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vml" ContentType="application/vnd.openxmlformats-officedocument.vmlDrawing"/>
  <Default Extension="png" ContentType="image/p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ppt/embeddings/Microsoft_Equation3.bin" ContentType="application/vnd.openxmlformats-officedocument.oleObject"/>
  <Override PartName="/ppt/embeddings/Microsoft_Equation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278" autoAdjust="0"/>
  </p:normalViewPr>
  <p:slideViewPr>
    <p:cSldViewPr snapToGrid="0" snapToObjects="1">
      <p:cViewPr varScale="1">
        <p:scale>
          <a:sx n="62" d="100"/>
          <a:sy n="62" d="100"/>
        </p:scale>
        <p:origin x="-4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A272B-7385-E342-91C6-90E7342C46A7}" type="datetimeFigureOut">
              <a:rPr lang="en-US" smtClean="0"/>
              <a:t>6/10/12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71C33-469B-AE43-BBEB-86F40D0D9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880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A272B-7385-E342-91C6-90E7342C46A7}" type="datetimeFigureOut">
              <a:rPr lang="en-US" smtClean="0"/>
              <a:t>6/10/12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71C33-469B-AE43-BBEB-86F40D0D9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462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A272B-7385-E342-91C6-90E7342C46A7}" type="datetimeFigureOut">
              <a:rPr lang="en-US" smtClean="0"/>
              <a:t>6/10/12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71C33-469B-AE43-BBEB-86F40D0D9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774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A272B-7385-E342-91C6-90E7342C46A7}" type="datetimeFigureOut">
              <a:rPr lang="en-US" smtClean="0"/>
              <a:t>6/10/12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71C33-469B-AE43-BBEB-86F40D0D9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75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A272B-7385-E342-91C6-90E7342C46A7}" type="datetimeFigureOut">
              <a:rPr lang="en-US" smtClean="0"/>
              <a:t>6/10/12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71C33-469B-AE43-BBEB-86F40D0D9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55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A272B-7385-E342-91C6-90E7342C46A7}" type="datetimeFigureOut">
              <a:rPr lang="en-US" smtClean="0"/>
              <a:t>6/10/12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71C33-469B-AE43-BBEB-86F40D0D9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0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A272B-7385-E342-91C6-90E7342C46A7}" type="datetimeFigureOut">
              <a:rPr lang="en-US" smtClean="0"/>
              <a:t>6/10/12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71C33-469B-AE43-BBEB-86F40D0D9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293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A272B-7385-E342-91C6-90E7342C46A7}" type="datetimeFigureOut">
              <a:rPr lang="en-US" smtClean="0"/>
              <a:t>6/10/12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71C33-469B-AE43-BBEB-86F40D0D9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29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A272B-7385-E342-91C6-90E7342C46A7}" type="datetimeFigureOut">
              <a:rPr lang="en-US" smtClean="0"/>
              <a:t>6/10/12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71C33-469B-AE43-BBEB-86F40D0D9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57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A272B-7385-E342-91C6-90E7342C46A7}" type="datetimeFigureOut">
              <a:rPr lang="en-US" smtClean="0"/>
              <a:t>6/10/12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71C33-469B-AE43-BBEB-86F40D0D9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021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A272B-7385-E342-91C6-90E7342C46A7}" type="datetimeFigureOut">
              <a:rPr lang="en-US" smtClean="0"/>
              <a:t>6/10/12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71C33-469B-AE43-BBEB-86F40D0D9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87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A272B-7385-E342-91C6-90E7342C46A7}" type="datetimeFigureOut">
              <a:rPr lang="en-US" smtClean="0"/>
              <a:t>6/10/12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71C33-469B-AE43-BBEB-86F40D0D9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707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image" Target="../media/image1.emf"/><Relationship Id="rId5" Type="http://schemas.openxmlformats.org/officeDocument/2006/relationships/oleObject" Target="../embeddings/Microsoft_Equation2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3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4.bin"/><Relationship Id="rId4" Type="http://schemas.openxmlformats.org/officeDocument/2006/relationships/image" Target="../media/image4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74982"/>
            <a:ext cx="8229600" cy="1573896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Detecting Text Similarity over Short Passages: Exploring Linguistic Feature Combinations via Machine </a:t>
            </a:r>
            <a:r>
              <a:rPr lang="en-US" sz="2800" dirty="0" smtClean="0">
                <a:solidFill>
                  <a:srgbClr val="FF0000"/>
                </a:solidFill>
              </a:rPr>
              <a:t>Learning</a:t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smtClean="0">
                <a:solidFill>
                  <a:srgbClr val="FF0000"/>
                </a:solidFill>
              </a:rPr>
              <a:t>EMNLP 1999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50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Approach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Use WHIRL, a conventional DB system augmented with text comparison abilities, e.g.</a:t>
            </a:r>
          </a:p>
          <a:p>
            <a:pPr marL="1314450" lvl="3" indent="0">
              <a:buNone/>
            </a:pPr>
            <a:r>
              <a:rPr lang="en-US" altLang="zh-CN" dirty="0"/>
              <a:t>SELECT </a:t>
            </a:r>
            <a:r>
              <a:rPr lang="en-US" altLang="zh-CN" dirty="0" err="1"/>
              <a:t>Test.instance</a:t>
            </a:r>
            <a:r>
              <a:rPr lang="en-US" altLang="zh-CN" dirty="0"/>
              <a:t>, </a:t>
            </a:r>
            <a:r>
              <a:rPr lang="en-US" altLang="zh-CN" dirty="0" err="1"/>
              <a:t>Train.label</a:t>
            </a:r>
            <a:endParaRPr lang="en-US" altLang="zh-CN" dirty="0"/>
          </a:p>
          <a:p>
            <a:pPr marL="1314450" lvl="3" indent="0">
              <a:buNone/>
            </a:pPr>
            <a:r>
              <a:rPr lang="en-US" altLang="zh-CN" dirty="0"/>
              <a:t>FROM Train AND Test</a:t>
            </a:r>
          </a:p>
          <a:p>
            <a:pPr marL="1314450" lvl="3" indent="0">
              <a:buNone/>
            </a:pPr>
            <a:r>
              <a:rPr lang="en-US" altLang="zh-CN" dirty="0"/>
              <a:t>WHERE </a:t>
            </a:r>
            <a:r>
              <a:rPr lang="en-US" altLang="zh-CN" dirty="0" err="1"/>
              <a:t>Train.instance</a:t>
            </a:r>
            <a:r>
              <a:rPr lang="en-US" altLang="zh-CN" dirty="0"/>
              <a:t> SIM </a:t>
            </a:r>
            <a:r>
              <a:rPr lang="en-US" altLang="zh-CN" dirty="0" err="1" smtClean="0"/>
              <a:t>Test.instance</a:t>
            </a:r>
            <a:endParaRPr lang="en-US" altLang="zh-CN" dirty="0" smtClean="0"/>
          </a:p>
          <a:p>
            <a:pPr marL="514350" indent="-457200"/>
            <a:r>
              <a:rPr lang="en-US" altLang="zh-CN" dirty="0" smtClean="0"/>
              <a:t>WHIRL with background knowledge </a:t>
            </a:r>
          </a:p>
          <a:p>
            <a:pPr marL="1314450" lvl="3" indent="0">
              <a:buNone/>
            </a:pPr>
            <a:r>
              <a:rPr lang="en-US" altLang="zh-CN" dirty="0"/>
              <a:t>SELECT </a:t>
            </a:r>
            <a:r>
              <a:rPr lang="en-US" altLang="zh-CN" dirty="0" err="1"/>
              <a:t>Test.instance</a:t>
            </a:r>
            <a:r>
              <a:rPr lang="en-US" altLang="zh-CN" dirty="0"/>
              <a:t>, </a:t>
            </a:r>
            <a:r>
              <a:rPr lang="en-US" altLang="zh-CN" dirty="0" err="1"/>
              <a:t>Train.label</a:t>
            </a:r>
            <a:endParaRPr lang="en-US" altLang="zh-CN" dirty="0"/>
          </a:p>
          <a:p>
            <a:pPr marL="1314450" lvl="3" indent="0">
              <a:buNone/>
            </a:pPr>
            <a:r>
              <a:rPr lang="en-US" altLang="zh-CN" dirty="0"/>
              <a:t>FROM Train AND Test AND Background</a:t>
            </a:r>
          </a:p>
          <a:p>
            <a:pPr marL="1314450" lvl="3" indent="0">
              <a:buNone/>
            </a:pPr>
            <a:r>
              <a:rPr lang="en-US" altLang="zh-CN" dirty="0"/>
              <a:t>WHERE </a:t>
            </a:r>
            <a:r>
              <a:rPr lang="en-US" altLang="zh-CN" dirty="0" err="1"/>
              <a:t>Train.instance</a:t>
            </a:r>
            <a:r>
              <a:rPr lang="en-US" altLang="zh-CN" dirty="0"/>
              <a:t> SIM </a:t>
            </a:r>
            <a:r>
              <a:rPr lang="en-US" altLang="zh-CN" dirty="0" err="1"/>
              <a:t>Background.value</a:t>
            </a:r>
            <a:endParaRPr lang="en-US" altLang="zh-CN" dirty="0"/>
          </a:p>
          <a:p>
            <a:pPr marL="1314450" lvl="3" indent="0">
              <a:buNone/>
            </a:pPr>
            <a:r>
              <a:rPr lang="en-US" altLang="zh-CN" dirty="0"/>
              <a:t>AND </a:t>
            </a:r>
            <a:r>
              <a:rPr lang="en-US" altLang="zh-CN" dirty="0" err="1"/>
              <a:t>Test.instance</a:t>
            </a:r>
            <a:r>
              <a:rPr lang="en-US" altLang="zh-CN" dirty="0"/>
              <a:t> SIM </a:t>
            </a:r>
            <a:r>
              <a:rPr lang="en-US" altLang="zh-CN" dirty="0" err="1"/>
              <a:t>Background.value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0066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Evaluation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Data sets:</a:t>
            </a:r>
          </a:p>
          <a:p>
            <a:pPr lvl="1"/>
            <a:r>
              <a:rPr lang="en-US" altLang="zh-CN" dirty="0" smtClean="0"/>
              <a:t>Tech papers</a:t>
            </a:r>
          </a:p>
          <a:p>
            <a:pPr lvl="1"/>
            <a:r>
              <a:rPr lang="en-US" altLang="zh-CN" dirty="0" smtClean="0"/>
              <a:t>News</a:t>
            </a:r>
          </a:p>
          <a:p>
            <a:pPr lvl="1"/>
            <a:r>
              <a:rPr lang="en-US" altLang="zh-CN" dirty="0" smtClean="0"/>
              <a:t>Web page titles</a:t>
            </a:r>
          </a:p>
          <a:p>
            <a:pPr lvl="1"/>
            <a:r>
              <a:rPr lang="en-US" altLang="zh-CN" dirty="0" smtClean="0"/>
              <a:t>Company names</a:t>
            </a:r>
          </a:p>
          <a:p>
            <a:r>
              <a:rPr lang="en-US" altLang="zh-CN" dirty="0" smtClean="0"/>
              <a:t>Compared WHIRL-</a:t>
            </a:r>
            <a:r>
              <a:rPr lang="en-US" altLang="zh-CN" dirty="0" err="1" smtClean="0"/>
              <a:t>nn</a:t>
            </a:r>
            <a:r>
              <a:rPr lang="en-US" altLang="zh-CN" dirty="0" smtClean="0"/>
              <a:t> (baseline) with RIPPER</a:t>
            </a:r>
          </a:p>
          <a:p>
            <a:pPr lvl="1"/>
            <a:r>
              <a:rPr lang="en-US" altLang="zh-CN" dirty="0" smtClean="0"/>
              <a:t>Do better in tech papers and news but not so good in web page titles and company names</a:t>
            </a:r>
          </a:p>
          <a:p>
            <a:r>
              <a:rPr lang="en-US" altLang="zh-CN" dirty="0" smtClean="0"/>
              <a:t>Compare WHIRL-</a:t>
            </a:r>
            <a:r>
              <a:rPr lang="en-US" altLang="zh-CN" dirty="0" err="1" smtClean="0"/>
              <a:t>bg</a:t>
            </a:r>
            <a:r>
              <a:rPr lang="en-US" altLang="zh-CN" dirty="0" smtClean="0"/>
              <a:t> with WHIRL-</a:t>
            </a:r>
            <a:r>
              <a:rPr lang="en-US" altLang="zh-CN" dirty="0" err="1" smtClean="0"/>
              <a:t>nn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WHIRL-</a:t>
            </a:r>
            <a:r>
              <a:rPr lang="en-US" altLang="zh-CN" dirty="0" err="1" smtClean="0"/>
              <a:t>bg</a:t>
            </a:r>
            <a:r>
              <a:rPr lang="en-US" altLang="zh-CN" dirty="0" smtClean="0"/>
              <a:t> is less sensitive to training data size, in other words, it requires little training data to achieve rather good performance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2497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63656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An Empirical Evaluation of Models of Text Document </a:t>
            </a:r>
            <a:r>
              <a:rPr lang="en-US" altLang="zh-CN" sz="3200" dirty="0" smtClean="0">
                <a:solidFill>
                  <a:srgbClr val="FF0000"/>
                </a:solidFill>
              </a:rPr>
              <a:t>Similarity</a:t>
            </a:r>
            <a:br>
              <a:rPr lang="en-US" altLang="zh-CN" sz="3200" dirty="0" smtClean="0">
                <a:solidFill>
                  <a:srgbClr val="FF0000"/>
                </a:solidFill>
              </a:rPr>
            </a:br>
            <a:r>
              <a:rPr lang="en-US" altLang="zh-CN" sz="3200" dirty="0" err="1" smtClean="0">
                <a:solidFill>
                  <a:srgbClr val="FF0000"/>
                </a:solidFill>
              </a:rPr>
              <a:t>CogSci</a:t>
            </a:r>
            <a:r>
              <a:rPr lang="en-US" altLang="zh-CN" sz="3200" dirty="0" smtClean="0">
                <a:solidFill>
                  <a:srgbClr val="FF0000"/>
                </a:solidFill>
              </a:rPr>
              <a:t> 2005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430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Goal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This paper compares various computation models with human minds in short text similarity (correlation)</a:t>
            </a:r>
          </a:p>
          <a:p>
            <a:r>
              <a:rPr lang="en-US" altLang="zh-CN" dirty="0" smtClean="0"/>
              <a:t>Argues that similarity is ultimately a psychological problem</a:t>
            </a:r>
          </a:p>
          <a:p>
            <a:r>
              <a:rPr lang="en-US" altLang="zh-CN" dirty="0" smtClean="0"/>
              <a:t>Best computation model should model human performance well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2323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Evaluation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Dataset</a:t>
            </a:r>
          </a:p>
          <a:p>
            <a:pPr lvl="1"/>
            <a:r>
              <a:rPr lang="en-US" altLang="zh-CN" dirty="0" smtClean="0"/>
              <a:t>50 short news doc (51-126 words)</a:t>
            </a:r>
          </a:p>
          <a:p>
            <a:pPr lvl="1"/>
            <a:r>
              <a:rPr lang="en-US" altLang="zh-CN" dirty="0" smtClean="0"/>
              <a:t>126 similar docs as </a:t>
            </a:r>
            <a:r>
              <a:rPr lang="en-US" altLang="zh-CN" dirty="0" err="1" smtClean="0"/>
              <a:t>backgrounding</a:t>
            </a:r>
            <a:r>
              <a:rPr lang="en-US" altLang="zh-CN" dirty="0" smtClean="0"/>
              <a:t> corpus</a:t>
            </a:r>
          </a:p>
          <a:p>
            <a:r>
              <a:rPr lang="en-US" altLang="zh-CN" dirty="0" smtClean="0"/>
              <a:t>Human </a:t>
            </a:r>
            <a:r>
              <a:rPr lang="en-US" altLang="zh-CN" dirty="0" err="1" smtClean="0"/>
              <a:t>judgement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Inter-rater correlation: 0.605</a:t>
            </a:r>
          </a:p>
          <a:p>
            <a:r>
              <a:rPr lang="en-US" altLang="zh-CN" dirty="0" smtClean="0"/>
              <a:t>Binary Models</a:t>
            </a:r>
          </a:p>
          <a:p>
            <a:pPr lvl="1"/>
            <a:r>
              <a:rPr lang="en-US" altLang="zh-CN" dirty="0" err="1"/>
              <a:t>x</a:t>
            </a:r>
            <a:r>
              <a:rPr lang="en-US" altLang="zh-CN" baseline="-25000" dirty="0" err="1" smtClean="0"/>
              <a:t>ik</a:t>
            </a:r>
            <a:r>
              <a:rPr lang="en-US" altLang="zh-CN" dirty="0" smtClean="0"/>
              <a:t> = # of times </a:t>
            </a:r>
            <a:r>
              <a:rPr lang="en-US" altLang="zh-CN" dirty="0" err="1" smtClean="0"/>
              <a:t>i</a:t>
            </a:r>
            <a:r>
              <a:rPr lang="en-US" altLang="zh-CN" baseline="30000" dirty="0" err="1" smtClean="0"/>
              <a:t>th</a:t>
            </a:r>
            <a:r>
              <a:rPr lang="en-US" altLang="zh-CN" dirty="0" smtClean="0"/>
              <a:t> word (n-gram) occurs in </a:t>
            </a:r>
            <a:r>
              <a:rPr lang="en-US" altLang="zh-CN" dirty="0" err="1" smtClean="0"/>
              <a:t>k</a:t>
            </a:r>
            <a:r>
              <a:rPr lang="en-US" altLang="zh-CN" baseline="30000" dirty="0" err="1" smtClean="0"/>
              <a:t>th</a:t>
            </a:r>
            <a:r>
              <a:rPr lang="en-US" altLang="zh-CN" dirty="0" smtClean="0"/>
              <a:t> document</a:t>
            </a:r>
          </a:p>
          <a:p>
            <a:pPr lvl="1"/>
            <a:r>
              <a:rPr lang="en-US" altLang="zh-CN" dirty="0" err="1" smtClean="0"/>
              <a:t>t</a:t>
            </a:r>
            <a:r>
              <a:rPr lang="en-US" altLang="zh-CN" baseline="-25000" dirty="0" err="1" smtClean="0"/>
              <a:t>ik</a:t>
            </a:r>
            <a:r>
              <a:rPr lang="en-US" altLang="zh-CN" dirty="0" smtClean="0"/>
              <a:t> </a:t>
            </a:r>
            <a:r>
              <a:rPr lang="en-US" altLang="zh-CN" dirty="0"/>
              <a:t>= 1 if 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ik</a:t>
            </a:r>
            <a:r>
              <a:rPr lang="en-US" altLang="zh-CN" dirty="0"/>
              <a:t> &gt; 0 and </a:t>
            </a:r>
            <a:r>
              <a:rPr lang="en-US" altLang="zh-CN" dirty="0" err="1"/>
              <a:t>t</a:t>
            </a:r>
            <a:r>
              <a:rPr lang="en-US" altLang="zh-CN" baseline="-25000" dirty="0" err="1"/>
              <a:t>ik</a:t>
            </a:r>
            <a:r>
              <a:rPr lang="en-US" altLang="zh-CN" dirty="0"/>
              <a:t> = 0 if 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ik</a:t>
            </a:r>
            <a:r>
              <a:rPr lang="en-US" altLang="zh-CN" dirty="0"/>
              <a:t> = </a:t>
            </a:r>
            <a:r>
              <a:rPr lang="en-US" altLang="zh-CN" dirty="0" smtClean="0"/>
              <a:t>0</a:t>
            </a:r>
          </a:p>
          <a:p>
            <a:pPr lvl="1"/>
            <a:r>
              <a:rPr lang="en-US" altLang="zh-CN" dirty="0" smtClean="0"/>
              <a:t>Four different counts based on </a:t>
            </a:r>
            <a:r>
              <a:rPr lang="en-US" altLang="zh-CN" dirty="0" err="1" smtClean="0"/>
              <a:t>t</a:t>
            </a:r>
            <a:r>
              <a:rPr lang="en-US" altLang="zh-CN" baseline="-25000" dirty="0" err="1" smtClean="0"/>
              <a:t>ik</a:t>
            </a:r>
            <a:r>
              <a:rPr lang="en-US" altLang="zh-CN" dirty="0" smtClean="0"/>
              <a:t>:</a:t>
            </a:r>
          </a:p>
          <a:p>
            <a:pPr lvl="2"/>
            <a:r>
              <a:rPr lang="en-US" altLang="zh-CN" dirty="0" err="1"/>
              <a:t>a</a:t>
            </a:r>
            <a:r>
              <a:rPr lang="en-US" altLang="zh-CN" baseline="-25000" dirty="0" err="1" smtClean="0"/>
              <a:t>ij</a:t>
            </a:r>
            <a:r>
              <a:rPr lang="en-US" altLang="zh-CN" dirty="0" smtClean="0"/>
              <a:t>: number of words occurred in both doc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and j</a:t>
            </a:r>
          </a:p>
          <a:p>
            <a:pPr lvl="2"/>
            <a:r>
              <a:rPr lang="en-US" altLang="zh-CN" dirty="0" err="1" smtClean="0"/>
              <a:t>b</a:t>
            </a:r>
            <a:r>
              <a:rPr lang="en-US" altLang="zh-CN" baseline="-25000" dirty="0" err="1" smtClean="0"/>
              <a:t>ij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c</a:t>
            </a:r>
            <a:r>
              <a:rPr lang="en-US" altLang="zh-CN" baseline="-25000" dirty="0" err="1" smtClean="0"/>
              <a:t>ij</a:t>
            </a:r>
            <a:r>
              <a:rPr lang="en-US" altLang="zh-CN" dirty="0" smtClean="0"/>
              <a:t>: number of words occurred in one but not the other doc</a:t>
            </a:r>
          </a:p>
          <a:p>
            <a:pPr lvl="2"/>
            <a:r>
              <a:rPr lang="en-US" altLang="zh-CN" dirty="0" err="1"/>
              <a:t>d</a:t>
            </a:r>
            <a:r>
              <a:rPr lang="en-US" altLang="zh-CN" baseline="-25000" dirty="0" err="1" smtClean="0"/>
              <a:t>ij</a:t>
            </a:r>
            <a:r>
              <a:rPr lang="en-US" altLang="zh-CN" dirty="0" smtClean="0"/>
              <a:t>: number of words occurred in neither doc</a:t>
            </a:r>
          </a:p>
          <a:p>
            <a:pPr lvl="2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35041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Binary Similarity Models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altLang="zh-CN" dirty="0" smtClean="0"/>
                  <a:t>Based on the precious 4 counts:</a:t>
                </a:r>
              </a:p>
              <a:p>
                <a:pPr lvl="1"/>
                <a:r>
                  <a:rPr lang="en-US" altLang="zh-CN" dirty="0" smtClean="0"/>
                  <a:t>Common:	</a:t>
                </a:r>
              </a:p>
              <a:p>
                <a:pPr lvl="1"/>
                <a:r>
                  <a:rPr lang="en-US" altLang="zh-CN" dirty="0" smtClean="0"/>
                  <a:t>Ratio:			</a:t>
                </a:r>
              </a:p>
              <a:p>
                <a:pPr lvl="1"/>
                <a:r>
                  <a:rPr lang="en-US" altLang="zh-CN" dirty="0" smtClean="0"/>
                  <a:t>Distinct:	</a:t>
                </a:r>
                <a:r>
                  <a:rPr lang="en-US" altLang="zh-CN" dirty="0"/>
                  <a:t>	</a:t>
                </a:r>
                <a:r>
                  <a:rPr lang="zh-CN" altLang="en-US" dirty="0" smtClean="0"/>
                  <a:t>    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Ratio </a:t>
                </a:r>
                <a:r>
                  <a:rPr lang="en-US" altLang="zh-CN" dirty="0"/>
                  <a:t>and Common </a:t>
                </a:r>
                <a:r>
                  <a:rPr lang="en-US" altLang="zh-CN" dirty="0" smtClean="0"/>
                  <a:t>better than distinct, and approaches </a:t>
                </a:r>
                <a:r>
                  <a:rPr lang="en-US" altLang="zh-CN" dirty="0"/>
                  <a:t>best correlation (similarity) of 0.5 at </a:t>
                </a:r>
                <a:r>
                  <a:rPr lang="en-US" altLang="zh-CN" dirty="0" smtClean="0"/>
                  <a:t>7-gram/8-gram</a:t>
                </a:r>
              </a:p>
              <a:p>
                <a:r>
                  <a:rPr lang="en-US" altLang="zh-CN" dirty="0" smtClean="0"/>
                  <a:t>Common appears to have better precision at </a:t>
                </a:r>
                <a:r>
                  <a:rPr lang="en-US" altLang="zh-CN" smtClean="0"/>
                  <a:t>high similarity, but low recall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t="-2695" b="-25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0801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Count Based Similarity Models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Four models:</a:t>
            </a:r>
          </a:p>
          <a:p>
            <a:pPr lvl="1"/>
            <a:r>
              <a:rPr lang="en-US" altLang="zh-CN" dirty="0" smtClean="0"/>
              <a:t>Correlation</a:t>
            </a:r>
          </a:p>
          <a:p>
            <a:pPr lvl="1"/>
            <a:r>
              <a:rPr lang="en-US" altLang="zh-CN" dirty="0" err="1" smtClean="0"/>
              <a:t>Jaccard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Cosine</a:t>
            </a:r>
          </a:p>
          <a:p>
            <a:pPr lvl="1"/>
            <a:r>
              <a:rPr lang="en-US" altLang="zh-CN" dirty="0" smtClean="0"/>
              <a:t>Overlap</a:t>
            </a:r>
          </a:p>
          <a:p>
            <a:r>
              <a:rPr lang="en-US" altLang="zh-CN" dirty="0" smtClean="0"/>
              <a:t>Performs about the same: approaches max similar at 4-gram and above</a:t>
            </a:r>
          </a:p>
          <a:p>
            <a:r>
              <a:rPr lang="en-US" altLang="zh-CN" dirty="0" smtClean="0"/>
              <a:t>But in general </a:t>
            </a:r>
            <a:r>
              <a:rPr lang="en-US" altLang="zh-CN" b="1" dirty="0" smtClean="0"/>
              <a:t>not as good as </a:t>
            </a:r>
            <a:r>
              <a:rPr lang="en-US" altLang="zh-CN" dirty="0" smtClean="0"/>
              <a:t>the binary models!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1652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LSA Similarity Model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altLang="zh-CN" dirty="0" smtClean="0"/>
                  <a:t>Local weighting functions and global weighting functions</a:t>
                </a:r>
              </a:p>
              <a:p>
                <a:r>
                  <a:rPr lang="en-US" altLang="zh-CN" dirty="0" smtClean="0"/>
                  <a:t>Weighted </a:t>
                </a:r>
                <a:r>
                  <a:rPr lang="en-US" altLang="zh-CN" dirty="0"/>
                  <a:t>corpus representation W = [</a:t>
                </a:r>
                <a:r>
                  <a:rPr lang="en-US" altLang="zh-CN" dirty="0" err="1"/>
                  <a:t>w</a:t>
                </a:r>
                <a:r>
                  <a:rPr lang="en-US" altLang="zh-CN" baseline="-25000" dirty="0" err="1"/>
                  <a:t>ik</a:t>
                </a:r>
                <a:r>
                  <a:rPr lang="en-US" altLang="zh-CN" dirty="0" smtClean="0"/>
                  <a:t>]</a:t>
                </a:r>
              </a:p>
              <a:p>
                <a:r>
                  <a:rPr lang="en-US" altLang="zh-CN" dirty="0" smtClean="0"/>
                  <a:t>W is subjected to singular value decomposition:</a:t>
                </a:r>
              </a:p>
              <a:p>
                <a:pPr lvl="1"/>
                <a:r>
                  <a:rPr lang="en-US" altLang="zh-CN" dirty="0" smtClean="0"/>
                  <a:t>choose a dimensionality </a:t>
                </a:r>
                <a:r>
                  <a:rPr lang="en-US" altLang="zh-CN" dirty="0"/>
                  <a:t>d </a:t>
                </a:r>
                <a:r>
                  <a:rPr lang="en-US" altLang="zh-CN" dirty="0" smtClean="0"/>
                  <a:t>&lt;= m </a:t>
                </a:r>
                <a:r>
                  <a:rPr lang="en-US" altLang="zh-CN" dirty="0"/>
                  <a:t>for the subspace </a:t>
                </a:r>
                <a:r>
                  <a:rPr lang="en-US" altLang="zh-CN" dirty="0" smtClean="0"/>
                  <a:t>representation</a:t>
                </a:r>
                <a:endParaRPr lang="en-US" altLang="zh-CN" dirty="0"/>
              </a:p>
              <a:p>
                <a:pPr lvl="1"/>
                <a:r>
                  <a:rPr lang="en-US" altLang="zh-CN" dirty="0" smtClean="0"/>
                  <a:t>find </a:t>
                </a:r>
                <a:r>
                  <a:rPr lang="en-US" altLang="zh-CN" dirty="0"/>
                  <a:t>the </a:t>
                </a:r>
                <a:r>
                  <a:rPr lang="en-US" altLang="zh-CN" dirty="0" smtClean="0"/>
                  <a:t>n x d </a:t>
                </a:r>
                <a:r>
                  <a:rPr lang="en-US" altLang="zh-CN" dirty="0"/>
                  <a:t>orthonormal matrix U, the </a:t>
                </a:r>
                <a:r>
                  <a:rPr lang="en-US" altLang="zh-CN" dirty="0" smtClean="0"/>
                  <a:t>d x d diagonal </a:t>
                </a:r>
                <a:r>
                  <a:rPr lang="en-US" altLang="zh-CN" dirty="0"/>
                  <a:t>matrix D and the m </a:t>
                </a:r>
                <a:r>
                  <a:rPr lang="en-US" altLang="zh-CN" dirty="0" smtClean="0"/>
                  <a:t>x d </a:t>
                </a:r>
                <a:r>
                  <a:rPr lang="en-US" altLang="zh-CN" dirty="0"/>
                  <a:t>orthonormal </a:t>
                </a:r>
                <a:r>
                  <a:rPr lang="en-US" altLang="zh-CN" dirty="0" smtClean="0"/>
                  <a:t>matrix V </a:t>
                </a:r>
                <a:r>
                  <a:rPr lang="en-US" altLang="zh-CN" dirty="0"/>
                  <a:t>that minimize the squared difference </a:t>
                </a:r>
                <a14:m>
                  <m:oMath xmlns=""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|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𝑊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𝑈𝐷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|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Varying the global weighting function is more significant</a:t>
                </a:r>
              </a:p>
              <a:p>
                <a:r>
                  <a:rPr lang="en-US" altLang="zh-CN" dirty="0" smtClean="0"/>
                  <a:t>Overall LSA achieves 0.6 correlation, close to humans.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t="-26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0966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82128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Similarity Measures for Short Segments of </a:t>
            </a:r>
            <a:r>
              <a:rPr lang="en-US" altLang="zh-CN" sz="3200" dirty="0" smtClean="0">
                <a:solidFill>
                  <a:srgbClr val="FF0000"/>
                </a:solidFill>
              </a:rPr>
              <a:t>Text</a:t>
            </a:r>
            <a:br>
              <a:rPr lang="en-US" altLang="zh-CN" sz="3200" dirty="0" smtClean="0">
                <a:solidFill>
                  <a:srgbClr val="FF0000"/>
                </a:solidFill>
              </a:rPr>
            </a:br>
            <a:r>
              <a:rPr lang="en-US" altLang="zh-CN" sz="3200" dirty="0" smtClean="0">
                <a:solidFill>
                  <a:srgbClr val="FF0000"/>
                </a:solidFill>
              </a:rPr>
              <a:t>ECIR 2007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943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Highlights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This paper examines a number of similarity measures for short texts</a:t>
            </a:r>
          </a:p>
          <a:p>
            <a:pPr lvl="1"/>
            <a:r>
              <a:rPr lang="en-US" altLang="zh-CN" dirty="0" smtClean="0"/>
              <a:t>Pure lexical</a:t>
            </a:r>
          </a:p>
          <a:p>
            <a:pPr lvl="1"/>
            <a:r>
              <a:rPr lang="en-US" altLang="zh-CN" dirty="0" smtClean="0"/>
              <a:t>Stemming</a:t>
            </a:r>
          </a:p>
          <a:p>
            <a:pPr lvl="1"/>
            <a:r>
              <a:rPr lang="en-US" altLang="zh-CN" dirty="0" smtClean="0"/>
              <a:t>Language modeling based</a:t>
            </a:r>
          </a:p>
          <a:p>
            <a:r>
              <a:rPr lang="en-US" altLang="zh-CN" dirty="0" smtClean="0"/>
              <a:t>Evaluate these measures on query-to-query similarities from search log (360k queries)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775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Highlights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Composite similarity metric between short textual units based on multiple linguistic features</a:t>
            </a:r>
          </a:p>
          <a:p>
            <a:r>
              <a:rPr lang="en-US" dirty="0" smtClean="0"/>
              <a:t>A more restricted definition of text similarity than conventional document similarity</a:t>
            </a:r>
          </a:p>
          <a:p>
            <a:r>
              <a:rPr lang="en-US" dirty="0" smtClean="0"/>
              <a:t>Results show effectiveness in identifying closeness between short texts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776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Deficiencies of Standard </a:t>
            </a:r>
            <a:r>
              <a:rPr lang="en-US" altLang="zh-CN" dirty="0"/>
              <a:t>S</a:t>
            </a:r>
            <a:r>
              <a:rPr lang="en-US" altLang="zh-CN" dirty="0" smtClean="0"/>
              <a:t>imilarity </a:t>
            </a:r>
            <a:r>
              <a:rPr lang="en-US" altLang="zh-CN" dirty="0"/>
              <a:t>M</a:t>
            </a:r>
            <a:r>
              <a:rPr lang="en-US" altLang="zh-CN" dirty="0" smtClean="0"/>
              <a:t>easures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Term based: if terms are missing or mismatched, then </a:t>
            </a:r>
            <a:r>
              <a:rPr lang="en-US" altLang="zh-CN" b="1" dirty="0" smtClean="0"/>
              <a:t>zero</a:t>
            </a:r>
            <a:r>
              <a:rPr lang="en-US" altLang="zh-CN" dirty="0" smtClean="0"/>
              <a:t> similarity</a:t>
            </a:r>
          </a:p>
          <a:p>
            <a:pPr lvl="1"/>
            <a:r>
              <a:rPr lang="en-US" altLang="zh-CN" dirty="0" smtClean="0"/>
              <a:t>E.g. UAE vs. United Arab Emirates</a:t>
            </a:r>
          </a:p>
          <a:p>
            <a:r>
              <a:rPr lang="en-US" altLang="zh-CN" dirty="0" smtClean="0"/>
              <a:t>Context are missing in short text</a:t>
            </a:r>
          </a:p>
          <a:p>
            <a:pPr lvl="1"/>
            <a:r>
              <a:rPr lang="en-US" altLang="zh-CN" dirty="0" smtClean="0"/>
              <a:t>E.g. Apple pie vs. Apple computers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05445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Text Representation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Surface form</a:t>
            </a:r>
          </a:p>
          <a:p>
            <a:pPr lvl="1"/>
            <a:r>
              <a:rPr lang="en-US" altLang="zh-CN" dirty="0" smtClean="0"/>
              <a:t>Original text without any changes</a:t>
            </a:r>
          </a:p>
          <a:p>
            <a:r>
              <a:rPr lang="en-US" altLang="zh-CN" dirty="0" smtClean="0"/>
              <a:t>Stemmed form</a:t>
            </a:r>
          </a:p>
          <a:p>
            <a:pPr lvl="1"/>
            <a:r>
              <a:rPr lang="en-US" altLang="zh-CN" dirty="0" smtClean="0"/>
              <a:t>Introduces noises</a:t>
            </a:r>
          </a:p>
          <a:p>
            <a:pPr lvl="1"/>
            <a:r>
              <a:rPr lang="en-US" altLang="zh-CN" dirty="0" smtClean="0"/>
              <a:t>But overall still beneficial</a:t>
            </a:r>
          </a:p>
          <a:p>
            <a:pPr lvl="1"/>
            <a:r>
              <a:rPr lang="en-US" altLang="zh-CN" dirty="0" smtClean="0"/>
              <a:t>Use Porter stemmer</a:t>
            </a:r>
          </a:p>
          <a:p>
            <a:r>
              <a:rPr lang="en-US" altLang="zh-CN" dirty="0" smtClean="0"/>
              <a:t>Expanded form</a:t>
            </a:r>
          </a:p>
          <a:p>
            <a:pPr lvl="1"/>
            <a:r>
              <a:rPr lang="en-US" altLang="zh-CN" dirty="0" smtClean="0"/>
              <a:t>Web query results </a:t>
            </a:r>
          </a:p>
          <a:p>
            <a:pPr lvl="1"/>
            <a:r>
              <a:rPr lang="en-US" altLang="zh-CN" dirty="0" smtClean="0"/>
              <a:t>Top 200 titles and snippets for each short text query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80130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Similarity Measures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altLang="zh-CN" sz="1800" dirty="0" smtClean="0"/>
                  <a:t>Lexical</a:t>
                </a:r>
              </a:p>
              <a:p>
                <a:pPr lvl="1"/>
                <a:r>
                  <a:rPr lang="en-US" altLang="zh-CN" sz="1400" dirty="0" smtClean="0"/>
                  <a:t>Exact</a:t>
                </a:r>
              </a:p>
              <a:p>
                <a:pPr lvl="1"/>
                <a:r>
                  <a:rPr lang="en-US" altLang="zh-CN" sz="1400" dirty="0" smtClean="0"/>
                  <a:t>Phrase (substring)</a:t>
                </a:r>
              </a:p>
              <a:p>
                <a:pPr lvl="1"/>
                <a:r>
                  <a:rPr lang="en-US" altLang="zh-CN" sz="1400" dirty="0" smtClean="0"/>
                  <a:t>Subset (of terms)</a:t>
                </a:r>
              </a:p>
              <a:p>
                <a:r>
                  <a:rPr lang="en-US" altLang="zh-CN" sz="1800" dirty="0" smtClean="0"/>
                  <a:t>Probabilistic</a:t>
                </a:r>
              </a:p>
              <a:p>
                <a:pPr lvl="1"/>
                <a:r>
                  <a:rPr lang="en-US" altLang="zh-CN" sz="1400" dirty="0" smtClean="0"/>
                  <a:t>Negative symmetric entropy (KL divergence)</a:t>
                </a:r>
              </a:p>
              <a:p>
                <a:pPr lvl="1"/>
                <a:r>
                  <a:rPr lang="en-US" altLang="zh-CN" sz="1400" dirty="0" err="1" smtClean="0"/>
                  <a:t>Sim</a:t>
                </a:r>
                <a:r>
                  <a:rPr lang="en-US" altLang="zh-CN" sz="1400" dirty="0" smtClean="0"/>
                  <a:t>(q, c) = - KL(q, c)=</a:t>
                </a:r>
                <a14:m>
                  <m:oMath xmlns="" xmlns:m="http://schemas.openxmlformats.org/officeDocument/2006/math">
                    <m:nary>
                      <m:naryPr>
                        <m:chr m:val="∑"/>
                        <m:ctrlPr>
                          <a:rPr lang="en-US" altLang="zh-CN" sz="14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400" b="0" i="1" smtClean="0">
                            <a:latin typeface="Cambria Math"/>
                          </a:rPr>
                          <m:t>𝑤</m:t>
                        </m:r>
                        <m:r>
                          <a:rPr lang="en-US" altLang="zh-CN" sz="1400" b="0" i="1" smtClean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altLang="zh-CN" sz="1400" b="0" i="1" smtClean="0">
                            <a:latin typeface="Cambria Math"/>
                            <a:ea typeface="Cambria Math"/>
                          </a:rPr>
                          <m:t>𝑉</m:t>
                        </m:r>
                      </m:sub>
                      <m:sup/>
                      <m:e>
                        <m:r>
                          <a:rPr lang="en-US" altLang="zh-CN" sz="1400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1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sz="1400" b="0" i="1" smtClean="0">
                                <a:latin typeface="Cambria Math"/>
                              </a:rPr>
                              <m:t>𝑤</m:t>
                            </m:r>
                          </m:e>
                          <m:e>
                            <m:r>
                              <a:rPr lang="en-US" altLang="zh-CN" sz="1400" b="0" i="1" smtClean="0">
                                <a:latin typeface="Cambria Math"/>
                              </a:rPr>
                              <m:t>𝑞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/>
                          </a:rPr>
                          <m:t>log</m:t>
                        </m:r>
                        <m:r>
                          <a:rPr lang="en-US" altLang="zh-CN" sz="1400" b="0" i="1" smtClean="0">
                            <a:latin typeface="Cambria Math"/>
                          </a:rPr>
                          <m:t>⁡(</m:t>
                        </m:r>
                        <m:r>
                          <a:rPr lang="en-US" altLang="zh-CN" sz="1400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1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sz="1400" b="0" i="1" smtClean="0">
                                <a:latin typeface="Cambria Math"/>
                              </a:rPr>
                              <m:t>𝑤</m:t>
                            </m:r>
                          </m:e>
                          <m:e>
                            <m:r>
                              <a:rPr lang="en-US" altLang="zh-CN" sz="1400" b="0" i="1" smtClean="0">
                                <a:latin typeface="Cambria Math"/>
                              </a:rPr>
                              <m:t>𝑐</m:t>
                            </m:r>
                          </m:e>
                        </m:d>
                        <m:r>
                          <a:rPr lang="en-US" altLang="zh-CN" sz="1400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sz="1400" dirty="0" smtClean="0"/>
              </a:p>
              <a:p>
                <a:pPr lvl="1"/>
                <a:r>
                  <a:rPr lang="en-US" altLang="zh-CN" sz="1400" dirty="0" smtClean="0"/>
                  <a:t>Where q is the query and c is the candidate</a:t>
                </a:r>
              </a:p>
              <a:p>
                <a:pPr lvl="1"/>
                <a:r>
                  <a:rPr lang="en-US" altLang="zh-CN" sz="1400" dirty="0" err="1" smtClean="0"/>
                  <a:t>SparseProb</a:t>
                </a:r>
                <a:r>
                  <a:rPr lang="en-US" altLang="zh-CN" sz="1400" dirty="0" smtClean="0"/>
                  <a:t>: surface query</a:t>
                </a:r>
              </a:p>
              <a:p>
                <a:pPr lvl="1"/>
                <a:r>
                  <a:rPr lang="en-US" altLang="zh-CN" sz="1400" dirty="0" err="1" smtClean="0"/>
                  <a:t>DenseProb</a:t>
                </a:r>
                <a:r>
                  <a:rPr lang="en-US" altLang="zh-CN" sz="1400" dirty="0" smtClean="0"/>
                  <a:t>: expanded query</a:t>
                </a:r>
              </a:p>
              <a:p>
                <a:pPr lvl="1"/>
                <a:r>
                  <a:rPr lang="en-US" altLang="zh-CN" sz="1400" dirty="0" smtClean="0"/>
                  <a:t>Always expand the candidate</a:t>
                </a:r>
              </a:p>
              <a:p>
                <a:r>
                  <a:rPr lang="en-US" altLang="zh-CN" sz="1800" dirty="0" smtClean="0"/>
                  <a:t>Hybrid</a:t>
                </a:r>
              </a:p>
              <a:p>
                <a:pPr lvl="1"/>
                <a:r>
                  <a:rPr lang="en-US" altLang="zh-CN" sz="1400" dirty="0" smtClean="0"/>
                  <a:t>Concatenate the matched candidate lists from different methods above and form a new list</a:t>
                </a:r>
              </a:p>
              <a:p>
                <a:pPr lvl="1"/>
                <a:r>
                  <a:rPr lang="en-US" altLang="zh-CN" sz="1400" dirty="0" smtClean="0"/>
                  <a:t>Remove duplicates during the </a:t>
                </a:r>
                <a:r>
                  <a:rPr lang="en-US" altLang="zh-CN" sz="1400" dirty="0" err="1" smtClean="0"/>
                  <a:t>concat</a:t>
                </a:r>
                <a:endParaRPr lang="en-US" altLang="zh-CN" sz="1400" dirty="0" smtClean="0"/>
              </a:p>
              <a:p>
                <a:pPr lvl="1"/>
                <a:r>
                  <a:rPr lang="en-US" altLang="zh-CN" sz="1400" dirty="0" smtClean="0"/>
                  <a:t>Defined by some ordering, e.g. exact &gt; phrase &gt; subset</a:t>
                </a:r>
              </a:p>
              <a:p>
                <a:pPr lvl="1"/>
                <a:r>
                  <a:rPr lang="en-US" altLang="zh-CN" sz="1400" dirty="0" err="1" smtClean="0"/>
                  <a:t>Backoff</a:t>
                </a:r>
                <a:r>
                  <a:rPr lang="en-US" altLang="zh-CN" sz="1400" dirty="0"/>
                  <a:t>: Exact &gt; Exact Stems &gt; </a:t>
                </a:r>
                <a:r>
                  <a:rPr lang="en-US" altLang="zh-CN" sz="1400" dirty="0" err="1"/>
                  <a:t>DenseProb</a:t>
                </a:r>
                <a:endParaRPr lang="zh-CN" altLang="en-US" sz="1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44" t="-6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05992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Evaluation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Judge rate with 4-point scale: excellent, good, fair and bad</a:t>
            </a:r>
          </a:p>
          <a:p>
            <a:r>
              <a:rPr lang="en-US" altLang="zh-CN" dirty="0" smtClean="0"/>
              <a:t>Treat excellent/good as relevant, the performance:</a:t>
            </a:r>
          </a:p>
          <a:p>
            <a:pPr lvl="1"/>
            <a:r>
              <a:rPr lang="en-US" altLang="zh-CN" dirty="0" err="1" smtClean="0"/>
              <a:t>Backoff</a:t>
            </a:r>
            <a:r>
              <a:rPr lang="en-US" altLang="zh-CN" dirty="0" smtClean="0"/>
              <a:t> &gt; </a:t>
            </a:r>
            <a:r>
              <a:rPr lang="en-US" altLang="zh-CN" dirty="0" err="1" smtClean="0"/>
              <a:t>Prob</a:t>
            </a:r>
            <a:r>
              <a:rPr lang="en-US" altLang="zh-CN" dirty="0" smtClean="0"/>
              <a:t> methods &gt; lexical methods</a:t>
            </a:r>
          </a:p>
          <a:p>
            <a:pPr lvl="1"/>
            <a:r>
              <a:rPr lang="en-US" altLang="zh-CN" dirty="0" err="1" smtClean="0"/>
              <a:t>Backoff</a:t>
            </a:r>
            <a:r>
              <a:rPr lang="en-US" altLang="zh-CN" dirty="0" smtClean="0"/>
              <a:t> is good because it includes exact matches missed by </a:t>
            </a:r>
            <a:r>
              <a:rPr lang="en-US" altLang="zh-CN" dirty="0" err="1" smtClean="0"/>
              <a:t>prob</a:t>
            </a:r>
            <a:r>
              <a:rPr lang="en-US" altLang="zh-CN" dirty="0" smtClean="0"/>
              <a:t> methods</a:t>
            </a:r>
          </a:p>
          <a:p>
            <a:r>
              <a:rPr lang="en-US" altLang="zh-CN" dirty="0" smtClean="0"/>
              <a:t>Efficiency</a:t>
            </a:r>
          </a:p>
          <a:p>
            <a:pPr lvl="1"/>
            <a:r>
              <a:rPr lang="en-US" altLang="zh-CN" dirty="0" smtClean="0"/>
              <a:t>Lexical methods are fast</a:t>
            </a:r>
          </a:p>
          <a:p>
            <a:pPr lvl="1"/>
            <a:r>
              <a:rPr lang="en-US" altLang="zh-CN" dirty="0" err="1" smtClean="0"/>
              <a:t>Prob</a:t>
            </a:r>
            <a:r>
              <a:rPr lang="en-US" altLang="zh-CN" dirty="0" smtClean="0"/>
              <a:t> methods are slower, </a:t>
            </a:r>
            <a:r>
              <a:rPr lang="en-US" altLang="zh-CN" dirty="0" err="1" smtClean="0"/>
              <a:t>denseProb</a:t>
            </a:r>
            <a:r>
              <a:rPr lang="en-US" altLang="zh-CN" dirty="0" smtClean="0"/>
              <a:t> is slower (3 sec) than </a:t>
            </a:r>
            <a:r>
              <a:rPr lang="en-US" altLang="zh-CN" dirty="0" err="1" smtClean="0"/>
              <a:t>sparseProb</a:t>
            </a:r>
            <a:r>
              <a:rPr lang="en-US" altLang="zh-CN" dirty="0" smtClean="0"/>
              <a:t> (0.15 sec)</a:t>
            </a:r>
          </a:p>
          <a:p>
            <a:pPr lvl="1"/>
            <a:r>
              <a:rPr lang="en-US" altLang="zh-CN" dirty="0" err="1" smtClean="0"/>
              <a:t>SparseProb</a:t>
            </a:r>
            <a:r>
              <a:rPr lang="en-US" altLang="zh-CN" dirty="0" smtClean="0"/>
              <a:t> is the best overall performer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1180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21489"/>
            <a:ext cx="8229600" cy="1504467"/>
          </a:xfrm>
        </p:spPr>
        <p:txBody>
          <a:bodyPr>
            <a:normAutofit fontScale="90000"/>
          </a:bodyPr>
          <a:lstStyle/>
          <a:p>
            <a:r>
              <a:rPr lang="en-US" altLang="zh-CN" sz="3600" dirty="0" smtClean="0">
                <a:solidFill>
                  <a:srgbClr val="FF0000"/>
                </a:solidFill>
              </a:rPr>
              <a:t>A </a:t>
            </a:r>
            <a:r>
              <a:rPr lang="en-US" altLang="zh-CN" sz="3600" dirty="0">
                <a:solidFill>
                  <a:srgbClr val="FF0000"/>
                </a:solidFill>
              </a:rPr>
              <a:t>Comparative Study of Two Short Text Semantic</a:t>
            </a:r>
            <a:br>
              <a:rPr lang="en-US" altLang="zh-CN" sz="3600" dirty="0">
                <a:solidFill>
                  <a:srgbClr val="FF0000"/>
                </a:solidFill>
              </a:rPr>
            </a:br>
            <a:r>
              <a:rPr lang="en-US" altLang="zh-CN" sz="3600" dirty="0">
                <a:solidFill>
                  <a:srgbClr val="FF0000"/>
                </a:solidFill>
              </a:rPr>
              <a:t>Similarity </a:t>
            </a:r>
            <a:r>
              <a:rPr lang="en-US" altLang="zh-CN" sz="3600" dirty="0" smtClean="0">
                <a:solidFill>
                  <a:srgbClr val="FF0000"/>
                </a:solidFill>
              </a:rPr>
              <a:t>Measures</a:t>
            </a:r>
            <a:br>
              <a:rPr lang="en-US" altLang="zh-CN" sz="3600" dirty="0" smtClean="0">
                <a:solidFill>
                  <a:srgbClr val="FF0000"/>
                </a:solidFill>
              </a:rPr>
            </a:br>
            <a:r>
              <a:rPr lang="en-US" altLang="zh-CN" sz="3600" dirty="0" smtClean="0">
                <a:solidFill>
                  <a:srgbClr val="FF0000"/>
                </a:solidFill>
              </a:rPr>
              <a:t>KES-AMSTA </a:t>
            </a:r>
            <a:r>
              <a:rPr lang="en-US" altLang="zh-CN" sz="3600" dirty="0">
                <a:solidFill>
                  <a:srgbClr val="FF0000"/>
                </a:solidFill>
              </a:rPr>
              <a:t>2008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1091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Goal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Conversational Agent</a:t>
            </a:r>
          </a:p>
          <a:p>
            <a:pPr lvl="1"/>
            <a:r>
              <a:rPr lang="en-US" altLang="zh-CN" dirty="0" smtClean="0"/>
              <a:t>Automated answering machine</a:t>
            </a:r>
          </a:p>
          <a:p>
            <a:pPr lvl="1"/>
            <a:r>
              <a:rPr lang="en-US" altLang="zh-CN" dirty="0" smtClean="0"/>
              <a:t>Customer service</a:t>
            </a:r>
          </a:p>
          <a:p>
            <a:r>
              <a:rPr lang="en-US" altLang="zh-CN" dirty="0" smtClean="0"/>
              <a:t>The </a:t>
            </a:r>
            <a:r>
              <a:rPr lang="en-US" altLang="zh-CN" dirty="0"/>
              <a:t>p</a:t>
            </a:r>
            <a:r>
              <a:rPr lang="en-US" altLang="zh-CN" dirty="0" smtClean="0"/>
              <a:t>roposed approach:</a:t>
            </a:r>
          </a:p>
          <a:p>
            <a:pPr lvl="1"/>
            <a:r>
              <a:rPr lang="en-US" altLang="zh-CN" dirty="0" smtClean="0"/>
              <a:t>A number of rules containing a few prototype sentences</a:t>
            </a:r>
          </a:p>
          <a:p>
            <a:pPr lvl="1"/>
            <a:r>
              <a:rPr lang="en-US" altLang="zh-CN" dirty="0" smtClean="0"/>
              <a:t>Compare the similarity between a user utterance with the prototype sentences, and generate </a:t>
            </a:r>
            <a:r>
              <a:rPr lang="en-US" altLang="zh-CN" b="1" dirty="0" smtClean="0"/>
              <a:t>firing strength</a:t>
            </a:r>
            <a:r>
              <a:rPr lang="en-US" altLang="zh-CN" dirty="0" smtClean="0"/>
              <a:t> for each rule</a:t>
            </a:r>
          </a:p>
          <a:p>
            <a:pPr lvl="2"/>
            <a:r>
              <a:rPr lang="en-US" altLang="zh-CN" dirty="0" smtClean="0"/>
              <a:t>STASIS</a:t>
            </a:r>
          </a:p>
          <a:p>
            <a:pPr lvl="2"/>
            <a:r>
              <a:rPr lang="en-US" altLang="zh-CN" dirty="0" smtClean="0"/>
              <a:t>LSA</a:t>
            </a:r>
          </a:p>
          <a:p>
            <a:pPr lvl="1"/>
            <a:r>
              <a:rPr lang="en-US" altLang="zh-CN" dirty="0" smtClean="0"/>
              <a:t>Semantic matching instead of lexical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10697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Similarity Models and Measures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Relatedness vs. similarity</a:t>
            </a:r>
          </a:p>
          <a:p>
            <a:pPr lvl="1"/>
            <a:r>
              <a:rPr lang="en-US" altLang="zh-CN" dirty="0" smtClean="0"/>
              <a:t>Car is </a:t>
            </a:r>
            <a:r>
              <a:rPr lang="en-US" altLang="zh-CN" i="1" dirty="0" smtClean="0"/>
              <a:t>related</a:t>
            </a:r>
            <a:r>
              <a:rPr lang="en-US" altLang="zh-CN" dirty="0" smtClean="0"/>
              <a:t> to gasoline but car is </a:t>
            </a:r>
            <a:r>
              <a:rPr lang="en-US" altLang="zh-CN" i="1" dirty="0" smtClean="0"/>
              <a:t>similar</a:t>
            </a:r>
            <a:r>
              <a:rPr lang="en-US" altLang="zh-CN" dirty="0" smtClean="0"/>
              <a:t> to bicycle [Resnik’99]</a:t>
            </a:r>
          </a:p>
          <a:p>
            <a:r>
              <a:rPr lang="en-US" altLang="zh-CN" dirty="0" smtClean="0"/>
              <a:t>Four forms </a:t>
            </a:r>
            <a:r>
              <a:rPr lang="en-US" altLang="zh-CN" dirty="0"/>
              <a:t>of similarity [Klein and </a:t>
            </a:r>
            <a:r>
              <a:rPr lang="en-US" altLang="zh-CN" dirty="0" smtClean="0"/>
              <a:t>Murphy’02]:</a:t>
            </a:r>
          </a:p>
          <a:p>
            <a:pPr lvl="1"/>
            <a:r>
              <a:rPr lang="en-US" altLang="zh-CN" dirty="0" smtClean="0"/>
              <a:t>Taxonomic: </a:t>
            </a:r>
            <a:r>
              <a:rPr lang="en-US" altLang="zh-CN" dirty="0" err="1" smtClean="0"/>
              <a:t>Wordnet</a:t>
            </a:r>
            <a:r>
              <a:rPr lang="en-US" altLang="zh-CN" dirty="0" smtClean="0"/>
              <a:t>, noun similarity, synonyms</a:t>
            </a:r>
          </a:p>
          <a:p>
            <a:pPr lvl="1"/>
            <a:r>
              <a:rPr lang="en-US" altLang="zh-CN" dirty="0" smtClean="0"/>
              <a:t>Thematic: co-occurrence, e.g. car and gasoline</a:t>
            </a:r>
          </a:p>
          <a:p>
            <a:pPr lvl="1"/>
            <a:r>
              <a:rPr lang="en-US" altLang="zh-CN" dirty="0" smtClean="0"/>
              <a:t>Goal derived: similar if items achieve common goal</a:t>
            </a:r>
          </a:p>
          <a:p>
            <a:pPr lvl="1"/>
            <a:r>
              <a:rPr lang="en-US" altLang="zh-CN" dirty="0" smtClean="0"/>
              <a:t>Radial: similar if linked by a chain of similar items, probably thru </a:t>
            </a:r>
            <a:r>
              <a:rPr lang="en-US" altLang="zh-CN" i="1" dirty="0" smtClean="0"/>
              <a:t>evolutionary process</a:t>
            </a:r>
          </a:p>
          <a:p>
            <a:r>
              <a:rPr lang="en-US" altLang="zh-CN" dirty="0" smtClean="0"/>
              <a:t>Similarity is </a:t>
            </a:r>
            <a:r>
              <a:rPr lang="en-US" altLang="zh-CN" dirty="0" err="1" smtClean="0"/>
              <a:t>assymmetric</a:t>
            </a:r>
            <a:r>
              <a:rPr lang="en-US" altLang="zh-CN" dirty="0" smtClean="0"/>
              <a:t> sometimes</a:t>
            </a:r>
          </a:p>
          <a:p>
            <a:r>
              <a:rPr lang="en-US" altLang="zh-CN" dirty="0" smtClean="0"/>
              <a:t>Typically similarity is measured on a scale from 0 to 4</a:t>
            </a:r>
          </a:p>
          <a:p>
            <a:pPr lvl="1"/>
            <a:r>
              <a:rPr lang="en-US" altLang="zh-CN" dirty="0" smtClean="0"/>
              <a:t>Can’t represent oppositeness, which may have high co-occurrence similarity</a:t>
            </a:r>
          </a:p>
          <a:p>
            <a:r>
              <a:rPr lang="en-US" altLang="zh-CN" dirty="0" smtClean="0"/>
              <a:t>Items with </a:t>
            </a:r>
            <a:r>
              <a:rPr lang="en-US" altLang="zh-CN" i="1" dirty="0" smtClean="0"/>
              <a:t>complex features</a:t>
            </a:r>
            <a:r>
              <a:rPr lang="en-US" altLang="zh-CN" dirty="0" smtClean="0"/>
              <a:t> are more likely to be assimilated by </a:t>
            </a:r>
            <a:r>
              <a:rPr lang="en-US" altLang="zh-CN" i="1" dirty="0" smtClean="0"/>
              <a:t>humans</a:t>
            </a:r>
          </a:p>
        </p:txBody>
      </p:sp>
    </p:spTree>
    <p:extLst>
      <p:ext uri="{BB962C8B-B14F-4D97-AF65-F5344CB8AC3E}">
        <p14:creationId xmlns:p14="http://schemas.microsoft.com/office/powerpoint/2010/main" val="27063273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STASIS</a:t>
            </a:r>
          </a:p>
          <a:p>
            <a:pPr lvl="1"/>
            <a:r>
              <a:rPr lang="en-US" altLang="zh-CN" dirty="0" smtClean="0"/>
              <a:t>s(w1, w2) based on path length and depth of the two words in a lexical database (something like </a:t>
            </a:r>
            <a:r>
              <a:rPr lang="en-US" altLang="zh-CN" dirty="0" err="1" smtClean="0"/>
              <a:t>WordNet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S(T1, T2) combines word position info and word frequency info from a large corpus</a:t>
            </a:r>
          </a:p>
          <a:p>
            <a:r>
              <a:rPr lang="en-US" altLang="zh-CN" dirty="0" smtClean="0"/>
              <a:t>LSA</a:t>
            </a:r>
          </a:p>
          <a:p>
            <a:pPr lvl="1"/>
            <a:r>
              <a:rPr lang="en-US" altLang="zh-CN" dirty="0" smtClean="0"/>
              <a:t>SVD into 3 matrices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70688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Correlation with mean human ratings:</a:t>
            </a:r>
          </a:p>
          <a:p>
            <a:pPr lvl="1"/>
            <a:r>
              <a:rPr lang="en-US" altLang="zh-CN" dirty="0" smtClean="0"/>
              <a:t>STASIS: 			0.816</a:t>
            </a:r>
          </a:p>
          <a:p>
            <a:pPr lvl="1"/>
            <a:r>
              <a:rPr lang="en-US" altLang="zh-CN" dirty="0" smtClean="0"/>
              <a:t>LSA:					0.838</a:t>
            </a:r>
          </a:p>
          <a:p>
            <a:pPr lvl="1"/>
            <a:r>
              <a:rPr lang="en-US" altLang="zh-CN" dirty="0" smtClean="0"/>
              <a:t>Average Human: 0.825</a:t>
            </a:r>
          </a:p>
          <a:p>
            <a:pPr lvl="1"/>
            <a:r>
              <a:rPr lang="en-US" altLang="zh-CN" dirty="0" smtClean="0"/>
              <a:t>Worse Human: 	0.594</a:t>
            </a:r>
          </a:p>
          <a:p>
            <a:pPr lvl="1"/>
            <a:r>
              <a:rPr lang="en-US" altLang="zh-CN" dirty="0" smtClean="0"/>
              <a:t>Best Human: 		0.921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94618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56800"/>
            <a:ext cx="8229600" cy="178151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Semantic Text Similarity Using Corpus-Based Word Similarity and String </a:t>
            </a:r>
            <a:r>
              <a:rPr lang="en-US" sz="3200" dirty="0" smtClean="0">
                <a:solidFill>
                  <a:srgbClr val="FF0000"/>
                </a:solidFill>
              </a:rPr>
              <a:t>Similarity</a:t>
            </a:r>
            <a:br>
              <a:rPr lang="en-US" sz="3200" dirty="0" smtClean="0">
                <a:solidFill>
                  <a:srgbClr val="FF0000"/>
                </a:solidFill>
              </a:rPr>
            </a:br>
            <a:r>
              <a:rPr lang="en-US" sz="3200" dirty="0" smtClean="0">
                <a:solidFill>
                  <a:srgbClr val="FF0000"/>
                </a:solidFill>
              </a:rPr>
              <a:t>ACM Trans on KDD 2008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39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of Similarity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form of semantic similarity</a:t>
            </a:r>
          </a:p>
          <a:p>
            <a:r>
              <a:rPr lang="en-US" dirty="0" smtClean="0"/>
              <a:t>Two short texts are similar if:</a:t>
            </a:r>
          </a:p>
          <a:p>
            <a:pPr lvl="1"/>
            <a:r>
              <a:rPr lang="en-US" dirty="0" smtClean="0"/>
              <a:t>They share common concepts/actor/object/action</a:t>
            </a:r>
          </a:p>
          <a:p>
            <a:pPr lvl="1"/>
            <a:r>
              <a:rPr lang="en-US" dirty="0" smtClean="0"/>
              <a:t>Common actor/object must perform/be subjected to the same action</a:t>
            </a:r>
          </a:p>
          <a:p>
            <a:r>
              <a:rPr lang="en-US" dirty="0" smtClean="0"/>
              <a:t>Note “action” is quite important here</a:t>
            </a:r>
          </a:p>
          <a:p>
            <a:r>
              <a:rPr lang="en-US" dirty="0" smtClean="0"/>
              <a:t>This is a more </a:t>
            </a:r>
            <a:r>
              <a:rPr lang="en-US" i="1" dirty="0" smtClean="0"/>
              <a:t>restrictive</a:t>
            </a:r>
            <a:r>
              <a:rPr lang="en-US" dirty="0" smtClean="0"/>
              <a:t> way of defining similarity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2906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Highlights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Proposed a method which combines:</a:t>
            </a:r>
          </a:p>
          <a:p>
            <a:pPr lvl="1"/>
            <a:r>
              <a:rPr lang="en-US" dirty="0" smtClean="0"/>
              <a:t>String similarity</a:t>
            </a:r>
          </a:p>
          <a:p>
            <a:pPr lvl="1"/>
            <a:r>
              <a:rPr lang="en-US" dirty="0" smtClean="0"/>
              <a:t>Corpus-based word semantic similarity</a:t>
            </a:r>
          </a:p>
          <a:p>
            <a:pPr lvl="1"/>
            <a:r>
              <a:rPr lang="en-US" dirty="0" smtClean="0"/>
              <a:t>(optionally) common word order similarity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7406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Word co-occurrence/vector based model</a:t>
            </a:r>
          </a:p>
          <a:p>
            <a:pPr lvl="1"/>
            <a:r>
              <a:rPr lang="en-US" dirty="0" smtClean="0"/>
              <a:t>Meadow et al. 2000, Salton 7 </a:t>
            </a:r>
            <a:r>
              <a:rPr lang="en-US" dirty="0" err="1" smtClean="0"/>
              <a:t>Lesk</a:t>
            </a:r>
            <a:r>
              <a:rPr lang="en-US" dirty="0" smtClean="0"/>
              <a:t> 1971, Corley &amp; Mihalcea2005</a:t>
            </a:r>
          </a:p>
          <a:p>
            <a:r>
              <a:rPr lang="en-US" dirty="0" smtClean="0"/>
              <a:t>Corpus based</a:t>
            </a:r>
          </a:p>
          <a:p>
            <a:pPr lvl="1"/>
            <a:r>
              <a:rPr lang="en-US" dirty="0" smtClean="0"/>
              <a:t>LSA</a:t>
            </a:r>
          </a:p>
          <a:p>
            <a:pPr lvl="1"/>
            <a:r>
              <a:rPr lang="en-US" dirty="0" smtClean="0"/>
              <a:t>Hyperspace Analogues to Language (HAL )(Burgess et al. 1998)</a:t>
            </a:r>
          </a:p>
          <a:p>
            <a:pPr lvl="2"/>
            <a:r>
              <a:rPr lang="en-US" dirty="0" smtClean="0"/>
              <a:t>Lexical co-occurrence to construct a semantic space</a:t>
            </a:r>
          </a:p>
          <a:p>
            <a:pPr lvl="2"/>
            <a:r>
              <a:rPr lang="en-US" dirty="0" smtClean="0"/>
              <a:t>Words are points in this space</a:t>
            </a:r>
          </a:p>
          <a:p>
            <a:pPr lvl="2"/>
            <a:r>
              <a:rPr lang="en-US" dirty="0" smtClean="0"/>
              <a:t>Distance between two sentences are the distance between two rep vectors</a:t>
            </a:r>
          </a:p>
          <a:p>
            <a:r>
              <a:rPr lang="en-US" dirty="0" smtClean="0"/>
              <a:t>Hybrid: corpus + knowledge base</a:t>
            </a:r>
          </a:p>
          <a:p>
            <a:pPr lvl="1"/>
            <a:r>
              <a:rPr lang="en-US" dirty="0" smtClean="0"/>
              <a:t>Li et al. 2006</a:t>
            </a:r>
          </a:p>
          <a:p>
            <a:r>
              <a:rPr lang="en-US" dirty="0" smtClean="0"/>
              <a:t>Description feature based</a:t>
            </a:r>
          </a:p>
          <a:p>
            <a:pPr lvl="1"/>
            <a:r>
              <a:rPr lang="en-US" dirty="0" smtClean="0"/>
              <a:t>Represent a sentence using a set of features</a:t>
            </a:r>
          </a:p>
          <a:p>
            <a:pPr lvl="1"/>
            <a:r>
              <a:rPr lang="en-US" dirty="0" smtClean="0"/>
              <a:t>Similarity obtained from a trained classifier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9365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Similarity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Longest Common Subsequence (LCS)</a:t>
            </a:r>
          </a:p>
          <a:p>
            <a:r>
              <a:rPr lang="en-US" dirty="0" smtClean="0"/>
              <a:t>Take the weighted sum of three modified/normalized LCS</a:t>
            </a:r>
          </a:p>
          <a:p>
            <a:pPr lvl="1"/>
            <a:r>
              <a:rPr lang="en-US" dirty="0"/>
              <a:t>v</a:t>
            </a:r>
            <a:r>
              <a:rPr lang="en-US" baseline="-25000" dirty="0" smtClean="0"/>
              <a:t>1</a:t>
            </a:r>
            <a:r>
              <a:rPr lang="en-US" dirty="0" smtClean="0"/>
              <a:t> = </a:t>
            </a:r>
            <a:r>
              <a:rPr lang="en-US" dirty="0" err="1" smtClean="0"/>
              <a:t>len</a:t>
            </a:r>
            <a:r>
              <a:rPr lang="en-US" dirty="0" smtClean="0"/>
              <a:t>(LCS(s1, s2))</a:t>
            </a:r>
            <a:r>
              <a:rPr lang="en-US" baseline="30000" dirty="0" smtClean="0"/>
              <a:t>2</a:t>
            </a:r>
            <a:r>
              <a:rPr lang="en-US" dirty="0" smtClean="0"/>
              <a:t>/(</a:t>
            </a:r>
            <a:r>
              <a:rPr lang="en-US" dirty="0" err="1" smtClean="0"/>
              <a:t>len</a:t>
            </a:r>
            <a:r>
              <a:rPr lang="en-US" dirty="0" smtClean="0"/>
              <a:t>(s1) x </a:t>
            </a:r>
            <a:r>
              <a:rPr lang="en-US" dirty="0" err="1" smtClean="0"/>
              <a:t>len</a:t>
            </a:r>
            <a:r>
              <a:rPr lang="en-US" dirty="0" smtClean="0"/>
              <a:t>(s2))</a:t>
            </a:r>
          </a:p>
          <a:p>
            <a:pPr lvl="1"/>
            <a:r>
              <a:rPr lang="en-US" dirty="0" smtClean="0"/>
              <a:t>v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len</a:t>
            </a:r>
            <a:r>
              <a:rPr lang="en-US" dirty="0" smtClean="0"/>
              <a:t>(MCLCS</a:t>
            </a:r>
            <a:r>
              <a:rPr lang="en-US" baseline="-25000" dirty="0" smtClean="0"/>
              <a:t>1</a:t>
            </a:r>
            <a:r>
              <a:rPr lang="en-US" dirty="0" smtClean="0"/>
              <a:t>(</a:t>
            </a:r>
            <a:r>
              <a:rPr lang="en-US" dirty="0"/>
              <a:t>s1, s2))</a:t>
            </a:r>
            <a:r>
              <a:rPr lang="en-US" baseline="30000" dirty="0"/>
              <a:t>2</a:t>
            </a:r>
            <a:r>
              <a:rPr lang="en-US" dirty="0"/>
              <a:t>/(</a:t>
            </a:r>
            <a:r>
              <a:rPr lang="en-US" dirty="0" err="1"/>
              <a:t>len</a:t>
            </a:r>
            <a:r>
              <a:rPr lang="en-US" dirty="0"/>
              <a:t>(s1) x </a:t>
            </a:r>
            <a:r>
              <a:rPr lang="en-US" dirty="0" err="1"/>
              <a:t>len</a:t>
            </a:r>
            <a:r>
              <a:rPr lang="en-US" dirty="0"/>
              <a:t>(s2))</a:t>
            </a:r>
          </a:p>
          <a:p>
            <a:pPr lvl="1"/>
            <a:r>
              <a:rPr lang="en-US" dirty="0" smtClean="0"/>
              <a:t>v</a:t>
            </a:r>
            <a:r>
              <a:rPr lang="en-US" baseline="-25000" dirty="0" smtClean="0"/>
              <a:t>3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len</a:t>
            </a:r>
            <a:r>
              <a:rPr lang="en-US" dirty="0" smtClean="0"/>
              <a:t>(</a:t>
            </a:r>
            <a:r>
              <a:rPr lang="en-US" dirty="0" err="1" smtClean="0"/>
              <a:t>MCLCS</a:t>
            </a:r>
            <a:r>
              <a:rPr lang="en-US" baseline="-25000" dirty="0" err="1" smtClean="0"/>
              <a:t>n</a:t>
            </a:r>
            <a:r>
              <a:rPr lang="en-US" dirty="0" smtClean="0"/>
              <a:t>(</a:t>
            </a:r>
            <a:r>
              <a:rPr lang="en-US" dirty="0"/>
              <a:t>s1, s2))</a:t>
            </a:r>
            <a:r>
              <a:rPr lang="en-US" baseline="30000" dirty="0"/>
              <a:t>2</a:t>
            </a:r>
            <a:r>
              <a:rPr lang="en-US" dirty="0"/>
              <a:t>/(</a:t>
            </a:r>
            <a:r>
              <a:rPr lang="en-US" dirty="0" err="1"/>
              <a:t>len</a:t>
            </a:r>
            <a:r>
              <a:rPr lang="en-US" dirty="0"/>
              <a:t>(s1) x </a:t>
            </a:r>
            <a:r>
              <a:rPr lang="en-US" dirty="0" err="1"/>
              <a:t>len</a:t>
            </a:r>
            <a:r>
              <a:rPr lang="en-US" dirty="0"/>
              <a:t>(s2)</a:t>
            </a:r>
            <a:r>
              <a:rPr lang="en-US" dirty="0" smtClean="0"/>
              <a:t>)</a:t>
            </a:r>
          </a:p>
          <a:p>
            <a:r>
              <a:rPr lang="en-US" dirty="0" smtClean="0"/>
              <a:t>MCLCS</a:t>
            </a:r>
            <a:r>
              <a:rPr lang="en-US" baseline="-25000" dirty="0" smtClean="0"/>
              <a:t>1</a:t>
            </a:r>
            <a:r>
              <a:rPr lang="en-US" dirty="0" smtClean="0"/>
              <a:t> starts matching from 1</a:t>
            </a:r>
            <a:r>
              <a:rPr lang="en-US" baseline="30000" dirty="0" smtClean="0"/>
              <a:t>st</a:t>
            </a:r>
            <a:r>
              <a:rPr lang="en-US" dirty="0" smtClean="0"/>
              <a:t> char</a:t>
            </a:r>
          </a:p>
          <a:p>
            <a:r>
              <a:rPr lang="en-US" dirty="0" err="1" smtClean="0"/>
              <a:t>MCLCS</a:t>
            </a:r>
            <a:r>
              <a:rPr lang="en-US" baseline="-25000" dirty="0" err="1" smtClean="0"/>
              <a:t>n</a:t>
            </a:r>
            <a:r>
              <a:rPr lang="en-US" dirty="0" smtClean="0"/>
              <a:t> starts matching from any char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7442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Semantic Similarity between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Second Order Co-occurrence PMI (SOC-PMI)</a:t>
            </a:r>
          </a:p>
          <a:p>
            <a:pPr lvl="1"/>
            <a:r>
              <a:rPr lang="en-US" dirty="0" smtClean="0"/>
              <a:t>Measure the similarity of two words by the PMI of their neighboring words in large corpus</a:t>
            </a:r>
          </a:p>
          <a:p>
            <a:pPr lvl="1"/>
            <a:r>
              <a:rPr lang="en-US" dirty="0" smtClean="0"/>
              <a:t>The neighboring words are like bridges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/>
              <a:t>m</a:t>
            </a:r>
            <a:r>
              <a:rPr lang="en-US" dirty="0" smtClean="0"/>
              <a:t> is the number of tokens in corpus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X</a:t>
            </a:r>
            <a:r>
              <a:rPr lang="en-US" baseline="-25000" dirty="0" smtClean="0"/>
              <a:t>i</a:t>
            </a:r>
            <a:r>
              <a:rPr lang="en-US" dirty="0" smtClean="0"/>
              <a:t> is the set of neighboring words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1831816"/>
              </p:ext>
            </p:extLst>
          </p:nvPr>
        </p:nvGraphicFramePr>
        <p:xfrm>
          <a:off x="2059160" y="3256832"/>
          <a:ext cx="3758585" cy="813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3" imgW="1993900" imgH="431800" progId="Equation.3">
                  <p:embed/>
                </p:oleObj>
              </mc:Choice>
              <mc:Fallback>
                <p:oleObj name="Equation" r:id="rId3" imgW="19939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59160" y="3256832"/>
                        <a:ext cx="3758585" cy="8139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5496705"/>
              </p:ext>
            </p:extLst>
          </p:nvPr>
        </p:nvGraphicFramePr>
        <p:xfrm>
          <a:off x="2692759" y="4773455"/>
          <a:ext cx="3330860" cy="7786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5" imgW="1955800" imgH="457200" progId="Equation.3">
                  <p:embed/>
                </p:oleObj>
              </mc:Choice>
              <mc:Fallback>
                <p:oleObj name="Equation" r:id="rId5" imgW="19558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92759" y="4773455"/>
                        <a:ext cx="3330860" cy="7786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24516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Word Order Similarity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two texts P and R: put the d common words into two lists, X and Y, preserving their order in the texts.</a:t>
            </a:r>
          </a:p>
          <a:p>
            <a:r>
              <a:rPr lang="en-US" dirty="0" smtClean="0"/>
              <a:t>Common word order </a:t>
            </a:r>
            <a:r>
              <a:rPr lang="en-US" dirty="0" err="1" smtClean="0"/>
              <a:t>sim</a:t>
            </a:r>
            <a:r>
              <a:rPr lang="en-US" dirty="0" smtClean="0"/>
              <a:t> is: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x</a:t>
            </a:r>
            <a:r>
              <a:rPr lang="en-US" baseline="-25000" dirty="0" smtClean="0"/>
              <a:t>i</a:t>
            </a:r>
            <a:r>
              <a:rPr lang="en-US" dirty="0" smtClean="0"/>
              <a:t> and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i</a:t>
            </a:r>
            <a:r>
              <a:rPr lang="en-US" dirty="0" smtClean="0"/>
              <a:t> are index number (position) in the X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0759652"/>
              </p:ext>
            </p:extLst>
          </p:nvPr>
        </p:nvGraphicFramePr>
        <p:xfrm>
          <a:off x="2197100" y="3808413"/>
          <a:ext cx="5548313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3" imgW="2540000" imgH="469900" progId="Equation.3">
                  <p:embed/>
                </p:oleObj>
              </mc:Choice>
              <mc:Fallback>
                <p:oleObj name="Equation" r:id="rId3" imgW="25400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97100" y="3808413"/>
                        <a:ext cx="5548313" cy="1027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92404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</a:t>
            </a:r>
            <a:r>
              <a:rPr lang="en-US" dirty="0" err="1" smtClean="0"/>
              <a:t>Precedure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100" dirty="0" smtClean="0"/>
              <a:t>Step 1. Clean texts P and R</a:t>
            </a:r>
          </a:p>
          <a:p>
            <a:r>
              <a:rPr lang="en-US" sz="3100" dirty="0" smtClean="0"/>
              <a:t>Step 2. remove </a:t>
            </a:r>
            <a:r>
              <a:rPr lang="en-US" sz="3100" i="1" dirty="0" smtClean="0"/>
              <a:t>d</a:t>
            </a:r>
            <a:r>
              <a:rPr lang="en-US" sz="3100" dirty="0" smtClean="0"/>
              <a:t> common words and what remains is P = {p</a:t>
            </a:r>
            <a:r>
              <a:rPr lang="en-US" sz="3100" baseline="-25000" dirty="0" smtClean="0"/>
              <a:t>1</a:t>
            </a:r>
            <a:r>
              <a:rPr lang="en-US" sz="3100" dirty="0" smtClean="0"/>
              <a:t>, p</a:t>
            </a:r>
            <a:r>
              <a:rPr lang="en-US" sz="3100" baseline="-25000" dirty="0" smtClean="0"/>
              <a:t>2</a:t>
            </a:r>
            <a:r>
              <a:rPr lang="en-US" sz="3100" dirty="0" smtClean="0"/>
              <a:t>, …, p</a:t>
            </a:r>
            <a:r>
              <a:rPr lang="en-US" sz="3100" baseline="-25000" dirty="0" smtClean="0"/>
              <a:t>m-d</a:t>
            </a:r>
            <a:r>
              <a:rPr lang="en-US" sz="3100" dirty="0" smtClean="0"/>
              <a:t>}, and R = {r</a:t>
            </a:r>
            <a:r>
              <a:rPr lang="en-US" sz="3100" baseline="-25000" dirty="0" smtClean="0"/>
              <a:t>1</a:t>
            </a:r>
            <a:r>
              <a:rPr lang="en-US" sz="3100" dirty="0" smtClean="0"/>
              <a:t>, r</a:t>
            </a:r>
            <a:r>
              <a:rPr lang="en-US" sz="3100" baseline="-25000" dirty="0" smtClean="0"/>
              <a:t>2</a:t>
            </a:r>
            <a:r>
              <a:rPr lang="en-US" sz="3100" dirty="0" smtClean="0"/>
              <a:t>, …, </a:t>
            </a:r>
            <a:r>
              <a:rPr lang="en-US" sz="3100" dirty="0" err="1" smtClean="0"/>
              <a:t>r</a:t>
            </a:r>
            <a:r>
              <a:rPr lang="en-US" sz="3100" baseline="-25000" dirty="0" err="1" smtClean="0"/>
              <a:t>n</a:t>
            </a:r>
            <a:r>
              <a:rPr lang="en-US" sz="3100" baseline="-25000" dirty="0" smtClean="0"/>
              <a:t>-d</a:t>
            </a:r>
            <a:r>
              <a:rPr lang="en-US" sz="3100" dirty="0" smtClean="0"/>
              <a:t>}</a:t>
            </a:r>
          </a:p>
          <a:p>
            <a:r>
              <a:rPr lang="en-US" sz="3100" dirty="0" smtClean="0"/>
              <a:t>Step 3. construct (m-d) x (n-d) string similarity matrix M</a:t>
            </a:r>
            <a:r>
              <a:rPr lang="en-US" sz="3100" baseline="-25000" dirty="0" smtClean="0"/>
              <a:t>1</a:t>
            </a:r>
            <a:r>
              <a:rPr lang="en-US" sz="3100" dirty="0" smtClean="0"/>
              <a:t> between every pair of words</a:t>
            </a:r>
          </a:p>
          <a:p>
            <a:r>
              <a:rPr lang="en-US" sz="3100" dirty="0" smtClean="0"/>
              <a:t>Step 4. </a:t>
            </a:r>
            <a:r>
              <a:rPr lang="en-US" sz="3100" dirty="0"/>
              <a:t>construct (m-d) x (n-d) </a:t>
            </a:r>
            <a:r>
              <a:rPr lang="en-US" sz="3100" dirty="0" smtClean="0"/>
              <a:t>semantic </a:t>
            </a:r>
            <a:r>
              <a:rPr lang="en-US" sz="3100" dirty="0"/>
              <a:t>similarity matrix </a:t>
            </a:r>
            <a:r>
              <a:rPr lang="en-US" sz="3100" dirty="0" smtClean="0"/>
              <a:t>M</a:t>
            </a:r>
            <a:r>
              <a:rPr lang="en-US" sz="3100" baseline="-25000" dirty="0" smtClean="0"/>
              <a:t>2</a:t>
            </a:r>
            <a:r>
              <a:rPr lang="en-US" sz="3100" dirty="0" smtClean="0"/>
              <a:t> </a:t>
            </a:r>
            <a:r>
              <a:rPr lang="en-US" sz="3100" dirty="0"/>
              <a:t>between every pair of </a:t>
            </a:r>
            <a:r>
              <a:rPr lang="en-US" sz="3100" dirty="0" smtClean="0"/>
              <a:t>words</a:t>
            </a:r>
          </a:p>
          <a:p>
            <a:r>
              <a:rPr lang="en-US" sz="3100" dirty="0" smtClean="0"/>
              <a:t>Step 5. construct joint matrix M = aM</a:t>
            </a:r>
            <a:r>
              <a:rPr lang="en-US" sz="3100" baseline="-25000" dirty="0" smtClean="0"/>
              <a:t>1</a:t>
            </a:r>
            <a:r>
              <a:rPr lang="en-US" sz="3100" dirty="0" smtClean="0"/>
              <a:t> + bM</a:t>
            </a:r>
            <a:r>
              <a:rPr lang="en-US" sz="3100" baseline="-25000" dirty="0" smtClean="0"/>
              <a:t>2</a:t>
            </a:r>
          </a:p>
          <a:p>
            <a:pPr lvl="1"/>
            <a:r>
              <a:rPr lang="en-US" sz="2600" dirty="0" err="1" smtClean="0"/>
              <a:t>a+b</a:t>
            </a:r>
            <a:r>
              <a:rPr lang="en-US" sz="2600" dirty="0" smtClean="0"/>
              <a:t> = 1 (weighting factors)</a:t>
            </a:r>
          </a:p>
          <a:p>
            <a:pPr lvl="1"/>
            <a:r>
              <a:rPr lang="en-US" sz="2600" dirty="0" smtClean="0"/>
              <a:t>Find the max value </a:t>
            </a:r>
            <a:r>
              <a:rPr lang="en-US" sz="2600" dirty="0" err="1" smtClean="0"/>
              <a:t>r</a:t>
            </a:r>
            <a:r>
              <a:rPr lang="en-US" sz="2600" baseline="-25000" dirty="0" err="1" smtClean="0"/>
              <a:t>ij</a:t>
            </a:r>
            <a:r>
              <a:rPr lang="en-US" sz="2600" dirty="0" smtClean="0"/>
              <a:t> from M, add it in a list L and remove all elements of </a:t>
            </a:r>
            <a:r>
              <a:rPr lang="en-US" sz="2600" dirty="0" err="1" smtClean="0"/>
              <a:t>i</a:t>
            </a:r>
            <a:r>
              <a:rPr lang="en-US" sz="2600" baseline="30000" dirty="0" err="1" smtClean="0"/>
              <a:t>th</a:t>
            </a:r>
            <a:r>
              <a:rPr lang="en-US" sz="2600" dirty="0" smtClean="0"/>
              <a:t> row and </a:t>
            </a:r>
            <a:r>
              <a:rPr lang="en-US" sz="2600" dirty="0" err="1" smtClean="0"/>
              <a:t>j</a:t>
            </a:r>
            <a:r>
              <a:rPr lang="en-US" sz="2600" baseline="30000" dirty="0" err="1" smtClean="0"/>
              <a:t>th</a:t>
            </a:r>
            <a:r>
              <a:rPr lang="en-US" sz="2600" dirty="0" smtClean="0"/>
              <a:t> column</a:t>
            </a:r>
          </a:p>
          <a:p>
            <a:pPr lvl="1"/>
            <a:r>
              <a:rPr lang="en-US" sz="2600" dirty="0" smtClean="0"/>
              <a:t>Repeat this until </a:t>
            </a:r>
            <a:r>
              <a:rPr lang="en-US" sz="2600" dirty="0" err="1" smtClean="0"/>
              <a:t>r</a:t>
            </a:r>
            <a:r>
              <a:rPr lang="en-US" sz="2600" baseline="-25000" dirty="0" err="1" smtClean="0"/>
              <a:t>ij</a:t>
            </a:r>
            <a:r>
              <a:rPr lang="en-US" sz="2600" dirty="0" smtClean="0"/>
              <a:t> = 0, or m-d- |L|=0</a:t>
            </a:r>
          </a:p>
          <a:p>
            <a:r>
              <a:rPr lang="en-US" sz="3100" dirty="0" smtClean="0"/>
              <a:t>Step 6. Final score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6340695"/>
              </p:ext>
            </p:extLst>
          </p:nvPr>
        </p:nvGraphicFramePr>
        <p:xfrm>
          <a:off x="3498455" y="5465762"/>
          <a:ext cx="3342423" cy="82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3" imgW="2679700" imgH="660400" progId="Equation.3">
                  <p:embed/>
                </p:oleObj>
              </mc:Choice>
              <mc:Fallback>
                <p:oleObj name="Equation" r:id="rId3" imgW="2679700" imgH="660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98455" y="5465762"/>
                        <a:ext cx="3342423" cy="823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41571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Compared with Human Similarity</a:t>
            </a:r>
          </a:p>
          <a:p>
            <a:pPr lvl="1"/>
            <a:r>
              <a:rPr lang="en-US" dirty="0" smtClean="0"/>
              <a:t>Human: 0.594-0.921 (mean at 0.825)</a:t>
            </a:r>
          </a:p>
          <a:p>
            <a:pPr lvl="1"/>
            <a:r>
              <a:rPr lang="en-US" dirty="0" smtClean="0"/>
              <a:t>Li: 0.816</a:t>
            </a:r>
          </a:p>
          <a:p>
            <a:pPr lvl="1"/>
            <a:r>
              <a:rPr lang="en-US" dirty="0" smtClean="0"/>
              <a:t>This work: 0.853</a:t>
            </a:r>
          </a:p>
          <a:p>
            <a:r>
              <a:rPr lang="en-US" dirty="0" smtClean="0"/>
              <a:t>Microsoft Paraphrases</a:t>
            </a:r>
          </a:p>
          <a:p>
            <a:pPr lvl="1"/>
            <a:r>
              <a:rPr lang="en-US" dirty="0" smtClean="0"/>
              <a:t>This is more difficult: P and R could be very similar but exact opposite with R having a “not”</a:t>
            </a:r>
          </a:p>
          <a:p>
            <a:pPr lvl="1"/>
            <a:r>
              <a:rPr lang="en-US" dirty="0" smtClean="0"/>
              <a:t>At </a:t>
            </a:r>
            <a:r>
              <a:rPr lang="en-US" dirty="0" err="1" smtClean="0"/>
              <a:t>sim</a:t>
            </a:r>
            <a:r>
              <a:rPr lang="en-US" dirty="0" smtClean="0"/>
              <a:t> threshold of 0.6, precision = 0.75, recall = 0.9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084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feature vector over </a:t>
            </a:r>
            <a:r>
              <a:rPr lang="en-US" i="1" dirty="0" smtClean="0"/>
              <a:t>a pair of texts</a:t>
            </a:r>
          </a:p>
          <a:p>
            <a:r>
              <a:rPr lang="en-US" dirty="0" smtClean="0"/>
              <a:t>Features are either:</a:t>
            </a:r>
          </a:p>
          <a:p>
            <a:pPr lvl="1"/>
            <a:r>
              <a:rPr lang="en-US" dirty="0" smtClean="0"/>
              <a:t>Primitive Features</a:t>
            </a:r>
          </a:p>
          <a:p>
            <a:pPr lvl="1"/>
            <a:r>
              <a:rPr lang="en-US" dirty="0" smtClean="0"/>
              <a:t>Composite Features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4034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Word co-occurrence</a:t>
            </a:r>
          </a:p>
          <a:p>
            <a:r>
              <a:rPr lang="en-US" dirty="0"/>
              <a:t>Matching noun phrase</a:t>
            </a:r>
          </a:p>
          <a:p>
            <a:r>
              <a:rPr lang="en-US" dirty="0" err="1"/>
              <a:t>Wordnet</a:t>
            </a:r>
            <a:r>
              <a:rPr lang="en-US" dirty="0"/>
              <a:t> Synonyms</a:t>
            </a:r>
          </a:p>
          <a:p>
            <a:r>
              <a:rPr lang="en-US" dirty="0"/>
              <a:t>Common verb classes</a:t>
            </a:r>
          </a:p>
          <a:p>
            <a:r>
              <a:rPr lang="en-US" dirty="0"/>
              <a:t>Common proper nouns</a:t>
            </a:r>
          </a:p>
          <a:p>
            <a:r>
              <a:rPr lang="en-US" dirty="0" smtClean="0"/>
              <a:t>Normalization:</a:t>
            </a:r>
          </a:p>
          <a:p>
            <a:pPr lvl="1"/>
            <a:r>
              <a:rPr lang="en-US" dirty="0" err="1" smtClean="0"/>
              <a:t>Feature_value</a:t>
            </a:r>
            <a:r>
              <a:rPr lang="en-US" dirty="0" smtClean="0"/>
              <a:t>/</a:t>
            </a:r>
            <a:r>
              <a:rPr lang="en-US" dirty="0" err="1" smtClean="0"/>
              <a:t>sqrt</a:t>
            </a:r>
            <a:r>
              <a:rPr lang="en-US" dirty="0" smtClean="0"/>
              <a:t>(</a:t>
            </a:r>
            <a:r>
              <a:rPr lang="en-US" dirty="0" err="1" smtClean="0"/>
              <a:t>len</a:t>
            </a:r>
            <a:r>
              <a:rPr lang="en-US" dirty="0" smtClean="0"/>
              <a:t>(A) * </a:t>
            </a:r>
            <a:r>
              <a:rPr lang="en-US" dirty="0" err="1" smtClean="0"/>
              <a:t>len</a:t>
            </a:r>
            <a:r>
              <a:rPr lang="en-US" dirty="0" smtClean="0"/>
              <a:t>(B))</a:t>
            </a:r>
          </a:p>
          <a:p>
            <a:pPr lvl="1"/>
            <a:r>
              <a:rPr lang="en-US" dirty="0" err="1" smtClean="0"/>
              <a:t>Feature_value</a:t>
            </a:r>
            <a:r>
              <a:rPr lang="en-US" dirty="0" smtClean="0"/>
              <a:t>/log(# of texts/# texts containing the feature) </a:t>
            </a:r>
            <a:r>
              <a:rPr lang="en-US" dirty="0" smtClean="0">
                <a:sym typeface="Wingdings"/>
              </a:rPr>
              <a:t> similar to IDF in TF*IDF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29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Ordering</a:t>
            </a:r>
          </a:p>
          <a:p>
            <a:pPr lvl="1"/>
            <a:r>
              <a:rPr lang="en-US" dirty="0" smtClean="0"/>
              <a:t>Two pairs of primitive features preserves ordering</a:t>
            </a:r>
          </a:p>
          <a:p>
            <a:r>
              <a:rPr lang="en-US" dirty="0" smtClean="0"/>
              <a:t>Distance</a:t>
            </a:r>
          </a:p>
          <a:p>
            <a:pPr lvl="1"/>
            <a:r>
              <a:rPr lang="en-US" dirty="0" smtClean="0"/>
              <a:t>Two pairs of primitive features occur within distance in text</a:t>
            </a:r>
          </a:p>
          <a:p>
            <a:r>
              <a:rPr lang="en-US" dirty="0" smtClean="0"/>
              <a:t>Primitive</a:t>
            </a:r>
          </a:p>
          <a:p>
            <a:pPr lvl="1"/>
            <a:r>
              <a:rPr lang="en-US" dirty="0" smtClean="0"/>
              <a:t>Only certain specific primitive feature is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337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Learn classifier using RIPPER</a:t>
            </a:r>
          </a:p>
          <a:p>
            <a:r>
              <a:rPr lang="en-US" dirty="0" smtClean="0"/>
              <a:t>Tune the loss ratio</a:t>
            </a:r>
          </a:p>
          <a:p>
            <a:r>
              <a:rPr lang="en-US" dirty="0" smtClean="0"/>
              <a:t>Achieves 36.6% recall + 60.5% precision </a:t>
            </a:r>
          </a:p>
          <a:p>
            <a:r>
              <a:rPr lang="en-US" dirty="0" smtClean="0"/>
              <a:t>Effective individual features:</a:t>
            </a:r>
          </a:p>
          <a:p>
            <a:pPr lvl="1"/>
            <a:r>
              <a:rPr lang="en-US" dirty="0" smtClean="0"/>
              <a:t>Any word</a:t>
            </a:r>
          </a:p>
          <a:p>
            <a:pPr lvl="1"/>
            <a:r>
              <a:rPr lang="en-US" dirty="0" smtClean="0"/>
              <a:t>Simplex NP</a:t>
            </a:r>
          </a:p>
          <a:p>
            <a:pPr lvl="1"/>
            <a:r>
              <a:rPr lang="en-US" dirty="0" smtClean="0"/>
              <a:t>Noun </a:t>
            </a:r>
          </a:p>
          <a:p>
            <a:r>
              <a:rPr lang="en-US" dirty="0" smtClean="0"/>
              <a:t>Effective composite feature</a:t>
            </a:r>
          </a:p>
          <a:p>
            <a:pPr lvl="1"/>
            <a:r>
              <a:rPr lang="en-US" dirty="0" smtClean="0"/>
              <a:t>Verb distance &lt;= 5 (however recall is low)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932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95055"/>
            <a:ext cx="8229600" cy="1939635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Improving Short-Text Classification Using Unlabeled</a:t>
            </a:r>
            <a:br>
              <a:rPr lang="en-US" altLang="zh-CN" sz="2800" dirty="0">
                <a:solidFill>
                  <a:srgbClr val="FF0000"/>
                </a:solidFill>
              </a:rPr>
            </a:br>
            <a:r>
              <a:rPr lang="en-US" altLang="zh-CN" sz="2800" dirty="0">
                <a:solidFill>
                  <a:srgbClr val="FF0000"/>
                </a:solidFill>
              </a:rPr>
              <a:t>Background Knowledge </a:t>
            </a:r>
            <a:r>
              <a:rPr lang="en-US" altLang="zh-CN" sz="2800" dirty="0" smtClean="0">
                <a:solidFill>
                  <a:srgbClr val="FF0000"/>
                </a:solidFill>
              </a:rPr>
              <a:t>to </a:t>
            </a:r>
            <a:r>
              <a:rPr lang="en-US" altLang="zh-CN" sz="2800" dirty="0">
                <a:solidFill>
                  <a:srgbClr val="FF0000"/>
                </a:solidFill>
              </a:rPr>
              <a:t>Assess Document </a:t>
            </a:r>
            <a:r>
              <a:rPr lang="en-US" altLang="zh-CN" sz="2800" dirty="0" smtClean="0">
                <a:solidFill>
                  <a:srgbClr val="FF0000"/>
                </a:solidFill>
              </a:rPr>
              <a:t>Similarity</a:t>
            </a:r>
            <a:br>
              <a:rPr lang="en-US" altLang="zh-CN" sz="2800" dirty="0" smtClean="0">
                <a:solidFill>
                  <a:srgbClr val="FF0000"/>
                </a:solidFill>
              </a:rPr>
            </a:br>
            <a:r>
              <a:rPr lang="en-US" altLang="zh-CN" sz="2800" dirty="0" smtClean="0">
                <a:solidFill>
                  <a:srgbClr val="FF0000"/>
                </a:solidFill>
              </a:rPr>
              <a:t>ICML 2000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738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Highlights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Main idea: use a larger, unlabeled texts as background knowledge to bridge smaller training set and test text</a:t>
            </a:r>
          </a:p>
          <a:p>
            <a:r>
              <a:rPr lang="en-US" altLang="zh-CN" dirty="0" smtClean="0"/>
              <a:t>Significantly decreases error rate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828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2148</TotalTime>
  <Words>1782</Words>
  <Application>Microsoft Macintosh PowerPoint</Application>
  <PresentationFormat>On-screen Show (4:3)</PresentationFormat>
  <Paragraphs>255</Paragraphs>
  <Slides>36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Office Theme</vt:lpstr>
      <vt:lpstr>Microsoft Equation</vt:lpstr>
      <vt:lpstr>Detecting Text Similarity over Short Passages: Exploring Linguistic Feature Combinations via Machine Learning EMNLP 1999</vt:lpstr>
      <vt:lpstr>Highlights</vt:lpstr>
      <vt:lpstr>Definition of Similarity</vt:lpstr>
      <vt:lpstr>Methodology</vt:lpstr>
      <vt:lpstr>Primitive Features</vt:lpstr>
      <vt:lpstr>Composite Features</vt:lpstr>
      <vt:lpstr>Evaluation</vt:lpstr>
      <vt:lpstr>Improving Short-Text Classification Using Unlabeled Background Knowledge to Assess Document Similarity ICML 2000</vt:lpstr>
      <vt:lpstr>Highlights</vt:lpstr>
      <vt:lpstr>Approach</vt:lpstr>
      <vt:lpstr>Evaluation</vt:lpstr>
      <vt:lpstr>An Empirical Evaluation of Models of Text Document Similarity CogSci 2005</vt:lpstr>
      <vt:lpstr>Goal</vt:lpstr>
      <vt:lpstr>Evaluation</vt:lpstr>
      <vt:lpstr>Binary Similarity Models</vt:lpstr>
      <vt:lpstr>Count Based Similarity Models</vt:lpstr>
      <vt:lpstr>LSA Similarity Model</vt:lpstr>
      <vt:lpstr>Similarity Measures for Short Segments of Text ECIR 2007</vt:lpstr>
      <vt:lpstr>Highlights</vt:lpstr>
      <vt:lpstr>Deficiencies of Standard Similarity Measures</vt:lpstr>
      <vt:lpstr>Text Representation</vt:lpstr>
      <vt:lpstr>Similarity Measures</vt:lpstr>
      <vt:lpstr>Evaluation</vt:lpstr>
      <vt:lpstr>A Comparative Study of Two Short Text Semantic Similarity Measures KES-AMSTA 2008</vt:lpstr>
      <vt:lpstr>Goal</vt:lpstr>
      <vt:lpstr>Similarity Models and Measures</vt:lpstr>
      <vt:lpstr>Models</vt:lpstr>
      <vt:lpstr>Results</vt:lpstr>
      <vt:lpstr>Semantic Text Similarity Using Corpus-Based Word Similarity and String Similarity ACM Trans on KDD 2008</vt:lpstr>
      <vt:lpstr>Highlights</vt:lpstr>
      <vt:lpstr>Survey</vt:lpstr>
      <vt:lpstr>String Similarity</vt:lpstr>
      <vt:lpstr>Semantic Similarity between Words</vt:lpstr>
      <vt:lpstr>Common Word Order Similarity</vt:lpstr>
      <vt:lpstr>Overall Precedure</vt:lpstr>
      <vt:lpstr>Evaluation</vt:lpstr>
    </vt:vector>
  </TitlesOfParts>
  <Company>Shanghai Jiao Tong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Text Similarity over Short Passages: Exploring Linguistic Feature Combinations via Machine Learning</dc:title>
  <dc:creator>Kenny Zhu</dc:creator>
  <cp:lastModifiedBy>Kenny Zhu</cp:lastModifiedBy>
  <cp:revision>44</cp:revision>
  <dcterms:created xsi:type="dcterms:W3CDTF">2012-06-05T01:10:22Z</dcterms:created>
  <dcterms:modified xsi:type="dcterms:W3CDTF">2012-06-10T02:56:24Z</dcterms:modified>
</cp:coreProperties>
</file>