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58" r:id="rId8"/>
    <p:sldId id="264" r:id="rId9"/>
    <p:sldId id="265" r:id="rId10"/>
    <p:sldId id="266" r:id="rId11"/>
    <p:sldId id="267" r:id="rId12"/>
    <p:sldId id="268" r:id="rId13"/>
    <p:sldId id="257"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A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8"/>
    <p:restoredTop sz="94677"/>
  </p:normalViewPr>
  <p:slideViewPr>
    <p:cSldViewPr snapToGrid="0" snapToObjects="1">
      <p:cViewPr>
        <p:scale>
          <a:sx n="92" d="100"/>
          <a:sy n="92" d="100"/>
        </p:scale>
        <p:origin x="44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34220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34799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123349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33738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99615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67477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9895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103034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181383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160970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E81B580-4431-CC4B-BC2F-CADA4A8BCE0B}" type="datetimeFigureOut">
              <a:rPr kumimoji="1" lang="zh-CN" altLang="en-US" smtClean="0"/>
              <a:t>16/8/19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2789495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1B580-4431-CC4B-BC2F-CADA4A8BCE0B}" type="datetimeFigureOut">
              <a:rPr kumimoji="1" lang="zh-CN" altLang="en-US" smtClean="0"/>
              <a:t>16/8/19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4E54D-D513-1D49-B6C5-6D28EDBD1D21}" type="slidenum">
              <a:rPr kumimoji="1" lang="zh-CN" altLang="en-US" smtClean="0"/>
              <a:t>‹#›</a:t>
            </a:fld>
            <a:endParaRPr kumimoji="1" lang="zh-CN" altLang="en-US"/>
          </a:p>
        </p:txBody>
      </p:sp>
    </p:spTree>
    <p:extLst>
      <p:ext uri="{BB962C8B-B14F-4D97-AF65-F5344CB8AC3E}">
        <p14:creationId xmlns:p14="http://schemas.microsoft.com/office/powerpoint/2010/main" val="1242103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21.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image" Target="../media/image65.png"/><Relationship Id="rId8" Type="http://schemas.openxmlformats.org/officeDocument/2006/relationships/image" Target="../media/image66.png"/><Relationship Id="rId9"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58.png"/><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2462446" y="1538509"/>
                <a:ext cx="622540" cy="6225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ea typeface="Times New Roman" charset="0"/>
                        <a:cs typeface="Times New Roman" charset="0"/>
                      </a:rPr>
                      <m:t>𝜙</m:t>
                    </m:r>
                  </m:oMath>
                </a14:m>
                <a:r>
                  <a:rPr lang="en-US" altLang="zh-CN" i="1" baseline="-25000" dirty="0" smtClean="0">
                    <a:latin typeface="Times New Roman" charset="0"/>
                    <a:ea typeface="Times New Roman" charset="0"/>
                    <a:cs typeface="Times New Roman" charset="0"/>
                  </a:rPr>
                  <a:t>k</a:t>
                </a:r>
                <a:endParaRPr lang="zh-CN" altLang="zh-CN" i="1" dirty="0">
                  <a:latin typeface="Times New Roman" charset="0"/>
                  <a:ea typeface="Times New Roman" charset="0"/>
                  <a:cs typeface="Times New Roman" charset="0"/>
                </a:endParaRPr>
              </a:p>
            </p:txBody>
          </p:sp>
        </mc:Choice>
        <mc:Fallback xmlns="">
          <p:sp>
            <p:nvSpPr>
              <p:cNvPr id="4" name="椭圆 3"/>
              <p:cNvSpPr>
                <a:spLocks noRot="1" noChangeAspect="1" noMove="1" noResize="1" noEditPoints="1" noAdjustHandles="1" noChangeArrowheads="1" noChangeShapeType="1" noTextEdit="1"/>
              </p:cNvSpPr>
              <p:nvPr/>
            </p:nvSpPr>
            <p:spPr>
              <a:xfrm>
                <a:off x="2462446" y="1538509"/>
                <a:ext cx="622540" cy="622540"/>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2497987" y="2491097"/>
            <a:ext cx="558800" cy="558800"/>
          </a:xfrm>
          <a:prstGeom prst="ellipse">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i="1" dirty="0" smtClean="0">
                <a:latin typeface="Times New Roman" charset="0"/>
                <a:ea typeface="Times New Roman" charset="0"/>
                <a:cs typeface="Times New Roman" charset="0"/>
              </a:rPr>
              <a:t>x</a:t>
            </a:r>
            <a:r>
              <a:rPr kumimoji="1" lang="en-US" altLang="zh-CN" i="1" baseline="-25000" dirty="0" smtClean="0">
                <a:latin typeface="Times New Roman" charset="0"/>
                <a:ea typeface="Times New Roman" charset="0"/>
                <a:cs typeface="Times New Roman" charset="0"/>
              </a:rPr>
              <a:t>i</a:t>
            </a:r>
            <a:endParaRPr kumimoji="1" lang="zh-CN" altLang="en-US" i="1"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6" name="椭圆 5"/>
              <p:cNvSpPr/>
              <p:nvPr/>
            </p:nvSpPr>
            <p:spPr>
              <a:xfrm>
                <a:off x="787081" y="249109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a:latin typeface="Cambria Math" charset="0"/>
                          <a:ea typeface="Times New Roman" charset="0"/>
                          <a:cs typeface="Times New Roman" charset="0"/>
                        </a:rPr>
                        <m:t>𝜋</m:t>
                      </m:r>
                    </m:oMath>
                  </m:oMathPara>
                </a14:m>
                <a:endParaRPr lang="zh-CN" altLang="zh-CN" i="1" dirty="0">
                  <a:latin typeface="Times New Roman" charset="0"/>
                  <a:ea typeface="Times New Roman" charset="0"/>
                  <a:cs typeface="Times New Roman" charset="0"/>
                </a:endParaRPr>
              </a:p>
            </p:txBody>
          </p:sp>
        </mc:Choice>
        <mc:Fallback xmlns="">
          <p:sp>
            <p:nvSpPr>
              <p:cNvPr id="6" name="椭圆 5"/>
              <p:cNvSpPr>
                <a:spLocks noRot="1" noChangeAspect="1" noMove="1" noResize="1" noEditPoints="1" noAdjustHandles="1" noChangeArrowheads="1" noChangeShapeType="1" noTextEdit="1"/>
              </p:cNvSpPr>
              <p:nvPr/>
            </p:nvSpPr>
            <p:spPr>
              <a:xfrm>
                <a:off x="787081" y="2491097"/>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sp>
        <p:nvSpPr>
          <p:cNvPr id="7" name="椭圆 6"/>
          <p:cNvSpPr/>
          <p:nvPr/>
        </p:nvSpPr>
        <p:spPr>
          <a:xfrm>
            <a:off x="1642534" y="2486544"/>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i="1" dirty="0" smtClean="0">
                <a:latin typeface="Times New Roman" charset="0"/>
                <a:ea typeface="Times New Roman" charset="0"/>
                <a:cs typeface="Times New Roman" charset="0"/>
              </a:rPr>
              <a:t>z</a:t>
            </a:r>
            <a:r>
              <a:rPr kumimoji="1" lang="en-US" altLang="zh-CN" i="1" baseline="-25000" dirty="0">
                <a:latin typeface="Times New Roman" charset="0"/>
                <a:ea typeface="Times New Roman" charset="0"/>
                <a:cs typeface="Times New Roman" charset="0"/>
              </a:rPr>
              <a:t>i</a:t>
            </a:r>
            <a:endParaRPr kumimoji="1" lang="zh-CN" altLang="en-US" i="1" dirty="0">
              <a:latin typeface="Times New Roman" charset="0"/>
              <a:ea typeface="Times New Roman" charset="0"/>
              <a:cs typeface="Times New Roman" charset="0"/>
            </a:endParaRPr>
          </a:p>
        </p:txBody>
      </p:sp>
      <p:sp>
        <p:nvSpPr>
          <p:cNvPr id="9" name="矩形 8"/>
          <p:cNvSpPr/>
          <p:nvPr/>
        </p:nvSpPr>
        <p:spPr>
          <a:xfrm>
            <a:off x="1455159" y="2364980"/>
            <a:ext cx="1828799" cy="798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1" name="直线箭头连接符 10"/>
          <p:cNvCxnSpPr>
            <a:stCxn id="6" idx="6"/>
            <a:endCxn id="7" idx="2"/>
          </p:cNvCxnSpPr>
          <p:nvPr/>
        </p:nvCxnSpPr>
        <p:spPr>
          <a:xfrm flipV="1">
            <a:off x="1345881" y="2765944"/>
            <a:ext cx="296653" cy="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p:cNvCxnSpPr>
            <a:stCxn id="7" idx="6"/>
            <a:endCxn id="5" idx="2"/>
          </p:cNvCxnSpPr>
          <p:nvPr/>
        </p:nvCxnSpPr>
        <p:spPr>
          <a:xfrm>
            <a:off x="2201334" y="2765944"/>
            <a:ext cx="296653" cy="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线箭头连接符 14"/>
          <p:cNvCxnSpPr>
            <a:stCxn id="4" idx="4"/>
            <a:endCxn id="5" idx="0"/>
          </p:cNvCxnSpPr>
          <p:nvPr/>
        </p:nvCxnSpPr>
        <p:spPr>
          <a:xfrm>
            <a:off x="2773716" y="2161049"/>
            <a:ext cx="3671" cy="330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3011834" y="2842390"/>
            <a:ext cx="500332" cy="369332"/>
          </a:xfrm>
          <a:prstGeom prst="rect">
            <a:avLst/>
          </a:prstGeom>
          <a:noFill/>
        </p:spPr>
        <p:txBody>
          <a:bodyPr wrap="square" rtlCol="0">
            <a:spAutoFit/>
          </a:bodyPr>
          <a:lstStyle/>
          <a:p>
            <a:r>
              <a:rPr kumimoji="1" lang="en-US" altLang="zh-CN" dirty="0">
                <a:latin typeface="Times New Roman" charset="0"/>
                <a:ea typeface="Times New Roman" charset="0"/>
                <a:cs typeface="Times New Roman" charset="0"/>
              </a:rPr>
              <a:t>3</a:t>
            </a:r>
            <a:endParaRPr kumimoji="1" lang="zh-CN" altLang="en-US" dirty="0">
              <a:latin typeface="Times New Roman" charset="0"/>
              <a:ea typeface="Times New Roman" charset="0"/>
              <a:cs typeface="Times New Roman" charset="0"/>
            </a:endParaRPr>
          </a:p>
        </p:txBody>
      </p:sp>
      <p:sp>
        <p:nvSpPr>
          <p:cNvPr id="18" name="矩形 17"/>
          <p:cNvSpPr/>
          <p:nvPr/>
        </p:nvSpPr>
        <p:spPr>
          <a:xfrm>
            <a:off x="2320903" y="1472192"/>
            <a:ext cx="862643" cy="762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2949199" y="1930907"/>
            <a:ext cx="500332"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2</a:t>
            </a:r>
            <a:endParaRPr kumimoji="1" lang="zh-CN" altLang="en-US" dirty="0">
              <a:latin typeface="Times New Roman" charset="0"/>
              <a:ea typeface="Times New Roman" charset="0"/>
              <a:cs typeface="Times New Roman" charset="0"/>
            </a:endParaRPr>
          </a:p>
        </p:txBody>
      </p:sp>
      <p:sp>
        <p:nvSpPr>
          <p:cNvPr id="107" name="文本框 106"/>
          <p:cNvSpPr txBox="1"/>
          <p:nvPr/>
        </p:nvSpPr>
        <p:spPr>
          <a:xfrm>
            <a:off x="237744" y="201168"/>
            <a:ext cx="1851046" cy="769441"/>
          </a:xfrm>
          <a:prstGeom prst="rect">
            <a:avLst/>
          </a:prstGeom>
          <a:noFill/>
        </p:spPr>
        <p:txBody>
          <a:bodyPr wrap="square" rtlCol="0">
            <a:spAutoFit/>
          </a:bodyPr>
          <a:lstStyle/>
          <a:p>
            <a:r>
              <a:rPr kumimoji="1" lang="en-US" altLang="zh-CN" sz="4400" b="1" dirty="0" smtClean="0"/>
              <a:t>Model</a:t>
            </a:r>
            <a:endParaRPr kumimoji="1" lang="zh-CN" altLang="en-US" sz="4400" b="1" dirty="0"/>
          </a:p>
        </p:txBody>
      </p:sp>
      <mc:AlternateContent xmlns:mc="http://schemas.openxmlformats.org/markup-compatibility/2006" xmlns:a14="http://schemas.microsoft.com/office/drawing/2010/main">
        <mc:Choice Requires="a14">
          <p:sp>
            <p:nvSpPr>
              <p:cNvPr id="10" name="文本框 9"/>
              <p:cNvSpPr txBox="1"/>
              <p:nvPr/>
            </p:nvSpPr>
            <p:spPr>
              <a:xfrm>
                <a:off x="803202" y="4341441"/>
                <a:ext cx="7849773"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Observed data x</a:t>
                </a:r>
                <a:r>
                  <a:rPr kumimoji="1" lang="en-US" altLang="zh-CN" baseline="-25000" dirty="0" smtClean="0">
                    <a:latin typeface="Times New Roman" charset="0"/>
                    <a:ea typeface="Times New Roman" charset="0"/>
                    <a:cs typeface="Times New Roman" charset="0"/>
                  </a:rPr>
                  <a:t>i </a:t>
                </a:r>
                <a:r>
                  <a:rPr kumimoji="1" lang="en-US" altLang="zh-CN" dirty="0" smtClean="0">
                    <a:latin typeface="Times New Roman" charset="0"/>
                    <a:ea typeface="Times New Roman" charset="0"/>
                    <a:cs typeface="Times New Roman" charset="0"/>
                  </a:rPr>
                  <a:t>are given, we want to know the posterior </a:t>
                </a:r>
                <a:r>
                  <a:rPr kumimoji="1" lang="en-US" altLang="zh-CN" dirty="0">
                    <a:latin typeface="Times New Roman" charset="0"/>
                    <a:ea typeface="Times New Roman" charset="0"/>
                    <a:cs typeface="Times New Roman" charset="0"/>
                  </a:rPr>
                  <a:t>of </a:t>
                </a:r>
                <a:r>
                  <a:rPr kumimoji="1" lang="en-US" altLang="zh-CN" dirty="0" smtClean="0">
                    <a:latin typeface="Times New Roman" charset="0"/>
                    <a:ea typeface="Times New Roman" charset="0"/>
                    <a:cs typeface="Times New Roman" charset="0"/>
                  </a:rPr>
                  <a:t>variables 𝜋,</a:t>
                </a:r>
                <a:r>
                  <a:rPr kumimoji="1" lang="en-US" altLang="zh-CN" i="1" dirty="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z</a:t>
                </a:r>
                <a:r>
                  <a:rPr kumimoji="1" lang="en-US" altLang="zh-CN" i="1" baseline="-25000" dirty="0" smtClean="0">
                    <a:latin typeface="Times New Roman" charset="0"/>
                    <a:ea typeface="Times New Roman" charset="0"/>
                    <a:cs typeface="Times New Roman" charset="0"/>
                  </a:rPr>
                  <a:t>i</a:t>
                </a:r>
                <a:r>
                  <a:rPr kumimoji="1"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14:m>
                  <m:oMath xmlns:m="http://schemas.openxmlformats.org/officeDocument/2006/math">
                    <m:r>
                      <a:rPr lang="en-US" altLang="zh-CN" i="1">
                        <a:latin typeface="Cambria Math" charset="0"/>
                        <a:ea typeface="Times New Roman" charset="0"/>
                        <a:cs typeface="Times New Roman" charset="0"/>
                      </a:rPr>
                      <m:t>𝜙</m:t>
                    </m:r>
                  </m:oMath>
                </a14:m>
                <a:r>
                  <a:rPr lang="en-US" altLang="zh-CN" i="1" baseline="-25000" dirty="0" smtClean="0">
                    <a:latin typeface="Times New Roman" charset="0"/>
                    <a:ea typeface="Times New Roman" charset="0"/>
                    <a:cs typeface="Times New Roman" charset="0"/>
                  </a:rPr>
                  <a:t>k </a:t>
                </a:r>
                <a:r>
                  <a:rPr lang="en-US" altLang="zh-CN" i="1" dirty="0" smtClean="0">
                    <a:latin typeface="Times New Roman" charset="0"/>
                    <a:ea typeface="Times New Roman" charset="0"/>
                    <a:cs typeface="Times New Roman" charset="0"/>
                  </a:rPr>
                  <a:t>.</a:t>
                </a:r>
                <a:endParaRPr lang="zh-CN" altLang="zh-CN" i="1" dirty="0">
                  <a:latin typeface="Times New Roman" charset="0"/>
                  <a:ea typeface="Times New Roman" charset="0"/>
                  <a:cs typeface="Times New Roman"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803202" y="4341441"/>
                <a:ext cx="7849773" cy="369332"/>
              </a:xfrm>
              <a:prstGeom prst="rect">
                <a:avLst/>
              </a:prstGeom>
              <a:blipFill rotWithShape="0">
                <a:blip r:embed="rId4"/>
                <a:stretch>
                  <a:fillRect l="-699" t="-9836" b="-24590"/>
                </a:stretch>
              </a:blipFill>
            </p:spPr>
            <p:txBody>
              <a:bodyPr/>
              <a:lstStyle/>
              <a:p>
                <a:r>
                  <a:rPr lang="zh-CN" altLang="en-US">
                    <a:noFill/>
                  </a:rPr>
                  <a:t> </a:t>
                </a:r>
              </a:p>
            </p:txBody>
          </p:sp>
        </mc:Fallback>
      </mc:AlternateContent>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6544" y="649239"/>
            <a:ext cx="7988300" cy="330200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2446" y="4823683"/>
            <a:ext cx="7035800" cy="1397000"/>
          </a:xfrm>
          <a:prstGeom prst="rect">
            <a:avLst/>
          </a:prstGeom>
        </p:spPr>
      </p:pic>
    </p:spTree>
    <p:extLst>
      <p:ext uri="{BB962C8B-B14F-4D97-AF65-F5344CB8AC3E}">
        <p14:creationId xmlns:p14="http://schemas.microsoft.com/office/powerpoint/2010/main" val="42866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1204189" y="1641190"/>
                <a:ext cx="610512" cy="610512"/>
              </a:xfrm>
              <a:prstGeom prst="ellipse">
                <a:avLst/>
              </a:prstGeom>
              <a:solidFill>
                <a:srgbClr val="DDA7E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4" name="椭圆 3"/>
              <p:cNvSpPr>
                <a:spLocks noRot="1" noChangeAspect="1" noMove="1" noResize="1" noEditPoints="1" noAdjustHandles="1" noChangeArrowheads="1" noChangeShapeType="1" noTextEdit="1"/>
              </p:cNvSpPr>
              <p:nvPr/>
            </p:nvSpPr>
            <p:spPr>
              <a:xfrm>
                <a:off x="1204189" y="164119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4030804" y="2892032"/>
            <a:ext cx="777600" cy="777600"/>
          </a:xfrm>
          <a:prstGeom prst="ellipse">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2</a:t>
            </a:r>
            <a:r>
              <a:rPr kumimoji="1" lang="en-US" altLang="zh-CN" sz="1400" dirty="0" smtClean="0"/>
              <a:t>=0</a:t>
            </a:r>
            <a:endParaRPr kumimoji="1" lang="zh-CN" altLang="en-US" sz="1400" dirty="0"/>
          </a:p>
        </p:txBody>
      </p:sp>
      <p:sp>
        <p:nvSpPr>
          <p:cNvPr id="6" name="椭圆 5"/>
          <p:cNvSpPr/>
          <p:nvPr/>
        </p:nvSpPr>
        <p:spPr>
          <a:xfrm>
            <a:off x="2215791" y="2880353"/>
            <a:ext cx="777600" cy="777600"/>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1</a:t>
            </a:r>
            <a:r>
              <a:rPr kumimoji="1" lang="en-US" altLang="zh-CN" sz="1400" dirty="0" smtClean="0"/>
              <a:t>=1</a:t>
            </a:r>
            <a:endParaRPr kumimoji="1" lang="zh-CN" altLang="en-US" sz="1400" dirty="0"/>
          </a:p>
        </p:txBody>
      </p:sp>
      <p:sp>
        <p:nvSpPr>
          <p:cNvPr id="7" name="椭圆 6"/>
          <p:cNvSpPr/>
          <p:nvPr/>
        </p:nvSpPr>
        <p:spPr>
          <a:xfrm>
            <a:off x="354217" y="2884426"/>
            <a:ext cx="773527" cy="773527"/>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0</a:t>
            </a:r>
            <a:r>
              <a:rPr kumimoji="1" lang="en-US" altLang="zh-CN" sz="1400" dirty="0" smtClean="0"/>
              <a:t>=1</a:t>
            </a:r>
            <a:endParaRPr kumimoji="1" lang="zh-CN" altLang="en-US" sz="1400" dirty="0"/>
          </a:p>
        </p:txBody>
      </p:sp>
      <p:sp>
        <p:nvSpPr>
          <p:cNvPr id="8" name="椭圆 7"/>
          <p:cNvSpPr/>
          <p:nvPr/>
        </p:nvSpPr>
        <p:spPr>
          <a:xfrm>
            <a:off x="456518"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9" name="椭圆 8"/>
          <p:cNvSpPr/>
          <p:nvPr/>
        </p:nvSpPr>
        <p:spPr>
          <a:xfrm>
            <a:off x="2315049"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0" name="椭圆 9"/>
          <p:cNvSpPr/>
          <p:nvPr/>
        </p:nvSpPr>
        <p:spPr>
          <a:xfrm>
            <a:off x="4131378"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1" name="椭圆 10"/>
              <p:cNvSpPr/>
              <p:nvPr/>
            </p:nvSpPr>
            <p:spPr>
              <a:xfrm>
                <a:off x="2315049" y="5690951"/>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1" name="椭圆 10"/>
              <p:cNvSpPr>
                <a:spLocks noRot="1" noChangeAspect="1" noMove="1" noResize="1" noEditPoints="1" noAdjustHandles="1" noChangeArrowheads="1" noChangeShapeType="1" noTextEdit="1"/>
              </p:cNvSpPr>
              <p:nvPr/>
            </p:nvSpPr>
            <p:spPr>
              <a:xfrm>
                <a:off x="2315049" y="5690951"/>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2" name="直线箭头连接符 11"/>
          <p:cNvCxnSpPr>
            <a:stCxn id="4" idx="4"/>
            <a:endCxn id="5" idx="0"/>
          </p:cNvCxnSpPr>
          <p:nvPr/>
        </p:nvCxnSpPr>
        <p:spPr>
          <a:xfrm>
            <a:off x="1509445" y="2251702"/>
            <a:ext cx="2910159" cy="64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24" idx="4"/>
            <a:endCxn id="7" idx="0"/>
          </p:cNvCxnSpPr>
          <p:nvPr/>
        </p:nvCxnSpPr>
        <p:spPr>
          <a:xfrm flipH="1">
            <a:off x="740981" y="2245712"/>
            <a:ext cx="2854062" cy="63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2604591" y="2231644"/>
            <a:ext cx="990452" cy="6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4" idx="4"/>
            <a:endCxn id="5" idx="0"/>
          </p:cNvCxnSpPr>
          <p:nvPr/>
        </p:nvCxnSpPr>
        <p:spPr>
          <a:xfrm>
            <a:off x="3595043" y="2245712"/>
            <a:ext cx="824561" cy="64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4" idx="4"/>
            <a:endCxn id="6" idx="0"/>
          </p:cNvCxnSpPr>
          <p:nvPr/>
        </p:nvCxnSpPr>
        <p:spPr>
          <a:xfrm>
            <a:off x="1509445" y="2251702"/>
            <a:ext cx="1095146"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4" idx="4"/>
            <a:endCxn id="7" idx="0"/>
          </p:cNvCxnSpPr>
          <p:nvPr/>
        </p:nvCxnSpPr>
        <p:spPr>
          <a:xfrm flipH="1">
            <a:off x="740981" y="2251702"/>
            <a:ext cx="768464" cy="6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1" idx="0"/>
            <a:endCxn id="8" idx="4"/>
          </p:cNvCxnSpPr>
          <p:nvPr/>
        </p:nvCxnSpPr>
        <p:spPr>
          <a:xfrm flipH="1" flipV="1">
            <a:off x="735918" y="5093552"/>
            <a:ext cx="1858531"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a:endCxn id="9" idx="4"/>
          </p:cNvCxnSpPr>
          <p:nvPr/>
        </p:nvCxnSpPr>
        <p:spPr>
          <a:xfrm flipV="1">
            <a:off x="2594449" y="5093552"/>
            <a:ext cx="0"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0"/>
            <a:endCxn id="10" idx="4"/>
          </p:cNvCxnSpPr>
          <p:nvPr/>
        </p:nvCxnSpPr>
        <p:spPr>
          <a:xfrm flipV="1">
            <a:off x="2594449" y="5093552"/>
            <a:ext cx="1816329"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7" idx="4"/>
          </p:cNvCxnSpPr>
          <p:nvPr/>
        </p:nvCxnSpPr>
        <p:spPr>
          <a:xfrm flipV="1">
            <a:off x="735918" y="3657953"/>
            <a:ext cx="5063"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9" idx="0"/>
            <a:endCxn id="6" idx="4"/>
          </p:cNvCxnSpPr>
          <p:nvPr/>
        </p:nvCxnSpPr>
        <p:spPr>
          <a:xfrm flipV="1">
            <a:off x="2594449" y="3657953"/>
            <a:ext cx="10142"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0" idx="0"/>
            <a:endCxn id="5" idx="4"/>
          </p:cNvCxnSpPr>
          <p:nvPr/>
        </p:nvCxnSpPr>
        <p:spPr>
          <a:xfrm flipV="1">
            <a:off x="4410778" y="3669632"/>
            <a:ext cx="8826" cy="86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p:cNvSpPr/>
              <p:nvPr/>
            </p:nvSpPr>
            <p:spPr>
              <a:xfrm>
                <a:off x="3289787" y="1635200"/>
                <a:ext cx="610512" cy="610512"/>
              </a:xfrm>
              <a:prstGeom prst="ellipse">
                <a:avLst/>
              </a:prstGeom>
              <a:solidFill>
                <a:srgbClr val="DDA7E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4" name="椭圆 23"/>
              <p:cNvSpPr>
                <a:spLocks noRot="1" noChangeAspect="1" noMove="1" noResize="1" noEditPoints="1" noAdjustHandles="1" noChangeArrowheads="1" noChangeShapeType="1" noTextEdit="1"/>
              </p:cNvSpPr>
              <p:nvPr/>
            </p:nvSpPr>
            <p:spPr>
              <a:xfrm>
                <a:off x="3289787" y="163520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文本框 25"/>
          <p:cNvSpPr txBox="1"/>
          <p:nvPr/>
        </p:nvSpPr>
        <p:spPr>
          <a:xfrm>
            <a:off x="237744" y="201168"/>
            <a:ext cx="2432304" cy="769441"/>
          </a:xfrm>
          <a:prstGeom prst="rect">
            <a:avLst/>
          </a:prstGeom>
          <a:noFill/>
        </p:spPr>
        <p:txBody>
          <a:bodyPr wrap="square" rtlCol="0">
            <a:spAutoFit/>
          </a:bodyPr>
          <a:lstStyle/>
          <a:p>
            <a:r>
              <a:rPr kumimoji="1" lang="en-US" altLang="zh-CN" sz="4400" b="1" dirty="0" smtClean="0"/>
              <a:t>Demo</a:t>
            </a:r>
            <a:endParaRPr kumimoji="1" lang="zh-CN" altLang="en-US" sz="4400" b="1" dirty="0"/>
          </a:p>
        </p:txBody>
      </p:sp>
      <p:sp>
        <p:nvSpPr>
          <p:cNvPr id="25" name="文本框 24"/>
          <p:cNvSpPr txBox="1"/>
          <p:nvPr/>
        </p:nvSpPr>
        <p:spPr>
          <a:xfrm>
            <a:off x="5410055" y="579424"/>
            <a:ext cx="5703421" cy="52322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Step 3   Update </a:t>
            </a:r>
            <a:r>
              <a:rPr kumimoji="1" lang="el-GR" altLang="zh-CN" sz="2800" i="1" dirty="0">
                <a:latin typeface="Times New Roman" charset="0"/>
                <a:ea typeface="Times New Roman" charset="0"/>
                <a:cs typeface="Times New Roman" charset="0"/>
              </a:rPr>
              <a:t>φ</a:t>
            </a:r>
            <a:r>
              <a:rPr kumimoji="1" lang="el-GR" altLang="zh-CN" sz="2800" dirty="0">
                <a:latin typeface="Times New Roman" charset="0"/>
                <a:ea typeface="Times New Roman" charset="0"/>
                <a:cs typeface="Times New Roman" charset="0"/>
              </a:rPr>
              <a:t> </a:t>
            </a:r>
          </a:p>
        </p:txBody>
      </p:sp>
      <p:cxnSp>
        <p:nvCxnSpPr>
          <p:cNvPr id="3" name="直线箭头连接符 2"/>
          <p:cNvCxnSpPr/>
          <p:nvPr/>
        </p:nvCxnSpPr>
        <p:spPr>
          <a:xfrm>
            <a:off x="1495377" y="2368590"/>
            <a:ext cx="805604" cy="455491"/>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sp>
        <p:nvSpPr>
          <p:cNvPr id="45" name="文本框 44"/>
          <p:cNvSpPr txBox="1"/>
          <p:nvPr/>
        </p:nvSpPr>
        <p:spPr>
          <a:xfrm>
            <a:off x="5505890" y="1265868"/>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From previous step</a:t>
            </a:r>
            <a:endParaRPr kumimoji="1" lang="zh-CN" altLang="en-US" dirty="0">
              <a:latin typeface="Times New Roman" charset="0"/>
              <a:ea typeface="Times New Roman" charset="0"/>
              <a:cs typeface="Times New Roman" charset="0"/>
            </a:endParaRPr>
          </a:p>
        </p:txBody>
      </p:sp>
      <p:cxnSp>
        <p:nvCxnSpPr>
          <p:cNvPr id="51" name="直线箭头连接符 50"/>
          <p:cNvCxnSpPr/>
          <p:nvPr/>
        </p:nvCxnSpPr>
        <p:spPr>
          <a:xfrm flipH="1">
            <a:off x="778122" y="2245712"/>
            <a:ext cx="614580" cy="497489"/>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cxnSp>
        <p:nvCxnSpPr>
          <p:cNvPr id="52" name="直线箭头连接符 51"/>
          <p:cNvCxnSpPr/>
          <p:nvPr/>
        </p:nvCxnSpPr>
        <p:spPr>
          <a:xfrm>
            <a:off x="1960206" y="2228000"/>
            <a:ext cx="2070598" cy="462462"/>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cxnSp>
        <p:nvCxnSpPr>
          <p:cNvPr id="54" name="直线箭头连接符 53"/>
          <p:cNvCxnSpPr/>
          <p:nvPr/>
        </p:nvCxnSpPr>
        <p:spPr>
          <a:xfrm>
            <a:off x="3809903" y="2287714"/>
            <a:ext cx="575030" cy="463454"/>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cxnSp>
        <p:nvCxnSpPr>
          <p:cNvPr id="56" name="直线箭头连接符 55"/>
          <p:cNvCxnSpPr/>
          <p:nvPr/>
        </p:nvCxnSpPr>
        <p:spPr>
          <a:xfrm flipH="1">
            <a:off x="2873849" y="2368590"/>
            <a:ext cx="714160" cy="474521"/>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cxnSp>
        <p:nvCxnSpPr>
          <p:cNvPr id="59" name="直线箭头连接符 58"/>
          <p:cNvCxnSpPr/>
          <p:nvPr/>
        </p:nvCxnSpPr>
        <p:spPr>
          <a:xfrm flipH="1">
            <a:off x="1105751" y="2207232"/>
            <a:ext cx="2169035" cy="497298"/>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sp>
        <p:nvSpPr>
          <p:cNvPr id="46" name="文本框 45"/>
          <p:cNvSpPr txBox="1"/>
          <p:nvPr/>
        </p:nvSpPr>
        <p:spPr>
          <a:xfrm>
            <a:off x="5607003" y="2981400"/>
            <a:ext cx="457800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Update </a:t>
            </a:r>
            <a:r>
              <a:rPr kumimoji="1" lang="el-GR" altLang="zh-CN" i="1" dirty="0">
                <a:latin typeface="Times New Roman" charset="0"/>
                <a:ea typeface="Times New Roman" charset="0"/>
                <a:cs typeface="Times New Roman" charset="0"/>
              </a:rPr>
              <a:t>φ</a:t>
            </a:r>
            <a:r>
              <a:rPr kumimoji="1" lang="en-US" altLang="zh-CN" i="1"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according to (10)   </a:t>
            </a:r>
            <a:endParaRPr kumimoji="1" lang="zh-CN" altLang="en-US" dirty="0">
              <a:latin typeface="Times New Roman" charset="0"/>
              <a:ea typeface="Times New Roman" charset="0"/>
              <a:cs typeface="Times New Roman" charset="0"/>
            </a:endParaRPr>
          </a:p>
        </p:txBody>
      </p:sp>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146" y="1681945"/>
            <a:ext cx="3098800" cy="1257300"/>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1146" y="3575652"/>
            <a:ext cx="2755900" cy="1041400"/>
          </a:xfrm>
          <a:prstGeom prst="rect">
            <a:avLst/>
          </a:prstGeom>
        </p:spPr>
      </p:pic>
      <p:sp>
        <p:nvSpPr>
          <p:cNvPr id="48" name="文本框 47"/>
          <p:cNvSpPr txBox="1"/>
          <p:nvPr/>
        </p:nvSpPr>
        <p:spPr>
          <a:xfrm>
            <a:off x="5607003" y="4512266"/>
            <a:ext cx="499381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Prepare new messages according to (4)</a:t>
            </a:r>
            <a:endParaRPr kumimoji="1" lang="zh-CN" altLang="en-US" dirty="0">
              <a:latin typeface="Times New Roman" charset="0"/>
              <a:ea typeface="Times New Roman" charset="0"/>
              <a:cs typeface="Times New Roman" charset="0"/>
            </a:endParaRPr>
          </a:p>
        </p:txBody>
      </p:sp>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9282" y="5210766"/>
            <a:ext cx="2082800" cy="685800"/>
          </a:xfrm>
          <a:prstGeom prst="rect">
            <a:avLst/>
          </a:prstGeom>
        </p:spPr>
      </p:pic>
    </p:spTree>
    <p:extLst>
      <p:ext uri="{BB962C8B-B14F-4D97-AF65-F5344CB8AC3E}">
        <p14:creationId xmlns:p14="http://schemas.microsoft.com/office/powerpoint/2010/main" val="116979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1204189" y="164119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4" name="椭圆 3"/>
              <p:cNvSpPr>
                <a:spLocks noRot="1" noChangeAspect="1" noMove="1" noResize="1" noEditPoints="1" noAdjustHandles="1" noChangeArrowheads="1" noChangeShapeType="1" noTextEdit="1"/>
              </p:cNvSpPr>
              <p:nvPr/>
            </p:nvSpPr>
            <p:spPr>
              <a:xfrm>
                <a:off x="1204189" y="164119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4030804" y="2892032"/>
            <a:ext cx="777600" cy="777600"/>
          </a:xfrm>
          <a:prstGeom prst="ellipse">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2</a:t>
            </a:r>
            <a:r>
              <a:rPr kumimoji="1" lang="en-US" altLang="zh-CN" sz="1400" dirty="0" smtClean="0"/>
              <a:t>=0</a:t>
            </a:r>
            <a:endParaRPr kumimoji="1" lang="zh-CN" altLang="en-US" sz="1400" dirty="0"/>
          </a:p>
        </p:txBody>
      </p:sp>
      <p:sp>
        <p:nvSpPr>
          <p:cNvPr id="6" name="椭圆 5"/>
          <p:cNvSpPr/>
          <p:nvPr/>
        </p:nvSpPr>
        <p:spPr>
          <a:xfrm>
            <a:off x="2215791" y="2880353"/>
            <a:ext cx="777600" cy="777600"/>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1</a:t>
            </a:r>
            <a:r>
              <a:rPr kumimoji="1" lang="en-US" altLang="zh-CN" sz="1400" dirty="0" smtClean="0"/>
              <a:t>=1</a:t>
            </a:r>
            <a:endParaRPr kumimoji="1" lang="zh-CN" altLang="en-US" sz="1400" dirty="0"/>
          </a:p>
        </p:txBody>
      </p:sp>
      <p:sp>
        <p:nvSpPr>
          <p:cNvPr id="7" name="椭圆 6"/>
          <p:cNvSpPr/>
          <p:nvPr/>
        </p:nvSpPr>
        <p:spPr>
          <a:xfrm>
            <a:off x="354217" y="2884426"/>
            <a:ext cx="773527" cy="773527"/>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0</a:t>
            </a:r>
            <a:r>
              <a:rPr kumimoji="1" lang="en-US" altLang="zh-CN" sz="1400" dirty="0" smtClean="0"/>
              <a:t>=1</a:t>
            </a:r>
            <a:endParaRPr kumimoji="1" lang="zh-CN" altLang="en-US" sz="1400" dirty="0"/>
          </a:p>
        </p:txBody>
      </p:sp>
      <p:sp>
        <p:nvSpPr>
          <p:cNvPr id="8" name="椭圆 7"/>
          <p:cNvSpPr/>
          <p:nvPr/>
        </p:nvSpPr>
        <p:spPr>
          <a:xfrm>
            <a:off x="456518"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9" name="椭圆 8"/>
          <p:cNvSpPr/>
          <p:nvPr/>
        </p:nvSpPr>
        <p:spPr>
          <a:xfrm>
            <a:off x="2315049"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0" name="椭圆 9"/>
          <p:cNvSpPr/>
          <p:nvPr/>
        </p:nvSpPr>
        <p:spPr>
          <a:xfrm>
            <a:off x="4131378"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1" name="椭圆 10"/>
              <p:cNvSpPr/>
              <p:nvPr/>
            </p:nvSpPr>
            <p:spPr>
              <a:xfrm>
                <a:off x="2315049" y="5690951"/>
                <a:ext cx="558800" cy="558800"/>
              </a:xfrm>
              <a:prstGeom prst="ellipse">
                <a:avLst/>
              </a:prstGeom>
              <a:solidFill>
                <a:srgbClr val="DDA7E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1" name="椭圆 10"/>
              <p:cNvSpPr>
                <a:spLocks noRot="1" noChangeAspect="1" noMove="1" noResize="1" noEditPoints="1" noAdjustHandles="1" noChangeArrowheads="1" noChangeShapeType="1" noTextEdit="1"/>
              </p:cNvSpPr>
              <p:nvPr/>
            </p:nvSpPr>
            <p:spPr>
              <a:xfrm>
                <a:off x="2315049" y="5690951"/>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2" name="直线箭头连接符 11"/>
          <p:cNvCxnSpPr>
            <a:stCxn id="4" idx="4"/>
            <a:endCxn id="5" idx="0"/>
          </p:cNvCxnSpPr>
          <p:nvPr/>
        </p:nvCxnSpPr>
        <p:spPr>
          <a:xfrm>
            <a:off x="1509445" y="2251702"/>
            <a:ext cx="2910159" cy="64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24" idx="4"/>
            <a:endCxn id="7" idx="0"/>
          </p:cNvCxnSpPr>
          <p:nvPr/>
        </p:nvCxnSpPr>
        <p:spPr>
          <a:xfrm flipH="1">
            <a:off x="740981" y="2245712"/>
            <a:ext cx="2854062" cy="63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24" idx="4"/>
            <a:endCxn id="6" idx="0"/>
          </p:cNvCxnSpPr>
          <p:nvPr/>
        </p:nvCxnSpPr>
        <p:spPr>
          <a:xfrm flipH="1">
            <a:off x="2604591" y="2245712"/>
            <a:ext cx="990452" cy="6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4" idx="4"/>
            <a:endCxn id="5" idx="0"/>
          </p:cNvCxnSpPr>
          <p:nvPr/>
        </p:nvCxnSpPr>
        <p:spPr>
          <a:xfrm>
            <a:off x="3595043" y="2245712"/>
            <a:ext cx="824561" cy="64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4" idx="4"/>
            <a:endCxn id="6" idx="0"/>
          </p:cNvCxnSpPr>
          <p:nvPr/>
        </p:nvCxnSpPr>
        <p:spPr>
          <a:xfrm>
            <a:off x="1509445" y="2251702"/>
            <a:ext cx="1095146"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4" idx="4"/>
            <a:endCxn id="7" idx="0"/>
          </p:cNvCxnSpPr>
          <p:nvPr/>
        </p:nvCxnSpPr>
        <p:spPr>
          <a:xfrm flipH="1">
            <a:off x="740981" y="2251702"/>
            <a:ext cx="768464" cy="6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1" idx="0"/>
            <a:endCxn id="8" idx="4"/>
          </p:cNvCxnSpPr>
          <p:nvPr/>
        </p:nvCxnSpPr>
        <p:spPr>
          <a:xfrm flipH="1" flipV="1">
            <a:off x="735918" y="5093552"/>
            <a:ext cx="1858531"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a:endCxn id="9" idx="4"/>
          </p:cNvCxnSpPr>
          <p:nvPr/>
        </p:nvCxnSpPr>
        <p:spPr>
          <a:xfrm flipV="1">
            <a:off x="2594449" y="5093552"/>
            <a:ext cx="0"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0"/>
            <a:endCxn id="10" idx="4"/>
          </p:cNvCxnSpPr>
          <p:nvPr/>
        </p:nvCxnSpPr>
        <p:spPr>
          <a:xfrm flipV="1">
            <a:off x="2594449" y="5093552"/>
            <a:ext cx="1816329"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7" idx="4"/>
          </p:cNvCxnSpPr>
          <p:nvPr/>
        </p:nvCxnSpPr>
        <p:spPr>
          <a:xfrm flipV="1">
            <a:off x="735918" y="3657953"/>
            <a:ext cx="5063"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9" idx="0"/>
            <a:endCxn id="6" idx="4"/>
          </p:cNvCxnSpPr>
          <p:nvPr/>
        </p:nvCxnSpPr>
        <p:spPr>
          <a:xfrm flipV="1">
            <a:off x="2594449" y="3657953"/>
            <a:ext cx="10142"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0" idx="0"/>
            <a:endCxn id="5" idx="4"/>
          </p:cNvCxnSpPr>
          <p:nvPr/>
        </p:nvCxnSpPr>
        <p:spPr>
          <a:xfrm flipV="1">
            <a:off x="4410778" y="3669632"/>
            <a:ext cx="8826" cy="86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p:cNvSpPr/>
              <p:nvPr/>
            </p:nvSpPr>
            <p:spPr>
              <a:xfrm>
                <a:off x="3289787" y="163520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4" name="椭圆 23"/>
              <p:cNvSpPr>
                <a:spLocks noRot="1" noChangeAspect="1" noMove="1" noResize="1" noEditPoints="1" noAdjustHandles="1" noChangeArrowheads="1" noChangeShapeType="1" noTextEdit="1"/>
              </p:cNvSpPr>
              <p:nvPr/>
            </p:nvSpPr>
            <p:spPr>
              <a:xfrm>
                <a:off x="3289787" y="163520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文本框 25"/>
          <p:cNvSpPr txBox="1"/>
          <p:nvPr/>
        </p:nvSpPr>
        <p:spPr>
          <a:xfrm>
            <a:off x="237744" y="201168"/>
            <a:ext cx="2432304" cy="769441"/>
          </a:xfrm>
          <a:prstGeom prst="rect">
            <a:avLst/>
          </a:prstGeom>
          <a:noFill/>
        </p:spPr>
        <p:txBody>
          <a:bodyPr wrap="square" rtlCol="0">
            <a:spAutoFit/>
          </a:bodyPr>
          <a:lstStyle/>
          <a:p>
            <a:r>
              <a:rPr kumimoji="1" lang="en-US" altLang="zh-CN" sz="4400" b="1" dirty="0" smtClean="0"/>
              <a:t>Demo</a:t>
            </a:r>
            <a:endParaRPr kumimoji="1" lang="zh-CN" altLang="en-US" sz="4400" b="1" dirty="0"/>
          </a:p>
        </p:txBody>
      </p:sp>
      <mc:AlternateContent xmlns:mc="http://schemas.openxmlformats.org/markup-compatibility/2006" xmlns:a14="http://schemas.microsoft.com/office/drawing/2010/main">
        <mc:Choice Requires="a14">
          <p:sp>
            <p:nvSpPr>
              <p:cNvPr id="25" name="文本框 24"/>
              <p:cNvSpPr txBox="1"/>
              <p:nvPr/>
            </p:nvSpPr>
            <p:spPr>
              <a:xfrm>
                <a:off x="5410055" y="579424"/>
                <a:ext cx="5703421" cy="52322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Step 4   Update </a:t>
                </a:r>
                <a14:m>
                  <m:oMath xmlns:m="http://schemas.openxmlformats.org/officeDocument/2006/math">
                    <m:r>
                      <a:rPr lang="en-US" altLang="zh-CN" sz="2800" i="1">
                        <a:latin typeface="Cambria Math" charset="0"/>
                      </a:rPr>
                      <m:t>𝜋</m:t>
                    </m:r>
                  </m:oMath>
                </a14:m>
                <a:endParaRPr lang="zh-CN" altLang="zh-CN" sz="2800" i="1" dirty="0"/>
              </a:p>
            </p:txBody>
          </p:sp>
        </mc:Choice>
        <mc:Fallback xmlns="">
          <p:sp>
            <p:nvSpPr>
              <p:cNvPr id="25" name="文本框 24"/>
              <p:cNvSpPr txBox="1">
                <a:spLocks noRot="1" noChangeAspect="1" noMove="1" noResize="1" noEditPoints="1" noAdjustHandles="1" noChangeArrowheads="1" noChangeShapeType="1" noTextEdit="1"/>
              </p:cNvSpPr>
              <p:nvPr/>
            </p:nvSpPr>
            <p:spPr>
              <a:xfrm>
                <a:off x="5410055" y="579424"/>
                <a:ext cx="5703421" cy="523220"/>
              </a:xfrm>
              <a:prstGeom prst="rect">
                <a:avLst/>
              </a:prstGeom>
              <a:blipFill rotWithShape="0">
                <a:blip r:embed="rId5"/>
                <a:stretch>
                  <a:fillRect l="-2137" t="-12791" b="-30233"/>
                </a:stretch>
              </a:blipFill>
            </p:spPr>
            <p:txBody>
              <a:bodyPr/>
              <a:lstStyle/>
              <a:p>
                <a:r>
                  <a:rPr lang="zh-CN" altLang="en-US">
                    <a:noFill/>
                  </a:rPr>
                  <a:t> </a:t>
                </a:r>
              </a:p>
            </p:txBody>
          </p:sp>
        </mc:Fallback>
      </mc:AlternateContent>
      <p:cxnSp>
        <p:nvCxnSpPr>
          <p:cNvPr id="29" name="直线箭头连接符 28"/>
          <p:cNvCxnSpPr/>
          <p:nvPr/>
        </p:nvCxnSpPr>
        <p:spPr>
          <a:xfrm flipH="1" flipV="1">
            <a:off x="914400" y="5289452"/>
            <a:ext cx="1301392" cy="401500"/>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cxnSp>
        <p:nvCxnSpPr>
          <p:cNvPr id="33" name="直线箭头连接符 32"/>
          <p:cNvCxnSpPr/>
          <p:nvPr/>
        </p:nvCxnSpPr>
        <p:spPr>
          <a:xfrm flipV="1">
            <a:off x="2684116" y="5247249"/>
            <a:ext cx="0" cy="401499"/>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cxnSp>
        <p:nvCxnSpPr>
          <p:cNvPr id="36" name="直线箭头连接符 35"/>
          <p:cNvCxnSpPr/>
          <p:nvPr/>
        </p:nvCxnSpPr>
        <p:spPr>
          <a:xfrm flipV="1">
            <a:off x="2923052" y="5289452"/>
            <a:ext cx="1208326" cy="415568"/>
          </a:xfrm>
          <a:prstGeom prst="straightConnector1">
            <a:avLst/>
          </a:prstGeom>
          <a:ln>
            <a:tailEnd type="triangle"/>
          </a:ln>
          <a:scene3d>
            <a:camera prst="orthographicFront">
              <a:rot lat="0" lon="0" rev="10800000"/>
            </a:camera>
            <a:lightRig rig="threePt" dir="t"/>
          </a:scene3d>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5467322" y="1378969"/>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From Step 1</a:t>
            </a:r>
            <a:endParaRPr kumimoji="1" lang="zh-CN" altLang="en-US" dirty="0">
              <a:latin typeface="Times New Roman" charset="0"/>
              <a:ea typeface="Times New Roman" charset="0"/>
              <a:cs typeface="Times New Roman" charset="0"/>
            </a:endParaRPr>
          </a:p>
        </p:txBody>
      </p:sp>
      <p:sp>
        <p:nvSpPr>
          <p:cNvPr id="47" name="文本框 46"/>
          <p:cNvSpPr txBox="1"/>
          <p:nvPr/>
        </p:nvSpPr>
        <p:spPr>
          <a:xfrm>
            <a:off x="5467322" y="3796241"/>
            <a:ext cx="457800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Prepare new messages according to (1)</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49" name="文本框 48"/>
              <p:cNvSpPr txBox="1"/>
              <p:nvPr/>
            </p:nvSpPr>
            <p:spPr>
              <a:xfrm>
                <a:off x="5467322" y="2466594"/>
                <a:ext cx="457800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Update </a:t>
                </a:r>
                <a14:m>
                  <m:oMath xmlns:m="http://schemas.openxmlformats.org/officeDocument/2006/math">
                    <m:r>
                      <a:rPr lang="en-US" altLang="zh-CN" i="1">
                        <a:latin typeface="Cambria Math" charset="0"/>
                      </a:rPr>
                      <m:t>𝜋</m:t>
                    </m:r>
                  </m:oMath>
                </a14:m>
                <a:r>
                  <a:rPr kumimoji="1" lang="en-US" altLang="zh-CN" i="1"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according to (8)   </a:t>
                </a:r>
                <a:endParaRPr kumimoji="1" lang="zh-CN" altLang="en-US" dirty="0">
                  <a:latin typeface="Times New Roman" charset="0"/>
                  <a:ea typeface="Times New Roman" charset="0"/>
                  <a:cs typeface="Times New Roman"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5467322" y="2466594"/>
                <a:ext cx="4578006" cy="369332"/>
              </a:xfrm>
              <a:prstGeom prst="rect">
                <a:avLst/>
              </a:prstGeom>
              <a:blipFill rotWithShape="0">
                <a:blip r:embed="rId6"/>
                <a:stretch>
                  <a:fillRect l="-1198" t="-10000" b="-26667"/>
                </a:stretch>
              </a:blipFill>
            </p:spPr>
            <p:txBody>
              <a:bodyPr/>
              <a:lstStyle/>
              <a:p>
                <a:r>
                  <a:rPr lang="zh-CN" altLang="en-US">
                    <a:noFill/>
                  </a:rPr>
                  <a:t> </a:t>
                </a:r>
              </a:p>
            </p:txBody>
          </p:sp>
        </mc:Fallback>
      </mc:AlternateContent>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8496" y="1796297"/>
            <a:ext cx="1485900" cy="622300"/>
          </a:xfrm>
          <a:prstGeom prst="rect">
            <a:avLst/>
          </a:prstGeom>
        </p:spPr>
      </p:pic>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8796" y="2969477"/>
            <a:ext cx="1765300" cy="901700"/>
          </a:xfrm>
          <a:prstGeom prst="rect">
            <a:avLst/>
          </a:prstGeom>
        </p:spPr>
      </p:pic>
      <p:pic>
        <p:nvPicPr>
          <p:cNvPr id="31" name="图片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1549" y="4449559"/>
            <a:ext cx="2095500" cy="635000"/>
          </a:xfrm>
          <a:prstGeom prst="rect">
            <a:avLst/>
          </a:prstGeom>
        </p:spPr>
      </p:pic>
    </p:spTree>
    <p:extLst>
      <p:ext uri="{BB962C8B-B14F-4D97-AF65-F5344CB8AC3E}">
        <p14:creationId xmlns:p14="http://schemas.microsoft.com/office/powerpoint/2010/main" val="87535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1204189" y="164119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4" name="椭圆 3"/>
              <p:cNvSpPr>
                <a:spLocks noRot="1" noChangeAspect="1" noMove="1" noResize="1" noEditPoints="1" noAdjustHandles="1" noChangeArrowheads="1" noChangeShapeType="1" noTextEdit="1"/>
              </p:cNvSpPr>
              <p:nvPr/>
            </p:nvSpPr>
            <p:spPr>
              <a:xfrm>
                <a:off x="1204189" y="164119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4030804" y="2892032"/>
            <a:ext cx="777600" cy="777600"/>
          </a:xfrm>
          <a:prstGeom prst="ellipse">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2</a:t>
            </a:r>
            <a:r>
              <a:rPr kumimoji="1" lang="en-US" altLang="zh-CN" sz="1400" dirty="0" smtClean="0"/>
              <a:t>=0</a:t>
            </a:r>
            <a:endParaRPr kumimoji="1" lang="zh-CN" altLang="en-US" sz="1400" dirty="0"/>
          </a:p>
        </p:txBody>
      </p:sp>
      <p:sp>
        <p:nvSpPr>
          <p:cNvPr id="6" name="椭圆 5"/>
          <p:cNvSpPr/>
          <p:nvPr/>
        </p:nvSpPr>
        <p:spPr>
          <a:xfrm>
            <a:off x="2215791" y="2880353"/>
            <a:ext cx="777600" cy="777600"/>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1</a:t>
            </a:r>
            <a:r>
              <a:rPr kumimoji="1" lang="en-US" altLang="zh-CN" sz="1400" dirty="0" smtClean="0"/>
              <a:t>=1</a:t>
            </a:r>
            <a:endParaRPr kumimoji="1" lang="zh-CN" altLang="en-US" sz="1400" dirty="0"/>
          </a:p>
        </p:txBody>
      </p:sp>
      <p:sp>
        <p:nvSpPr>
          <p:cNvPr id="7" name="椭圆 6"/>
          <p:cNvSpPr/>
          <p:nvPr/>
        </p:nvSpPr>
        <p:spPr>
          <a:xfrm>
            <a:off x="354217" y="2884426"/>
            <a:ext cx="773527" cy="773527"/>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0</a:t>
            </a:r>
            <a:r>
              <a:rPr kumimoji="1" lang="en-US" altLang="zh-CN" sz="1400" dirty="0" smtClean="0"/>
              <a:t>=1</a:t>
            </a:r>
            <a:endParaRPr kumimoji="1" lang="zh-CN" altLang="en-US" sz="1400" dirty="0"/>
          </a:p>
        </p:txBody>
      </p:sp>
      <p:sp>
        <p:nvSpPr>
          <p:cNvPr id="8" name="椭圆 7"/>
          <p:cNvSpPr/>
          <p:nvPr/>
        </p:nvSpPr>
        <p:spPr>
          <a:xfrm>
            <a:off x="456518" y="453475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9" name="椭圆 8"/>
          <p:cNvSpPr/>
          <p:nvPr/>
        </p:nvSpPr>
        <p:spPr>
          <a:xfrm>
            <a:off x="2315049" y="453475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0" name="椭圆 9"/>
          <p:cNvSpPr/>
          <p:nvPr/>
        </p:nvSpPr>
        <p:spPr>
          <a:xfrm>
            <a:off x="4131378" y="453475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1" name="椭圆 10"/>
              <p:cNvSpPr/>
              <p:nvPr/>
            </p:nvSpPr>
            <p:spPr>
              <a:xfrm>
                <a:off x="2315049" y="5690951"/>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1" name="椭圆 10"/>
              <p:cNvSpPr>
                <a:spLocks noRot="1" noChangeAspect="1" noMove="1" noResize="1" noEditPoints="1" noAdjustHandles="1" noChangeArrowheads="1" noChangeShapeType="1" noTextEdit="1"/>
              </p:cNvSpPr>
              <p:nvPr/>
            </p:nvSpPr>
            <p:spPr>
              <a:xfrm>
                <a:off x="2315049" y="5690951"/>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2" name="直线箭头连接符 11"/>
          <p:cNvCxnSpPr>
            <a:stCxn id="4" idx="4"/>
            <a:endCxn id="5" idx="0"/>
          </p:cNvCxnSpPr>
          <p:nvPr/>
        </p:nvCxnSpPr>
        <p:spPr>
          <a:xfrm>
            <a:off x="1509445" y="2251702"/>
            <a:ext cx="2910159" cy="64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24" idx="4"/>
            <a:endCxn id="7" idx="0"/>
          </p:cNvCxnSpPr>
          <p:nvPr/>
        </p:nvCxnSpPr>
        <p:spPr>
          <a:xfrm flipH="1">
            <a:off x="740981" y="2245712"/>
            <a:ext cx="2854062" cy="63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24" idx="4"/>
            <a:endCxn id="6" idx="0"/>
          </p:cNvCxnSpPr>
          <p:nvPr/>
        </p:nvCxnSpPr>
        <p:spPr>
          <a:xfrm flipH="1">
            <a:off x="2604591" y="2245712"/>
            <a:ext cx="990452" cy="6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4" idx="4"/>
            <a:endCxn id="5" idx="0"/>
          </p:cNvCxnSpPr>
          <p:nvPr/>
        </p:nvCxnSpPr>
        <p:spPr>
          <a:xfrm>
            <a:off x="3595043" y="2245712"/>
            <a:ext cx="824561" cy="64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4" idx="4"/>
            <a:endCxn id="6" idx="0"/>
          </p:cNvCxnSpPr>
          <p:nvPr/>
        </p:nvCxnSpPr>
        <p:spPr>
          <a:xfrm>
            <a:off x="1509445" y="2251702"/>
            <a:ext cx="1095146"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4" idx="4"/>
            <a:endCxn id="7" idx="0"/>
          </p:cNvCxnSpPr>
          <p:nvPr/>
        </p:nvCxnSpPr>
        <p:spPr>
          <a:xfrm flipH="1">
            <a:off x="740981" y="2251702"/>
            <a:ext cx="768464" cy="6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1" idx="0"/>
            <a:endCxn id="8" idx="4"/>
          </p:cNvCxnSpPr>
          <p:nvPr/>
        </p:nvCxnSpPr>
        <p:spPr>
          <a:xfrm flipH="1" flipV="1">
            <a:off x="735918" y="5093552"/>
            <a:ext cx="1858531"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a:endCxn id="9" idx="4"/>
          </p:cNvCxnSpPr>
          <p:nvPr/>
        </p:nvCxnSpPr>
        <p:spPr>
          <a:xfrm flipV="1">
            <a:off x="2594449" y="5093552"/>
            <a:ext cx="0"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0"/>
            <a:endCxn id="10" idx="4"/>
          </p:cNvCxnSpPr>
          <p:nvPr/>
        </p:nvCxnSpPr>
        <p:spPr>
          <a:xfrm flipV="1">
            <a:off x="2594449" y="5093552"/>
            <a:ext cx="1816329"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7" idx="4"/>
          </p:cNvCxnSpPr>
          <p:nvPr/>
        </p:nvCxnSpPr>
        <p:spPr>
          <a:xfrm flipV="1">
            <a:off x="735918" y="3657953"/>
            <a:ext cx="5063"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9" idx="0"/>
            <a:endCxn id="6" idx="4"/>
          </p:cNvCxnSpPr>
          <p:nvPr/>
        </p:nvCxnSpPr>
        <p:spPr>
          <a:xfrm flipV="1">
            <a:off x="2594449" y="3657953"/>
            <a:ext cx="10142"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0" idx="0"/>
            <a:endCxn id="5" idx="4"/>
          </p:cNvCxnSpPr>
          <p:nvPr/>
        </p:nvCxnSpPr>
        <p:spPr>
          <a:xfrm flipV="1">
            <a:off x="4410778" y="3669632"/>
            <a:ext cx="8826" cy="86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p:cNvSpPr/>
              <p:nvPr/>
            </p:nvSpPr>
            <p:spPr>
              <a:xfrm>
                <a:off x="3289787" y="163520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4" name="椭圆 23"/>
              <p:cNvSpPr>
                <a:spLocks noRot="1" noChangeAspect="1" noMove="1" noResize="1" noEditPoints="1" noAdjustHandles="1" noChangeArrowheads="1" noChangeShapeType="1" noTextEdit="1"/>
              </p:cNvSpPr>
              <p:nvPr/>
            </p:nvSpPr>
            <p:spPr>
              <a:xfrm>
                <a:off x="3289787" y="163520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文本框 25"/>
          <p:cNvSpPr txBox="1"/>
          <p:nvPr/>
        </p:nvSpPr>
        <p:spPr>
          <a:xfrm>
            <a:off x="237744" y="201168"/>
            <a:ext cx="2432304" cy="769441"/>
          </a:xfrm>
          <a:prstGeom prst="rect">
            <a:avLst/>
          </a:prstGeom>
          <a:noFill/>
        </p:spPr>
        <p:txBody>
          <a:bodyPr wrap="square" rtlCol="0">
            <a:spAutoFit/>
          </a:bodyPr>
          <a:lstStyle/>
          <a:p>
            <a:r>
              <a:rPr kumimoji="1" lang="en-US" altLang="zh-CN" sz="4400" b="1" dirty="0" smtClean="0"/>
              <a:t>Demo</a:t>
            </a:r>
            <a:endParaRPr kumimoji="1" lang="zh-CN" altLang="en-US" sz="4400" b="1" dirty="0"/>
          </a:p>
        </p:txBody>
      </p:sp>
      <p:sp>
        <p:nvSpPr>
          <p:cNvPr id="28" name="文本框 27"/>
          <p:cNvSpPr txBox="1"/>
          <p:nvPr/>
        </p:nvSpPr>
        <p:spPr>
          <a:xfrm>
            <a:off x="5256226" y="1876380"/>
            <a:ext cx="6462162"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With InferSpark, all these can be done in four lines of code.</a:t>
            </a:r>
            <a:endParaRPr kumimoji="1" lang="zh-CN" altLang="en-US" dirty="0">
              <a:latin typeface="Times New Roman" charset="0"/>
              <a:ea typeface="Times New Roman" charset="0"/>
              <a:cs typeface="Times New Roman" charset="0"/>
            </a:endParaRPr>
          </a:p>
        </p:txBody>
      </p:sp>
      <p:sp>
        <p:nvSpPr>
          <p:cNvPr id="29" name="文本框 28"/>
          <p:cNvSpPr txBox="1"/>
          <p:nvPr/>
        </p:nvSpPr>
        <p:spPr>
          <a:xfrm>
            <a:off x="5256226" y="1418268"/>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Repeat Step 1 to 4 until converge.</a:t>
            </a:r>
            <a:endParaRPr kumimoji="1" lang="zh-CN" altLang="en-US" dirty="0">
              <a:latin typeface="Times New Roman" charset="0"/>
              <a:ea typeface="Times New Roman" charset="0"/>
              <a:cs typeface="Times New Roman"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226" y="2696632"/>
            <a:ext cx="5600700" cy="1168400"/>
          </a:xfrm>
          <a:prstGeom prst="rect">
            <a:avLst/>
          </a:prstGeom>
        </p:spPr>
      </p:pic>
    </p:spTree>
    <p:extLst>
      <p:ext uri="{BB962C8B-B14F-4D97-AF65-F5344CB8AC3E}">
        <p14:creationId xmlns:p14="http://schemas.microsoft.com/office/powerpoint/2010/main" val="127740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3517589" y="1111497"/>
                <a:ext cx="680336" cy="68033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ea typeface="Times New Roman" charset="0"/>
                        <a:cs typeface="Times New Roman" charset="0"/>
                      </a:rPr>
                      <m:t>𝜙</m:t>
                    </m:r>
                  </m:oMath>
                </a14:m>
                <a:r>
                  <a:rPr lang="en-US" altLang="zh-CN" i="1" baseline="-25000" dirty="0" smtClean="0">
                    <a:latin typeface="Times New Roman" charset="0"/>
                    <a:ea typeface="Times New Roman" charset="0"/>
                    <a:cs typeface="Times New Roman" charset="0"/>
                  </a:rPr>
                  <a:t>k</a:t>
                </a:r>
                <a:endParaRPr lang="zh-CN" altLang="zh-CN" i="1" dirty="0">
                  <a:latin typeface="Times New Roman" charset="0"/>
                  <a:ea typeface="Times New Roman" charset="0"/>
                  <a:cs typeface="Times New Roman" charset="0"/>
                </a:endParaRPr>
              </a:p>
            </p:txBody>
          </p:sp>
        </mc:Choice>
        <mc:Fallback xmlns="">
          <p:sp>
            <p:nvSpPr>
              <p:cNvPr id="4" name="椭圆 3"/>
              <p:cNvSpPr>
                <a:spLocks noRot="1" noChangeAspect="1" noMove="1" noResize="1" noEditPoints="1" noAdjustHandles="1" noChangeArrowheads="1" noChangeShapeType="1" noTextEdit="1"/>
              </p:cNvSpPr>
              <p:nvPr/>
            </p:nvSpPr>
            <p:spPr>
              <a:xfrm>
                <a:off x="3517589" y="1111497"/>
                <a:ext cx="680336" cy="680336"/>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3590263" y="2158456"/>
            <a:ext cx="558800" cy="558800"/>
          </a:xfrm>
          <a:prstGeom prst="ellipse">
            <a:avLst/>
          </a:prstGeom>
          <a:solidFill>
            <a:schemeClr val="accent3"/>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i="1" dirty="0" smtClean="0">
                <a:latin typeface="Times New Roman" charset="0"/>
                <a:ea typeface="Times New Roman" charset="0"/>
                <a:cs typeface="Times New Roman" charset="0"/>
              </a:rPr>
              <a:t>x</a:t>
            </a:r>
            <a:r>
              <a:rPr kumimoji="1" lang="en-US" altLang="zh-CN" i="1" baseline="-25000" dirty="0" smtClean="0">
                <a:latin typeface="Times New Roman" charset="0"/>
                <a:ea typeface="Times New Roman" charset="0"/>
                <a:cs typeface="Times New Roman" charset="0"/>
              </a:rPr>
              <a:t>i</a:t>
            </a:r>
            <a:endParaRPr kumimoji="1" lang="zh-CN" altLang="en-US" i="1"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6" name="椭圆 5"/>
              <p:cNvSpPr/>
              <p:nvPr/>
            </p:nvSpPr>
            <p:spPr>
              <a:xfrm>
                <a:off x="328606" y="21584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a:latin typeface="Cambria Math" charset="0"/>
                        </a:rPr>
                        <m:t>𝜋</m:t>
                      </m:r>
                    </m:oMath>
                  </m:oMathPara>
                </a14:m>
                <a:endParaRPr lang="zh-CN" altLang="zh-CN" i="1" dirty="0"/>
              </a:p>
            </p:txBody>
          </p:sp>
        </mc:Choice>
        <mc:Fallback xmlns="">
          <p:sp>
            <p:nvSpPr>
              <p:cNvPr id="6" name="椭圆 5"/>
              <p:cNvSpPr>
                <a:spLocks noRot="1" noChangeAspect="1" noMove="1" noResize="1" noEditPoints="1" noAdjustHandles="1" noChangeArrowheads="1" noChangeShapeType="1" noTextEdit="1"/>
              </p:cNvSpPr>
              <p:nvPr/>
            </p:nvSpPr>
            <p:spPr>
              <a:xfrm>
                <a:off x="328606" y="2158456"/>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sp>
        <p:nvSpPr>
          <p:cNvPr id="7" name="椭圆 6"/>
          <p:cNvSpPr/>
          <p:nvPr/>
        </p:nvSpPr>
        <p:spPr>
          <a:xfrm>
            <a:off x="2420340" y="215390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i="1" dirty="0" smtClean="0">
                <a:latin typeface="Times New Roman" charset="0"/>
                <a:ea typeface="Times New Roman" charset="0"/>
                <a:cs typeface="Times New Roman" charset="0"/>
              </a:rPr>
              <a:t>z</a:t>
            </a:r>
            <a:r>
              <a:rPr kumimoji="1" lang="en-US" altLang="zh-CN" i="1" baseline="-25000" dirty="0" smtClean="0">
                <a:latin typeface="Times New Roman" charset="0"/>
                <a:ea typeface="Times New Roman" charset="0"/>
                <a:cs typeface="Times New Roman" charset="0"/>
              </a:rPr>
              <a:t>i</a:t>
            </a:r>
            <a:endParaRPr kumimoji="1" lang="zh-CN" altLang="en-US" i="1" dirty="0">
              <a:latin typeface="Times New Roman" charset="0"/>
              <a:ea typeface="Times New Roman" charset="0"/>
              <a:cs typeface="Times New Roman" charset="0"/>
            </a:endParaRPr>
          </a:p>
        </p:txBody>
      </p:sp>
      <p:sp>
        <p:nvSpPr>
          <p:cNvPr id="8" name="矩形 7"/>
          <p:cNvSpPr/>
          <p:nvPr/>
        </p:nvSpPr>
        <p:spPr>
          <a:xfrm>
            <a:off x="1136073" y="2050627"/>
            <a:ext cx="3232483" cy="798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箭头连接符 8"/>
          <p:cNvCxnSpPr>
            <a:stCxn id="15" idx="6"/>
            <a:endCxn id="7" idx="2"/>
          </p:cNvCxnSpPr>
          <p:nvPr/>
        </p:nvCxnSpPr>
        <p:spPr>
          <a:xfrm>
            <a:off x="2065783" y="2430426"/>
            <a:ext cx="354557" cy="2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p:cNvCxnSpPr>
            <a:stCxn id="7" idx="6"/>
          </p:cNvCxnSpPr>
          <p:nvPr/>
        </p:nvCxnSpPr>
        <p:spPr>
          <a:xfrm>
            <a:off x="2979140" y="2433303"/>
            <a:ext cx="624980" cy="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线箭头连接符 10"/>
          <p:cNvCxnSpPr/>
          <p:nvPr/>
        </p:nvCxnSpPr>
        <p:spPr>
          <a:xfrm>
            <a:off x="3869663" y="1791832"/>
            <a:ext cx="0" cy="366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4040274" y="2528037"/>
            <a:ext cx="500332" cy="369332"/>
          </a:xfrm>
          <a:prstGeom prst="rect">
            <a:avLst/>
          </a:prstGeom>
          <a:noFill/>
        </p:spPr>
        <p:txBody>
          <a:bodyPr wrap="square" rtlCol="0">
            <a:spAutoFit/>
          </a:bodyPr>
          <a:lstStyle/>
          <a:p>
            <a:r>
              <a:rPr kumimoji="1" lang="en-US" altLang="zh-CN" dirty="0"/>
              <a:t>3</a:t>
            </a:r>
            <a:endParaRPr kumimoji="1" lang="zh-CN" altLang="en-US" dirty="0"/>
          </a:p>
        </p:txBody>
      </p:sp>
      <p:sp>
        <p:nvSpPr>
          <p:cNvPr id="13" name="矩形 12"/>
          <p:cNvSpPr/>
          <p:nvPr/>
        </p:nvSpPr>
        <p:spPr>
          <a:xfrm>
            <a:off x="3378673" y="1027116"/>
            <a:ext cx="989883" cy="8747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4006967" y="1598266"/>
            <a:ext cx="500332" cy="369332"/>
          </a:xfrm>
          <a:prstGeom prst="rect">
            <a:avLst/>
          </a:prstGeom>
          <a:noFill/>
        </p:spPr>
        <p:txBody>
          <a:bodyPr wrap="square" rtlCol="0">
            <a:spAutoFit/>
          </a:bodyPr>
          <a:lstStyle/>
          <a:p>
            <a:r>
              <a:rPr kumimoji="1" lang="en-US" altLang="zh-CN" dirty="0" smtClean="0"/>
              <a:t>2</a:t>
            </a:r>
            <a:endParaRPr kumimoji="1" lang="zh-CN" altLang="en-US" dirty="0"/>
          </a:p>
        </p:txBody>
      </p:sp>
      <p:sp>
        <p:nvSpPr>
          <p:cNvPr id="15" name="椭圆 14"/>
          <p:cNvSpPr/>
          <p:nvPr/>
        </p:nvSpPr>
        <p:spPr>
          <a:xfrm>
            <a:off x="1506983" y="215102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i="1" dirty="0" smtClean="0">
                <a:latin typeface="Times New Roman" charset="0"/>
                <a:ea typeface="Times New Roman" charset="0"/>
                <a:cs typeface="Times New Roman" charset="0"/>
              </a:rPr>
              <a:t>y</a:t>
            </a:r>
            <a:r>
              <a:rPr kumimoji="1" lang="en-US" altLang="zh-CN" i="1" baseline="-25000" dirty="0" smtClean="0">
                <a:latin typeface="Times New Roman" charset="0"/>
                <a:ea typeface="Times New Roman" charset="0"/>
                <a:cs typeface="Times New Roman" charset="0"/>
              </a:rPr>
              <a:t>i</a:t>
            </a:r>
            <a:endParaRPr kumimoji="1" lang="zh-CN" altLang="en-US" i="1" dirty="0">
              <a:latin typeface="Times New Roman" charset="0"/>
              <a:ea typeface="Times New Roman" charset="0"/>
              <a:cs typeface="Times New Roman" charset="0"/>
            </a:endParaRPr>
          </a:p>
        </p:txBody>
      </p:sp>
      <p:cxnSp>
        <p:nvCxnSpPr>
          <p:cNvPr id="16" name="直线箭头连接符 15"/>
          <p:cNvCxnSpPr>
            <a:stCxn id="6" idx="6"/>
          </p:cNvCxnSpPr>
          <p:nvPr/>
        </p:nvCxnSpPr>
        <p:spPr>
          <a:xfrm flipV="1">
            <a:off x="887406" y="2430426"/>
            <a:ext cx="619577" cy="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p:cNvSpPr/>
              <p:nvPr/>
            </p:nvSpPr>
            <p:spPr>
              <a:xfrm>
                <a:off x="2354096" y="1111497"/>
                <a:ext cx="694711" cy="6947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a:latin typeface="Cambria Math" charset="0"/>
                        </a:rPr>
                        <m:t>𝜃</m:t>
                      </m:r>
                      <m:r>
                        <m:rPr>
                          <m:nor/>
                        </m:rPr>
                        <a:rPr lang="en-US" altLang="zh-CN" b="0" i="1" baseline="-25000" dirty="0" smtClean="0">
                          <a:latin typeface="Times New Roman" charset="0"/>
                          <a:ea typeface="Times New Roman" charset="0"/>
                          <a:cs typeface="Times New Roman" charset="0"/>
                        </a:rPr>
                        <m:t>j</m:t>
                      </m:r>
                    </m:oMath>
                  </m:oMathPara>
                </a14:m>
                <a:endParaRPr lang="zh-CN" altLang="zh-CN" i="1" dirty="0">
                  <a:latin typeface="Times New Roman" charset="0"/>
                  <a:ea typeface="Times New Roman" charset="0"/>
                  <a:cs typeface="Times New Roman" charset="0"/>
                </a:endParaRPr>
              </a:p>
            </p:txBody>
          </p:sp>
        </mc:Choice>
        <mc:Fallback xmlns="">
          <p:sp>
            <p:nvSpPr>
              <p:cNvPr id="17" name="椭圆 16"/>
              <p:cNvSpPr>
                <a:spLocks noRot="1" noChangeAspect="1" noMove="1" noResize="1" noEditPoints="1" noAdjustHandles="1" noChangeArrowheads="1" noChangeShapeType="1" noTextEdit="1"/>
              </p:cNvSpPr>
              <p:nvPr/>
            </p:nvSpPr>
            <p:spPr>
              <a:xfrm>
                <a:off x="2354096" y="1111497"/>
                <a:ext cx="694711" cy="694711"/>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cxnSp>
        <p:nvCxnSpPr>
          <p:cNvPr id="18" name="直线箭头连接符 17"/>
          <p:cNvCxnSpPr>
            <a:stCxn id="17" idx="4"/>
            <a:endCxn id="7" idx="0"/>
          </p:cNvCxnSpPr>
          <p:nvPr/>
        </p:nvCxnSpPr>
        <p:spPr>
          <a:xfrm flipH="1">
            <a:off x="2699740" y="1806208"/>
            <a:ext cx="1712" cy="347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2179872" y="1027116"/>
            <a:ext cx="1006152" cy="889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2951674" y="1612642"/>
            <a:ext cx="500332" cy="369332"/>
          </a:xfrm>
          <a:prstGeom prst="rect">
            <a:avLst/>
          </a:prstGeom>
          <a:noFill/>
        </p:spPr>
        <p:txBody>
          <a:bodyPr wrap="square" rtlCol="0">
            <a:spAutoFit/>
          </a:bodyPr>
          <a:lstStyle/>
          <a:p>
            <a:r>
              <a:rPr kumimoji="1" lang="en-US" altLang="zh-CN" dirty="0" smtClean="0"/>
              <a:t>2</a:t>
            </a:r>
            <a:endParaRPr kumimoji="1" lang="zh-CN" altLang="en-US" dirty="0"/>
          </a:p>
        </p:txBody>
      </p:sp>
      <p:sp>
        <p:nvSpPr>
          <p:cNvPr id="21" name="文本框 20"/>
          <p:cNvSpPr txBox="1"/>
          <p:nvPr/>
        </p:nvSpPr>
        <p:spPr>
          <a:xfrm>
            <a:off x="237744" y="201168"/>
            <a:ext cx="6038366" cy="769441"/>
          </a:xfrm>
          <a:prstGeom prst="rect">
            <a:avLst/>
          </a:prstGeom>
          <a:noFill/>
        </p:spPr>
        <p:txBody>
          <a:bodyPr wrap="square" rtlCol="0">
            <a:spAutoFit/>
          </a:bodyPr>
          <a:lstStyle/>
          <a:p>
            <a:r>
              <a:rPr kumimoji="1" lang="en-US" altLang="zh-CN" sz="4400" b="1" dirty="0" smtClean="0"/>
              <a:t>Expanded Two Coins </a:t>
            </a:r>
            <a:endParaRPr kumimoji="1" lang="zh-CN" altLang="en-US" sz="4400" b="1" dirty="0"/>
          </a:p>
        </p:txBody>
      </p:sp>
      <mc:AlternateContent xmlns:mc="http://schemas.openxmlformats.org/markup-compatibility/2006" xmlns:a14="http://schemas.microsoft.com/office/drawing/2010/main">
        <mc:Choice Requires="a14">
          <p:sp>
            <p:nvSpPr>
              <p:cNvPr id="28" name="文本框 27"/>
              <p:cNvSpPr txBox="1"/>
              <p:nvPr/>
            </p:nvSpPr>
            <p:spPr>
              <a:xfrm>
                <a:off x="304398" y="3251650"/>
                <a:ext cx="5830135" cy="1754326"/>
              </a:xfrm>
              <a:prstGeom prst="rect">
                <a:avLst/>
              </a:prstGeom>
              <a:noFill/>
            </p:spPr>
            <p:txBody>
              <a:bodyPr wrap="square" rtlCol="0">
                <a:spAutoFit/>
              </a:bodyPr>
              <a:lstStyle/>
              <a:p>
                <a:pPr algn="just"/>
                <a:r>
                  <a:rPr kumimoji="1" lang="en-US" altLang="zh-CN"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    Expand the prior of </a:t>
                </a:r>
                <a:r>
                  <a:rPr kumimoji="1" lang="en-US" altLang="zh-CN" i="1" dirty="0" smtClean="0">
                    <a:latin typeface="Times New Roman" charset="0"/>
                    <a:ea typeface="Times New Roman" charset="0"/>
                    <a:cs typeface="Times New Roman" charset="0"/>
                  </a:rPr>
                  <a:t>z</a:t>
                </a:r>
                <a:r>
                  <a:rPr kumimoji="1" lang="en-US" altLang="zh-CN"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we get a more complex model. Here </a:t>
                </a:r>
                <a:r>
                  <a:rPr kumimoji="1" lang="en-US" altLang="zh-CN" i="1" dirty="0" smtClean="0">
                    <a:latin typeface="Times New Roman" charset="0"/>
                    <a:ea typeface="Times New Roman" charset="0"/>
                    <a:cs typeface="Times New Roman" charset="0"/>
                  </a:rPr>
                  <a:t>z, </a:t>
                </a:r>
                <a14:m>
                  <m:oMath xmlns:m="http://schemas.openxmlformats.org/officeDocument/2006/math">
                    <m:r>
                      <a:rPr lang="en-US" altLang="zh-CN" i="1">
                        <a:latin typeface="Cambria Math" charset="0"/>
                        <a:ea typeface="Times New Roman" charset="0"/>
                        <a:cs typeface="Times New Roman" charset="0"/>
                      </a:rPr>
                      <m:t>𝜙</m:t>
                    </m:r>
                  </m:oMath>
                </a14:m>
                <a:r>
                  <a:rPr kumimoji="1" lang="en-US" altLang="zh-CN" dirty="0" smtClean="0">
                    <a:latin typeface="Times New Roman" charset="0"/>
                    <a:ea typeface="Times New Roman" charset="0"/>
                    <a:cs typeface="Times New Roman" charset="0"/>
                  </a:rPr>
                  <a:t> and </a:t>
                </a:r>
                <a:r>
                  <a:rPr kumimoji="1" lang="en-US" altLang="zh-CN" i="1" dirty="0" smtClean="0">
                    <a:latin typeface="Times New Roman" charset="0"/>
                    <a:ea typeface="Times New Roman" charset="0"/>
                    <a:cs typeface="Times New Roman" charset="0"/>
                  </a:rPr>
                  <a:t>x </a:t>
                </a:r>
                <a:r>
                  <a:rPr kumimoji="1" lang="en-US" altLang="zh-CN" dirty="0" smtClean="0">
                    <a:latin typeface="Times New Roman" charset="0"/>
                    <a:ea typeface="Times New Roman" charset="0"/>
                    <a:cs typeface="Times New Roman" charset="0"/>
                  </a:rPr>
                  <a:t>remains the same meaning as in the old model.       </a:t>
                </a:r>
              </a:p>
              <a:p>
                <a:pPr algn="just"/>
                <a:r>
                  <a:rPr kumimoji="1" lang="en-US" altLang="zh-CN"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    The value of </a:t>
                </a:r>
                <a:r>
                  <a:rPr kumimoji="1" lang="en-US" altLang="zh-CN" i="1" dirty="0" smtClean="0">
                    <a:latin typeface="Times New Roman" charset="0"/>
                    <a:ea typeface="Times New Roman" charset="0"/>
                    <a:cs typeface="Times New Roman" charset="0"/>
                  </a:rPr>
                  <a:t>y </a:t>
                </a:r>
                <a:r>
                  <a:rPr kumimoji="1" lang="en-US" altLang="zh-CN" dirty="0" smtClean="0">
                    <a:latin typeface="Times New Roman" charset="0"/>
                    <a:ea typeface="Times New Roman" charset="0"/>
                    <a:cs typeface="Times New Roman" charset="0"/>
                  </a:rPr>
                  <a:t>can be 0 or 1, following categorical distribution </a:t>
                </a:r>
                <a:r>
                  <a:rPr kumimoji="1" lang="en-US" altLang="zh-CN" dirty="0">
                    <a:latin typeface="Times New Roman" charset="0"/>
                    <a:ea typeface="Times New Roman" charset="0"/>
                    <a:cs typeface="Times New Roman" charset="0"/>
                  </a:rPr>
                  <a:t>according </a:t>
                </a:r>
                <a:r>
                  <a:rPr kumimoji="1" lang="en-US" altLang="zh-CN" dirty="0" smtClean="0">
                    <a:latin typeface="Times New Roman" charset="0"/>
                    <a:ea typeface="Times New Roman" charset="0"/>
                    <a:cs typeface="Times New Roman" charset="0"/>
                  </a:rPr>
                  <a:t>to 𝜋. Then </a:t>
                </a:r>
                <a:r>
                  <a:rPr kumimoji="1" lang="en-US" altLang="zh-CN" i="1" dirty="0" smtClean="0">
                    <a:latin typeface="Times New Roman" charset="0"/>
                    <a:ea typeface="Times New Roman" charset="0"/>
                    <a:cs typeface="Times New Roman" charset="0"/>
                  </a:rPr>
                  <a:t>y </a:t>
                </a:r>
                <a:r>
                  <a:rPr kumimoji="1" lang="en-US" altLang="zh-CN" dirty="0" smtClean="0">
                    <a:latin typeface="Times New Roman" charset="0"/>
                    <a:ea typeface="Times New Roman" charset="0"/>
                    <a:cs typeface="Times New Roman" charset="0"/>
                  </a:rPr>
                  <a:t>and </a:t>
                </a:r>
                <a14:m>
                  <m:oMath xmlns:m="http://schemas.openxmlformats.org/officeDocument/2006/math">
                    <m:r>
                      <a:rPr lang="en-US" altLang="zh-CN" i="1">
                        <a:latin typeface="Cambria Math" charset="0"/>
                      </a:rPr>
                      <m:t>𝜃</m:t>
                    </m:r>
                  </m:oMath>
                </a14:m>
                <a:r>
                  <a:rPr kumimoji="1" lang="en-US" altLang="zh-CN" dirty="0" smtClean="0">
                    <a:latin typeface="Times New Roman" charset="0"/>
                    <a:ea typeface="Times New Roman" charset="0"/>
                    <a:cs typeface="Times New Roman" charset="0"/>
                  </a:rPr>
                  <a:t> together determines the value of </a:t>
                </a:r>
                <a:r>
                  <a:rPr kumimoji="1" lang="en-US" altLang="zh-CN" i="1" dirty="0" smtClean="0">
                    <a:latin typeface="Times New Roman" charset="0"/>
                    <a:ea typeface="Times New Roman" charset="0"/>
                    <a:cs typeface="Times New Roman" charset="0"/>
                  </a:rPr>
                  <a:t>z</a:t>
                </a:r>
                <a:r>
                  <a:rPr kumimoji="1" lang="en-US" altLang="zh-CN" dirty="0" smtClean="0">
                    <a:latin typeface="Times New Roman" charset="0"/>
                    <a:ea typeface="Times New Roman" charset="0"/>
                    <a:cs typeface="Times New Roman" charset="0"/>
                  </a:rPr>
                  <a:t>, in the same way </a:t>
                </a:r>
                <a:r>
                  <a:rPr kumimoji="1" lang="en-US" altLang="zh-CN" i="1" dirty="0" smtClean="0">
                    <a:latin typeface="Times New Roman" charset="0"/>
                    <a:ea typeface="Times New Roman" charset="0"/>
                    <a:cs typeface="Times New Roman" charset="0"/>
                  </a:rPr>
                  <a:t>z </a:t>
                </a:r>
                <a:r>
                  <a:rPr kumimoji="1" lang="en-US" altLang="zh-CN" dirty="0" smtClean="0">
                    <a:latin typeface="Times New Roman" charset="0"/>
                    <a:ea typeface="Times New Roman" charset="0"/>
                    <a:cs typeface="Times New Roman" charset="0"/>
                  </a:rPr>
                  <a:t>and </a:t>
                </a:r>
                <a14:m>
                  <m:oMath xmlns:m="http://schemas.openxmlformats.org/officeDocument/2006/math">
                    <m:r>
                      <a:rPr lang="en-US" altLang="zh-CN" i="1">
                        <a:latin typeface="Cambria Math" charset="0"/>
                        <a:ea typeface="Times New Roman" charset="0"/>
                        <a:cs typeface="Times New Roman" charset="0"/>
                      </a:rPr>
                      <m:t>𝜙</m:t>
                    </m:r>
                  </m:oMath>
                </a14:m>
                <a:r>
                  <a:rPr kumimoji="1" lang="en-US" altLang="zh-CN" i="1"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determines the value of </a:t>
                </a:r>
                <a:r>
                  <a:rPr kumimoji="1" lang="en-US" altLang="zh-CN" i="1" dirty="0" smtClean="0">
                    <a:latin typeface="Times New Roman" charset="0"/>
                    <a:ea typeface="Times New Roman" charset="0"/>
                    <a:cs typeface="Times New Roman" charset="0"/>
                  </a:rPr>
                  <a:t>x </a:t>
                </a:r>
                <a:r>
                  <a:rPr kumimoji="1" lang="en-US" altLang="zh-CN" dirty="0" smtClean="0">
                    <a:latin typeface="Times New Roman" charset="0"/>
                    <a:ea typeface="Times New Roman" charset="0"/>
                    <a:cs typeface="Times New Roman" charset="0"/>
                  </a:rPr>
                  <a:t>in our old two coins model. </a:t>
                </a:r>
                <a:r>
                  <a:rPr kumimoji="1" lang="en-US" altLang="zh-CN" i="1" dirty="0" smtClean="0">
                    <a:latin typeface="Times New Roman" charset="0"/>
                    <a:ea typeface="Times New Roman" charset="0"/>
                    <a:cs typeface="Times New Roman" charset="0"/>
                  </a:rPr>
                  <a:t> </a:t>
                </a:r>
                <a:endParaRPr kumimoji="1" lang="en-US" altLang="zh-CN" dirty="0">
                  <a:latin typeface="Times New Roman" charset="0"/>
                  <a:ea typeface="Times New Roman" charset="0"/>
                  <a:cs typeface="Times New Roman"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04398" y="3251650"/>
                <a:ext cx="5830135" cy="1754326"/>
              </a:xfrm>
              <a:prstGeom prst="rect">
                <a:avLst/>
              </a:prstGeom>
              <a:blipFill rotWithShape="0">
                <a:blip r:embed="rId5"/>
                <a:stretch>
                  <a:fillRect l="-941" t="-1736" r="-837" b="-45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8476761" y="95165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29" name="椭圆 28"/>
              <p:cNvSpPr>
                <a:spLocks noRot="1" noChangeAspect="1" noMove="1" noResize="1" noEditPoints="1" noAdjustHandles="1" noChangeArrowheads="1" noChangeShapeType="1" noTextEdit="1"/>
              </p:cNvSpPr>
              <p:nvPr/>
            </p:nvSpPr>
            <p:spPr>
              <a:xfrm>
                <a:off x="8476761" y="951659"/>
                <a:ext cx="610512" cy="610512"/>
              </a:xfrm>
              <a:prstGeom prst="ellipse">
                <a:avLst/>
              </a:prstGeom>
              <a:blipFill rotWithShape="0">
                <a:blip r:embed="rId6"/>
                <a:stretch>
                  <a:fillRect/>
                </a:stretch>
              </a:blipFill>
              <a:ln>
                <a:solidFill>
                  <a:schemeClr val="tx1"/>
                </a:solidFill>
              </a:ln>
            </p:spPr>
            <p:txBody>
              <a:bodyPr/>
              <a:lstStyle/>
              <a:p>
                <a:r>
                  <a:rPr lang="zh-CN" altLang="en-US">
                    <a:noFill/>
                  </a:rPr>
                  <a:t> </a:t>
                </a:r>
              </a:p>
            </p:txBody>
          </p:sp>
        </mc:Fallback>
      </mc:AlternateContent>
      <p:sp>
        <p:nvSpPr>
          <p:cNvPr id="30" name="椭圆 29"/>
          <p:cNvSpPr/>
          <p:nvPr/>
        </p:nvSpPr>
        <p:spPr>
          <a:xfrm>
            <a:off x="10489542"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31" name="椭圆 30"/>
          <p:cNvSpPr/>
          <p:nvPr/>
        </p:nvSpPr>
        <p:spPr>
          <a:xfrm>
            <a:off x="9109316"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32" name="椭圆 31"/>
          <p:cNvSpPr/>
          <p:nvPr/>
        </p:nvSpPr>
        <p:spPr>
          <a:xfrm>
            <a:off x="7729090"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33" name="椭圆 32"/>
          <p:cNvSpPr/>
          <p:nvPr/>
        </p:nvSpPr>
        <p:spPr>
          <a:xfrm>
            <a:off x="7729090"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34" name="椭圆 33"/>
          <p:cNvSpPr/>
          <p:nvPr/>
        </p:nvSpPr>
        <p:spPr>
          <a:xfrm>
            <a:off x="9108119" y="34886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35" name="椭圆 34"/>
          <p:cNvSpPr/>
          <p:nvPr/>
        </p:nvSpPr>
        <p:spPr>
          <a:xfrm>
            <a:off x="10489542"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36" name="椭圆 35"/>
              <p:cNvSpPr/>
              <p:nvPr/>
            </p:nvSpPr>
            <p:spPr>
              <a:xfrm>
                <a:off x="9107879" y="53909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36" name="椭圆 35"/>
              <p:cNvSpPr>
                <a:spLocks noRot="1" noChangeAspect="1" noMove="1" noResize="1" noEditPoints="1" noAdjustHandles="1" noChangeArrowheads="1" noChangeShapeType="1" noTextEdit="1"/>
              </p:cNvSpPr>
              <p:nvPr/>
            </p:nvSpPr>
            <p:spPr>
              <a:xfrm>
                <a:off x="9107879" y="5390967"/>
                <a:ext cx="558800" cy="558800"/>
              </a:xfrm>
              <a:prstGeom prst="ellipse">
                <a:avLst/>
              </a:prstGeom>
              <a:blipFill rotWithShape="0">
                <a:blip r:embed="rId7"/>
                <a:stretch>
                  <a:fillRect/>
                </a:stretch>
              </a:blipFill>
              <a:ln>
                <a:solidFill>
                  <a:schemeClr val="tx1"/>
                </a:solidFill>
              </a:ln>
            </p:spPr>
            <p:txBody>
              <a:bodyPr/>
              <a:lstStyle/>
              <a:p>
                <a:r>
                  <a:rPr lang="zh-CN" altLang="en-US">
                    <a:noFill/>
                  </a:rPr>
                  <a:t> </a:t>
                </a:r>
              </a:p>
            </p:txBody>
          </p:sp>
        </mc:Fallback>
      </mc:AlternateContent>
      <p:cxnSp>
        <p:nvCxnSpPr>
          <p:cNvPr id="37" name="直线箭头连接符 36"/>
          <p:cNvCxnSpPr/>
          <p:nvPr/>
        </p:nvCxnSpPr>
        <p:spPr>
          <a:xfrm>
            <a:off x="8782017" y="1562171"/>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flipH="1">
            <a:off x="8206056" y="1562171"/>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H="1">
            <a:off x="9388716" y="1562171"/>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9960936" y="1562171"/>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8782017" y="1562171"/>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29" idx="4"/>
            <a:endCxn id="32" idx="7"/>
          </p:cNvCxnSpPr>
          <p:nvPr/>
        </p:nvCxnSpPr>
        <p:spPr>
          <a:xfrm flipH="1">
            <a:off x="8206056" y="1562171"/>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flipH="1" flipV="1">
            <a:off x="8008490" y="4973883"/>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flipV="1">
            <a:off x="9387279" y="4961902"/>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flipV="1">
            <a:off x="9387279" y="4973883"/>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33" idx="0"/>
          </p:cNvCxnSpPr>
          <p:nvPr/>
        </p:nvCxnSpPr>
        <p:spPr>
          <a:xfrm flipV="1">
            <a:off x="8008490" y="2476047"/>
            <a:ext cx="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34" idx="0"/>
          </p:cNvCxnSpPr>
          <p:nvPr/>
        </p:nvCxnSpPr>
        <p:spPr>
          <a:xfrm flipH="1" flipV="1">
            <a:off x="9387279" y="2464066"/>
            <a:ext cx="24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5" idx="0"/>
          </p:cNvCxnSpPr>
          <p:nvPr/>
        </p:nvCxnSpPr>
        <p:spPr>
          <a:xfrm flipH="1" flipV="1">
            <a:off x="10766068" y="2452085"/>
            <a:ext cx="2874" cy="104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椭圆 48"/>
              <p:cNvSpPr/>
              <p:nvPr/>
            </p:nvSpPr>
            <p:spPr>
              <a:xfrm>
                <a:off x="9690159" y="94566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49" name="椭圆 48"/>
              <p:cNvSpPr>
                <a:spLocks noRot="1" noChangeAspect="1" noMove="1" noResize="1" noEditPoints="1" noAdjustHandles="1" noChangeArrowheads="1" noChangeShapeType="1" noTextEdit="1"/>
              </p:cNvSpPr>
              <p:nvPr/>
            </p:nvSpPr>
            <p:spPr>
              <a:xfrm>
                <a:off x="9690159" y="945669"/>
                <a:ext cx="610512" cy="610512"/>
              </a:xfrm>
              <a:prstGeom prst="ellipse">
                <a:avLst/>
              </a:prstGeom>
              <a:blipFill rotWithShape="0">
                <a:blip r:embed="rId8"/>
                <a:stretch>
                  <a:fillRect/>
                </a:stretch>
              </a:blipFill>
              <a:ln>
                <a:solidFill>
                  <a:schemeClr val="tx1"/>
                </a:solidFill>
              </a:ln>
            </p:spPr>
            <p:txBody>
              <a:bodyPr/>
              <a:lstStyle/>
              <a:p>
                <a:r>
                  <a:rPr lang="zh-CN" altLang="en-US">
                    <a:noFill/>
                  </a:rPr>
                  <a:t> </a:t>
                </a:r>
              </a:p>
            </p:txBody>
          </p:sp>
        </mc:Fallback>
      </mc:AlternateContent>
      <p:sp>
        <p:nvSpPr>
          <p:cNvPr id="52" name="椭圆 51"/>
          <p:cNvSpPr/>
          <p:nvPr/>
        </p:nvSpPr>
        <p:spPr>
          <a:xfrm>
            <a:off x="10489542"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2</a:t>
            </a:r>
            <a:endParaRPr kumimoji="1" lang="zh-CN" altLang="en-US" dirty="0"/>
          </a:p>
        </p:txBody>
      </p:sp>
      <p:sp>
        <p:nvSpPr>
          <p:cNvPr id="53" name="椭圆 52"/>
          <p:cNvSpPr/>
          <p:nvPr/>
        </p:nvSpPr>
        <p:spPr>
          <a:xfrm>
            <a:off x="9109316"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1</a:t>
            </a:r>
            <a:endParaRPr kumimoji="1" lang="zh-CN" altLang="en-US" dirty="0"/>
          </a:p>
        </p:txBody>
      </p:sp>
      <p:sp>
        <p:nvSpPr>
          <p:cNvPr id="54" name="椭圆 53"/>
          <p:cNvSpPr/>
          <p:nvPr/>
        </p:nvSpPr>
        <p:spPr>
          <a:xfrm>
            <a:off x="7729090"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0</a:t>
            </a:r>
            <a:endParaRPr kumimoji="1" lang="zh-CN" altLang="en-US" dirty="0"/>
          </a:p>
        </p:txBody>
      </p:sp>
      <mc:AlternateContent xmlns:mc="http://schemas.openxmlformats.org/markup-compatibility/2006" xmlns:a14="http://schemas.microsoft.com/office/drawing/2010/main">
        <mc:Choice Requires="a14">
          <p:sp>
            <p:nvSpPr>
              <p:cNvPr id="55" name="椭圆 54"/>
              <p:cNvSpPr/>
              <p:nvPr/>
            </p:nvSpPr>
            <p:spPr>
              <a:xfrm>
                <a:off x="8476761" y="242294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0</a:t>
                </a:r>
                <a:endParaRPr lang="zh-CN" altLang="zh-CN" dirty="0" smtClean="0"/>
              </a:p>
            </p:txBody>
          </p:sp>
        </mc:Choice>
        <mc:Fallback xmlns="">
          <p:sp>
            <p:nvSpPr>
              <p:cNvPr id="55" name="椭圆 54"/>
              <p:cNvSpPr>
                <a:spLocks noRot="1" noChangeAspect="1" noMove="1" noResize="1" noEditPoints="1" noAdjustHandles="1" noChangeArrowheads="1" noChangeShapeType="1" noTextEdit="1"/>
              </p:cNvSpPr>
              <p:nvPr/>
            </p:nvSpPr>
            <p:spPr>
              <a:xfrm>
                <a:off x="8476761" y="2422940"/>
                <a:ext cx="610512" cy="610512"/>
              </a:xfrm>
              <a:prstGeom prst="ellipse">
                <a:avLst/>
              </a:prstGeom>
              <a:blipFill rotWithShape="0">
                <a:blip r:embed="rId9"/>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p:cNvSpPr/>
              <p:nvPr/>
            </p:nvSpPr>
            <p:spPr>
              <a:xfrm>
                <a:off x="9690159" y="241695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1</a:t>
                </a:r>
                <a:endParaRPr lang="zh-CN" altLang="zh-CN" dirty="0" smtClean="0"/>
              </a:p>
            </p:txBody>
          </p:sp>
        </mc:Choice>
        <mc:Fallback xmlns="">
          <p:sp>
            <p:nvSpPr>
              <p:cNvPr id="56" name="椭圆 55"/>
              <p:cNvSpPr>
                <a:spLocks noRot="1" noChangeAspect="1" noMove="1" noResize="1" noEditPoints="1" noAdjustHandles="1" noChangeArrowheads="1" noChangeShapeType="1" noTextEdit="1"/>
              </p:cNvSpPr>
              <p:nvPr/>
            </p:nvSpPr>
            <p:spPr>
              <a:xfrm>
                <a:off x="9690159" y="2416950"/>
                <a:ext cx="610512" cy="610512"/>
              </a:xfrm>
              <a:prstGeom prst="ellipse">
                <a:avLst/>
              </a:prstGeom>
              <a:blipFill rotWithShape="0">
                <a:blip r:embed="rId10"/>
                <a:stretch>
                  <a:fillRect/>
                </a:stretch>
              </a:blipFill>
              <a:ln>
                <a:solidFill>
                  <a:schemeClr val="tx1"/>
                </a:solidFill>
              </a:ln>
            </p:spPr>
            <p:txBody>
              <a:bodyPr/>
              <a:lstStyle/>
              <a:p>
                <a:r>
                  <a:rPr lang="zh-CN" altLang="en-US">
                    <a:noFill/>
                  </a:rPr>
                  <a:t> </a:t>
                </a:r>
              </a:p>
            </p:txBody>
          </p:sp>
        </mc:Fallback>
      </mc:AlternateContent>
      <p:cxnSp>
        <p:nvCxnSpPr>
          <p:cNvPr id="60" name="直线箭头连接符 59"/>
          <p:cNvCxnSpPr>
            <a:stCxn id="54" idx="0"/>
            <a:endCxn id="33" idx="4"/>
          </p:cNvCxnSpPr>
          <p:nvPr/>
        </p:nvCxnSpPr>
        <p:spPr>
          <a:xfrm flipV="1">
            <a:off x="8008490"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53" idx="0"/>
            <a:endCxn id="34" idx="4"/>
          </p:cNvCxnSpPr>
          <p:nvPr/>
        </p:nvCxnSpPr>
        <p:spPr>
          <a:xfrm flipH="1" flipV="1">
            <a:off x="9387519" y="4047482"/>
            <a:ext cx="1197" cy="35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52" idx="0"/>
            <a:endCxn id="35" idx="4"/>
          </p:cNvCxnSpPr>
          <p:nvPr/>
        </p:nvCxnSpPr>
        <p:spPr>
          <a:xfrm flipV="1">
            <a:off x="10768942"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56" idx="4"/>
            <a:endCxn id="33" idx="0"/>
          </p:cNvCxnSpPr>
          <p:nvPr/>
        </p:nvCxnSpPr>
        <p:spPr>
          <a:xfrm flipH="1">
            <a:off x="8008490" y="3027462"/>
            <a:ext cx="1986925"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55" idx="4"/>
            <a:endCxn id="33" idx="0"/>
          </p:cNvCxnSpPr>
          <p:nvPr/>
        </p:nvCxnSpPr>
        <p:spPr>
          <a:xfrm flipH="1">
            <a:off x="8008490" y="3033452"/>
            <a:ext cx="773527"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55" idx="4"/>
            <a:endCxn id="34" idx="0"/>
          </p:cNvCxnSpPr>
          <p:nvPr/>
        </p:nvCxnSpPr>
        <p:spPr>
          <a:xfrm>
            <a:off x="8782017" y="3033452"/>
            <a:ext cx="605502" cy="45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stCxn id="55" idx="4"/>
            <a:endCxn id="35" idx="0"/>
          </p:cNvCxnSpPr>
          <p:nvPr/>
        </p:nvCxnSpPr>
        <p:spPr>
          <a:xfrm>
            <a:off x="8782017" y="3033452"/>
            <a:ext cx="1986925"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56" idx="4"/>
            <a:endCxn id="34" idx="0"/>
          </p:cNvCxnSpPr>
          <p:nvPr/>
        </p:nvCxnSpPr>
        <p:spPr>
          <a:xfrm flipH="1">
            <a:off x="9387519" y="3027462"/>
            <a:ext cx="607896" cy="46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a:stCxn id="56" idx="4"/>
            <a:endCxn id="35" idx="0"/>
          </p:cNvCxnSpPr>
          <p:nvPr/>
        </p:nvCxnSpPr>
        <p:spPr>
          <a:xfrm>
            <a:off x="9995415" y="3027462"/>
            <a:ext cx="773527"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60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37744" y="201168"/>
            <a:ext cx="6038366" cy="769441"/>
          </a:xfrm>
          <a:prstGeom prst="rect">
            <a:avLst/>
          </a:prstGeom>
          <a:noFill/>
        </p:spPr>
        <p:txBody>
          <a:bodyPr wrap="square" rtlCol="0">
            <a:spAutoFit/>
          </a:bodyPr>
          <a:lstStyle/>
          <a:p>
            <a:r>
              <a:rPr kumimoji="1" lang="en-US" altLang="zh-CN" sz="4400" b="1" dirty="0" smtClean="0"/>
              <a:t>Functional Forms</a:t>
            </a:r>
            <a:endParaRPr kumimoji="1" lang="zh-CN" altLang="en-US" sz="4400" b="1" dirty="0"/>
          </a:p>
        </p:txBody>
      </p:sp>
      <p:sp>
        <p:nvSpPr>
          <p:cNvPr id="28" name="文本框 27"/>
          <p:cNvSpPr txBox="1"/>
          <p:nvPr/>
        </p:nvSpPr>
        <p:spPr>
          <a:xfrm>
            <a:off x="237744" y="1040083"/>
            <a:ext cx="5830135" cy="369332"/>
          </a:xfrm>
          <a:prstGeom prst="rect">
            <a:avLst/>
          </a:prstGeom>
          <a:noFill/>
        </p:spPr>
        <p:txBody>
          <a:bodyPr wrap="square" rtlCol="0">
            <a:spAutoFit/>
          </a:bodyPr>
          <a:lstStyle/>
          <a:p>
            <a:pPr algn="just"/>
            <a:r>
              <a:rPr kumimoji="1" lang="en-US" altLang="zh-CN" dirty="0" smtClean="0">
                <a:latin typeface="Times New Roman" charset="0"/>
                <a:ea typeface="Times New Roman" charset="0"/>
                <a:cs typeface="Times New Roman" charset="0"/>
              </a:rPr>
              <a:t>The distributions of these vertices</a:t>
            </a:r>
            <a:endParaRPr kumimoji="1" lang="en-US" altLang="zh-CN"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29" name="椭圆 28"/>
              <p:cNvSpPr/>
              <p:nvPr/>
            </p:nvSpPr>
            <p:spPr>
              <a:xfrm>
                <a:off x="8476761" y="95165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29" name="椭圆 28"/>
              <p:cNvSpPr>
                <a:spLocks noRot="1" noChangeAspect="1" noMove="1" noResize="1" noEditPoints="1" noAdjustHandles="1" noChangeArrowheads="1" noChangeShapeType="1" noTextEdit="1"/>
              </p:cNvSpPr>
              <p:nvPr/>
            </p:nvSpPr>
            <p:spPr>
              <a:xfrm>
                <a:off x="8476761" y="951659"/>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30" name="椭圆 29"/>
          <p:cNvSpPr/>
          <p:nvPr/>
        </p:nvSpPr>
        <p:spPr>
          <a:xfrm>
            <a:off x="10489542"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31" name="椭圆 30"/>
          <p:cNvSpPr/>
          <p:nvPr/>
        </p:nvSpPr>
        <p:spPr>
          <a:xfrm>
            <a:off x="9109316"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32" name="椭圆 31"/>
          <p:cNvSpPr/>
          <p:nvPr/>
        </p:nvSpPr>
        <p:spPr>
          <a:xfrm>
            <a:off x="7729090"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33" name="椭圆 32"/>
          <p:cNvSpPr/>
          <p:nvPr/>
        </p:nvSpPr>
        <p:spPr>
          <a:xfrm>
            <a:off x="7729090"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34" name="椭圆 33"/>
          <p:cNvSpPr/>
          <p:nvPr/>
        </p:nvSpPr>
        <p:spPr>
          <a:xfrm>
            <a:off x="9108119" y="34886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35" name="椭圆 34"/>
          <p:cNvSpPr/>
          <p:nvPr/>
        </p:nvSpPr>
        <p:spPr>
          <a:xfrm>
            <a:off x="10489542"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36" name="椭圆 35"/>
              <p:cNvSpPr/>
              <p:nvPr/>
            </p:nvSpPr>
            <p:spPr>
              <a:xfrm>
                <a:off x="9107879" y="53909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36" name="椭圆 35"/>
              <p:cNvSpPr>
                <a:spLocks noRot="1" noChangeAspect="1" noMove="1" noResize="1" noEditPoints="1" noAdjustHandles="1" noChangeArrowheads="1" noChangeShapeType="1" noTextEdit="1"/>
              </p:cNvSpPr>
              <p:nvPr/>
            </p:nvSpPr>
            <p:spPr>
              <a:xfrm>
                <a:off x="9107879" y="5390967"/>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37" name="直线箭头连接符 36"/>
          <p:cNvCxnSpPr/>
          <p:nvPr/>
        </p:nvCxnSpPr>
        <p:spPr>
          <a:xfrm>
            <a:off x="8782017" y="1562171"/>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flipH="1">
            <a:off x="8206056" y="1562171"/>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H="1">
            <a:off x="9388716" y="1562171"/>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9960936" y="1562171"/>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8782017" y="1562171"/>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29" idx="4"/>
            <a:endCxn id="32" idx="7"/>
          </p:cNvCxnSpPr>
          <p:nvPr/>
        </p:nvCxnSpPr>
        <p:spPr>
          <a:xfrm flipH="1">
            <a:off x="8206056" y="1562171"/>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flipH="1" flipV="1">
            <a:off x="8008490" y="4973883"/>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flipV="1">
            <a:off x="9387279" y="4961902"/>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flipV="1">
            <a:off x="9387279" y="4973883"/>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33" idx="0"/>
          </p:cNvCxnSpPr>
          <p:nvPr/>
        </p:nvCxnSpPr>
        <p:spPr>
          <a:xfrm flipV="1">
            <a:off x="8008490" y="2476047"/>
            <a:ext cx="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34" idx="0"/>
          </p:cNvCxnSpPr>
          <p:nvPr/>
        </p:nvCxnSpPr>
        <p:spPr>
          <a:xfrm flipH="1" flipV="1">
            <a:off x="9387279" y="2464066"/>
            <a:ext cx="24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5" idx="0"/>
          </p:cNvCxnSpPr>
          <p:nvPr/>
        </p:nvCxnSpPr>
        <p:spPr>
          <a:xfrm flipH="1" flipV="1">
            <a:off x="10766068" y="2452085"/>
            <a:ext cx="2874" cy="104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椭圆 48"/>
              <p:cNvSpPr/>
              <p:nvPr/>
            </p:nvSpPr>
            <p:spPr>
              <a:xfrm>
                <a:off x="9690159" y="94566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49" name="椭圆 48"/>
              <p:cNvSpPr>
                <a:spLocks noRot="1" noChangeAspect="1" noMove="1" noResize="1" noEditPoints="1" noAdjustHandles="1" noChangeArrowheads="1" noChangeShapeType="1" noTextEdit="1"/>
              </p:cNvSpPr>
              <p:nvPr/>
            </p:nvSpPr>
            <p:spPr>
              <a:xfrm>
                <a:off x="9690159" y="945669"/>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52" name="椭圆 51"/>
          <p:cNvSpPr/>
          <p:nvPr/>
        </p:nvSpPr>
        <p:spPr>
          <a:xfrm>
            <a:off x="10489542"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2</a:t>
            </a:r>
            <a:endParaRPr kumimoji="1" lang="zh-CN" altLang="en-US" dirty="0"/>
          </a:p>
        </p:txBody>
      </p:sp>
      <p:sp>
        <p:nvSpPr>
          <p:cNvPr id="53" name="椭圆 52"/>
          <p:cNvSpPr/>
          <p:nvPr/>
        </p:nvSpPr>
        <p:spPr>
          <a:xfrm>
            <a:off x="9109316"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1</a:t>
            </a:r>
            <a:endParaRPr kumimoji="1" lang="zh-CN" altLang="en-US" dirty="0"/>
          </a:p>
        </p:txBody>
      </p:sp>
      <p:sp>
        <p:nvSpPr>
          <p:cNvPr id="54" name="椭圆 53"/>
          <p:cNvSpPr/>
          <p:nvPr/>
        </p:nvSpPr>
        <p:spPr>
          <a:xfrm>
            <a:off x="7729090"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0</a:t>
            </a:r>
            <a:endParaRPr kumimoji="1" lang="zh-CN" altLang="en-US" dirty="0"/>
          </a:p>
        </p:txBody>
      </p:sp>
      <mc:AlternateContent xmlns:mc="http://schemas.openxmlformats.org/markup-compatibility/2006" xmlns:a14="http://schemas.microsoft.com/office/drawing/2010/main">
        <mc:Choice Requires="a14">
          <p:sp>
            <p:nvSpPr>
              <p:cNvPr id="55" name="椭圆 54"/>
              <p:cNvSpPr/>
              <p:nvPr/>
            </p:nvSpPr>
            <p:spPr>
              <a:xfrm>
                <a:off x="8476761" y="242294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0</a:t>
                </a:r>
                <a:endParaRPr lang="zh-CN" altLang="zh-CN" dirty="0" smtClean="0"/>
              </a:p>
            </p:txBody>
          </p:sp>
        </mc:Choice>
        <mc:Fallback xmlns="">
          <p:sp>
            <p:nvSpPr>
              <p:cNvPr id="55" name="椭圆 54"/>
              <p:cNvSpPr>
                <a:spLocks noRot="1" noChangeAspect="1" noMove="1" noResize="1" noEditPoints="1" noAdjustHandles="1" noChangeArrowheads="1" noChangeShapeType="1" noTextEdit="1"/>
              </p:cNvSpPr>
              <p:nvPr/>
            </p:nvSpPr>
            <p:spPr>
              <a:xfrm>
                <a:off x="8476761" y="2422940"/>
                <a:ext cx="610512" cy="610512"/>
              </a:xfrm>
              <a:prstGeom prst="ellipse">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p:cNvSpPr/>
              <p:nvPr/>
            </p:nvSpPr>
            <p:spPr>
              <a:xfrm>
                <a:off x="9690159" y="241695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1</a:t>
                </a:r>
                <a:endParaRPr lang="zh-CN" altLang="zh-CN" dirty="0" smtClean="0"/>
              </a:p>
            </p:txBody>
          </p:sp>
        </mc:Choice>
        <mc:Fallback xmlns="">
          <p:sp>
            <p:nvSpPr>
              <p:cNvPr id="56" name="椭圆 55"/>
              <p:cNvSpPr>
                <a:spLocks noRot="1" noChangeAspect="1" noMove="1" noResize="1" noEditPoints="1" noAdjustHandles="1" noChangeArrowheads="1" noChangeShapeType="1" noTextEdit="1"/>
              </p:cNvSpPr>
              <p:nvPr/>
            </p:nvSpPr>
            <p:spPr>
              <a:xfrm>
                <a:off x="9690159" y="2416950"/>
                <a:ext cx="610512" cy="610512"/>
              </a:xfrm>
              <a:prstGeom prst="ellipse">
                <a:avLst/>
              </a:prstGeom>
              <a:blipFill rotWithShape="0">
                <a:blip r:embed="rId6"/>
                <a:stretch>
                  <a:fillRect/>
                </a:stretch>
              </a:blipFill>
              <a:ln>
                <a:solidFill>
                  <a:schemeClr val="tx1"/>
                </a:solidFill>
              </a:ln>
            </p:spPr>
            <p:txBody>
              <a:bodyPr/>
              <a:lstStyle/>
              <a:p>
                <a:r>
                  <a:rPr lang="zh-CN" altLang="en-US">
                    <a:noFill/>
                  </a:rPr>
                  <a:t> </a:t>
                </a:r>
              </a:p>
            </p:txBody>
          </p:sp>
        </mc:Fallback>
      </mc:AlternateContent>
      <p:cxnSp>
        <p:nvCxnSpPr>
          <p:cNvPr id="60" name="直线箭头连接符 59"/>
          <p:cNvCxnSpPr>
            <a:stCxn id="54" idx="0"/>
            <a:endCxn id="33" idx="4"/>
          </p:cNvCxnSpPr>
          <p:nvPr/>
        </p:nvCxnSpPr>
        <p:spPr>
          <a:xfrm flipV="1">
            <a:off x="8008490"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53" idx="0"/>
            <a:endCxn id="34" idx="4"/>
          </p:cNvCxnSpPr>
          <p:nvPr/>
        </p:nvCxnSpPr>
        <p:spPr>
          <a:xfrm flipH="1" flipV="1">
            <a:off x="9387519" y="4047482"/>
            <a:ext cx="1197" cy="35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52" idx="0"/>
            <a:endCxn id="35" idx="4"/>
          </p:cNvCxnSpPr>
          <p:nvPr/>
        </p:nvCxnSpPr>
        <p:spPr>
          <a:xfrm flipV="1">
            <a:off x="10768942"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56" idx="4"/>
            <a:endCxn id="33" idx="0"/>
          </p:cNvCxnSpPr>
          <p:nvPr/>
        </p:nvCxnSpPr>
        <p:spPr>
          <a:xfrm flipH="1">
            <a:off x="8008490" y="3027462"/>
            <a:ext cx="1986925"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55" idx="4"/>
            <a:endCxn id="33" idx="0"/>
          </p:cNvCxnSpPr>
          <p:nvPr/>
        </p:nvCxnSpPr>
        <p:spPr>
          <a:xfrm flipH="1">
            <a:off x="8008490" y="3033452"/>
            <a:ext cx="773527"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55" idx="4"/>
            <a:endCxn id="34" idx="0"/>
          </p:cNvCxnSpPr>
          <p:nvPr/>
        </p:nvCxnSpPr>
        <p:spPr>
          <a:xfrm>
            <a:off x="8782017" y="3033452"/>
            <a:ext cx="605502" cy="45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stCxn id="55" idx="4"/>
            <a:endCxn id="35" idx="0"/>
          </p:cNvCxnSpPr>
          <p:nvPr/>
        </p:nvCxnSpPr>
        <p:spPr>
          <a:xfrm>
            <a:off x="8782017" y="3033452"/>
            <a:ext cx="1986925"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56" idx="4"/>
            <a:endCxn id="34" idx="0"/>
          </p:cNvCxnSpPr>
          <p:nvPr/>
        </p:nvCxnSpPr>
        <p:spPr>
          <a:xfrm flipH="1">
            <a:off x="9387519" y="3027462"/>
            <a:ext cx="607896" cy="46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a:stCxn id="56" idx="4"/>
            <a:endCxn id="35" idx="0"/>
          </p:cNvCxnSpPr>
          <p:nvPr/>
        </p:nvCxnSpPr>
        <p:spPr>
          <a:xfrm>
            <a:off x="9995415" y="3027462"/>
            <a:ext cx="773527"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14" y="1362080"/>
            <a:ext cx="7543800" cy="2578100"/>
          </a:xfrm>
          <a:prstGeom prst="rect">
            <a:avLst/>
          </a:prstGeom>
        </p:spPr>
      </p:pic>
      <p:sp>
        <p:nvSpPr>
          <p:cNvPr id="58" name="文本框 57"/>
          <p:cNvSpPr txBox="1"/>
          <p:nvPr/>
        </p:nvSpPr>
        <p:spPr>
          <a:xfrm>
            <a:off x="237744" y="3959582"/>
            <a:ext cx="5830135" cy="369332"/>
          </a:xfrm>
          <a:prstGeom prst="rect">
            <a:avLst/>
          </a:prstGeom>
          <a:noFill/>
        </p:spPr>
        <p:txBody>
          <a:bodyPr wrap="square" rtlCol="0">
            <a:spAutoFit/>
          </a:bodyPr>
          <a:lstStyle/>
          <a:p>
            <a:pPr algn="just"/>
            <a:r>
              <a:rPr kumimoji="1" lang="en-US" altLang="zh-CN" dirty="0" smtClean="0">
                <a:latin typeface="Times New Roman" charset="0"/>
                <a:ea typeface="Times New Roman" charset="0"/>
                <a:cs typeface="Times New Roman" charset="0"/>
              </a:rPr>
              <a:t>By exponential conjugate</a:t>
            </a:r>
            <a:endParaRPr kumimoji="1" lang="en-US" altLang="zh-CN" dirty="0">
              <a:latin typeface="Times New Roman" charset="0"/>
              <a:ea typeface="Times New Roman" charset="0"/>
              <a:cs typeface="Times New Roman" charset="0"/>
            </a:endParaRPr>
          </a:p>
        </p:txBody>
      </p:sp>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06" y="4310472"/>
            <a:ext cx="7315200" cy="2501900"/>
          </a:xfrm>
          <a:prstGeom prst="rect">
            <a:avLst/>
          </a:prstGeom>
        </p:spPr>
      </p:pic>
    </p:spTree>
    <p:extLst>
      <p:ext uri="{BB962C8B-B14F-4D97-AF65-F5344CB8AC3E}">
        <p14:creationId xmlns:p14="http://schemas.microsoft.com/office/powerpoint/2010/main" val="17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37744" y="201168"/>
            <a:ext cx="6038366" cy="769441"/>
          </a:xfrm>
          <a:prstGeom prst="rect">
            <a:avLst/>
          </a:prstGeom>
          <a:noFill/>
        </p:spPr>
        <p:txBody>
          <a:bodyPr wrap="square" rtlCol="0">
            <a:spAutoFit/>
          </a:bodyPr>
          <a:lstStyle/>
          <a:p>
            <a:r>
              <a:rPr kumimoji="1" lang="en-US" altLang="zh-CN" sz="4400" b="1" dirty="0" smtClean="0"/>
              <a:t>Message Passing</a:t>
            </a:r>
            <a:endParaRPr kumimoji="1" lang="zh-CN" altLang="en-US" sz="4400" b="1" dirty="0"/>
          </a:p>
        </p:txBody>
      </p:sp>
      <p:sp>
        <p:nvSpPr>
          <p:cNvPr id="28" name="文本框 27"/>
          <p:cNvSpPr txBox="1"/>
          <p:nvPr/>
        </p:nvSpPr>
        <p:spPr>
          <a:xfrm>
            <a:off x="237744" y="1040083"/>
            <a:ext cx="5830135" cy="646331"/>
          </a:xfrm>
          <a:prstGeom prst="rect">
            <a:avLst/>
          </a:prstGeom>
          <a:noFill/>
        </p:spPr>
        <p:txBody>
          <a:bodyPr wrap="square" rtlCol="0">
            <a:spAutoFit/>
          </a:bodyPr>
          <a:lstStyle/>
          <a:p>
            <a:pPr algn="just"/>
            <a:r>
              <a:rPr kumimoji="1" lang="en-US" altLang="zh-CN" dirty="0" smtClean="0">
                <a:latin typeface="Times New Roman" charset="0"/>
                <a:ea typeface="Times New Roman" charset="0"/>
                <a:cs typeface="Times New Roman" charset="0"/>
              </a:rPr>
              <a:t>    With the same notation, here we list the messages passed between the vertices.</a:t>
            </a:r>
            <a:endParaRPr kumimoji="1" lang="en-US" altLang="zh-CN"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29" name="椭圆 28"/>
              <p:cNvSpPr/>
              <p:nvPr/>
            </p:nvSpPr>
            <p:spPr>
              <a:xfrm>
                <a:off x="9224910" y="95165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29" name="椭圆 28"/>
              <p:cNvSpPr>
                <a:spLocks noRot="1" noChangeAspect="1" noMove="1" noResize="1" noEditPoints="1" noAdjustHandles="1" noChangeArrowheads="1" noChangeShapeType="1" noTextEdit="1"/>
              </p:cNvSpPr>
              <p:nvPr/>
            </p:nvSpPr>
            <p:spPr>
              <a:xfrm>
                <a:off x="9224910" y="951659"/>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30" name="椭圆 29"/>
          <p:cNvSpPr/>
          <p:nvPr/>
        </p:nvSpPr>
        <p:spPr>
          <a:xfrm>
            <a:off x="11237691"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31" name="椭圆 30"/>
          <p:cNvSpPr/>
          <p:nvPr/>
        </p:nvSpPr>
        <p:spPr>
          <a:xfrm>
            <a:off x="9857465"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32" name="椭圆 31"/>
          <p:cNvSpPr/>
          <p:nvPr/>
        </p:nvSpPr>
        <p:spPr>
          <a:xfrm>
            <a:off x="8477239"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33" name="椭圆 32"/>
          <p:cNvSpPr/>
          <p:nvPr/>
        </p:nvSpPr>
        <p:spPr>
          <a:xfrm>
            <a:off x="8477239"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34" name="椭圆 33"/>
          <p:cNvSpPr/>
          <p:nvPr/>
        </p:nvSpPr>
        <p:spPr>
          <a:xfrm>
            <a:off x="9856268" y="34886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35" name="椭圆 34"/>
          <p:cNvSpPr/>
          <p:nvPr/>
        </p:nvSpPr>
        <p:spPr>
          <a:xfrm>
            <a:off x="11237691"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36" name="椭圆 35"/>
              <p:cNvSpPr/>
              <p:nvPr/>
            </p:nvSpPr>
            <p:spPr>
              <a:xfrm>
                <a:off x="9856028" y="53909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36" name="椭圆 35"/>
              <p:cNvSpPr>
                <a:spLocks noRot="1" noChangeAspect="1" noMove="1" noResize="1" noEditPoints="1" noAdjustHandles="1" noChangeArrowheads="1" noChangeShapeType="1" noTextEdit="1"/>
              </p:cNvSpPr>
              <p:nvPr/>
            </p:nvSpPr>
            <p:spPr>
              <a:xfrm>
                <a:off x="9856028" y="5390967"/>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37" name="直线箭头连接符 36"/>
          <p:cNvCxnSpPr/>
          <p:nvPr/>
        </p:nvCxnSpPr>
        <p:spPr>
          <a:xfrm>
            <a:off x="9530166" y="1562171"/>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flipH="1">
            <a:off x="8954205" y="1562171"/>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H="1">
            <a:off x="10136865" y="1562171"/>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10709085" y="1562171"/>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9530166" y="1562171"/>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29" idx="4"/>
            <a:endCxn id="32" idx="7"/>
          </p:cNvCxnSpPr>
          <p:nvPr/>
        </p:nvCxnSpPr>
        <p:spPr>
          <a:xfrm flipH="1">
            <a:off x="8954205" y="1562171"/>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flipH="1" flipV="1">
            <a:off x="8756639" y="4973883"/>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flipV="1">
            <a:off x="10135428" y="4961902"/>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flipV="1">
            <a:off x="10135428" y="4973883"/>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33" idx="0"/>
          </p:cNvCxnSpPr>
          <p:nvPr/>
        </p:nvCxnSpPr>
        <p:spPr>
          <a:xfrm flipV="1">
            <a:off x="8756639" y="2476047"/>
            <a:ext cx="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34" idx="0"/>
          </p:cNvCxnSpPr>
          <p:nvPr/>
        </p:nvCxnSpPr>
        <p:spPr>
          <a:xfrm flipH="1" flipV="1">
            <a:off x="10135428" y="2464066"/>
            <a:ext cx="24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5" idx="0"/>
          </p:cNvCxnSpPr>
          <p:nvPr/>
        </p:nvCxnSpPr>
        <p:spPr>
          <a:xfrm flipH="1" flipV="1">
            <a:off x="11514217" y="2452085"/>
            <a:ext cx="2874" cy="104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椭圆 48"/>
              <p:cNvSpPr/>
              <p:nvPr/>
            </p:nvSpPr>
            <p:spPr>
              <a:xfrm>
                <a:off x="10438308" y="94566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49" name="椭圆 48"/>
              <p:cNvSpPr>
                <a:spLocks noRot="1" noChangeAspect="1" noMove="1" noResize="1" noEditPoints="1" noAdjustHandles="1" noChangeArrowheads="1" noChangeShapeType="1" noTextEdit="1"/>
              </p:cNvSpPr>
              <p:nvPr/>
            </p:nvSpPr>
            <p:spPr>
              <a:xfrm>
                <a:off x="10438308" y="945669"/>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52" name="椭圆 51"/>
          <p:cNvSpPr/>
          <p:nvPr/>
        </p:nvSpPr>
        <p:spPr>
          <a:xfrm>
            <a:off x="11237691"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2</a:t>
            </a:r>
            <a:endParaRPr kumimoji="1" lang="zh-CN" altLang="en-US" dirty="0"/>
          </a:p>
        </p:txBody>
      </p:sp>
      <p:sp>
        <p:nvSpPr>
          <p:cNvPr id="53" name="椭圆 52"/>
          <p:cNvSpPr/>
          <p:nvPr/>
        </p:nvSpPr>
        <p:spPr>
          <a:xfrm>
            <a:off x="9857465"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1</a:t>
            </a:r>
            <a:endParaRPr kumimoji="1" lang="zh-CN" altLang="en-US" dirty="0"/>
          </a:p>
        </p:txBody>
      </p:sp>
      <p:sp>
        <p:nvSpPr>
          <p:cNvPr id="54" name="椭圆 53"/>
          <p:cNvSpPr/>
          <p:nvPr/>
        </p:nvSpPr>
        <p:spPr>
          <a:xfrm>
            <a:off x="8477239"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0</a:t>
            </a:r>
            <a:endParaRPr kumimoji="1" lang="zh-CN" altLang="en-US" dirty="0"/>
          </a:p>
        </p:txBody>
      </p:sp>
      <mc:AlternateContent xmlns:mc="http://schemas.openxmlformats.org/markup-compatibility/2006" xmlns:a14="http://schemas.microsoft.com/office/drawing/2010/main">
        <mc:Choice Requires="a14">
          <p:sp>
            <p:nvSpPr>
              <p:cNvPr id="55" name="椭圆 54"/>
              <p:cNvSpPr/>
              <p:nvPr/>
            </p:nvSpPr>
            <p:spPr>
              <a:xfrm>
                <a:off x="9224910" y="242294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0</a:t>
                </a:r>
                <a:endParaRPr lang="zh-CN" altLang="zh-CN" dirty="0" smtClean="0"/>
              </a:p>
            </p:txBody>
          </p:sp>
        </mc:Choice>
        <mc:Fallback xmlns="">
          <p:sp>
            <p:nvSpPr>
              <p:cNvPr id="55" name="椭圆 54"/>
              <p:cNvSpPr>
                <a:spLocks noRot="1" noChangeAspect="1" noMove="1" noResize="1" noEditPoints="1" noAdjustHandles="1" noChangeArrowheads="1" noChangeShapeType="1" noTextEdit="1"/>
              </p:cNvSpPr>
              <p:nvPr/>
            </p:nvSpPr>
            <p:spPr>
              <a:xfrm>
                <a:off x="9224910" y="2422940"/>
                <a:ext cx="610512" cy="610512"/>
              </a:xfrm>
              <a:prstGeom prst="ellipse">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p:cNvSpPr/>
              <p:nvPr/>
            </p:nvSpPr>
            <p:spPr>
              <a:xfrm>
                <a:off x="10438308" y="241695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1</a:t>
                </a:r>
                <a:endParaRPr lang="zh-CN" altLang="zh-CN" dirty="0" smtClean="0"/>
              </a:p>
            </p:txBody>
          </p:sp>
        </mc:Choice>
        <mc:Fallback xmlns="">
          <p:sp>
            <p:nvSpPr>
              <p:cNvPr id="56" name="椭圆 55"/>
              <p:cNvSpPr>
                <a:spLocks noRot="1" noChangeAspect="1" noMove="1" noResize="1" noEditPoints="1" noAdjustHandles="1" noChangeArrowheads="1" noChangeShapeType="1" noTextEdit="1"/>
              </p:cNvSpPr>
              <p:nvPr/>
            </p:nvSpPr>
            <p:spPr>
              <a:xfrm>
                <a:off x="10438308" y="2416950"/>
                <a:ext cx="610512" cy="610512"/>
              </a:xfrm>
              <a:prstGeom prst="ellipse">
                <a:avLst/>
              </a:prstGeom>
              <a:blipFill rotWithShape="0">
                <a:blip r:embed="rId6"/>
                <a:stretch>
                  <a:fillRect/>
                </a:stretch>
              </a:blipFill>
              <a:ln>
                <a:solidFill>
                  <a:schemeClr val="tx1"/>
                </a:solidFill>
              </a:ln>
            </p:spPr>
            <p:txBody>
              <a:bodyPr/>
              <a:lstStyle/>
              <a:p>
                <a:r>
                  <a:rPr lang="zh-CN" altLang="en-US">
                    <a:noFill/>
                  </a:rPr>
                  <a:t> </a:t>
                </a:r>
              </a:p>
            </p:txBody>
          </p:sp>
        </mc:Fallback>
      </mc:AlternateContent>
      <p:cxnSp>
        <p:nvCxnSpPr>
          <p:cNvPr id="60" name="直线箭头连接符 59"/>
          <p:cNvCxnSpPr>
            <a:stCxn id="54" idx="0"/>
            <a:endCxn id="33" idx="4"/>
          </p:cNvCxnSpPr>
          <p:nvPr/>
        </p:nvCxnSpPr>
        <p:spPr>
          <a:xfrm flipV="1">
            <a:off x="8756639"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53" idx="0"/>
            <a:endCxn id="34" idx="4"/>
          </p:cNvCxnSpPr>
          <p:nvPr/>
        </p:nvCxnSpPr>
        <p:spPr>
          <a:xfrm flipH="1" flipV="1">
            <a:off x="10135668" y="4047482"/>
            <a:ext cx="1197" cy="35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52" idx="0"/>
            <a:endCxn id="35" idx="4"/>
          </p:cNvCxnSpPr>
          <p:nvPr/>
        </p:nvCxnSpPr>
        <p:spPr>
          <a:xfrm flipV="1">
            <a:off x="11517091"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56" idx="4"/>
            <a:endCxn id="33" idx="0"/>
          </p:cNvCxnSpPr>
          <p:nvPr/>
        </p:nvCxnSpPr>
        <p:spPr>
          <a:xfrm flipH="1">
            <a:off x="8756639" y="3027462"/>
            <a:ext cx="1986925"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55" idx="4"/>
            <a:endCxn id="33" idx="0"/>
          </p:cNvCxnSpPr>
          <p:nvPr/>
        </p:nvCxnSpPr>
        <p:spPr>
          <a:xfrm flipH="1">
            <a:off x="8756639" y="3033452"/>
            <a:ext cx="773527"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55" idx="4"/>
            <a:endCxn id="34" idx="0"/>
          </p:cNvCxnSpPr>
          <p:nvPr/>
        </p:nvCxnSpPr>
        <p:spPr>
          <a:xfrm>
            <a:off x="9530166" y="3033452"/>
            <a:ext cx="605502" cy="45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stCxn id="55" idx="4"/>
            <a:endCxn id="35" idx="0"/>
          </p:cNvCxnSpPr>
          <p:nvPr/>
        </p:nvCxnSpPr>
        <p:spPr>
          <a:xfrm>
            <a:off x="9530166" y="3033452"/>
            <a:ext cx="1986925"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56" idx="4"/>
            <a:endCxn id="34" idx="0"/>
          </p:cNvCxnSpPr>
          <p:nvPr/>
        </p:nvCxnSpPr>
        <p:spPr>
          <a:xfrm flipH="1">
            <a:off x="10135668" y="3027462"/>
            <a:ext cx="607896" cy="46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a:stCxn id="56" idx="4"/>
            <a:endCxn id="35" idx="0"/>
          </p:cNvCxnSpPr>
          <p:nvPr/>
        </p:nvCxnSpPr>
        <p:spPr>
          <a:xfrm>
            <a:off x="10743564" y="3027462"/>
            <a:ext cx="773527"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781" y="1962819"/>
            <a:ext cx="8128000" cy="4521200"/>
          </a:xfrm>
          <a:prstGeom prst="rect">
            <a:avLst/>
          </a:prstGeom>
        </p:spPr>
      </p:pic>
    </p:spTree>
    <p:extLst>
      <p:ext uri="{BB962C8B-B14F-4D97-AF65-F5344CB8AC3E}">
        <p14:creationId xmlns:p14="http://schemas.microsoft.com/office/powerpoint/2010/main" val="5432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6038366" cy="769441"/>
          </a:xfrm>
          <a:prstGeom prst="rect">
            <a:avLst/>
          </a:prstGeom>
          <a:noFill/>
        </p:spPr>
        <p:txBody>
          <a:bodyPr wrap="square" rtlCol="0">
            <a:spAutoFit/>
          </a:bodyPr>
          <a:lstStyle/>
          <a:p>
            <a:r>
              <a:rPr kumimoji="1" lang="en-US" altLang="zh-CN" sz="4400" b="1" dirty="0" smtClean="0"/>
              <a:t>Message Passing</a:t>
            </a:r>
            <a:endParaRPr kumimoji="1" lang="zh-CN" altLang="en-US" sz="4400" b="1" dirty="0"/>
          </a:p>
        </p:txBody>
      </p:sp>
      <mc:AlternateContent xmlns:mc="http://schemas.openxmlformats.org/markup-compatibility/2006" xmlns:a14="http://schemas.microsoft.com/office/drawing/2010/main">
        <mc:Choice Requires="a14">
          <p:sp>
            <p:nvSpPr>
              <p:cNvPr id="5" name="椭圆 4"/>
              <p:cNvSpPr/>
              <p:nvPr/>
            </p:nvSpPr>
            <p:spPr>
              <a:xfrm>
                <a:off x="9224910" y="95165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5" name="椭圆 4"/>
              <p:cNvSpPr>
                <a:spLocks noRot="1" noChangeAspect="1" noMove="1" noResize="1" noEditPoints="1" noAdjustHandles="1" noChangeArrowheads="1" noChangeShapeType="1" noTextEdit="1"/>
              </p:cNvSpPr>
              <p:nvPr/>
            </p:nvSpPr>
            <p:spPr>
              <a:xfrm>
                <a:off x="9224910" y="951659"/>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6" name="椭圆 5"/>
          <p:cNvSpPr/>
          <p:nvPr/>
        </p:nvSpPr>
        <p:spPr>
          <a:xfrm>
            <a:off x="11237691"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7" name="椭圆 6"/>
          <p:cNvSpPr/>
          <p:nvPr/>
        </p:nvSpPr>
        <p:spPr>
          <a:xfrm>
            <a:off x="9857465"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8" name="椭圆 7"/>
          <p:cNvSpPr/>
          <p:nvPr/>
        </p:nvSpPr>
        <p:spPr>
          <a:xfrm>
            <a:off x="8477239" y="191724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9" name="椭圆 8"/>
          <p:cNvSpPr/>
          <p:nvPr/>
        </p:nvSpPr>
        <p:spPr>
          <a:xfrm>
            <a:off x="8477239"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10" name="椭圆 9"/>
          <p:cNvSpPr/>
          <p:nvPr/>
        </p:nvSpPr>
        <p:spPr>
          <a:xfrm>
            <a:off x="9856268" y="34886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1" name="椭圆 10"/>
          <p:cNvSpPr/>
          <p:nvPr/>
        </p:nvSpPr>
        <p:spPr>
          <a:xfrm>
            <a:off x="11237691" y="350066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2" name="椭圆 11"/>
              <p:cNvSpPr/>
              <p:nvPr/>
            </p:nvSpPr>
            <p:spPr>
              <a:xfrm>
                <a:off x="9856028" y="53909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2" name="椭圆 11"/>
              <p:cNvSpPr>
                <a:spLocks noRot="1" noChangeAspect="1" noMove="1" noResize="1" noEditPoints="1" noAdjustHandles="1" noChangeArrowheads="1" noChangeShapeType="1" noTextEdit="1"/>
              </p:cNvSpPr>
              <p:nvPr/>
            </p:nvSpPr>
            <p:spPr>
              <a:xfrm>
                <a:off x="9856028" y="5390967"/>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3" name="直线箭头连接符 12"/>
          <p:cNvCxnSpPr/>
          <p:nvPr/>
        </p:nvCxnSpPr>
        <p:spPr>
          <a:xfrm>
            <a:off x="9530166" y="1562171"/>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8954205" y="1562171"/>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10136865" y="1562171"/>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a:off x="10709085" y="1562171"/>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9530166" y="1562171"/>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1" idx="4"/>
            <a:endCxn id="34" idx="7"/>
          </p:cNvCxnSpPr>
          <p:nvPr/>
        </p:nvCxnSpPr>
        <p:spPr>
          <a:xfrm flipH="1">
            <a:off x="8954205" y="1562171"/>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H="1" flipV="1">
            <a:off x="8756639" y="4973883"/>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10135428" y="4961902"/>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V="1">
            <a:off x="10135428" y="4973883"/>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35" idx="0"/>
          </p:cNvCxnSpPr>
          <p:nvPr/>
        </p:nvCxnSpPr>
        <p:spPr>
          <a:xfrm flipV="1">
            <a:off x="8756639" y="2476047"/>
            <a:ext cx="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36" idx="0"/>
          </p:cNvCxnSpPr>
          <p:nvPr/>
        </p:nvCxnSpPr>
        <p:spPr>
          <a:xfrm flipH="1" flipV="1">
            <a:off x="10135428" y="2464066"/>
            <a:ext cx="24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37" idx="0"/>
          </p:cNvCxnSpPr>
          <p:nvPr/>
        </p:nvCxnSpPr>
        <p:spPr>
          <a:xfrm flipH="1" flipV="1">
            <a:off x="11514217" y="2452085"/>
            <a:ext cx="2874" cy="104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椭圆 24"/>
              <p:cNvSpPr/>
              <p:nvPr/>
            </p:nvSpPr>
            <p:spPr>
              <a:xfrm>
                <a:off x="10438308" y="945669"/>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5" name="椭圆 24"/>
              <p:cNvSpPr>
                <a:spLocks noRot="1" noChangeAspect="1" noMove="1" noResize="1" noEditPoints="1" noAdjustHandles="1" noChangeArrowheads="1" noChangeShapeType="1" noTextEdit="1"/>
              </p:cNvSpPr>
              <p:nvPr/>
            </p:nvSpPr>
            <p:spPr>
              <a:xfrm>
                <a:off x="10438308" y="945669"/>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椭圆 25"/>
          <p:cNvSpPr/>
          <p:nvPr/>
        </p:nvSpPr>
        <p:spPr>
          <a:xfrm>
            <a:off x="11237691"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2</a:t>
            </a:r>
            <a:endParaRPr kumimoji="1" lang="zh-CN" altLang="en-US" dirty="0"/>
          </a:p>
        </p:txBody>
      </p:sp>
      <p:sp>
        <p:nvSpPr>
          <p:cNvPr id="27" name="椭圆 26"/>
          <p:cNvSpPr/>
          <p:nvPr/>
        </p:nvSpPr>
        <p:spPr>
          <a:xfrm>
            <a:off x="9857465"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1</a:t>
            </a:r>
            <a:endParaRPr kumimoji="1" lang="zh-CN" altLang="en-US" dirty="0"/>
          </a:p>
        </p:txBody>
      </p:sp>
      <p:sp>
        <p:nvSpPr>
          <p:cNvPr id="28" name="椭圆 27"/>
          <p:cNvSpPr/>
          <p:nvPr/>
        </p:nvSpPr>
        <p:spPr>
          <a:xfrm>
            <a:off x="8477239" y="439935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0</a:t>
            </a:r>
            <a:endParaRPr kumimoji="1" lang="zh-CN" altLang="en-US" dirty="0"/>
          </a:p>
        </p:txBody>
      </p:sp>
      <mc:AlternateContent xmlns:mc="http://schemas.openxmlformats.org/markup-compatibility/2006" xmlns:a14="http://schemas.microsoft.com/office/drawing/2010/main">
        <mc:Choice Requires="a14">
          <p:sp>
            <p:nvSpPr>
              <p:cNvPr id="29" name="椭圆 28"/>
              <p:cNvSpPr/>
              <p:nvPr/>
            </p:nvSpPr>
            <p:spPr>
              <a:xfrm>
                <a:off x="9224910" y="242294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0</a:t>
                </a:r>
                <a:endParaRPr lang="zh-CN" altLang="zh-CN" dirty="0" smtClean="0"/>
              </a:p>
            </p:txBody>
          </p:sp>
        </mc:Choice>
        <mc:Fallback xmlns="">
          <p:sp>
            <p:nvSpPr>
              <p:cNvPr id="29" name="椭圆 28"/>
              <p:cNvSpPr>
                <a:spLocks noRot="1" noChangeAspect="1" noMove="1" noResize="1" noEditPoints="1" noAdjustHandles="1" noChangeArrowheads="1" noChangeShapeType="1" noTextEdit="1"/>
              </p:cNvSpPr>
              <p:nvPr/>
            </p:nvSpPr>
            <p:spPr>
              <a:xfrm>
                <a:off x="9224910" y="2422940"/>
                <a:ext cx="610512" cy="610512"/>
              </a:xfrm>
              <a:prstGeom prst="ellipse">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38308" y="241695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1</a:t>
                </a:r>
                <a:endParaRPr lang="zh-CN" altLang="zh-CN" dirty="0" smtClean="0"/>
              </a:p>
            </p:txBody>
          </p:sp>
        </mc:Choice>
        <mc:Fallback xmlns="">
          <p:sp>
            <p:nvSpPr>
              <p:cNvPr id="30" name="椭圆 29"/>
              <p:cNvSpPr>
                <a:spLocks noRot="1" noChangeAspect="1" noMove="1" noResize="1" noEditPoints="1" noAdjustHandles="1" noChangeArrowheads="1" noChangeShapeType="1" noTextEdit="1"/>
              </p:cNvSpPr>
              <p:nvPr/>
            </p:nvSpPr>
            <p:spPr>
              <a:xfrm>
                <a:off x="10438308" y="2416950"/>
                <a:ext cx="610512" cy="610512"/>
              </a:xfrm>
              <a:prstGeom prst="ellipse">
                <a:avLst/>
              </a:prstGeom>
              <a:blipFill rotWithShape="0">
                <a:blip r:embed="rId6"/>
                <a:stretch>
                  <a:fillRect/>
                </a:stretch>
              </a:blipFill>
              <a:ln>
                <a:solidFill>
                  <a:schemeClr val="tx1"/>
                </a:solidFill>
              </a:ln>
            </p:spPr>
            <p:txBody>
              <a:bodyPr/>
              <a:lstStyle/>
              <a:p>
                <a:r>
                  <a:rPr lang="zh-CN" altLang="en-US">
                    <a:noFill/>
                  </a:rPr>
                  <a:t> </a:t>
                </a:r>
              </a:p>
            </p:txBody>
          </p:sp>
        </mc:Fallback>
      </mc:AlternateContent>
      <p:cxnSp>
        <p:nvCxnSpPr>
          <p:cNvPr id="31" name="直线箭头连接符 30"/>
          <p:cNvCxnSpPr>
            <a:endCxn id="35" idx="4"/>
          </p:cNvCxnSpPr>
          <p:nvPr/>
        </p:nvCxnSpPr>
        <p:spPr>
          <a:xfrm flipV="1">
            <a:off x="8756639"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endCxn id="36" idx="4"/>
          </p:cNvCxnSpPr>
          <p:nvPr/>
        </p:nvCxnSpPr>
        <p:spPr>
          <a:xfrm flipH="1" flipV="1">
            <a:off x="10135668" y="4047482"/>
            <a:ext cx="1197" cy="35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endCxn id="37" idx="4"/>
          </p:cNvCxnSpPr>
          <p:nvPr/>
        </p:nvCxnSpPr>
        <p:spPr>
          <a:xfrm flipV="1">
            <a:off x="11517091" y="4059463"/>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endCxn id="35" idx="0"/>
          </p:cNvCxnSpPr>
          <p:nvPr/>
        </p:nvCxnSpPr>
        <p:spPr>
          <a:xfrm flipH="1">
            <a:off x="8756639" y="3027462"/>
            <a:ext cx="1986925"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endCxn id="35" idx="0"/>
          </p:cNvCxnSpPr>
          <p:nvPr/>
        </p:nvCxnSpPr>
        <p:spPr>
          <a:xfrm flipH="1">
            <a:off x="8756639" y="3033452"/>
            <a:ext cx="773527"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endCxn id="36" idx="0"/>
          </p:cNvCxnSpPr>
          <p:nvPr/>
        </p:nvCxnSpPr>
        <p:spPr>
          <a:xfrm>
            <a:off x="9530166" y="3033452"/>
            <a:ext cx="605502" cy="45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endCxn id="37" idx="0"/>
          </p:cNvCxnSpPr>
          <p:nvPr/>
        </p:nvCxnSpPr>
        <p:spPr>
          <a:xfrm>
            <a:off x="9530166" y="3033452"/>
            <a:ext cx="1986925"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endCxn id="36" idx="0"/>
          </p:cNvCxnSpPr>
          <p:nvPr/>
        </p:nvCxnSpPr>
        <p:spPr>
          <a:xfrm flipH="1">
            <a:off x="10135668" y="3027462"/>
            <a:ext cx="607896" cy="46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endCxn id="37" idx="0"/>
          </p:cNvCxnSpPr>
          <p:nvPr/>
        </p:nvCxnSpPr>
        <p:spPr>
          <a:xfrm>
            <a:off x="10743564" y="3027462"/>
            <a:ext cx="773527"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945669"/>
            <a:ext cx="8470900" cy="5829300"/>
          </a:xfrm>
          <a:prstGeom prst="rect">
            <a:avLst/>
          </a:prstGeom>
        </p:spPr>
      </p:pic>
    </p:spTree>
    <p:extLst>
      <p:ext uri="{BB962C8B-B14F-4D97-AF65-F5344CB8AC3E}">
        <p14:creationId xmlns:p14="http://schemas.microsoft.com/office/powerpoint/2010/main" val="355165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6038366" cy="769441"/>
          </a:xfrm>
          <a:prstGeom prst="rect">
            <a:avLst/>
          </a:prstGeom>
          <a:noFill/>
        </p:spPr>
        <p:txBody>
          <a:bodyPr wrap="square" rtlCol="0">
            <a:spAutoFit/>
          </a:bodyPr>
          <a:lstStyle/>
          <a:p>
            <a:r>
              <a:rPr kumimoji="1" lang="en-US" altLang="zh-CN" sz="4400" b="1" dirty="0" smtClean="0"/>
              <a:t>Message Passing</a:t>
            </a:r>
            <a:endParaRPr kumimoji="1" lang="zh-CN" altLang="en-US" sz="4400" b="1" dirty="0"/>
          </a:p>
        </p:txBody>
      </p:sp>
      <mc:AlternateContent xmlns:mc="http://schemas.openxmlformats.org/markup-compatibility/2006" xmlns:a14="http://schemas.microsoft.com/office/drawing/2010/main">
        <mc:Choice Requires="a14">
          <p:sp>
            <p:nvSpPr>
              <p:cNvPr id="5" name="椭圆 4"/>
              <p:cNvSpPr/>
              <p:nvPr/>
            </p:nvSpPr>
            <p:spPr>
              <a:xfrm>
                <a:off x="9224910" y="23122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5" name="椭圆 4"/>
              <p:cNvSpPr>
                <a:spLocks noRot="1" noChangeAspect="1" noMove="1" noResize="1" noEditPoints="1" noAdjustHandles="1" noChangeArrowheads="1" noChangeShapeType="1" noTextEdit="1"/>
              </p:cNvSpPr>
              <p:nvPr/>
            </p:nvSpPr>
            <p:spPr>
              <a:xfrm>
                <a:off x="9224910" y="23122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6" name="椭圆 5"/>
          <p:cNvSpPr/>
          <p:nvPr/>
        </p:nvSpPr>
        <p:spPr>
          <a:xfrm>
            <a:off x="11237691" y="119680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7" name="椭圆 6"/>
          <p:cNvSpPr/>
          <p:nvPr/>
        </p:nvSpPr>
        <p:spPr>
          <a:xfrm>
            <a:off x="9857465" y="119680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8" name="椭圆 7"/>
          <p:cNvSpPr/>
          <p:nvPr/>
        </p:nvSpPr>
        <p:spPr>
          <a:xfrm>
            <a:off x="8477239" y="119680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9" name="椭圆 8"/>
          <p:cNvSpPr/>
          <p:nvPr/>
        </p:nvSpPr>
        <p:spPr>
          <a:xfrm>
            <a:off x="8477239" y="2780224"/>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10" name="椭圆 9"/>
          <p:cNvSpPr/>
          <p:nvPr/>
        </p:nvSpPr>
        <p:spPr>
          <a:xfrm>
            <a:off x="9856268" y="276824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1" name="椭圆 10"/>
          <p:cNvSpPr/>
          <p:nvPr/>
        </p:nvSpPr>
        <p:spPr>
          <a:xfrm>
            <a:off x="11237691" y="2780224"/>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2" name="椭圆 11"/>
              <p:cNvSpPr/>
              <p:nvPr/>
            </p:nvSpPr>
            <p:spPr>
              <a:xfrm>
                <a:off x="9856028" y="4670528"/>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2" name="椭圆 11"/>
              <p:cNvSpPr>
                <a:spLocks noRot="1" noChangeAspect="1" noMove="1" noResize="1" noEditPoints="1" noAdjustHandles="1" noChangeArrowheads="1" noChangeShapeType="1" noTextEdit="1"/>
              </p:cNvSpPr>
              <p:nvPr/>
            </p:nvSpPr>
            <p:spPr>
              <a:xfrm>
                <a:off x="9856028" y="4670528"/>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3" name="直线箭头连接符 12"/>
          <p:cNvCxnSpPr/>
          <p:nvPr/>
        </p:nvCxnSpPr>
        <p:spPr>
          <a:xfrm>
            <a:off x="9530166" y="841732"/>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8954205" y="841732"/>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10136865" y="841732"/>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a:off x="10709085" y="841732"/>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9530166" y="841732"/>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1" idx="4"/>
            <a:endCxn id="34" idx="7"/>
          </p:cNvCxnSpPr>
          <p:nvPr/>
        </p:nvCxnSpPr>
        <p:spPr>
          <a:xfrm flipH="1">
            <a:off x="8954205" y="841732"/>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H="1" flipV="1">
            <a:off x="8756639" y="4253444"/>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10135428" y="4241463"/>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V="1">
            <a:off x="10135428" y="4253444"/>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35" idx="0"/>
          </p:cNvCxnSpPr>
          <p:nvPr/>
        </p:nvCxnSpPr>
        <p:spPr>
          <a:xfrm flipV="1">
            <a:off x="8756639" y="1755608"/>
            <a:ext cx="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36" idx="0"/>
          </p:cNvCxnSpPr>
          <p:nvPr/>
        </p:nvCxnSpPr>
        <p:spPr>
          <a:xfrm flipH="1" flipV="1">
            <a:off x="10135428" y="1743627"/>
            <a:ext cx="24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37" idx="0"/>
          </p:cNvCxnSpPr>
          <p:nvPr/>
        </p:nvCxnSpPr>
        <p:spPr>
          <a:xfrm flipH="1" flipV="1">
            <a:off x="11514217" y="1731646"/>
            <a:ext cx="2874" cy="104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椭圆 24"/>
              <p:cNvSpPr/>
              <p:nvPr/>
            </p:nvSpPr>
            <p:spPr>
              <a:xfrm>
                <a:off x="10438308" y="22523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5" name="椭圆 24"/>
              <p:cNvSpPr>
                <a:spLocks noRot="1" noChangeAspect="1" noMove="1" noResize="1" noEditPoints="1" noAdjustHandles="1" noChangeArrowheads="1" noChangeShapeType="1" noTextEdit="1"/>
              </p:cNvSpPr>
              <p:nvPr/>
            </p:nvSpPr>
            <p:spPr>
              <a:xfrm>
                <a:off x="10438308" y="22523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椭圆 25"/>
          <p:cNvSpPr/>
          <p:nvPr/>
        </p:nvSpPr>
        <p:spPr>
          <a:xfrm>
            <a:off x="11237691" y="367891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2</a:t>
            </a:r>
            <a:endParaRPr kumimoji="1" lang="zh-CN" altLang="en-US" dirty="0"/>
          </a:p>
        </p:txBody>
      </p:sp>
      <p:sp>
        <p:nvSpPr>
          <p:cNvPr id="27" name="椭圆 26"/>
          <p:cNvSpPr/>
          <p:nvPr/>
        </p:nvSpPr>
        <p:spPr>
          <a:xfrm>
            <a:off x="9857465" y="367891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1</a:t>
            </a:r>
            <a:endParaRPr kumimoji="1" lang="zh-CN" altLang="en-US" dirty="0"/>
          </a:p>
        </p:txBody>
      </p:sp>
      <p:sp>
        <p:nvSpPr>
          <p:cNvPr id="28" name="椭圆 27"/>
          <p:cNvSpPr/>
          <p:nvPr/>
        </p:nvSpPr>
        <p:spPr>
          <a:xfrm>
            <a:off x="8477239" y="367891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0</a:t>
            </a:r>
            <a:endParaRPr kumimoji="1" lang="zh-CN" altLang="en-US" dirty="0"/>
          </a:p>
        </p:txBody>
      </p:sp>
      <mc:AlternateContent xmlns:mc="http://schemas.openxmlformats.org/markup-compatibility/2006" xmlns:a14="http://schemas.microsoft.com/office/drawing/2010/main">
        <mc:Choice Requires="a14">
          <p:sp>
            <p:nvSpPr>
              <p:cNvPr id="29" name="椭圆 28"/>
              <p:cNvSpPr/>
              <p:nvPr/>
            </p:nvSpPr>
            <p:spPr>
              <a:xfrm>
                <a:off x="9224910" y="1702501"/>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0</a:t>
                </a:r>
                <a:endParaRPr lang="zh-CN" altLang="zh-CN" dirty="0" smtClean="0"/>
              </a:p>
            </p:txBody>
          </p:sp>
        </mc:Choice>
        <mc:Fallback xmlns="">
          <p:sp>
            <p:nvSpPr>
              <p:cNvPr id="29" name="椭圆 28"/>
              <p:cNvSpPr>
                <a:spLocks noRot="1" noChangeAspect="1" noMove="1" noResize="1" noEditPoints="1" noAdjustHandles="1" noChangeArrowheads="1" noChangeShapeType="1" noTextEdit="1"/>
              </p:cNvSpPr>
              <p:nvPr/>
            </p:nvSpPr>
            <p:spPr>
              <a:xfrm>
                <a:off x="9224910" y="1702501"/>
                <a:ext cx="610512" cy="610512"/>
              </a:xfrm>
              <a:prstGeom prst="ellipse">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38308" y="1696511"/>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1</a:t>
                </a:r>
                <a:endParaRPr lang="zh-CN" altLang="zh-CN" dirty="0" smtClean="0"/>
              </a:p>
            </p:txBody>
          </p:sp>
        </mc:Choice>
        <mc:Fallback xmlns="">
          <p:sp>
            <p:nvSpPr>
              <p:cNvPr id="30" name="椭圆 29"/>
              <p:cNvSpPr>
                <a:spLocks noRot="1" noChangeAspect="1" noMove="1" noResize="1" noEditPoints="1" noAdjustHandles="1" noChangeArrowheads="1" noChangeShapeType="1" noTextEdit="1"/>
              </p:cNvSpPr>
              <p:nvPr/>
            </p:nvSpPr>
            <p:spPr>
              <a:xfrm>
                <a:off x="10438308" y="1696511"/>
                <a:ext cx="610512" cy="610512"/>
              </a:xfrm>
              <a:prstGeom prst="ellipse">
                <a:avLst/>
              </a:prstGeom>
              <a:blipFill rotWithShape="0">
                <a:blip r:embed="rId6"/>
                <a:stretch>
                  <a:fillRect/>
                </a:stretch>
              </a:blipFill>
              <a:ln>
                <a:solidFill>
                  <a:schemeClr val="tx1"/>
                </a:solidFill>
              </a:ln>
            </p:spPr>
            <p:txBody>
              <a:bodyPr/>
              <a:lstStyle/>
              <a:p>
                <a:r>
                  <a:rPr lang="zh-CN" altLang="en-US">
                    <a:noFill/>
                  </a:rPr>
                  <a:t> </a:t>
                </a:r>
              </a:p>
            </p:txBody>
          </p:sp>
        </mc:Fallback>
      </mc:AlternateContent>
      <p:cxnSp>
        <p:nvCxnSpPr>
          <p:cNvPr id="31" name="直线箭头连接符 30"/>
          <p:cNvCxnSpPr>
            <a:endCxn id="35" idx="4"/>
          </p:cNvCxnSpPr>
          <p:nvPr/>
        </p:nvCxnSpPr>
        <p:spPr>
          <a:xfrm flipV="1">
            <a:off x="8756639" y="3339024"/>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endCxn id="36" idx="4"/>
          </p:cNvCxnSpPr>
          <p:nvPr/>
        </p:nvCxnSpPr>
        <p:spPr>
          <a:xfrm flipH="1" flipV="1">
            <a:off x="10135668" y="3327043"/>
            <a:ext cx="1197" cy="35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endCxn id="37" idx="4"/>
          </p:cNvCxnSpPr>
          <p:nvPr/>
        </p:nvCxnSpPr>
        <p:spPr>
          <a:xfrm flipV="1">
            <a:off x="11517091" y="3339024"/>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endCxn id="35" idx="0"/>
          </p:cNvCxnSpPr>
          <p:nvPr/>
        </p:nvCxnSpPr>
        <p:spPr>
          <a:xfrm flipH="1">
            <a:off x="8756639" y="2307023"/>
            <a:ext cx="1986925"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endCxn id="35" idx="0"/>
          </p:cNvCxnSpPr>
          <p:nvPr/>
        </p:nvCxnSpPr>
        <p:spPr>
          <a:xfrm flipH="1">
            <a:off x="8756639" y="2313013"/>
            <a:ext cx="773527"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endCxn id="36" idx="0"/>
          </p:cNvCxnSpPr>
          <p:nvPr/>
        </p:nvCxnSpPr>
        <p:spPr>
          <a:xfrm>
            <a:off x="9530166" y="2313013"/>
            <a:ext cx="605502" cy="45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endCxn id="37" idx="0"/>
          </p:cNvCxnSpPr>
          <p:nvPr/>
        </p:nvCxnSpPr>
        <p:spPr>
          <a:xfrm>
            <a:off x="9530166" y="2313013"/>
            <a:ext cx="1986925"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endCxn id="36" idx="0"/>
          </p:cNvCxnSpPr>
          <p:nvPr/>
        </p:nvCxnSpPr>
        <p:spPr>
          <a:xfrm flipH="1">
            <a:off x="10135668" y="2307023"/>
            <a:ext cx="607896" cy="46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endCxn id="37" idx="0"/>
          </p:cNvCxnSpPr>
          <p:nvPr/>
        </p:nvCxnSpPr>
        <p:spPr>
          <a:xfrm>
            <a:off x="10743564" y="2307023"/>
            <a:ext cx="773527"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r="4547"/>
          <a:stretch/>
        </p:blipFill>
        <p:spPr>
          <a:xfrm>
            <a:off x="71518" y="973672"/>
            <a:ext cx="8279729" cy="4572000"/>
          </a:xfrm>
          <a:prstGeom prst="rect">
            <a:avLst/>
          </a:prstGeom>
        </p:spPr>
      </p:pic>
      <p:pic>
        <p:nvPicPr>
          <p:cNvPr id="42" name="图片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453" y="5416367"/>
            <a:ext cx="6121400" cy="1066800"/>
          </a:xfrm>
          <a:prstGeom prst="rect">
            <a:avLst/>
          </a:prstGeom>
        </p:spPr>
      </p:pic>
      <p:pic>
        <p:nvPicPr>
          <p:cNvPr id="43" name="图片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4688" y="5414074"/>
            <a:ext cx="6057900" cy="990600"/>
          </a:xfrm>
          <a:prstGeom prst="rect">
            <a:avLst/>
          </a:prstGeom>
        </p:spPr>
      </p:pic>
    </p:spTree>
    <p:extLst>
      <p:ext uri="{BB962C8B-B14F-4D97-AF65-F5344CB8AC3E}">
        <p14:creationId xmlns:p14="http://schemas.microsoft.com/office/powerpoint/2010/main" val="127774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6038366" cy="769441"/>
          </a:xfrm>
          <a:prstGeom prst="rect">
            <a:avLst/>
          </a:prstGeom>
          <a:noFill/>
        </p:spPr>
        <p:txBody>
          <a:bodyPr wrap="square" rtlCol="0">
            <a:spAutoFit/>
          </a:bodyPr>
          <a:lstStyle/>
          <a:p>
            <a:r>
              <a:rPr kumimoji="1" lang="en-US" altLang="zh-CN" sz="4400" b="1" dirty="0" smtClean="0"/>
              <a:t>Update</a:t>
            </a:r>
            <a:endParaRPr kumimoji="1" lang="zh-CN" altLang="en-US" sz="4400" b="1" dirty="0"/>
          </a:p>
        </p:txBody>
      </p:sp>
      <mc:AlternateContent xmlns:mc="http://schemas.openxmlformats.org/markup-compatibility/2006" xmlns:a14="http://schemas.microsoft.com/office/drawing/2010/main">
        <mc:Choice Requires="a14">
          <p:sp>
            <p:nvSpPr>
              <p:cNvPr id="5" name="椭圆 4"/>
              <p:cNvSpPr/>
              <p:nvPr/>
            </p:nvSpPr>
            <p:spPr>
              <a:xfrm>
                <a:off x="9224910" y="1214895"/>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5" name="椭圆 4"/>
              <p:cNvSpPr>
                <a:spLocks noRot="1" noChangeAspect="1" noMove="1" noResize="1" noEditPoints="1" noAdjustHandles="1" noChangeArrowheads="1" noChangeShapeType="1" noTextEdit="1"/>
              </p:cNvSpPr>
              <p:nvPr/>
            </p:nvSpPr>
            <p:spPr>
              <a:xfrm>
                <a:off x="9224910" y="1214895"/>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6" name="椭圆 5"/>
          <p:cNvSpPr/>
          <p:nvPr/>
        </p:nvSpPr>
        <p:spPr>
          <a:xfrm>
            <a:off x="11237691" y="21804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7" name="椭圆 6"/>
          <p:cNvSpPr/>
          <p:nvPr/>
        </p:nvSpPr>
        <p:spPr>
          <a:xfrm>
            <a:off x="9857465" y="21804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8" name="椭圆 7"/>
          <p:cNvSpPr/>
          <p:nvPr/>
        </p:nvSpPr>
        <p:spPr>
          <a:xfrm>
            <a:off x="8477239" y="218048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9" name="椭圆 8"/>
          <p:cNvSpPr/>
          <p:nvPr/>
        </p:nvSpPr>
        <p:spPr>
          <a:xfrm>
            <a:off x="8477239" y="3763899"/>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10" name="椭圆 9"/>
          <p:cNvSpPr/>
          <p:nvPr/>
        </p:nvSpPr>
        <p:spPr>
          <a:xfrm>
            <a:off x="9856268" y="3751918"/>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1" name="椭圆 10"/>
          <p:cNvSpPr/>
          <p:nvPr/>
        </p:nvSpPr>
        <p:spPr>
          <a:xfrm>
            <a:off x="11237691" y="3763899"/>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2" name="椭圆 11"/>
              <p:cNvSpPr/>
              <p:nvPr/>
            </p:nvSpPr>
            <p:spPr>
              <a:xfrm>
                <a:off x="9856028" y="5654203"/>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2" name="椭圆 11"/>
              <p:cNvSpPr>
                <a:spLocks noRot="1" noChangeAspect="1" noMove="1" noResize="1" noEditPoints="1" noAdjustHandles="1" noChangeArrowheads="1" noChangeShapeType="1" noTextEdit="1"/>
              </p:cNvSpPr>
              <p:nvPr/>
            </p:nvSpPr>
            <p:spPr>
              <a:xfrm>
                <a:off x="9856028" y="5654203"/>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3" name="直线箭头连接符 12"/>
          <p:cNvCxnSpPr/>
          <p:nvPr/>
        </p:nvCxnSpPr>
        <p:spPr>
          <a:xfrm>
            <a:off x="9530166" y="1825407"/>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8954205" y="1825407"/>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10136865" y="1825407"/>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a:off x="10709085" y="1825407"/>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9530166" y="1825407"/>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1" idx="4"/>
            <a:endCxn id="34" idx="7"/>
          </p:cNvCxnSpPr>
          <p:nvPr/>
        </p:nvCxnSpPr>
        <p:spPr>
          <a:xfrm flipH="1">
            <a:off x="8954205" y="1825407"/>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H="1" flipV="1">
            <a:off x="8756639" y="5237119"/>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10135428" y="5225138"/>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V="1">
            <a:off x="10135428" y="5237119"/>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35" idx="0"/>
          </p:cNvCxnSpPr>
          <p:nvPr/>
        </p:nvCxnSpPr>
        <p:spPr>
          <a:xfrm flipV="1">
            <a:off x="8756639" y="2739283"/>
            <a:ext cx="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36" idx="0"/>
          </p:cNvCxnSpPr>
          <p:nvPr/>
        </p:nvCxnSpPr>
        <p:spPr>
          <a:xfrm flipH="1" flipV="1">
            <a:off x="10135428" y="2727302"/>
            <a:ext cx="240" cy="10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37" idx="0"/>
          </p:cNvCxnSpPr>
          <p:nvPr/>
        </p:nvCxnSpPr>
        <p:spPr>
          <a:xfrm flipH="1" flipV="1">
            <a:off x="11514217" y="2715321"/>
            <a:ext cx="2874" cy="104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椭圆 24"/>
              <p:cNvSpPr/>
              <p:nvPr/>
            </p:nvSpPr>
            <p:spPr>
              <a:xfrm>
                <a:off x="10438308" y="1208905"/>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5" name="椭圆 24"/>
              <p:cNvSpPr>
                <a:spLocks noRot="1" noChangeAspect="1" noMove="1" noResize="1" noEditPoints="1" noAdjustHandles="1" noChangeArrowheads="1" noChangeShapeType="1" noTextEdit="1"/>
              </p:cNvSpPr>
              <p:nvPr/>
            </p:nvSpPr>
            <p:spPr>
              <a:xfrm>
                <a:off x="10438308" y="1208905"/>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椭圆 25"/>
          <p:cNvSpPr/>
          <p:nvPr/>
        </p:nvSpPr>
        <p:spPr>
          <a:xfrm>
            <a:off x="11237691" y="466259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2</a:t>
            </a:r>
            <a:endParaRPr kumimoji="1" lang="zh-CN" altLang="en-US" dirty="0"/>
          </a:p>
        </p:txBody>
      </p:sp>
      <p:sp>
        <p:nvSpPr>
          <p:cNvPr id="27" name="椭圆 26"/>
          <p:cNvSpPr/>
          <p:nvPr/>
        </p:nvSpPr>
        <p:spPr>
          <a:xfrm>
            <a:off x="9857465" y="466259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1</a:t>
            </a:r>
            <a:endParaRPr kumimoji="1" lang="zh-CN" altLang="en-US" dirty="0"/>
          </a:p>
        </p:txBody>
      </p:sp>
      <p:sp>
        <p:nvSpPr>
          <p:cNvPr id="28" name="椭圆 27"/>
          <p:cNvSpPr/>
          <p:nvPr/>
        </p:nvSpPr>
        <p:spPr>
          <a:xfrm>
            <a:off x="8477239" y="466259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y</a:t>
            </a:r>
            <a:r>
              <a:rPr kumimoji="1" lang="en-US" altLang="zh-CN" baseline="-25000" dirty="0" smtClean="0"/>
              <a:t>0</a:t>
            </a:r>
            <a:endParaRPr kumimoji="1" lang="zh-CN" altLang="en-US" dirty="0"/>
          </a:p>
        </p:txBody>
      </p:sp>
      <mc:AlternateContent xmlns:mc="http://schemas.openxmlformats.org/markup-compatibility/2006" xmlns:a14="http://schemas.microsoft.com/office/drawing/2010/main">
        <mc:Choice Requires="a14">
          <p:sp>
            <p:nvSpPr>
              <p:cNvPr id="29" name="椭圆 28"/>
              <p:cNvSpPr/>
              <p:nvPr/>
            </p:nvSpPr>
            <p:spPr>
              <a:xfrm>
                <a:off x="9224910" y="2686176"/>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0</a:t>
                </a:r>
                <a:endParaRPr lang="zh-CN" altLang="zh-CN" dirty="0" smtClean="0"/>
              </a:p>
            </p:txBody>
          </p:sp>
        </mc:Choice>
        <mc:Fallback xmlns="">
          <p:sp>
            <p:nvSpPr>
              <p:cNvPr id="29" name="椭圆 28"/>
              <p:cNvSpPr>
                <a:spLocks noRot="1" noChangeAspect="1" noMove="1" noResize="1" noEditPoints="1" noAdjustHandles="1" noChangeArrowheads="1" noChangeShapeType="1" noTextEdit="1"/>
              </p:cNvSpPr>
              <p:nvPr/>
            </p:nvSpPr>
            <p:spPr>
              <a:xfrm>
                <a:off x="9224910" y="2686176"/>
                <a:ext cx="610512" cy="610512"/>
              </a:xfrm>
              <a:prstGeom prst="ellipse">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38308" y="2680186"/>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a:latin typeface="Cambria Math" charset="0"/>
                      </a:rPr>
                      <m:t>𝜃</m:t>
                    </m:r>
                  </m:oMath>
                </a14:m>
                <a:r>
                  <a:rPr lang="en-US" altLang="zh-CN" baseline="-25000" dirty="0" smtClean="0"/>
                  <a:t>1</a:t>
                </a:r>
                <a:endParaRPr lang="zh-CN" altLang="zh-CN" dirty="0" smtClean="0"/>
              </a:p>
            </p:txBody>
          </p:sp>
        </mc:Choice>
        <mc:Fallback xmlns="">
          <p:sp>
            <p:nvSpPr>
              <p:cNvPr id="30" name="椭圆 29"/>
              <p:cNvSpPr>
                <a:spLocks noRot="1" noChangeAspect="1" noMove="1" noResize="1" noEditPoints="1" noAdjustHandles="1" noChangeArrowheads="1" noChangeShapeType="1" noTextEdit="1"/>
              </p:cNvSpPr>
              <p:nvPr/>
            </p:nvSpPr>
            <p:spPr>
              <a:xfrm>
                <a:off x="10438308" y="2680186"/>
                <a:ext cx="610512" cy="610512"/>
              </a:xfrm>
              <a:prstGeom prst="ellipse">
                <a:avLst/>
              </a:prstGeom>
              <a:blipFill rotWithShape="0">
                <a:blip r:embed="rId6"/>
                <a:stretch>
                  <a:fillRect/>
                </a:stretch>
              </a:blipFill>
              <a:ln>
                <a:solidFill>
                  <a:schemeClr val="tx1"/>
                </a:solidFill>
              </a:ln>
            </p:spPr>
            <p:txBody>
              <a:bodyPr/>
              <a:lstStyle/>
              <a:p>
                <a:r>
                  <a:rPr lang="zh-CN" altLang="en-US">
                    <a:noFill/>
                  </a:rPr>
                  <a:t> </a:t>
                </a:r>
              </a:p>
            </p:txBody>
          </p:sp>
        </mc:Fallback>
      </mc:AlternateContent>
      <p:cxnSp>
        <p:nvCxnSpPr>
          <p:cNvPr id="31" name="直线箭头连接符 30"/>
          <p:cNvCxnSpPr>
            <a:endCxn id="35" idx="4"/>
          </p:cNvCxnSpPr>
          <p:nvPr/>
        </p:nvCxnSpPr>
        <p:spPr>
          <a:xfrm flipV="1">
            <a:off x="8756639" y="4322699"/>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endCxn id="36" idx="4"/>
          </p:cNvCxnSpPr>
          <p:nvPr/>
        </p:nvCxnSpPr>
        <p:spPr>
          <a:xfrm flipH="1" flipV="1">
            <a:off x="10135668" y="4310718"/>
            <a:ext cx="1197" cy="35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endCxn id="37" idx="4"/>
          </p:cNvCxnSpPr>
          <p:nvPr/>
        </p:nvCxnSpPr>
        <p:spPr>
          <a:xfrm flipV="1">
            <a:off x="11517091" y="4322699"/>
            <a:ext cx="0" cy="33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endCxn id="35" idx="0"/>
          </p:cNvCxnSpPr>
          <p:nvPr/>
        </p:nvCxnSpPr>
        <p:spPr>
          <a:xfrm flipH="1">
            <a:off x="8756639" y="3290698"/>
            <a:ext cx="1986925"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endCxn id="35" idx="0"/>
          </p:cNvCxnSpPr>
          <p:nvPr/>
        </p:nvCxnSpPr>
        <p:spPr>
          <a:xfrm flipH="1">
            <a:off x="8756639" y="3296688"/>
            <a:ext cx="773527"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endCxn id="36" idx="0"/>
          </p:cNvCxnSpPr>
          <p:nvPr/>
        </p:nvCxnSpPr>
        <p:spPr>
          <a:xfrm>
            <a:off x="9530166" y="3296688"/>
            <a:ext cx="605502" cy="45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endCxn id="37" idx="0"/>
          </p:cNvCxnSpPr>
          <p:nvPr/>
        </p:nvCxnSpPr>
        <p:spPr>
          <a:xfrm>
            <a:off x="9530166" y="3296688"/>
            <a:ext cx="1986925" cy="46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endCxn id="36" idx="0"/>
          </p:cNvCxnSpPr>
          <p:nvPr/>
        </p:nvCxnSpPr>
        <p:spPr>
          <a:xfrm flipH="1">
            <a:off x="10135668" y="3290698"/>
            <a:ext cx="607896" cy="46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endCxn id="37" idx="0"/>
          </p:cNvCxnSpPr>
          <p:nvPr/>
        </p:nvCxnSpPr>
        <p:spPr>
          <a:xfrm>
            <a:off x="10743564" y="3290698"/>
            <a:ext cx="773527" cy="47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127" y="1141349"/>
            <a:ext cx="5194300" cy="5245100"/>
          </a:xfrm>
          <a:prstGeom prst="rect">
            <a:avLst/>
          </a:prstGeom>
        </p:spPr>
      </p:pic>
    </p:spTree>
    <p:extLst>
      <p:ext uri="{BB962C8B-B14F-4D97-AF65-F5344CB8AC3E}">
        <p14:creationId xmlns:p14="http://schemas.microsoft.com/office/powerpoint/2010/main" val="15161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1851046" cy="769441"/>
          </a:xfrm>
          <a:prstGeom prst="rect">
            <a:avLst/>
          </a:prstGeom>
          <a:noFill/>
        </p:spPr>
        <p:txBody>
          <a:bodyPr wrap="square" rtlCol="0">
            <a:spAutoFit/>
          </a:bodyPr>
          <a:lstStyle/>
          <a:p>
            <a:r>
              <a:rPr kumimoji="1" lang="en-US" altLang="zh-CN" sz="4400" b="1" dirty="0" smtClean="0"/>
              <a:t>Goal</a:t>
            </a:r>
            <a:endParaRPr kumimoji="1" lang="zh-CN" altLang="en-US" sz="4400" b="1" dirty="0"/>
          </a:p>
        </p:txBody>
      </p:sp>
      <p:sp>
        <p:nvSpPr>
          <p:cNvPr id="7" name="文本框 6"/>
          <p:cNvSpPr txBox="1"/>
          <p:nvPr/>
        </p:nvSpPr>
        <p:spPr>
          <a:xfrm>
            <a:off x="436096" y="2518117"/>
            <a:ext cx="8834514" cy="923330"/>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However, this is intractable to compute, especially when the coins are tossed many times. Because number of terms in the product of the denominator grows as the experiment being repeated for many times. Thus the integral will be hard to calculate. </a:t>
            </a:r>
            <a:endParaRPr kumimoji="1" lang="zh-CN" altLang="en-US" dirty="0">
              <a:latin typeface="Times New Roman" charset="0"/>
              <a:ea typeface="Times New Roman" charset="0"/>
              <a:cs typeface="Times New Roman" charset="0"/>
            </a:endParaRPr>
          </a:p>
        </p:txBody>
      </p:sp>
      <p:sp>
        <p:nvSpPr>
          <p:cNvPr id="8" name="文本框 7"/>
          <p:cNvSpPr txBox="1"/>
          <p:nvPr/>
        </p:nvSpPr>
        <p:spPr>
          <a:xfrm>
            <a:off x="436096" y="3410736"/>
            <a:ext cx="936908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VMP assigns a factor </a:t>
            </a:r>
            <a:r>
              <a:rPr kumimoji="1" lang="en-US" altLang="zh-CN" i="1" dirty="0" smtClean="0">
                <a:latin typeface="Times New Roman" charset="0"/>
                <a:ea typeface="Times New Roman" charset="0"/>
                <a:cs typeface="Times New Roman" charset="0"/>
              </a:rPr>
              <a:t>q</a:t>
            </a:r>
            <a:r>
              <a:rPr kumimoji="1" lang="en-US" altLang="zh-CN" dirty="0" smtClean="0">
                <a:latin typeface="Times New Roman" charset="0"/>
                <a:ea typeface="Times New Roman" charset="0"/>
                <a:cs typeface="Times New Roman" charset="0"/>
              </a:rPr>
              <a:t> to each variable, and use product of these factors to estimate the posterior.</a:t>
            </a:r>
            <a:endParaRPr kumimoji="1" lang="zh-CN" altLang="en-US" dirty="0">
              <a:latin typeface="Times New Roman" charset="0"/>
              <a:ea typeface="Times New Roman" charset="0"/>
              <a:cs typeface="Times New Roman" charset="0"/>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168" y="1045863"/>
            <a:ext cx="7035800" cy="1397000"/>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718" y="3989147"/>
            <a:ext cx="3568700" cy="609600"/>
          </a:xfrm>
          <a:prstGeom prst="rect">
            <a:avLst/>
          </a:prstGeom>
        </p:spPr>
      </p:pic>
      <p:sp>
        <p:nvSpPr>
          <p:cNvPr id="15" name="文本框 14"/>
          <p:cNvSpPr txBox="1"/>
          <p:nvPr/>
        </p:nvSpPr>
        <p:spPr>
          <a:xfrm>
            <a:off x="436096" y="4623160"/>
            <a:ext cx="9369086" cy="1200329"/>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In the beginning, each variable is assigned an initial factor. Then VMP will update the factors iteratively until converges. </a:t>
            </a:r>
          </a:p>
          <a:p>
            <a:r>
              <a:rPr kumimoji="1" lang="en-US" altLang="zh-CN" dirty="0" smtClean="0">
                <a:latin typeface="Times New Roman" charset="0"/>
                <a:ea typeface="Times New Roman" charset="0"/>
                <a:cs typeface="Times New Roman" charset="0"/>
              </a:rPr>
              <a:t>In each step, VMP pick some factors and update them to make the product of current factors closest to the posterior. </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041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5966108" cy="769441"/>
          </a:xfrm>
          <a:prstGeom prst="rect">
            <a:avLst/>
          </a:prstGeom>
          <a:noFill/>
        </p:spPr>
        <p:txBody>
          <a:bodyPr wrap="square" rtlCol="0">
            <a:spAutoFit/>
          </a:bodyPr>
          <a:lstStyle/>
          <a:p>
            <a:r>
              <a:rPr kumimoji="1" lang="en-US" altLang="zh-CN" sz="4400" b="1" dirty="0" smtClean="0"/>
              <a:t>Exponential Conjugate </a:t>
            </a:r>
            <a:endParaRPr kumimoji="1" lang="zh-CN" altLang="en-US" sz="4400" b="1" dirty="0"/>
          </a:p>
        </p:txBody>
      </p:sp>
      <p:sp>
        <p:nvSpPr>
          <p:cNvPr id="5" name="文本框 4"/>
          <p:cNvSpPr txBox="1"/>
          <p:nvPr/>
        </p:nvSpPr>
        <p:spPr>
          <a:xfrm>
            <a:off x="237744" y="1125416"/>
            <a:ext cx="10369296" cy="646331"/>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By limiting models to be exponential conjugate, the optimal factor assigned to any variable </a:t>
            </a:r>
            <a:r>
              <a:rPr kumimoji="1" lang="en-US" altLang="zh-CN" i="1" dirty="0" smtClean="0">
                <a:latin typeface="Times New Roman" charset="0"/>
                <a:ea typeface="Times New Roman" charset="0"/>
                <a:cs typeface="Times New Roman" charset="0"/>
              </a:rPr>
              <a:t>v </a:t>
            </a:r>
            <a:r>
              <a:rPr kumimoji="1" lang="en-US" altLang="zh-CN" dirty="0" smtClean="0">
                <a:latin typeface="Times New Roman" charset="0"/>
                <a:ea typeface="Times New Roman" charset="0"/>
                <a:cs typeface="Times New Roman" charset="0"/>
              </a:rPr>
              <a:t>in the graph would have the same functional form as </a:t>
            </a:r>
            <a:r>
              <a:rPr kumimoji="1" lang="en-US" altLang="zh-CN" i="1" dirty="0" smtClean="0">
                <a:latin typeface="Times New Roman" charset="0"/>
                <a:ea typeface="Times New Roman" charset="0"/>
                <a:cs typeface="Times New Roman" charset="0"/>
              </a:rPr>
              <a:t>p(v | pa</a:t>
            </a:r>
            <a:r>
              <a:rPr kumimoji="1" lang="en-US" altLang="zh-CN" i="1" baseline="-25000" dirty="0" smtClean="0">
                <a:latin typeface="Times New Roman" charset="0"/>
                <a:ea typeface="Times New Roman" charset="0"/>
                <a:cs typeface="Times New Roman" charset="0"/>
              </a:rPr>
              <a:t>v </a:t>
            </a:r>
            <a:r>
              <a:rPr kumimoji="1" lang="en-US" altLang="zh-CN" i="1" dirty="0" smtClean="0">
                <a:latin typeface="Times New Roman" charset="0"/>
                <a:ea typeface="Times New Roman" charset="0"/>
                <a:cs typeface="Times New Roman" charset="0"/>
              </a:rPr>
              <a:t>).</a:t>
            </a:r>
            <a:r>
              <a:rPr kumimoji="1" lang="en-US" altLang="zh-CN" dirty="0" smtClean="0">
                <a:latin typeface="Times New Roman" charset="0"/>
                <a:ea typeface="Times New Roman" charset="0"/>
                <a:cs typeface="Times New Roman" charset="0"/>
              </a:rPr>
              <a:t> Here </a:t>
            </a:r>
            <a:r>
              <a:rPr kumimoji="1" lang="en-US" altLang="zh-CN" i="1" dirty="0" smtClean="0">
                <a:latin typeface="Times New Roman" charset="0"/>
                <a:ea typeface="Times New Roman" charset="0"/>
                <a:cs typeface="Times New Roman" charset="0"/>
              </a:rPr>
              <a:t>pa</a:t>
            </a:r>
            <a:r>
              <a:rPr kumimoji="1" lang="en-US" altLang="zh-CN" i="1" baseline="-25000" dirty="0" smtClean="0">
                <a:latin typeface="Times New Roman" charset="0"/>
                <a:ea typeface="Times New Roman" charset="0"/>
                <a:cs typeface="Times New Roman" charset="0"/>
              </a:rPr>
              <a:t>v</a:t>
            </a:r>
            <a:r>
              <a:rPr kumimoji="1" lang="en-US" altLang="zh-CN" i="1"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is the list of </a:t>
            </a:r>
            <a:r>
              <a:rPr kumimoji="1" lang="en-US" altLang="zh-CN" i="1" dirty="0" smtClean="0">
                <a:latin typeface="Times New Roman" charset="0"/>
                <a:ea typeface="Times New Roman" charset="0"/>
                <a:cs typeface="Times New Roman" charset="0"/>
              </a:rPr>
              <a:t>v</a:t>
            </a:r>
            <a:r>
              <a:rPr kumimoji="1" lang="en-US" altLang="zh-CN" dirty="0" smtClean="0">
                <a:latin typeface="Times New Roman" charset="0"/>
                <a:ea typeface="Times New Roman" charset="0"/>
                <a:cs typeface="Times New Roman" charset="0"/>
              </a:rPr>
              <a:t>’s parents in the graph model. </a:t>
            </a:r>
            <a:endParaRPr kumimoji="1" lang="zh-CN" altLang="en-US" i="1" dirty="0">
              <a:latin typeface="Times New Roman" charset="0"/>
              <a:ea typeface="Times New Roman" charset="0"/>
              <a:cs typeface="Times New Roman" charset="0"/>
            </a:endParaRPr>
          </a:p>
        </p:txBody>
      </p:sp>
      <p:sp>
        <p:nvSpPr>
          <p:cNvPr id="10" name="文本框 9"/>
          <p:cNvSpPr txBox="1"/>
          <p:nvPr/>
        </p:nvSpPr>
        <p:spPr>
          <a:xfrm>
            <a:off x="237744" y="1926554"/>
            <a:ext cx="1036929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For example, </a:t>
            </a:r>
            <a:endParaRPr kumimoji="1" lang="zh-CN" altLang="en-US" i="1" dirty="0">
              <a:latin typeface="Times New Roman" charset="0"/>
              <a:ea typeface="Times New Roman" charset="0"/>
              <a:cs typeface="Times New Roman" charset="0"/>
            </a:endParaRPr>
          </a:p>
        </p:txBody>
      </p:sp>
      <p:sp>
        <p:nvSpPr>
          <p:cNvPr id="12" name="文本框 11"/>
          <p:cNvSpPr txBox="1"/>
          <p:nvPr/>
        </p:nvSpPr>
        <p:spPr>
          <a:xfrm>
            <a:off x="237744" y="3195205"/>
            <a:ext cx="1036929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Thus we know that,</a:t>
            </a:r>
            <a:endParaRPr kumimoji="1" lang="zh-CN" altLang="en-US" i="1" dirty="0">
              <a:latin typeface="Times New Roman" charset="0"/>
              <a:ea typeface="Times New Roman" charset="0"/>
              <a:cs typeface="Times New Roman"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493" y="2295886"/>
            <a:ext cx="7404100" cy="9652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093" y="3635142"/>
            <a:ext cx="7302500" cy="762000"/>
          </a:xfrm>
          <a:prstGeom prst="rect">
            <a:avLst/>
          </a:prstGeom>
        </p:spPr>
      </p:pic>
      <p:sp>
        <p:nvSpPr>
          <p:cNvPr id="14" name="文本框 13"/>
          <p:cNvSpPr txBox="1"/>
          <p:nvPr/>
        </p:nvSpPr>
        <p:spPr>
          <a:xfrm>
            <a:off x="237744" y="4279190"/>
            <a:ext cx="1036929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Similarly,</a:t>
            </a:r>
            <a:endParaRPr kumimoji="1" lang="zh-CN" altLang="en-US" i="1" dirty="0">
              <a:latin typeface="Times New Roman" charset="0"/>
              <a:ea typeface="Times New Roman" charset="0"/>
              <a:cs typeface="Times New Roman"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893" y="4648522"/>
            <a:ext cx="3289300" cy="9398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9881" y="5363175"/>
            <a:ext cx="7759700" cy="1130300"/>
          </a:xfrm>
          <a:prstGeom prst="rect">
            <a:avLst/>
          </a:prstGeom>
        </p:spPr>
      </p:pic>
    </p:spTree>
    <p:extLst>
      <p:ext uri="{BB962C8B-B14F-4D97-AF65-F5344CB8AC3E}">
        <p14:creationId xmlns:p14="http://schemas.microsoft.com/office/powerpoint/2010/main" val="6617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026" y="234335"/>
            <a:ext cx="5966108" cy="769441"/>
          </a:xfrm>
          <a:prstGeom prst="rect">
            <a:avLst/>
          </a:prstGeom>
          <a:noFill/>
        </p:spPr>
        <p:txBody>
          <a:bodyPr wrap="square" rtlCol="0">
            <a:spAutoFit/>
          </a:bodyPr>
          <a:lstStyle/>
          <a:p>
            <a:r>
              <a:rPr kumimoji="1" lang="en-US" altLang="zh-CN" sz="4400" b="1" dirty="0" smtClean="0"/>
              <a:t>Message Passing</a:t>
            </a:r>
            <a:endParaRPr kumimoji="1" lang="zh-CN" altLang="en-US" sz="4400" b="1" dirty="0"/>
          </a:p>
        </p:txBody>
      </p:sp>
      <p:sp>
        <p:nvSpPr>
          <p:cNvPr id="9" name="文本框 8"/>
          <p:cNvSpPr txBox="1"/>
          <p:nvPr/>
        </p:nvSpPr>
        <p:spPr>
          <a:xfrm>
            <a:off x="237744" y="970609"/>
            <a:ext cx="10369296" cy="923330"/>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Note that all factors are determined by the </a:t>
            </a:r>
            <a:r>
              <a:rPr kumimoji="1" lang="en-US" altLang="zh-CN" i="1" dirty="0" smtClean="0">
                <a:latin typeface="Times New Roman" charset="0"/>
                <a:ea typeface="Times New Roman" charset="0"/>
                <a:cs typeface="Times New Roman" charset="0"/>
              </a:rPr>
              <a:t>t </a:t>
            </a:r>
            <a:r>
              <a:rPr kumimoji="1" lang="en-US" altLang="zh-CN" dirty="0" smtClean="0">
                <a:latin typeface="Times New Roman" charset="0"/>
                <a:ea typeface="Times New Roman" charset="0"/>
                <a:cs typeface="Times New Roman" charset="0"/>
              </a:rPr>
              <a:t>vectors. What VMP does is simply updating these </a:t>
            </a:r>
            <a:r>
              <a:rPr kumimoji="1" lang="en-US" altLang="zh-CN" i="1" dirty="0" smtClean="0">
                <a:latin typeface="Times New Roman" charset="0"/>
                <a:ea typeface="Times New Roman" charset="0"/>
                <a:cs typeface="Times New Roman" charset="0"/>
              </a:rPr>
              <a:t>t </a:t>
            </a:r>
            <a:r>
              <a:rPr kumimoji="1" lang="en-US" altLang="zh-CN" dirty="0" smtClean="0">
                <a:latin typeface="Times New Roman" charset="0"/>
                <a:ea typeface="Times New Roman" charset="0"/>
                <a:cs typeface="Times New Roman" charset="0"/>
              </a:rPr>
              <a:t>vectors using messages from children and parents of each vertex. The messages sent by each vertex is calculated according to its distribution, i.e. the functional form of its factor. </a:t>
            </a:r>
            <a:endParaRPr kumimoji="1" lang="zh-CN" altLang="en-US" i="1" dirty="0">
              <a:latin typeface="Times New Roman" charset="0"/>
              <a:ea typeface="Times New Roman" charset="0"/>
              <a:cs typeface="Times New Roman" charset="0"/>
            </a:endParaRPr>
          </a:p>
        </p:txBody>
      </p:sp>
      <p:sp>
        <p:nvSpPr>
          <p:cNvPr id="10" name="文本框 9"/>
          <p:cNvSpPr txBox="1"/>
          <p:nvPr/>
        </p:nvSpPr>
        <p:spPr>
          <a:xfrm>
            <a:off x="237744" y="1935599"/>
            <a:ext cx="10369296" cy="646331"/>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From now on, we use </a:t>
            </a:r>
            <a:r>
              <a:rPr lang="en-US" altLang="zh-CN" dirty="0"/>
              <a:t>⟨x⟩ </a:t>
            </a:r>
            <a:r>
              <a:rPr lang="en-US" altLang="zh-CN" dirty="0" smtClean="0">
                <a:latin typeface="Times New Roman" charset="0"/>
                <a:ea typeface="Times New Roman" charset="0"/>
                <a:cs typeface="Times New Roman" charset="0"/>
              </a:rPr>
              <a:t>to represent expectation of variable </a:t>
            </a:r>
            <a:r>
              <a:rPr lang="en-US" altLang="zh-CN" dirty="0" smtClean="0"/>
              <a:t>x </a:t>
            </a:r>
            <a:r>
              <a:rPr lang="en-US" altLang="zh-CN" dirty="0" smtClean="0">
                <a:latin typeface="Times New Roman" charset="0"/>
                <a:ea typeface="Times New Roman" charset="0"/>
                <a:cs typeface="Times New Roman" charset="0"/>
              </a:rPr>
              <a:t>with respect to </a:t>
            </a:r>
            <a:r>
              <a:rPr lang="en-US" altLang="zh-CN" i="1" dirty="0" smtClean="0">
                <a:latin typeface="Times New Roman" charset="0"/>
                <a:ea typeface="Times New Roman" charset="0"/>
                <a:cs typeface="Times New Roman" charset="0"/>
              </a:rPr>
              <a:t>q, </a:t>
            </a:r>
            <a:r>
              <a:rPr lang="en-US" altLang="zh-CN" dirty="0" smtClean="0">
                <a:latin typeface="Times New Roman" charset="0"/>
                <a:ea typeface="Times New Roman" charset="0"/>
                <a:cs typeface="Times New Roman" charset="0"/>
              </a:rPr>
              <a:t>the product of all factors in the graph. Following lists the messages passing during updates.   </a:t>
            </a:r>
            <a:endParaRPr lang="en-US" altLang="zh-CN"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12" name="椭圆 11"/>
              <p:cNvSpPr/>
              <p:nvPr/>
            </p:nvSpPr>
            <p:spPr>
              <a:xfrm>
                <a:off x="9363456" y="2766613"/>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12" name="椭圆 11"/>
              <p:cNvSpPr>
                <a:spLocks noRot="1" noChangeAspect="1" noMove="1" noResize="1" noEditPoints="1" noAdjustHandles="1" noChangeArrowheads="1" noChangeShapeType="1" noTextEdit="1"/>
              </p:cNvSpPr>
              <p:nvPr/>
            </p:nvSpPr>
            <p:spPr>
              <a:xfrm>
                <a:off x="9363456" y="2766613"/>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13" name="椭圆 12"/>
          <p:cNvSpPr/>
          <p:nvPr/>
        </p:nvSpPr>
        <p:spPr>
          <a:xfrm>
            <a:off x="11376237"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14" name="椭圆 13"/>
          <p:cNvSpPr/>
          <p:nvPr/>
        </p:nvSpPr>
        <p:spPr>
          <a:xfrm>
            <a:off x="9996011"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15" name="椭圆 14"/>
          <p:cNvSpPr/>
          <p:nvPr/>
        </p:nvSpPr>
        <p:spPr>
          <a:xfrm>
            <a:off x="8615785"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16" name="椭圆 15"/>
          <p:cNvSpPr/>
          <p:nvPr/>
        </p:nvSpPr>
        <p:spPr>
          <a:xfrm>
            <a:off x="8615785" y="45674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17" name="椭圆 16"/>
          <p:cNvSpPr/>
          <p:nvPr/>
        </p:nvSpPr>
        <p:spPr>
          <a:xfrm>
            <a:off x="9994814" y="455548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8" name="椭圆 17"/>
          <p:cNvSpPr/>
          <p:nvPr/>
        </p:nvSpPr>
        <p:spPr>
          <a:xfrm>
            <a:off x="11376237" y="45674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9" name="椭圆 18"/>
              <p:cNvSpPr/>
              <p:nvPr/>
            </p:nvSpPr>
            <p:spPr>
              <a:xfrm>
                <a:off x="9994574" y="5543364"/>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9" name="椭圆 18"/>
              <p:cNvSpPr>
                <a:spLocks noRot="1" noChangeAspect="1" noMove="1" noResize="1" noEditPoints="1" noAdjustHandles="1" noChangeArrowheads="1" noChangeShapeType="1" noTextEdit="1"/>
              </p:cNvSpPr>
              <p:nvPr/>
            </p:nvSpPr>
            <p:spPr>
              <a:xfrm>
                <a:off x="9994574" y="5543364"/>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20" name="直线箭头连接符 19"/>
          <p:cNvCxnSpPr/>
          <p:nvPr/>
        </p:nvCxnSpPr>
        <p:spPr>
          <a:xfrm>
            <a:off x="9668712" y="3377125"/>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H="1">
            <a:off x="9092751" y="3377125"/>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H="1">
            <a:off x="10275411" y="3377125"/>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10847631" y="3377125"/>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a:off x="9668712" y="3377125"/>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flipH="1">
            <a:off x="9092751" y="3377125"/>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flipH="1" flipV="1">
            <a:off x="8895185" y="5126267"/>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0273974" y="5114286"/>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V="1">
            <a:off x="10273974" y="5126267"/>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flipV="1">
            <a:off x="8895185" y="4291000"/>
            <a:ext cx="0" cy="27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H="1" flipV="1">
            <a:off x="10273974" y="4279020"/>
            <a:ext cx="240" cy="27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flipH="1" flipV="1">
            <a:off x="11652763" y="4267039"/>
            <a:ext cx="2874" cy="30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椭圆 31"/>
              <p:cNvSpPr/>
              <p:nvPr/>
            </p:nvSpPr>
            <p:spPr>
              <a:xfrm>
                <a:off x="10576854" y="2760623"/>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32" name="椭圆 31"/>
              <p:cNvSpPr>
                <a:spLocks noRot="1" noChangeAspect="1" noMove="1" noResize="1" noEditPoints="1" noAdjustHandles="1" noChangeArrowheads="1" noChangeShapeType="1" noTextEdit="1"/>
              </p:cNvSpPr>
              <p:nvPr/>
            </p:nvSpPr>
            <p:spPr>
              <a:xfrm>
                <a:off x="10576854" y="2760623"/>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36" name="文本框 35"/>
          <p:cNvSpPr txBox="1"/>
          <p:nvPr/>
        </p:nvSpPr>
        <p:spPr>
          <a:xfrm>
            <a:off x="5271019" y="4929620"/>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(2)</a:t>
            </a:r>
            <a:endParaRPr kumimoji="1" lang="zh-CN" altLang="en-US" dirty="0">
              <a:latin typeface="Times New Roman" charset="0"/>
              <a:ea typeface="Times New Roman" charset="0"/>
              <a:cs typeface="Times New Roman" charset="0"/>
            </a:endParaRPr>
          </a:p>
        </p:txBody>
      </p:sp>
      <p:sp>
        <p:nvSpPr>
          <p:cNvPr id="37" name="文本框 36"/>
          <p:cNvSpPr txBox="1"/>
          <p:nvPr/>
        </p:nvSpPr>
        <p:spPr>
          <a:xfrm>
            <a:off x="8241949" y="3268134"/>
            <a:ext cx="747671" cy="369332"/>
          </a:xfrm>
          <a:prstGeom prst="rect">
            <a:avLst/>
          </a:prstGeom>
          <a:noFill/>
        </p:spPr>
        <p:txBody>
          <a:bodyPr wrap="square" rtlCol="0">
            <a:spAutoFit/>
          </a:bodyPr>
          <a:lstStyle/>
          <a:p>
            <a:r>
              <a:rPr kumimoji="1" lang="en-US" altLang="zh-CN" smtClean="0">
                <a:latin typeface="Times New Roman" charset="0"/>
                <a:ea typeface="Times New Roman" charset="0"/>
                <a:cs typeface="Times New Roman" charset="0"/>
              </a:rPr>
              <a:t>(1)</a:t>
            </a:r>
            <a:endParaRPr kumimoji="1" lang="zh-CN" altLang="en-US" dirty="0">
              <a:latin typeface="Times New Roman" charset="0"/>
              <a:ea typeface="Times New Roman" charset="0"/>
              <a:cs typeface="Times New Roman" charset="0"/>
            </a:endParaRPr>
          </a:p>
        </p:txBody>
      </p:sp>
      <p:sp>
        <p:nvSpPr>
          <p:cNvPr id="38" name="文本框 37"/>
          <p:cNvSpPr txBox="1"/>
          <p:nvPr/>
        </p:nvSpPr>
        <p:spPr>
          <a:xfrm>
            <a:off x="5271018" y="5917498"/>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(3)</a:t>
            </a:r>
            <a:endParaRPr kumimoji="1" lang="zh-CN" altLang="en-US" dirty="0">
              <a:latin typeface="Times New Roman" charset="0"/>
              <a:ea typeface="Times New Roman" charset="0"/>
              <a:cs typeface="Times New Roman" charset="0"/>
            </a:endParaRPr>
          </a:p>
        </p:txBody>
      </p:sp>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26" y="4023006"/>
            <a:ext cx="4940300" cy="2844800"/>
          </a:xfrm>
          <a:prstGeom prst="rect">
            <a:avLst/>
          </a:prstGeom>
        </p:spPr>
      </p:pic>
      <p:pic>
        <p:nvPicPr>
          <p:cNvPr id="2" name="图片 1"/>
          <p:cNvPicPr>
            <a:picLocks noChangeAspect="1"/>
          </p:cNvPicPr>
          <p:nvPr/>
        </p:nvPicPr>
        <p:blipFill rotWithShape="1">
          <a:blip r:embed="rId6">
            <a:extLst>
              <a:ext uri="{28A0092B-C50C-407E-A947-70E740481C1C}">
                <a14:useLocalDpi xmlns:a14="http://schemas.microsoft.com/office/drawing/2010/main" val="0"/>
              </a:ext>
            </a:extLst>
          </a:blip>
          <a:srcRect r="3720"/>
          <a:stretch/>
        </p:blipFill>
        <p:spPr>
          <a:xfrm>
            <a:off x="299320" y="2648948"/>
            <a:ext cx="8045760" cy="1752600"/>
          </a:xfrm>
          <a:prstGeom prst="rect">
            <a:avLst/>
          </a:prstGeom>
        </p:spPr>
      </p:pic>
    </p:spTree>
    <p:extLst>
      <p:ext uri="{BB962C8B-B14F-4D97-AF65-F5344CB8AC3E}">
        <p14:creationId xmlns:p14="http://schemas.microsoft.com/office/powerpoint/2010/main" val="115646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5966108" cy="769441"/>
          </a:xfrm>
          <a:prstGeom prst="rect">
            <a:avLst/>
          </a:prstGeom>
          <a:noFill/>
        </p:spPr>
        <p:txBody>
          <a:bodyPr wrap="square" rtlCol="0">
            <a:spAutoFit/>
          </a:bodyPr>
          <a:lstStyle/>
          <a:p>
            <a:r>
              <a:rPr kumimoji="1" lang="en-US" altLang="zh-CN" sz="4400" b="1" dirty="0" smtClean="0"/>
              <a:t>Message Passing</a:t>
            </a:r>
            <a:endParaRPr kumimoji="1" lang="zh-CN" altLang="en-US" sz="4400" b="1" dirty="0"/>
          </a:p>
        </p:txBody>
      </p:sp>
      <mc:AlternateContent xmlns:mc="http://schemas.openxmlformats.org/markup-compatibility/2006" xmlns:a14="http://schemas.microsoft.com/office/drawing/2010/main">
        <mc:Choice Requires="a14">
          <p:sp>
            <p:nvSpPr>
              <p:cNvPr id="5" name="椭圆 4"/>
              <p:cNvSpPr/>
              <p:nvPr/>
            </p:nvSpPr>
            <p:spPr>
              <a:xfrm>
                <a:off x="9363456" y="2766613"/>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5" name="椭圆 4"/>
              <p:cNvSpPr>
                <a:spLocks noRot="1" noChangeAspect="1" noMove="1" noResize="1" noEditPoints="1" noAdjustHandles="1" noChangeArrowheads="1" noChangeShapeType="1" noTextEdit="1"/>
              </p:cNvSpPr>
              <p:nvPr/>
            </p:nvSpPr>
            <p:spPr>
              <a:xfrm>
                <a:off x="9363456" y="2766613"/>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6" name="椭圆 5"/>
          <p:cNvSpPr/>
          <p:nvPr/>
        </p:nvSpPr>
        <p:spPr>
          <a:xfrm>
            <a:off x="11376237"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7" name="椭圆 6"/>
          <p:cNvSpPr/>
          <p:nvPr/>
        </p:nvSpPr>
        <p:spPr>
          <a:xfrm>
            <a:off x="9996011"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8" name="椭圆 7"/>
          <p:cNvSpPr/>
          <p:nvPr/>
        </p:nvSpPr>
        <p:spPr>
          <a:xfrm>
            <a:off x="8615785"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9" name="椭圆 8"/>
          <p:cNvSpPr/>
          <p:nvPr/>
        </p:nvSpPr>
        <p:spPr>
          <a:xfrm>
            <a:off x="8615785" y="45674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10" name="椭圆 9"/>
          <p:cNvSpPr/>
          <p:nvPr/>
        </p:nvSpPr>
        <p:spPr>
          <a:xfrm>
            <a:off x="9994814" y="455548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1" name="椭圆 10"/>
          <p:cNvSpPr/>
          <p:nvPr/>
        </p:nvSpPr>
        <p:spPr>
          <a:xfrm>
            <a:off x="11376237" y="45674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2" name="椭圆 11"/>
              <p:cNvSpPr/>
              <p:nvPr/>
            </p:nvSpPr>
            <p:spPr>
              <a:xfrm>
                <a:off x="9994574" y="5543364"/>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2" name="椭圆 11"/>
              <p:cNvSpPr>
                <a:spLocks noRot="1" noChangeAspect="1" noMove="1" noResize="1" noEditPoints="1" noAdjustHandles="1" noChangeArrowheads="1" noChangeShapeType="1" noTextEdit="1"/>
              </p:cNvSpPr>
              <p:nvPr/>
            </p:nvSpPr>
            <p:spPr>
              <a:xfrm>
                <a:off x="9994574" y="5543364"/>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3" name="直线箭头连接符 12"/>
          <p:cNvCxnSpPr/>
          <p:nvPr/>
        </p:nvCxnSpPr>
        <p:spPr>
          <a:xfrm>
            <a:off x="9668712" y="3377125"/>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9092751" y="3377125"/>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10275411" y="3377125"/>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a:off x="10847631" y="3377125"/>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9668712" y="3377125"/>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flipH="1">
            <a:off x="9092751" y="3377125"/>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H="1" flipV="1">
            <a:off x="8895185" y="5126267"/>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10273974" y="5114286"/>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V="1">
            <a:off x="10273974" y="5126267"/>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8895185" y="4291000"/>
            <a:ext cx="0" cy="27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H="1" flipV="1">
            <a:off x="10273974" y="4279020"/>
            <a:ext cx="240" cy="27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11652763" y="4267039"/>
            <a:ext cx="2874" cy="30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椭圆 24"/>
              <p:cNvSpPr/>
              <p:nvPr/>
            </p:nvSpPr>
            <p:spPr>
              <a:xfrm>
                <a:off x="10576854" y="2760623"/>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5" name="椭圆 24"/>
              <p:cNvSpPr>
                <a:spLocks noRot="1" noChangeAspect="1" noMove="1" noResize="1" noEditPoints="1" noAdjustHandles="1" noChangeArrowheads="1" noChangeShapeType="1" noTextEdit="1"/>
              </p:cNvSpPr>
              <p:nvPr/>
            </p:nvSpPr>
            <p:spPr>
              <a:xfrm>
                <a:off x="10576854" y="2760623"/>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9" name="文本框 28"/>
          <p:cNvSpPr txBox="1"/>
          <p:nvPr/>
        </p:nvSpPr>
        <p:spPr>
          <a:xfrm>
            <a:off x="8521349" y="2254360"/>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(4)</a:t>
            </a:r>
            <a:endParaRPr kumimoji="1" lang="zh-CN" altLang="en-US" dirty="0">
              <a:latin typeface="Times New Roman" charset="0"/>
              <a:ea typeface="Times New Roman" charset="0"/>
              <a:cs typeface="Times New Roman" charset="0"/>
            </a:endParaRPr>
          </a:p>
        </p:txBody>
      </p:sp>
      <p:sp>
        <p:nvSpPr>
          <p:cNvPr id="30" name="文本框 29"/>
          <p:cNvSpPr txBox="1"/>
          <p:nvPr/>
        </p:nvSpPr>
        <p:spPr>
          <a:xfrm>
            <a:off x="7580132" y="3732200"/>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(5)</a:t>
            </a:r>
            <a:endParaRPr kumimoji="1" lang="zh-CN" altLang="en-US" dirty="0">
              <a:latin typeface="Times New Roman" charset="0"/>
              <a:ea typeface="Times New Roman" charset="0"/>
              <a:cs typeface="Times New Roman" charset="0"/>
            </a:endParaRPr>
          </a:p>
        </p:txBody>
      </p:sp>
      <p:sp>
        <p:nvSpPr>
          <p:cNvPr id="31" name="文本框 30"/>
          <p:cNvSpPr txBox="1"/>
          <p:nvPr/>
        </p:nvSpPr>
        <p:spPr>
          <a:xfrm>
            <a:off x="7596502" y="4962361"/>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(6)</a:t>
            </a:r>
            <a:endParaRPr kumimoji="1" lang="zh-CN" altLang="en-US" dirty="0">
              <a:latin typeface="Times New Roman" charset="0"/>
              <a:ea typeface="Times New Roman" charset="0"/>
              <a:cs typeface="Times New Roman" charset="0"/>
            </a:endParaRPr>
          </a:p>
        </p:txBody>
      </p:sp>
      <p:sp>
        <p:nvSpPr>
          <p:cNvPr id="33" name="文本框 32"/>
          <p:cNvSpPr txBox="1"/>
          <p:nvPr/>
        </p:nvSpPr>
        <p:spPr>
          <a:xfrm>
            <a:off x="7568213" y="6086836"/>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(7)</a:t>
            </a:r>
            <a:endParaRPr kumimoji="1" lang="zh-CN" altLang="en-US" dirty="0">
              <a:latin typeface="Times New Roman" charset="0"/>
              <a:ea typeface="Times New Roman" charset="0"/>
              <a:cs typeface="Times New Roman"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149" y="1154749"/>
            <a:ext cx="8204200" cy="2108200"/>
          </a:xfrm>
          <a:prstGeom prst="rect">
            <a:avLst/>
          </a:prstGeom>
        </p:spPr>
      </p:pic>
      <p:pic>
        <p:nvPicPr>
          <p:cNvPr id="3" name="图片 2"/>
          <p:cNvPicPr>
            <a:picLocks noChangeAspect="1"/>
          </p:cNvPicPr>
          <p:nvPr/>
        </p:nvPicPr>
        <p:blipFill rotWithShape="1">
          <a:blip r:embed="rId6">
            <a:extLst>
              <a:ext uri="{28A0092B-C50C-407E-A947-70E740481C1C}">
                <a14:useLocalDpi xmlns:a14="http://schemas.microsoft.com/office/drawing/2010/main" val="0"/>
              </a:ext>
            </a:extLst>
          </a:blip>
          <a:srcRect r="8490"/>
          <a:stretch/>
        </p:blipFill>
        <p:spPr>
          <a:xfrm>
            <a:off x="200064" y="3065879"/>
            <a:ext cx="7368149" cy="3556000"/>
          </a:xfrm>
          <a:prstGeom prst="rect">
            <a:avLst/>
          </a:prstGeom>
        </p:spPr>
      </p:pic>
    </p:spTree>
    <p:extLst>
      <p:ext uri="{BB962C8B-B14F-4D97-AF65-F5344CB8AC3E}">
        <p14:creationId xmlns:p14="http://schemas.microsoft.com/office/powerpoint/2010/main" val="32473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744" y="201168"/>
            <a:ext cx="5966108" cy="769441"/>
          </a:xfrm>
          <a:prstGeom prst="rect">
            <a:avLst/>
          </a:prstGeom>
          <a:noFill/>
        </p:spPr>
        <p:txBody>
          <a:bodyPr wrap="square" rtlCol="0">
            <a:spAutoFit/>
          </a:bodyPr>
          <a:lstStyle/>
          <a:p>
            <a:r>
              <a:rPr kumimoji="1" lang="en-US" altLang="zh-CN" sz="4400" b="1" dirty="0" smtClean="0"/>
              <a:t>Update </a:t>
            </a:r>
            <a:endParaRPr kumimoji="1" lang="zh-CN" altLang="en-US" sz="4400" b="1" dirty="0"/>
          </a:p>
        </p:txBody>
      </p:sp>
      <p:sp>
        <p:nvSpPr>
          <p:cNvPr id="5" name="文本框 4"/>
          <p:cNvSpPr txBox="1"/>
          <p:nvPr/>
        </p:nvSpPr>
        <p:spPr>
          <a:xfrm>
            <a:off x="237744" y="970609"/>
            <a:ext cx="10369296" cy="923330"/>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After gathering messages from its children and parents, each vertex will update its </a:t>
            </a:r>
            <a:r>
              <a:rPr kumimoji="1" lang="en-US" altLang="zh-CN" i="1" dirty="0" smtClean="0">
                <a:latin typeface="Times New Roman" charset="0"/>
                <a:ea typeface="Times New Roman" charset="0"/>
                <a:cs typeface="Times New Roman" charset="0"/>
              </a:rPr>
              <a:t>t </a:t>
            </a:r>
            <a:r>
              <a:rPr kumimoji="1" lang="en-US" altLang="zh-CN" dirty="0" smtClean="0">
                <a:latin typeface="Times New Roman" charset="0"/>
                <a:ea typeface="Times New Roman" charset="0"/>
                <a:cs typeface="Times New Roman" charset="0"/>
              </a:rPr>
              <a:t>variables in following ways. Note that we use </a:t>
            </a:r>
            <a:r>
              <a:rPr kumimoji="1" lang="en-US" altLang="zh-CN" b="1" i="1" dirty="0" smtClean="0">
                <a:latin typeface="Times New Roman" charset="0"/>
                <a:ea typeface="Times New Roman" charset="0"/>
                <a:cs typeface="Times New Roman" charset="0"/>
              </a:rPr>
              <a:t>m</a:t>
            </a:r>
            <a:r>
              <a:rPr kumimoji="1" lang="en-US" altLang="zh-CN" i="1" baseline="-25000" dirty="0" smtClean="0">
                <a:latin typeface="Times New Roman" charset="0"/>
                <a:ea typeface="Times New Roman" charset="0"/>
                <a:cs typeface="Times New Roman" charset="0"/>
              </a:rPr>
              <a:t>x</a:t>
            </a:r>
            <a:r>
              <a:rPr kumimoji="1" lang="is-IS" altLang="zh-CN" i="1" baseline="-25000" dirty="0" smtClean="0">
                <a:latin typeface="Times New Roman" charset="0"/>
                <a:ea typeface="Times New Roman" charset="0"/>
                <a:cs typeface="Times New Roman" charset="0"/>
              </a:rPr>
              <a:t>→y</a:t>
            </a:r>
            <a:r>
              <a:rPr kumimoji="1" lang="is-IS" altLang="zh-CN" i="1" dirty="0" smtClean="0">
                <a:latin typeface="Times New Roman" charset="0"/>
                <a:ea typeface="Times New Roman" charset="0"/>
                <a:cs typeface="Times New Roman" charset="0"/>
              </a:rPr>
              <a:t> </a:t>
            </a:r>
            <a:r>
              <a:rPr kumimoji="1" lang="is-IS" altLang="zh-CN" dirty="0" smtClean="0">
                <a:latin typeface="Times New Roman" charset="0"/>
                <a:ea typeface="Times New Roman" charset="0"/>
                <a:cs typeface="Times New Roman" charset="0"/>
              </a:rPr>
              <a:t>to denote message passed from </a:t>
            </a:r>
            <a:r>
              <a:rPr kumimoji="1" lang="is-IS" altLang="zh-CN" i="1" dirty="0" smtClean="0">
                <a:latin typeface="Times New Roman" charset="0"/>
                <a:ea typeface="Times New Roman" charset="0"/>
                <a:cs typeface="Times New Roman" charset="0"/>
              </a:rPr>
              <a:t>x </a:t>
            </a:r>
            <a:r>
              <a:rPr kumimoji="1" lang="is-IS" altLang="zh-CN" dirty="0" smtClean="0">
                <a:latin typeface="Times New Roman" charset="0"/>
                <a:ea typeface="Times New Roman" charset="0"/>
                <a:cs typeface="Times New Roman" charset="0"/>
              </a:rPr>
              <a:t>to </a:t>
            </a:r>
            <a:r>
              <a:rPr kumimoji="1" lang="is-IS" altLang="zh-CN" i="1" dirty="0" smtClean="0">
                <a:latin typeface="Times New Roman" charset="0"/>
                <a:ea typeface="Times New Roman" charset="0"/>
                <a:cs typeface="Times New Roman" charset="0"/>
              </a:rPr>
              <a:t>y</a:t>
            </a:r>
            <a:r>
              <a:rPr kumimoji="1" lang="is-IS" altLang="zh-CN" dirty="0" smtClean="0">
                <a:latin typeface="Times New Roman" charset="0"/>
                <a:ea typeface="Times New Roman" charset="0"/>
                <a:cs typeface="Times New Roman" charset="0"/>
              </a:rPr>
              <a:t>, intead of using specific math formulas. </a:t>
            </a:r>
          </a:p>
          <a:p>
            <a:r>
              <a:rPr kumimoji="1" lang="is-IS" altLang="zh-CN" dirty="0" smtClean="0">
                <a:latin typeface="Times New Roman" charset="0"/>
                <a:ea typeface="Times New Roman" charset="0"/>
                <a:cs typeface="Times New Roman" charset="0"/>
              </a:rPr>
              <a:t>Again, in exponential conjugate models, how to update a factor is determined by its functional form.</a:t>
            </a:r>
            <a:endParaRPr kumimoji="1" lang="is-IS" altLang="zh-CN" i="1" baseline="-25000"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6" name="椭圆 5"/>
              <p:cNvSpPr/>
              <p:nvPr/>
            </p:nvSpPr>
            <p:spPr>
              <a:xfrm>
                <a:off x="9363456" y="2766613"/>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6" name="椭圆 5"/>
              <p:cNvSpPr>
                <a:spLocks noRot="1" noChangeAspect="1" noMove="1" noResize="1" noEditPoints="1" noAdjustHandles="1" noChangeArrowheads="1" noChangeShapeType="1" noTextEdit="1"/>
              </p:cNvSpPr>
              <p:nvPr/>
            </p:nvSpPr>
            <p:spPr>
              <a:xfrm>
                <a:off x="9363456" y="2766613"/>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7" name="椭圆 6"/>
          <p:cNvSpPr/>
          <p:nvPr/>
        </p:nvSpPr>
        <p:spPr>
          <a:xfrm>
            <a:off x="11376237"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2</a:t>
            </a:r>
            <a:endParaRPr kumimoji="1" lang="zh-CN" altLang="en-US" dirty="0"/>
          </a:p>
        </p:txBody>
      </p:sp>
      <p:sp>
        <p:nvSpPr>
          <p:cNvPr id="8" name="椭圆 7"/>
          <p:cNvSpPr/>
          <p:nvPr/>
        </p:nvSpPr>
        <p:spPr>
          <a:xfrm>
            <a:off x="9996011"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smtClean="0"/>
              <a:t>1</a:t>
            </a:r>
            <a:endParaRPr kumimoji="1" lang="zh-CN" altLang="en-US" dirty="0"/>
          </a:p>
        </p:txBody>
      </p:sp>
      <p:sp>
        <p:nvSpPr>
          <p:cNvPr id="9" name="椭圆 8"/>
          <p:cNvSpPr/>
          <p:nvPr/>
        </p:nvSpPr>
        <p:spPr>
          <a:xfrm>
            <a:off x="8615785" y="3732200"/>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x</a:t>
            </a:r>
            <a:r>
              <a:rPr kumimoji="1" lang="en-US" altLang="zh-CN" baseline="-25000" dirty="0"/>
              <a:t>0</a:t>
            </a:r>
            <a:endParaRPr kumimoji="1" lang="zh-CN" altLang="en-US" dirty="0"/>
          </a:p>
        </p:txBody>
      </p:sp>
      <p:sp>
        <p:nvSpPr>
          <p:cNvPr id="10" name="椭圆 9"/>
          <p:cNvSpPr/>
          <p:nvPr/>
        </p:nvSpPr>
        <p:spPr>
          <a:xfrm>
            <a:off x="8615785" y="45674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11" name="椭圆 10"/>
          <p:cNvSpPr/>
          <p:nvPr/>
        </p:nvSpPr>
        <p:spPr>
          <a:xfrm>
            <a:off x="9994814" y="4555486"/>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2" name="椭圆 11"/>
          <p:cNvSpPr/>
          <p:nvPr/>
        </p:nvSpPr>
        <p:spPr>
          <a:xfrm>
            <a:off x="11376237" y="4567467"/>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3" name="椭圆 12"/>
              <p:cNvSpPr/>
              <p:nvPr/>
            </p:nvSpPr>
            <p:spPr>
              <a:xfrm>
                <a:off x="9994574" y="5543364"/>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3" name="椭圆 12"/>
              <p:cNvSpPr>
                <a:spLocks noRot="1" noChangeAspect="1" noMove="1" noResize="1" noEditPoints="1" noAdjustHandles="1" noChangeArrowheads="1" noChangeShapeType="1" noTextEdit="1"/>
              </p:cNvSpPr>
              <p:nvPr/>
            </p:nvSpPr>
            <p:spPr>
              <a:xfrm>
                <a:off x="9994574" y="5543364"/>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4" name="直线箭头连接符 13"/>
          <p:cNvCxnSpPr/>
          <p:nvPr/>
        </p:nvCxnSpPr>
        <p:spPr>
          <a:xfrm>
            <a:off x="9668712" y="3377125"/>
            <a:ext cx="1789359"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9092751" y="3377125"/>
            <a:ext cx="175488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H="1">
            <a:off x="10275411" y="3377125"/>
            <a:ext cx="572220"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10847631" y="3377125"/>
            <a:ext cx="610440"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9668712" y="3377125"/>
            <a:ext cx="606699" cy="3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H="1">
            <a:off x="9092751" y="3377125"/>
            <a:ext cx="575961" cy="43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flipV="1">
            <a:off x="8895185" y="5126267"/>
            <a:ext cx="1378789"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V="1">
            <a:off x="10273974" y="5114286"/>
            <a:ext cx="240" cy="4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10273974" y="5126267"/>
            <a:ext cx="1381663" cy="41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8895185" y="4291000"/>
            <a:ext cx="0" cy="27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10273974" y="4279020"/>
            <a:ext cx="240" cy="27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flipH="1" flipV="1">
            <a:off x="11652763" y="4267039"/>
            <a:ext cx="2874" cy="30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椭圆 25"/>
              <p:cNvSpPr/>
              <p:nvPr/>
            </p:nvSpPr>
            <p:spPr>
              <a:xfrm>
                <a:off x="10576854" y="2760623"/>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6" name="椭圆 25"/>
              <p:cNvSpPr>
                <a:spLocks noRot="1" noChangeAspect="1" noMove="1" noResize="1" noEditPoints="1" noAdjustHandles="1" noChangeArrowheads="1" noChangeShapeType="1" noTextEdit="1"/>
              </p:cNvSpPr>
              <p:nvPr/>
            </p:nvSpPr>
            <p:spPr>
              <a:xfrm>
                <a:off x="10576854" y="2760623"/>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8" name="文本框 27"/>
          <p:cNvSpPr txBox="1"/>
          <p:nvPr/>
        </p:nvSpPr>
        <p:spPr>
          <a:xfrm>
            <a:off x="5090849" y="2881213"/>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(8)</a:t>
            </a:r>
            <a:endParaRPr kumimoji="1" lang="zh-CN" altLang="en-US" dirty="0">
              <a:latin typeface="Times New Roman" charset="0"/>
              <a:ea typeface="Times New Roman" charset="0"/>
              <a:cs typeface="Times New Roman" charset="0"/>
            </a:endParaRPr>
          </a:p>
        </p:txBody>
      </p:sp>
      <p:sp>
        <p:nvSpPr>
          <p:cNvPr id="29" name="文本框 28"/>
          <p:cNvSpPr txBox="1"/>
          <p:nvPr/>
        </p:nvSpPr>
        <p:spPr>
          <a:xfrm>
            <a:off x="5079828" y="3657269"/>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(9)</a:t>
            </a:r>
            <a:endParaRPr kumimoji="1" lang="zh-CN" altLang="en-US" dirty="0">
              <a:latin typeface="Times New Roman" charset="0"/>
              <a:ea typeface="Times New Roman" charset="0"/>
              <a:cs typeface="Times New Roman" charset="0"/>
            </a:endParaRPr>
          </a:p>
        </p:txBody>
      </p:sp>
      <p:sp>
        <p:nvSpPr>
          <p:cNvPr id="30" name="文本框 29"/>
          <p:cNvSpPr txBox="1"/>
          <p:nvPr/>
        </p:nvSpPr>
        <p:spPr>
          <a:xfrm>
            <a:off x="5091336" y="4402909"/>
            <a:ext cx="74767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(10)</a:t>
            </a:r>
            <a:endParaRPr kumimoji="1" lang="zh-CN" altLang="en-US" dirty="0">
              <a:latin typeface="Times New Roman" charset="0"/>
              <a:ea typeface="Times New Roman" charset="0"/>
              <a:cs typeface="Times New Roman" charset="0"/>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5" y="2540185"/>
            <a:ext cx="4826000" cy="2603500"/>
          </a:xfrm>
          <a:prstGeom prst="rect">
            <a:avLst/>
          </a:prstGeom>
        </p:spPr>
      </p:pic>
    </p:spTree>
    <p:extLst>
      <p:ext uri="{BB962C8B-B14F-4D97-AF65-F5344CB8AC3E}">
        <p14:creationId xmlns:p14="http://schemas.microsoft.com/office/powerpoint/2010/main" val="203478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1204189" y="164119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4" name="椭圆 3"/>
              <p:cNvSpPr>
                <a:spLocks noRot="1" noChangeAspect="1" noMove="1" noResize="1" noEditPoints="1" noAdjustHandles="1" noChangeArrowheads="1" noChangeShapeType="1" noTextEdit="1"/>
              </p:cNvSpPr>
              <p:nvPr/>
            </p:nvSpPr>
            <p:spPr>
              <a:xfrm>
                <a:off x="1204189" y="164119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4030804" y="2892032"/>
            <a:ext cx="777600" cy="777600"/>
          </a:xfrm>
          <a:prstGeom prst="ellipse">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2</a:t>
            </a:r>
            <a:r>
              <a:rPr kumimoji="1" lang="en-US" altLang="zh-CN" sz="1400" dirty="0" smtClean="0"/>
              <a:t>=0</a:t>
            </a:r>
            <a:endParaRPr kumimoji="1" lang="zh-CN" altLang="en-US" sz="1400" dirty="0"/>
          </a:p>
        </p:txBody>
      </p:sp>
      <p:sp>
        <p:nvSpPr>
          <p:cNvPr id="6" name="椭圆 5"/>
          <p:cNvSpPr/>
          <p:nvPr/>
        </p:nvSpPr>
        <p:spPr>
          <a:xfrm>
            <a:off x="2215791" y="2880353"/>
            <a:ext cx="777600" cy="777600"/>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1</a:t>
            </a:r>
            <a:r>
              <a:rPr kumimoji="1" lang="en-US" altLang="zh-CN" sz="1400" dirty="0" smtClean="0"/>
              <a:t>=1</a:t>
            </a:r>
            <a:endParaRPr kumimoji="1" lang="zh-CN" altLang="en-US" sz="1400" dirty="0"/>
          </a:p>
        </p:txBody>
      </p:sp>
      <p:sp>
        <p:nvSpPr>
          <p:cNvPr id="7" name="椭圆 6"/>
          <p:cNvSpPr/>
          <p:nvPr/>
        </p:nvSpPr>
        <p:spPr>
          <a:xfrm>
            <a:off x="354217" y="2884426"/>
            <a:ext cx="773527" cy="773527"/>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0</a:t>
            </a:r>
            <a:r>
              <a:rPr kumimoji="1" lang="en-US" altLang="zh-CN" sz="1400" dirty="0" smtClean="0"/>
              <a:t>=1</a:t>
            </a:r>
            <a:endParaRPr kumimoji="1" lang="zh-CN" altLang="en-US" sz="1400" dirty="0"/>
          </a:p>
        </p:txBody>
      </p:sp>
      <p:sp>
        <p:nvSpPr>
          <p:cNvPr id="8" name="椭圆 7"/>
          <p:cNvSpPr/>
          <p:nvPr/>
        </p:nvSpPr>
        <p:spPr>
          <a:xfrm>
            <a:off x="456518" y="453475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9" name="椭圆 8"/>
          <p:cNvSpPr/>
          <p:nvPr/>
        </p:nvSpPr>
        <p:spPr>
          <a:xfrm>
            <a:off x="2315049" y="453475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0" name="椭圆 9"/>
          <p:cNvSpPr/>
          <p:nvPr/>
        </p:nvSpPr>
        <p:spPr>
          <a:xfrm>
            <a:off x="4131378" y="4534752"/>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1" name="椭圆 10"/>
              <p:cNvSpPr/>
              <p:nvPr/>
            </p:nvSpPr>
            <p:spPr>
              <a:xfrm>
                <a:off x="2315049" y="5690951"/>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1" name="椭圆 10"/>
              <p:cNvSpPr>
                <a:spLocks noRot="1" noChangeAspect="1" noMove="1" noResize="1" noEditPoints="1" noAdjustHandles="1" noChangeArrowheads="1" noChangeShapeType="1" noTextEdit="1"/>
              </p:cNvSpPr>
              <p:nvPr/>
            </p:nvSpPr>
            <p:spPr>
              <a:xfrm>
                <a:off x="2315049" y="5690951"/>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2" name="直线箭头连接符 11"/>
          <p:cNvCxnSpPr>
            <a:stCxn id="4" idx="4"/>
            <a:endCxn id="5" idx="0"/>
          </p:cNvCxnSpPr>
          <p:nvPr/>
        </p:nvCxnSpPr>
        <p:spPr>
          <a:xfrm>
            <a:off x="1509445" y="2251702"/>
            <a:ext cx="2910159" cy="64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24" idx="4"/>
            <a:endCxn id="7" idx="0"/>
          </p:cNvCxnSpPr>
          <p:nvPr/>
        </p:nvCxnSpPr>
        <p:spPr>
          <a:xfrm flipH="1">
            <a:off x="740981" y="2245712"/>
            <a:ext cx="2854062" cy="63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24" idx="4"/>
            <a:endCxn id="6" idx="0"/>
          </p:cNvCxnSpPr>
          <p:nvPr/>
        </p:nvCxnSpPr>
        <p:spPr>
          <a:xfrm flipH="1">
            <a:off x="2604591" y="2245712"/>
            <a:ext cx="990452" cy="6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4" idx="4"/>
            <a:endCxn id="5" idx="0"/>
          </p:cNvCxnSpPr>
          <p:nvPr/>
        </p:nvCxnSpPr>
        <p:spPr>
          <a:xfrm>
            <a:off x="3595043" y="2245712"/>
            <a:ext cx="824561" cy="64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4" idx="4"/>
            <a:endCxn id="6" idx="0"/>
          </p:cNvCxnSpPr>
          <p:nvPr/>
        </p:nvCxnSpPr>
        <p:spPr>
          <a:xfrm>
            <a:off x="1509445" y="2251702"/>
            <a:ext cx="1095146"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4" idx="4"/>
            <a:endCxn id="7" idx="0"/>
          </p:cNvCxnSpPr>
          <p:nvPr/>
        </p:nvCxnSpPr>
        <p:spPr>
          <a:xfrm flipH="1">
            <a:off x="740981" y="2251702"/>
            <a:ext cx="768464" cy="6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1" idx="0"/>
            <a:endCxn id="8" idx="4"/>
          </p:cNvCxnSpPr>
          <p:nvPr/>
        </p:nvCxnSpPr>
        <p:spPr>
          <a:xfrm flipH="1" flipV="1">
            <a:off x="735918" y="5093552"/>
            <a:ext cx="1858531"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a:endCxn id="9" idx="4"/>
          </p:cNvCxnSpPr>
          <p:nvPr/>
        </p:nvCxnSpPr>
        <p:spPr>
          <a:xfrm flipV="1">
            <a:off x="2594449" y="5093552"/>
            <a:ext cx="0"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0"/>
            <a:endCxn id="10" idx="4"/>
          </p:cNvCxnSpPr>
          <p:nvPr/>
        </p:nvCxnSpPr>
        <p:spPr>
          <a:xfrm flipV="1">
            <a:off x="2594449" y="5093552"/>
            <a:ext cx="1816329"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7" idx="4"/>
          </p:cNvCxnSpPr>
          <p:nvPr/>
        </p:nvCxnSpPr>
        <p:spPr>
          <a:xfrm flipV="1">
            <a:off x="735918" y="3657953"/>
            <a:ext cx="5063"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9" idx="0"/>
            <a:endCxn id="6" idx="4"/>
          </p:cNvCxnSpPr>
          <p:nvPr/>
        </p:nvCxnSpPr>
        <p:spPr>
          <a:xfrm flipV="1">
            <a:off x="2594449" y="3657953"/>
            <a:ext cx="10142"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0" idx="0"/>
            <a:endCxn id="5" idx="4"/>
          </p:cNvCxnSpPr>
          <p:nvPr/>
        </p:nvCxnSpPr>
        <p:spPr>
          <a:xfrm flipV="1">
            <a:off x="4410778" y="3669632"/>
            <a:ext cx="8826" cy="86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p:cNvSpPr/>
              <p:nvPr/>
            </p:nvSpPr>
            <p:spPr>
              <a:xfrm>
                <a:off x="3289787" y="163520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4" name="椭圆 23"/>
              <p:cNvSpPr>
                <a:spLocks noRot="1" noChangeAspect="1" noMove="1" noResize="1" noEditPoints="1" noAdjustHandles="1" noChangeArrowheads="1" noChangeShapeType="1" noTextEdit="1"/>
              </p:cNvSpPr>
              <p:nvPr/>
            </p:nvSpPr>
            <p:spPr>
              <a:xfrm>
                <a:off x="3289787" y="163520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文本框 25"/>
          <p:cNvSpPr txBox="1"/>
          <p:nvPr/>
        </p:nvSpPr>
        <p:spPr>
          <a:xfrm>
            <a:off x="237744" y="201168"/>
            <a:ext cx="2432304" cy="769441"/>
          </a:xfrm>
          <a:prstGeom prst="rect">
            <a:avLst/>
          </a:prstGeom>
          <a:noFill/>
        </p:spPr>
        <p:txBody>
          <a:bodyPr wrap="square" rtlCol="0">
            <a:spAutoFit/>
          </a:bodyPr>
          <a:lstStyle/>
          <a:p>
            <a:r>
              <a:rPr kumimoji="1" lang="en-US" altLang="zh-CN" sz="4400" b="1" dirty="0" smtClean="0"/>
              <a:t>Demo</a:t>
            </a:r>
            <a:endParaRPr kumimoji="1" lang="zh-CN" altLang="en-US" sz="4400" b="1" dirty="0"/>
          </a:p>
        </p:txBody>
      </p:sp>
      <p:sp>
        <p:nvSpPr>
          <p:cNvPr id="87" name="文本框 86"/>
          <p:cNvSpPr txBox="1"/>
          <p:nvPr/>
        </p:nvSpPr>
        <p:spPr>
          <a:xfrm>
            <a:off x="5410056" y="2310257"/>
            <a:ext cx="4578006" cy="52322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Initialize Factors</a:t>
            </a:r>
            <a:endParaRPr kumimoji="1" lang="zh-CN" altLang="en-US" sz="2800" dirty="0">
              <a:latin typeface="Times New Roman" charset="0"/>
              <a:ea typeface="Times New Roman" charset="0"/>
              <a:cs typeface="Times New Roman" charset="0"/>
            </a:endParaRPr>
          </a:p>
        </p:txBody>
      </p:sp>
      <p:pic>
        <p:nvPicPr>
          <p:cNvPr id="89" name="图片 8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056" y="1229256"/>
            <a:ext cx="4686300" cy="711200"/>
          </a:xfrm>
          <a:prstGeom prst="rect">
            <a:avLst/>
          </a:prstGeom>
        </p:spPr>
      </p:pic>
      <p:sp>
        <p:nvSpPr>
          <p:cNvPr id="90" name="文本框 89"/>
          <p:cNvSpPr txBox="1"/>
          <p:nvPr/>
        </p:nvSpPr>
        <p:spPr>
          <a:xfrm>
            <a:off x="5410055" y="579424"/>
            <a:ext cx="5703421" cy="52322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Parameters </a:t>
            </a:r>
            <a:r>
              <a:rPr kumimoji="1" lang="en-US" altLang="zh-CN" sz="2800" smtClean="0">
                <a:latin typeface="Times New Roman" charset="0"/>
                <a:ea typeface="Times New Roman" charset="0"/>
                <a:cs typeface="Times New Roman" charset="0"/>
              </a:rPr>
              <a:t>and Observed Data</a:t>
            </a:r>
            <a:endParaRPr kumimoji="1" lang="zh-CN" altLang="en-US" sz="2800" dirty="0">
              <a:latin typeface="Times New Roman" charset="0"/>
              <a:ea typeface="Times New Roman" charset="0"/>
              <a:cs typeface="Times New Roman" charset="0"/>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0055" y="2882301"/>
            <a:ext cx="3492500" cy="1612900"/>
          </a:xfrm>
          <a:prstGeom prst="rect">
            <a:avLst/>
          </a:prstGeom>
        </p:spPr>
      </p:pic>
    </p:spTree>
    <p:extLst>
      <p:ext uri="{BB962C8B-B14F-4D97-AF65-F5344CB8AC3E}">
        <p14:creationId xmlns:p14="http://schemas.microsoft.com/office/powerpoint/2010/main" val="72083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1204189" y="164119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4" name="椭圆 3"/>
              <p:cNvSpPr>
                <a:spLocks noRot="1" noChangeAspect="1" noMove="1" noResize="1" noEditPoints="1" noAdjustHandles="1" noChangeArrowheads="1" noChangeShapeType="1" noTextEdit="1"/>
              </p:cNvSpPr>
              <p:nvPr/>
            </p:nvSpPr>
            <p:spPr>
              <a:xfrm>
                <a:off x="1204189" y="164119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4030804" y="2892032"/>
            <a:ext cx="777600" cy="777600"/>
          </a:xfrm>
          <a:prstGeom prst="ellipse">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2</a:t>
            </a:r>
            <a:r>
              <a:rPr kumimoji="1" lang="en-US" altLang="zh-CN" sz="1400" dirty="0" smtClean="0"/>
              <a:t>=0</a:t>
            </a:r>
            <a:endParaRPr kumimoji="1" lang="zh-CN" altLang="en-US" sz="1400" dirty="0"/>
          </a:p>
        </p:txBody>
      </p:sp>
      <p:sp>
        <p:nvSpPr>
          <p:cNvPr id="6" name="椭圆 5"/>
          <p:cNvSpPr/>
          <p:nvPr/>
        </p:nvSpPr>
        <p:spPr>
          <a:xfrm>
            <a:off x="2215791" y="2880353"/>
            <a:ext cx="777600" cy="777600"/>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1</a:t>
            </a:r>
            <a:r>
              <a:rPr kumimoji="1" lang="en-US" altLang="zh-CN" sz="1400" dirty="0" smtClean="0"/>
              <a:t>=1</a:t>
            </a:r>
            <a:endParaRPr kumimoji="1" lang="zh-CN" altLang="en-US" sz="1400" dirty="0"/>
          </a:p>
        </p:txBody>
      </p:sp>
      <p:sp>
        <p:nvSpPr>
          <p:cNvPr id="7" name="椭圆 6"/>
          <p:cNvSpPr/>
          <p:nvPr/>
        </p:nvSpPr>
        <p:spPr>
          <a:xfrm>
            <a:off x="354217" y="2884426"/>
            <a:ext cx="773527" cy="773527"/>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0</a:t>
            </a:r>
            <a:r>
              <a:rPr kumimoji="1" lang="en-US" altLang="zh-CN" sz="1400" dirty="0" smtClean="0"/>
              <a:t>=1</a:t>
            </a:r>
            <a:endParaRPr kumimoji="1" lang="zh-CN" altLang="en-US" sz="1400" dirty="0"/>
          </a:p>
        </p:txBody>
      </p:sp>
      <p:sp>
        <p:nvSpPr>
          <p:cNvPr id="8" name="椭圆 7"/>
          <p:cNvSpPr/>
          <p:nvPr/>
        </p:nvSpPr>
        <p:spPr>
          <a:xfrm>
            <a:off x="456518" y="4534752"/>
            <a:ext cx="558800" cy="558800"/>
          </a:xfrm>
          <a:prstGeom prst="ellipse">
            <a:avLst/>
          </a:prstGeom>
          <a:solidFill>
            <a:srgbClr val="DDA7E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9" name="椭圆 8"/>
          <p:cNvSpPr/>
          <p:nvPr/>
        </p:nvSpPr>
        <p:spPr>
          <a:xfrm>
            <a:off x="2315049" y="4534752"/>
            <a:ext cx="558800" cy="558800"/>
          </a:xfrm>
          <a:prstGeom prst="ellipse">
            <a:avLst/>
          </a:prstGeom>
          <a:solidFill>
            <a:srgbClr val="DDA7E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0" name="椭圆 9"/>
          <p:cNvSpPr/>
          <p:nvPr/>
        </p:nvSpPr>
        <p:spPr>
          <a:xfrm>
            <a:off x="4131378" y="4534752"/>
            <a:ext cx="558800" cy="558800"/>
          </a:xfrm>
          <a:prstGeom prst="ellipse">
            <a:avLst/>
          </a:prstGeom>
          <a:solidFill>
            <a:srgbClr val="DDA7E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1" name="椭圆 10"/>
              <p:cNvSpPr/>
              <p:nvPr/>
            </p:nvSpPr>
            <p:spPr>
              <a:xfrm>
                <a:off x="2315049" y="5690951"/>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1" name="椭圆 10"/>
              <p:cNvSpPr>
                <a:spLocks noRot="1" noChangeAspect="1" noMove="1" noResize="1" noEditPoints="1" noAdjustHandles="1" noChangeArrowheads="1" noChangeShapeType="1" noTextEdit="1"/>
              </p:cNvSpPr>
              <p:nvPr/>
            </p:nvSpPr>
            <p:spPr>
              <a:xfrm>
                <a:off x="2315049" y="5690951"/>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2" name="直线箭头连接符 11"/>
          <p:cNvCxnSpPr>
            <a:stCxn id="4" idx="4"/>
            <a:endCxn id="5" idx="0"/>
          </p:cNvCxnSpPr>
          <p:nvPr/>
        </p:nvCxnSpPr>
        <p:spPr>
          <a:xfrm>
            <a:off x="1509445" y="2251702"/>
            <a:ext cx="2910159" cy="64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24" idx="4"/>
            <a:endCxn id="7" idx="0"/>
          </p:cNvCxnSpPr>
          <p:nvPr/>
        </p:nvCxnSpPr>
        <p:spPr>
          <a:xfrm flipH="1">
            <a:off x="740981" y="2245712"/>
            <a:ext cx="2854062" cy="63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24" idx="4"/>
            <a:endCxn id="6" idx="0"/>
          </p:cNvCxnSpPr>
          <p:nvPr/>
        </p:nvCxnSpPr>
        <p:spPr>
          <a:xfrm flipH="1">
            <a:off x="2604591" y="2245712"/>
            <a:ext cx="990452" cy="6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4" idx="4"/>
            <a:endCxn id="5" idx="0"/>
          </p:cNvCxnSpPr>
          <p:nvPr/>
        </p:nvCxnSpPr>
        <p:spPr>
          <a:xfrm>
            <a:off x="3595043" y="2245712"/>
            <a:ext cx="824561" cy="64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4" idx="4"/>
            <a:endCxn id="6" idx="0"/>
          </p:cNvCxnSpPr>
          <p:nvPr/>
        </p:nvCxnSpPr>
        <p:spPr>
          <a:xfrm>
            <a:off x="1509445" y="2251702"/>
            <a:ext cx="1095146"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4" idx="4"/>
            <a:endCxn id="7" idx="0"/>
          </p:cNvCxnSpPr>
          <p:nvPr/>
        </p:nvCxnSpPr>
        <p:spPr>
          <a:xfrm flipH="1">
            <a:off x="740981" y="2251702"/>
            <a:ext cx="768464" cy="6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1" idx="0"/>
            <a:endCxn id="8" idx="4"/>
          </p:cNvCxnSpPr>
          <p:nvPr/>
        </p:nvCxnSpPr>
        <p:spPr>
          <a:xfrm flipH="1" flipV="1">
            <a:off x="735918" y="5093552"/>
            <a:ext cx="1858531"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a:endCxn id="9" idx="4"/>
          </p:cNvCxnSpPr>
          <p:nvPr/>
        </p:nvCxnSpPr>
        <p:spPr>
          <a:xfrm flipV="1">
            <a:off x="2594449" y="5093552"/>
            <a:ext cx="0"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0"/>
            <a:endCxn id="10" idx="4"/>
          </p:cNvCxnSpPr>
          <p:nvPr/>
        </p:nvCxnSpPr>
        <p:spPr>
          <a:xfrm flipV="1">
            <a:off x="2594449" y="5093552"/>
            <a:ext cx="1816329"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7" idx="4"/>
          </p:cNvCxnSpPr>
          <p:nvPr/>
        </p:nvCxnSpPr>
        <p:spPr>
          <a:xfrm flipV="1">
            <a:off x="735918" y="3657953"/>
            <a:ext cx="5063"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9" idx="0"/>
            <a:endCxn id="6" idx="4"/>
          </p:cNvCxnSpPr>
          <p:nvPr/>
        </p:nvCxnSpPr>
        <p:spPr>
          <a:xfrm flipV="1">
            <a:off x="2594449" y="3657953"/>
            <a:ext cx="10142"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0" idx="0"/>
            <a:endCxn id="5" idx="4"/>
          </p:cNvCxnSpPr>
          <p:nvPr/>
        </p:nvCxnSpPr>
        <p:spPr>
          <a:xfrm flipV="1">
            <a:off x="4410778" y="3669632"/>
            <a:ext cx="8826" cy="86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p:cNvSpPr/>
              <p:nvPr/>
            </p:nvSpPr>
            <p:spPr>
              <a:xfrm>
                <a:off x="3289787" y="163520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4" name="椭圆 23"/>
              <p:cNvSpPr>
                <a:spLocks noRot="1" noChangeAspect="1" noMove="1" noResize="1" noEditPoints="1" noAdjustHandles="1" noChangeArrowheads="1" noChangeShapeType="1" noTextEdit="1"/>
              </p:cNvSpPr>
              <p:nvPr/>
            </p:nvSpPr>
            <p:spPr>
              <a:xfrm>
                <a:off x="3289787" y="163520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文本框 25"/>
          <p:cNvSpPr txBox="1"/>
          <p:nvPr/>
        </p:nvSpPr>
        <p:spPr>
          <a:xfrm>
            <a:off x="237744" y="201168"/>
            <a:ext cx="2432304" cy="769441"/>
          </a:xfrm>
          <a:prstGeom prst="rect">
            <a:avLst/>
          </a:prstGeom>
          <a:noFill/>
        </p:spPr>
        <p:txBody>
          <a:bodyPr wrap="square" rtlCol="0">
            <a:spAutoFit/>
          </a:bodyPr>
          <a:lstStyle/>
          <a:p>
            <a:r>
              <a:rPr kumimoji="1" lang="en-US" altLang="zh-CN" sz="4400" b="1" dirty="0" smtClean="0"/>
              <a:t>Demo</a:t>
            </a:r>
            <a:endParaRPr kumimoji="1" lang="zh-CN" altLang="en-US" sz="4400" b="1" dirty="0"/>
          </a:p>
        </p:txBody>
      </p:sp>
      <p:sp>
        <p:nvSpPr>
          <p:cNvPr id="25" name="文本框 24"/>
          <p:cNvSpPr txBox="1"/>
          <p:nvPr/>
        </p:nvSpPr>
        <p:spPr>
          <a:xfrm>
            <a:off x="5410055" y="579424"/>
            <a:ext cx="5703421" cy="52322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Step 1   Update </a:t>
            </a:r>
            <a:r>
              <a:rPr kumimoji="1" lang="en-US" altLang="zh-CN" sz="2800" i="1" dirty="0" smtClean="0">
                <a:latin typeface="Times New Roman" charset="0"/>
                <a:ea typeface="Times New Roman" charset="0"/>
                <a:cs typeface="Times New Roman" charset="0"/>
              </a:rPr>
              <a:t>z</a:t>
            </a:r>
            <a:endParaRPr kumimoji="1" lang="zh-CN" altLang="en-US" sz="2800" dirty="0">
              <a:latin typeface="Times New Roman" charset="0"/>
              <a:ea typeface="Times New Roman" charset="0"/>
              <a:cs typeface="Times New Roman" charset="0"/>
            </a:endParaRPr>
          </a:p>
        </p:txBody>
      </p:sp>
      <p:cxnSp>
        <p:nvCxnSpPr>
          <p:cNvPr id="3" name="直线箭头连接符 2"/>
          <p:cNvCxnSpPr/>
          <p:nvPr/>
        </p:nvCxnSpPr>
        <p:spPr>
          <a:xfrm>
            <a:off x="914400" y="3796241"/>
            <a:ext cx="0" cy="64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直线箭头连接符 26"/>
          <p:cNvCxnSpPr/>
          <p:nvPr/>
        </p:nvCxnSpPr>
        <p:spPr>
          <a:xfrm>
            <a:off x="2740388" y="3796241"/>
            <a:ext cx="0" cy="64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直线箭头连接符 27"/>
          <p:cNvCxnSpPr/>
          <p:nvPr/>
        </p:nvCxnSpPr>
        <p:spPr>
          <a:xfrm>
            <a:off x="4563566" y="3796241"/>
            <a:ext cx="0" cy="64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线箭头连接符 28"/>
          <p:cNvCxnSpPr/>
          <p:nvPr/>
        </p:nvCxnSpPr>
        <p:spPr>
          <a:xfrm flipH="1" flipV="1">
            <a:off x="914400" y="5289452"/>
            <a:ext cx="1301392" cy="4015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直线箭头连接符 32"/>
          <p:cNvCxnSpPr/>
          <p:nvPr/>
        </p:nvCxnSpPr>
        <p:spPr>
          <a:xfrm flipV="1">
            <a:off x="2684116" y="5176909"/>
            <a:ext cx="0" cy="4014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直线箭头连接符 35"/>
          <p:cNvCxnSpPr/>
          <p:nvPr/>
        </p:nvCxnSpPr>
        <p:spPr>
          <a:xfrm flipV="1">
            <a:off x="2923052" y="5289452"/>
            <a:ext cx="1208326" cy="415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3" name="图片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50" y="1748301"/>
            <a:ext cx="2082800" cy="660400"/>
          </a:xfrm>
          <a:prstGeom prst="rect">
            <a:avLst/>
          </a:prstGeom>
        </p:spPr>
      </p:pic>
      <p:sp>
        <p:nvSpPr>
          <p:cNvPr id="44" name="文本框 43"/>
          <p:cNvSpPr txBox="1"/>
          <p:nvPr/>
        </p:nvSpPr>
        <p:spPr>
          <a:xfrm>
            <a:off x="5467322" y="1378969"/>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According to (4) and (5)</a:t>
            </a:r>
            <a:endParaRPr kumimoji="1" lang="zh-CN" altLang="en-US" dirty="0">
              <a:latin typeface="Times New Roman" charset="0"/>
              <a:ea typeface="Times New Roman" charset="0"/>
              <a:cs typeface="Times New Roman" charset="0"/>
            </a:endParaRPr>
          </a:p>
        </p:txBody>
      </p:sp>
      <p:sp>
        <p:nvSpPr>
          <p:cNvPr id="45" name="文本框 44"/>
          <p:cNvSpPr txBox="1"/>
          <p:nvPr/>
        </p:nvSpPr>
        <p:spPr>
          <a:xfrm>
            <a:off x="8813558" y="1358925"/>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According to (1)</a:t>
            </a:r>
            <a:endParaRPr kumimoji="1" lang="zh-CN" altLang="en-US" dirty="0">
              <a:latin typeface="Times New Roman" charset="0"/>
              <a:ea typeface="Times New Roman" charset="0"/>
              <a:cs typeface="Times New Roman" charset="0"/>
            </a:endParaRPr>
          </a:p>
        </p:txBody>
      </p:sp>
      <p:pic>
        <p:nvPicPr>
          <p:cNvPr id="46" name="图片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3358" y="1735601"/>
            <a:ext cx="1968500" cy="673100"/>
          </a:xfrm>
          <a:prstGeom prst="rect">
            <a:avLst/>
          </a:prstGeom>
        </p:spPr>
      </p:pic>
      <p:sp>
        <p:nvSpPr>
          <p:cNvPr id="47" name="文本框 46"/>
          <p:cNvSpPr txBox="1"/>
          <p:nvPr/>
        </p:nvSpPr>
        <p:spPr>
          <a:xfrm>
            <a:off x="5467322" y="3796241"/>
            <a:ext cx="457800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Prepare new messages according to (2) and (3)</a:t>
            </a:r>
            <a:endParaRPr kumimoji="1" lang="zh-CN" altLang="en-US" dirty="0">
              <a:latin typeface="Times New Roman" charset="0"/>
              <a:ea typeface="Times New Roman" charset="0"/>
              <a:cs typeface="Times New Roman" charset="0"/>
            </a:endParaRPr>
          </a:p>
        </p:txBody>
      </p:sp>
      <p:pic>
        <p:nvPicPr>
          <p:cNvPr id="48" name="图片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4750" y="2902470"/>
            <a:ext cx="3517900" cy="863600"/>
          </a:xfrm>
          <a:prstGeom prst="rect">
            <a:avLst/>
          </a:prstGeom>
        </p:spPr>
      </p:pic>
      <p:sp>
        <p:nvSpPr>
          <p:cNvPr id="49" name="文本框 48"/>
          <p:cNvSpPr txBox="1"/>
          <p:nvPr/>
        </p:nvSpPr>
        <p:spPr>
          <a:xfrm>
            <a:off x="5467322" y="2466594"/>
            <a:ext cx="457800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Update </a:t>
            </a:r>
            <a:r>
              <a:rPr kumimoji="1" lang="en-US" altLang="zh-CN" i="1" dirty="0" smtClean="0">
                <a:latin typeface="Times New Roman" charset="0"/>
                <a:ea typeface="Times New Roman" charset="0"/>
                <a:cs typeface="Times New Roman" charset="0"/>
              </a:rPr>
              <a:t>z </a:t>
            </a:r>
            <a:r>
              <a:rPr kumimoji="1" lang="en-US" altLang="zh-CN" dirty="0" smtClean="0">
                <a:latin typeface="Times New Roman" charset="0"/>
                <a:ea typeface="Times New Roman" charset="0"/>
                <a:cs typeface="Times New Roman" charset="0"/>
              </a:rPr>
              <a:t>according to (9)   </a:t>
            </a:r>
            <a:endParaRPr kumimoji="1" lang="zh-CN" altLang="en-US" dirty="0">
              <a:latin typeface="Times New Roman" charset="0"/>
              <a:ea typeface="Times New Roman" charset="0"/>
              <a:cs typeface="Times New Roman" charset="0"/>
            </a:endParaRPr>
          </a:p>
        </p:txBody>
      </p:sp>
      <p:pic>
        <p:nvPicPr>
          <p:cNvPr id="50" name="图片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8496" y="4506616"/>
            <a:ext cx="2692400" cy="685800"/>
          </a:xfrm>
          <a:prstGeom prst="rect">
            <a:avLst/>
          </a:prstGeom>
        </p:spPr>
      </p:pic>
    </p:spTree>
    <p:extLst>
      <p:ext uri="{BB962C8B-B14F-4D97-AF65-F5344CB8AC3E}">
        <p14:creationId xmlns:p14="http://schemas.microsoft.com/office/powerpoint/2010/main" val="61808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p:cNvSpPr/>
              <p:nvPr/>
            </p:nvSpPr>
            <p:spPr>
              <a:xfrm>
                <a:off x="1204189" y="164119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0</a:t>
                </a:r>
                <a:endParaRPr lang="zh-CN" altLang="zh-CN" dirty="0" smtClean="0"/>
              </a:p>
            </p:txBody>
          </p:sp>
        </mc:Choice>
        <mc:Fallback xmlns="">
          <p:sp>
            <p:nvSpPr>
              <p:cNvPr id="4" name="椭圆 3"/>
              <p:cNvSpPr>
                <a:spLocks noRot="1" noChangeAspect="1" noMove="1" noResize="1" noEditPoints="1" noAdjustHandles="1" noChangeArrowheads="1" noChangeShapeType="1" noTextEdit="1"/>
              </p:cNvSpPr>
              <p:nvPr/>
            </p:nvSpPr>
            <p:spPr>
              <a:xfrm>
                <a:off x="1204189" y="1641190"/>
                <a:ext cx="610512" cy="610512"/>
              </a:xfrm>
              <a:prstGeom prst="ellipse">
                <a:avLst/>
              </a:prstGeom>
              <a:blipFill rotWithShape="0">
                <a:blip r:embed="rId2"/>
                <a:stretch>
                  <a:fillRect/>
                </a:stretch>
              </a:blipFill>
              <a:ln>
                <a:solidFill>
                  <a:schemeClr val="tx1"/>
                </a:solidFill>
              </a:ln>
            </p:spPr>
            <p:txBody>
              <a:bodyPr/>
              <a:lstStyle/>
              <a:p>
                <a:r>
                  <a:rPr lang="zh-CN" altLang="en-US">
                    <a:noFill/>
                  </a:rPr>
                  <a:t> </a:t>
                </a:r>
              </a:p>
            </p:txBody>
          </p:sp>
        </mc:Fallback>
      </mc:AlternateContent>
      <p:sp>
        <p:nvSpPr>
          <p:cNvPr id="5" name="椭圆 4"/>
          <p:cNvSpPr/>
          <p:nvPr/>
        </p:nvSpPr>
        <p:spPr>
          <a:xfrm>
            <a:off x="4030804" y="2892032"/>
            <a:ext cx="777600" cy="777600"/>
          </a:xfrm>
          <a:prstGeom prst="ellipse">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2</a:t>
            </a:r>
            <a:r>
              <a:rPr kumimoji="1" lang="en-US" altLang="zh-CN" sz="1400" dirty="0" smtClean="0"/>
              <a:t>=0</a:t>
            </a:r>
            <a:endParaRPr kumimoji="1" lang="zh-CN" altLang="en-US" sz="1400" dirty="0"/>
          </a:p>
        </p:txBody>
      </p:sp>
      <p:sp>
        <p:nvSpPr>
          <p:cNvPr id="6" name="椭圆 5"/>
          <p:cNvSpPr/>
          <p:nvPr/>
        </p:nvSpPr>
        <p:spPr>
          <a:xfrm>
            <a:off x="2215791" y="2880353"/>
            <a:ext cx="777600" cy="777600"/>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1</a:t>
            </a:r>
            <a:r>
              <a:rPr kumimoji="1" lang="en-US" altLang="zh-CN" sz="1400" dirty="0" smtClean="0"/>
              <a:t>=1</a:t>
            </a:r>
            <a:endParaRPr kumimoji="1" lang="zh-CN" altLang="en-US" sz="1400" dirty="0"/>
          </a:p>
        </p:txBody>
      </p:sp>
      <p:sp>
        <p:nvSpPr>
          <p:cNvPr id="7" name="椭圆 6"/>
          <p:cNvSpPr/>
          <p:nvPr/>
        </p:nvSpPr>
        <p:spPr>
          <a:xfrm>
            <a:off x="354217" y="2884426"/>
            <a:ext cx="773527" cy="773527"/>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x</a:t>
            </a:r>
            <a:r>
              <a:rPr kumimoji="1" lang="en-US" altLang="zh-CN" sz="1400" baseline="-25000" dirty="0" smtClean="0"/>
              <a:t>0</a:t>
            </a:r>
            <a:r>
              <a:rPr kumimoji="1" lang="en-US" altLang="zh-CN" sz="1400" dirty="0" smtClean="0"/>
              <a:t>=1</a:t>
            </a:r>
            <a:endParaRPr kumimoji="1" lang="zh-CN" altLang="en-US" sz="1400" dirty="0"/>
          </a:p>
        </p:txBody>
      </p:sp>
      <p:sp>
        <p:nvSpPr>
          <p:cNvPr id="8" name="椭圆 7"/>
          <p:cNvSpPr/>
          <p:nvPr/>
        </p:nvSpPr>
        <p:spPr>
          <a:xfrm>
            <a:off x="456518"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0</a:t>
            </a:r>
            <a:endParaRPr kumimoji="1" lang="zh-CN" altLang="en-US" dirty="0"/>
          </a:p>
        </p:txBody>
      </p:sp>
      <p:sp>
        <p:nvSpPr>
          <p:cNvPr id="9" name="椭圆 8"/>
          <p:cNvSpPr/>
          <p:nvPr/>
        </p:nvSpPr>
        <p:spPr>
          <a:xfrm>
            <a:off x="2315049"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1</a:t>
            </a:r>
            <a:endParaRPr kumimoji="1" lang="zh-CN" altLang="en-US" dirty="0"/>
          </a:p>
        </p:txBody>
      </p:sp>
      <p:sp>
        <p:nvSpPr>
          <p:cNvPr id="10" name="椭圆 9"/>
          <p:cNvSpPr/>
          <p:nvPr/>
        </p:nvSpPr>
        <p:spPr>
          <a:xfrm>
            <a:off x="4131378" y="4534752"/>
            <a:ext cx="558800" cy="558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smtClean="0"/>
              <a:t>z</a:t>
            </a:r>
            <a:r>
              <a:rPr kumimoji="1" lang="en-US" altLang="zh-CN" baseline="-25000" dirty="0" smtClean="0"/>
              <a:t>2</a:t>
            </a:r>
            <a:endParaRPr kumimoji="1" lang="zh-CN" altLang="en-US" dirty="0"/>
          </a:p>
        </p:txBody>
      </p:sp>
      <mc:AlternateContent xmlns:mc="http://schemas.openxmlformats.org/markup-compatibility/2006" xmlns:a14="http://schemas.microsoft.com/office/drawing/2010/main">
        <mc:Choice Requires="a14">
          <p:sp>
            <p:nvSpPr>
              <p:cNvPr id="11" name="椭圆 10"/>
              <p:cNvSpPr/>
              <p:nvPr/>
            </p:nvSpPr>
            <p:spPr>
              <a:xfrm>
                <a:off x="2315049" y="5690951"/>
                <a:ext cx="558800" cy="558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a:latin typeface="Cambria Math" charset="0"/>
                        </a:rPr>
                        <m:t>π</m:t>
                      </m:r>
                    </m:oMath>
                  </m:oMathPara>
                </a14:m>
                <a:endParaRPr lang="zh-CN" altLang="zh-CN" dirty="0"/>
              </a:p>
            </p:txBody>
          </p:sp>
        </mc:Choice>
        <mc:Fallback xmlns="">
          <p:sp>
            <p:nvSpPr>
              <p:cNvPr id="11" name="椭圆 10"/>
              <p:cNvSpPr>
                <a:spLocks noRot="1" noChangeAspect="1" noMove="1" noResize="1" noEditPoints="1" noAdjustHandles="1" noChangeArrowheads="1" noChangeShapeType="1" noTextEdit="1"/>
              </p:cNvSpPr>
              <p:nvPr/>
            </p:nvSpPr>
            <p:spPr>
              <a:xfrm>
                <a:off x="2315049" y="5690951"/>
                <a:ext cx="558800" cy="558800"/>
              </a:xfrm>
              <a:prstGeom prst="ellipse">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12" name="直线箭头连接符 11"/>
          <p:cNvCxnSpPr>
            <a:stCxn id="4" idx="4"/>
            <a:endCxn id="5" idx="0"/>
          </p:cNvCxnSpPr>
          <p:nvPr/>
        </p:nvCxnSpPr>
        <p:spPr>
          <a:xfrm>
            <a:off x="1509445" y="2251702"/>
            <a:ext cx="2910159" cy="64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24" idx="4"/>
            <a:endCxn id="7" idx="0"/>
          </p:cNvCxnSpPr>
          <p:nvPr/>
        </p:nvCxnSpPr>
        <p:spPr>
          <a:xfrm flipH="1">
            <a:off x="740981" y="2245712"/>
            <a:ext cx="2854062" cy="63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24" idx="4"/>
            <a:endCxn id="6" idx="0"/>
          </p:cNvCxnSpPr>
          <p:nvPr/>
        </p:nvCxnSpPr>
        <p:spPr>
          <a:xfrm flipH="1">
            <a:off x="2604591" y="2245712"/>
            <a:ext cx="990452" cy="6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24" idx="4"/>
            <a:endCxn id="5" idx="0"/>
          </p:cNvCxnSpPr>
          <p:nvPr/>
        </p:nvCxnSpPr>
        <p:spPr>
          <a:xfrm>
            <a:off x="3595043" y="2245712"/>
            <a:ext cx="824561" cy="64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4" idx="4"/>
            <a:endCxn id="6" idx="0"/>
          </p:cNvCxnSpPr>
          <p:nvPr/>
        </p:nvCxnSpPr>
        <p:spPr>
          <a:xfrm>
            <a:off x="1509445" y="2251702"/>
            <a:ext cx="1095146"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4" idx="4"/>
            <a:endCxn id="7" idx="0"/>
          </p:cNvCxnSpPr>
          <p:nvPr/>
        </p:nvCxnSpPr>
        <p:spPr>
          <a:xfrm flipH="1">
            <a:off x="740981" y="2251702"/>
            <a:ext cx="768464" cy="6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1" idx="0"/>
            <a:endCxn id="8" idx="4"/>
          </p:cNvCxnSpPr>
          <p:nvPr/>
        </p:nvCxnSpPr>
        <p:spPr>
          <a:xfrm flipH="1" flipV="1">
            <a:off x="735918" y="5093552"/>
            <a:ext cx="1858531"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a:endCxn id="9" idx="4"/>
          </p:cNvCxnSpPr>
          <p:nvPr/>
        </p:nvCxnSpPr>
        <p:spPr>
          <a:xfrm flipV="1">
            <a:off x="2594449" y="5093552"/>
            <a:ext cx="0"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0"/>
            <a:endCxn id="10" idx="4"/>
          </p:cNvCxnSpPr>
          <p:nvPr/>
        </p:nvCxnSpPr>
        <p:spPr>
          <a:xfrm flipV="1">
            <a:off x="2594449" y="5093552"/>
            <a:ext cx="1816329" cy="59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7" idx="4"/>
          </p:cNvCxnSpPr>
          <p:nvPr/>
        </p:nvCxnSpPr>
        <p:spPr>
          <a:xfrm flipV="1">
            <a:off x="735918" y="3657953"/>
            <a:ext cx="5063"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9" idx="0"/>
            <a:endCxn id="6" idx="4"/>
          </p:cNvCxnSpPr>
          <p:nvPr/>
        </p:nvCxnSpPr>
        <p:spPr>
          <a:xfrm flipV="1">
            <a:off x="2594449" y="3657953"/>
            <a:ext cx="10142" cy="87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0" idx="0"/>
            <a:endCxn id="5" idx="4"/>
          </p:cNvCxnSpPr>
          <p:nvPr/>
        </p:nvCxnSpPr>
        <p:spPr>
          <a:xfrm flipV="1">
            <a:off x="4410778" y="3669632"/>
            <a:ext cx="8826" cy="86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p:cNvSpPr/>
              <p:nvPr/>
            </p:nvSpPr>
            <p:spPr>
              <a:xfrm>
                <a:off x="3289787" y="1635200"/>
                <a:ext cx="610512" cy="6105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altLang="zh-CN" i="1" smtClean="0">
                        <a:latin typeface="Cambria Math" charset="0"/>
                      </a:rPr>
                      <m:t>𝜙</m:t>
                    </m:r>
                  </m:oMath>
                </a14:m>
                <a:r>
                  <a:rPr lang="en-US" altLang="zh-CN" baseline="-25000" dirty="0" smtClean="0"/>
                  <a:t>1</a:t>
                </a:r>
                <a:endParaRPr lang="zh-CN" altLang="zh-CN" dirty="0" smtClean="0"/>
              </a:p>
            </p:txBody>
          </p:sp>
        </mc:Choice>
        <mc:Fallback xmlns="">
          <p:sp>
            <p:nvSpPr>
              <p:cNvPr id="24" name="椭圆 23"/>
              <p:cNvSpPr>
                <a:spLocks noRot="1" noChangeAspect="1" noMove="1" noResize="1" noEditPoints="1" noAdjustHandles="1" noChangeArrowheads="1" noChangeShapeType="1" noTextEdit="1"/>
              </p:cNvSpPr>
              <p:nvPr/>
            </p:nvSpPr>
            <p:spPr>
              <a:xfrm>
                <a:off x="3289787" y="1635200"/>
                <a:ext cx="610512" cy="610512"/>
              </a:xfrm>
              <a:prstGeom prst="ellipse">
                <a:avLst/>
              </a:prstGeom>
              <a:blipFill rotWithShape="0">
                <a:blip r:embed="rId4"/>
                <a:stretch>
                  <a:fillRect/>
                </a:stretch>
              </a:blipFill>
              <a:ln>
                <a:solidFill>
                  <a:schemeClr val="tx1"/>
                </a:solidFill>
              </a:ln>
            </p:spPr>
            <p:txBody>
              <a:bodyPr/>
              <a:lstStyle/>
              <a:p>
                <a:r>
                  <a:rPr lang="zh-CN" altLang="en-US">
                    <a:noFill/>
                  </a:rPr>
                  <a:t> </a:t>
                </a:r>
              </a:p>
            </p:txBody>
          </p:sp>
        </mc:Fallback>
      </mc:AlternateContent>
      <p:sp>
        <p:nvSpPr>
          <p:cNvPr id="26" name="文本框 25"/>
          <p:cNvSpPr txBox="1"/>
          <p:nvPr/>
        </p:nvSpPr>
        <p:spPr>
          <a:xfrm>
            <a:off x="237744" y="201168"/>
            <a:ext cx="2432304" cy="769441"/>
          </a:xfrm>
          <a:prstGeom prst="rect">
            <a:avLst/>
          </a:prstGeom>
          <a:noFill/>
        </p:spPr>
        <p:txBody>
          <a:bodyPr wrap="square" rtlCol="0">
            <a:spAutoFit/>
          </a:bodyPr>
          <a:lstStyle/>
          <a:p>
            <a:r>
              <a:rPr kumimoji="1" lang="en-US" altLang="zh-CN" sz="4400" b="1" dirty="0" smtClean="0"/>
              <a:t>Demo</a:t>
            </a:r>
            <a:endParaRPr kumimoji="1" lang="zh-CN" altLang="en-US" sz="4400" b="1" dirty="0"/>
          </a:p>
        </p:txBody>
      </p:sp>
      <p:sp>
        <p:nvSpPr>
          <p:cNvPr id="25" name="文本框 24"/>
          <p:cNvSpPr txBox="1"/>
          <p:nvPr/>
        </p:nvSpPr>
        <p:spPr>
          <a:xfrm>
            <a:off x="5410055" y="579424"/>
            <a:ext cx="5703421" cy="523220"/>
          </a:xfrm>
          <a:prstGeom prst="rect">
            <a:avLst/>
          </a:prstGeom>
          <a:noFill/>
        </p:spPr>
        <p:txBody>
          <a:bodyPr wrap="square" rtlCol="0">
            <a:spAutoFit/>
          </a:bodyPr>
          <a:lstStyle/>
          <a:p>
            <a:r>
              <a:rPr kumimoji="1" lang="en-US" altLang="zh-CN" sz="2800" dirty="0" smtClean="0">
                <a:latin typeface="Times New Roman" charset="0"/>
                <a:ea typeface="Times New Roman" charset="0"/>
                <a:cs typeface="Times New Roman" charset="0"/>
              </a:rPr>
              <a:t>Step 2   Update </a:t>
            </a:r>
            <a:r>
              <a:rPr kumimoji="1" lang="en-US" altLang="zh-CN" sz="2800" i="1" dirty="0">
                <a:latin typeface="Times New Roman" charset="0"/>
                <a:ea typeface="Times New Roman" charset="0"/>
                <a:cs typeface="Times New Roman" charset="0"/>
              </a:rPr>
              <a:t>x</a:t>
            </a:r>
            <a:endParaRPr kumimoji="1" lang="zh-CN" altLang="en-US" sz="2800" dirty="0">
              <a:latin typeface="Times New Roman" charset="0"/>
              <a:ea typeface="Times New Roman" charset="0"/>
              <a:cs typeface="Times New Roman" charset="0"/>
            </a:endParaRPr>
          </a:p>
        </p:txBody>
      </p:sp>
      <p:cxnSp>
        <p:nvCxnSpPr>
          <p:cNvPr id="3" name="直线箭头连接符 2"/>
          <p:cNvCxnSpPr/>
          <p:nvPr/>
        </p:nvCxnSpPr>
        <p:spPr>
          <a:xfrm>
            <a:off x="1495377" y="2368590"/>
            <a:ext cx="805604" cy="4554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5467322" y="1378969"/>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According to (4)</a:t>
            </a:r>
            <a:endParaRPr kumimoji="1" lang="zh-CN" altLang="en-US" dirty="0">
              <a:latin typeface="Times New Roman" charset="0"/>
              <a:ea typeface="Times New Roman" charset="0"/>
              <a:cs typeface="Times New Roman" charset="0"/>
            </a:endParaRPr>
          </a:p>
        </p:txBody>
      </p:sp>
      <p:sp>
        <p:nvSpPr>
          <p:cNvPr id="45" name="文本框 44"/>
          <p:cNvSpPr txBox="1"/>
          <p:nvPr/>
        </p:nvSpPr>
        <p:spPr>
          <a:xfrm>
            <a:off x="5507651" y="2593367"/>
            <a:ext cx="5703421"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From previous step</a:t>
            </a:r>
            <a:endParaRPr kumimoji="1" lang="zh-CN" altLang="en-US" dirty="0">
              <a:latin typeface="Times New Roman" charset="0"/>
              <a:ea typeface="Times New Roman" charset="0"/>
              <a:cs typeface="Times New Roman" charset="0"/>
            </a:endParaRPr>
          </a:p>
        </p:txBody>
      </p:sp>
      <p:sp>
        <p:nvSpPr>
          <p:cNvPr id="47" name="文本框 46"/>
          <p:cNvSpPr txBox="1"/>
          <p:nvPr/>
        </p:nvSpPr>
        <p:spPr>
          <a:xfrm>
            <a:off x="5514750" y="4033269"/>
            <a:ext cx="4993816"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Prepare </a:t>
            </a:r>
            <a:r>
              <a:rPr kumimoji="1" lang="en-US" altLang="zh-CN" smtClean="0">
                <a:latin typeface="Times New Roman" charset="0"/>
                <a:ea typeface="Times New Roman" charset="0"/>
                <a:cs typeface="Times New Roman" charset="0"/>
              </a:rPr>
              <a:t>new messages according to (5), (6) and (7)</a:t>
            </a:r>
            <a:endParaRPr kumimoji="1" lang="zh-CN" altLang="en-US" dirty="0">
              <a:latin typeface="Times New Roman" charset="0"/>
              <a:ea typeface="Times New Roman" charset="0"/>
              <a:cs typeface="Times New Roman"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1900" y="1802562"/>
            <a:ext cx="1981200" cy="622300"/>
          </a:xfrm>
          <a:prstGeom prst="rect">
            <a:avLst/>
          </a:prstGeom>
        </p:spPr>
      </p:pic>
      <p:pic>
        <p:nvPicPr>
          <p:cNvPr id="30" name="图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1900" y="3131204"/>
            <a:ext cx="1625600" cy="825500"/>
          </a:xfrm>
          <a:prstGeom prst="rect">
            <a:avLst/>
          </a:prstGeom>
        </p:spPr>
      </p:pic>
      <p:cxnSp>
        <p:nvCxnSpPr>
          <p:cNvPr id="49" name="直线箭头连接符 48"/>
          <p:cNvCxnSpPr/>
          <p:nvPr/>
        </p:nvCxnSpPr>
        <p:spPr>
          <a:xfrm flipV="1">
            <a:off x="2738041" y="3782173"/>
            <a:ext cx="0" cy="64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直线箭头连接符 49"/>
          <p:cNvCxnSpPr/>
          <p:nvPr/>
        </p:nvCxnSpPr>
        <p:spPr>
          <a:xfrm flipV="1">
            <a:off x="4589818" y="3782173"/>
            <a:ext cx="0" cy="64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直线箭头连接符 50"/>
          <p:cNvCxnSpPr/>
          <p:nvPr/>
        </p:nvCxnSpPr>
        <p:spPr>
          <a:xfrm flipH="1">
            <a:off x="707782" y="2259780"/>
            <a:ext cx="614580" cy="4974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直线箭头连接符 51"/>
          <p:cNvCxnSpPr/>
          <p:nvPr/>
        </p:nvCxnSpPr>
        <p:spPr>
          <a:xfrm>
            <a:off x="1960206" y="2270204"/>
            <a:ext cx="2070598" cy="4624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直线箭头连接符 53"/>
          <p:cNvCxnSpPr/>
          <p:nvPr/>
        </p:nvCxnSpPr>
        <p:spPr>
          <a:xfrm>
            <a:off x="3809903" y="2287714"/>
            <a:ext cx="575030" cy="4634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直线箭头连接符 55"/>
          <p:cNvCxnSpPr/>
          <p:nvPr/>
        </p:nvCxnSpPr>
        <p:spPr>
          <a:xfrm flipH="1">
            <a:off x="2873849" y="2368590"/>
            <a:ext cx="714160" cy="4745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直线箭头连接符 58"/>
          <p:cNvCxnSpPr/>
          <p:nvPr/>
        </p:nvCxnSpPr>
        <p:spPr>
          <a:xfrm flipH="1">
            <a:off x="1105751" y="2207232"/>
            <a:ext cx="2169035" cy="4972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直线箭头连接符 62"/>
          <p:cNvCxnSpPr/>
          <p:nvPr/>
        </p:nvCxnSpPr>
        <p:spPr>
          <a:xfrm flipV="1">
            <a:off x="906896" y="3782173"/>
            <a:ext cx="0" cy="64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5" name="图片 6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1900" y="4534752"/>
            <a:ext cx="4483100" cy="1930400"/>
          </a:xfrm>
          <a:prstGeom prst="rect">
            <a:avLst/>
          </a:prstGeom>
        </p:spPr>
      </p:pic>
    </p:spTree>
    <p:extLst>
      <p:ext uri="{BB962C8B-B14F-4D97-AF65-F5344CB8AC3E}">
        <p14:creationId xmlns:p14="http://schemas.microsoft.com/office/powerpoint/2010/main" val="2508747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855</Words>
  <Application>Microsoft Macintosh PowerPoint</Application>
  <PresentationFormat>宽屏</PresentationFormat>
  <Paragraphs>247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Cambria Math</vt:lpstr>
      <vt:lpstr>DengXian</vt:lpstr>
      <vt:lpstr>DengXian Light</vt:lpstr>
      <vt:lpstr>Times New Roman</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228</cp:revision>
  <dcterms:created xsi:type="dcterms:W3CDTF">2016-08-12T01:59:31Z</dcterms:created>
  <dcterms:modified xsi:type="dcterms:W3CDTF">2016-08-19T08:50:58Z</dcterms:modified>
</cp:coreProperties>
</file>