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7678400" cy="6035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7783"/>
            <a:ext cx="13258800" cy="2101309"/>
          </a:xfrm>
        </p:spPr>
        <p:txBody>
          <a:bodyPr anchor="b"/>
          <a:lstStyle>
            <a:lvl1pPr algn="ctr">
              <a:defRPr sz="52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170127"/>
            <a:ext cx="13258800" cy="1457224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82" indent="0" algn="ctr">
              <a:buNone/>
              <a:defRPr sz="1760"/>
            </a:lvl2pPr>
            <a:lvl3pPr marL="804763" indent="0" algn="ctr">
              <a:buNone/>
              <a:defRPr sz="1584"/>
            </a:lvl3pPr>
            <a:lvl4pPr marL="1207145" indent="0" algn="ctr">
              <a:buNone/>
              <a:defRPr sz="1408"/>
            </a:lvl4pPr>
            <a:lvl5pPr marL="1609527" indent="0" algn="ctr">
              <a:buNone/>
              <a:defRPr sz="1408"/>
            </a:lvl5pPr>
            <a:lvl6pPr marL="2011909" indent="0" algn="ctr">
              <a:buNone/>
              <a:defRPr sz="1408"/>
            </a:lvl6pPr>
            <a:lvl7pPr marL="2414290" indent="0" algn="ctr">
              <a:buNone/>
              <a:defRPr sz="1408"/>
            </a:lvl7pPr>
            <a:lvl8pPr marL="2816672" indent="0" algn="ctr">
              <a:buNone/>
              <a:defRPr sz="1408"/>
            </a:lvl8pPr>
            <a:lvl9pPr marL="3219054" indent="0" algn="ctr">
              <a:buNone/>
              <a:defRPr sz="14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1105" y="321344"/>
            <a:ext cx="3811905" cy="5114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390" y="321344"/>
            <a:ext cx="11214735" cy="51149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1504728"/>
            <a:ext cx="15247620" cy="2510673"/>
          </a:xfrm>
        </p:spPr>
        <p:txBody>
          <a:bodyPr anchor="b"/>
          <a:lstStyle>
            <a:lvl1pPr>
              <a:defRPr sz="52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4039153"/>
            <a:ext cx="15247620" cy="1320303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1pPr>
            <a:lvl2pPr marL="40238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763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145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52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909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29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67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905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1606719"/>
            <a:ext cx="7513320" cy="3829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9690" y="1606719"/>
            <a:ext cx="7513320" cy="3829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321344"/>
            <a:ext cx="15247620" cy="1166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93" y="1479579"/>
            <a:ext cx="7478791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93" y="2204698"/>
            <a:ext cx="7478791" cy="3242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9690" y="1479579"/>
            <a:ext cx="7515623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9690" y="2204698"/>
            <a:ext cx="7515623" cy="3242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402378"/>
            <a:ext cx="5701744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23" y="869026"/>
            <a:ext cx="8949690" cy="4289241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1810703"/>
            <a:ext cx="5701744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402378"/>
            <a:ext cx="5701744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15623" y="869026"/>
            <a:ext cx="8949690" cy="4289241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82" indent="0">
              <a:buNone/>
              <a:defRPr sz="2464"/>
            </a:lvl2pPr>
            <a:lvl3pPr marL="804763" indent="0">
              <a:buNone/>
              <a:defRPr sz="2112"/>
            </a:lvl3pPr>
            <a:lvl4pPr marL="1207145" indent="0">
              <a:buNone/>
              <a:defRPr sz="1760"/>
            </a:lvl4pPr>
            <a:lvl5pPr marL="1609527" indent="0">
              <a:buNone/>
              <a:defRPr sz="1760"/>
            </a:lvl5pPr>
            <a:lvl6pPr marL="2011909" indent="0">
              <a:buNone/>
              <a:defRPr sz="1760"/>
            </a:lvl6pPr>
            <a:lvl7pPr marL="2414290" indent="0">
              <a:buNone/>
              <a:defRPr sz="1760"/>
            </a:lvl7pPr>
            <a:lvl8pPr marL="2816672" indent="0">
              <a:buNone/>
              <a:defRPr sz="1760"/>
            </a:lvl8pPr>
            <a:lvl9pPr marL="3219054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1810703"/>
            <a:ext cx="5701744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390" y="321344"/>
            <a:ext cx="1524762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0" y="1606719"/>
            <a:ext cx="1524762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390" y="5594177"/>
            <a:ext cx="397764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B222-AAE7-4706-AC1D-36E6A69C30B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5970" y="5594177"/>
            <a:ext cx="596646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85370" y="5594177"/>
            <a:ext cx="397764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4763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91" indent="-201191" algn="l" defTabSz="804763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7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954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336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718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3099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481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86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20245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8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763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145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527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909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29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67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054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ounded Rectangle 349"/>
          <p:cNvSpPr/>
          <p:nvPr/>
        </p:nvSpPr>
        <p:spPr>
          <a:xfrm>
            <a:off x="12466685" y="556999"/>
            <a:ext cx="5044521" cy="242152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32" name="Rounded Rectangle 131"/>
          <p:cNvSpPr/>
          <p:nvPr/>
        </p:nvSpPr>
        <p:spPr>
          <a:xfrm>
            <a:off x="2189877" y="3501629"/>
            <a:ext cx="1908163" cy="2270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8" name="Rounded Rectangle 67"/>
          <p:cNvSpPr/>
          <p:nvPr/>
        </p:nvSpPr>
        <p:spPr>
          <a:xfrm>
            <a:off x="4184415" y="3499918"/>
            <a:ext cx="2866103" cy="22709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9507"/>
              </p:ext>
            </p:extLst>
          </p:nvPr>
        </p:nvGraphicFramePr>
        <p:xfrm>
          <a:off x="166947" y="415792"/>
          <a:ext cx="6694103" cy="202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4262">
                  <a:extLst>
                    <a:ext uri="{9D8B030D-6E8A-4147-A177-3AD203B41FA5}">
                      <a16:colId xmlns:a16="http://schemas.microsoft.com/office/drawing/2014/main" xmlns="" val="774743157"/>
                    </a:ext>
                  </a:extLst>
                </a:gridCol>
                <a:gridCol w="6299841">
                  <a:extLst>
                    <a:ext uri="{9D8B030D-6E8A-4147-A177-3AD203B41FA5}">
                      <a16:colId xmlns:a16="http://schemas.microsoft.com/office/drawing/2014/main" xmlns="" val="2481988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23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It's 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great zoom lens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but it's too much of a risk for me for that much money.</a:t>
                      </a:r>
                      <a:endParaRPr lang="en-US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57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The only issues that I have with the camera is somewhat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slower autofocus</a:t>
                      </a:r>
                      <a:r>
                        <a:rPr lang="en-US" sz="1800" b="1" dirty="0" smtClean="0"/>
                        <a:t>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noisy shutter </a:t>
                      </a:r>
                      <a:r>
                        <a:rPr lang="en-US" sz="1800" b="1" dirty="0" smtClean="0"/>
                        <a:t>and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cheap lens cover</a:t>
                      </a:r>
                      <a:r>
                        <a:rPr lang="en-US" sz="1800" b="1" dirty="0" smtClean="0"/>
                        <a:t>.</a:t>
                      </a:r>
                      <a:endParaRPr lang="en-US" sz="1800" b="1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38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1581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11" y="-68362"/>
            <a:ext cx="420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Stage 1: Aspect Candidates Extraction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36" y="5112794"/>
            <a:ext cx="215194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/>
              <a:t>Review</a:t>
            </a:r>
            <a:r>
              <a:rPr lang="en-US" sz="1799" b="1" dirty="0"/>
              <a:t> corpus from different domains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210036" y="2776618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4" name="Oval 63"/>
          <p:cNvSpPr/>
          <p:nvPr/>
        </p:nvSpPr>
        <p:spPr>
          <a:xfrm>
            <a:off x="4266232" y="4872624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7" name="Oval 66"/>
          <p:cNvSpPr/>
          <p:nvPr/>
        </p:nvSpPr>
        <p:spPr>
          <a:xfrm>
            <a:off x="5032564" y="4874472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1785" y="5162569"/>
            <a:ext cx="75315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noisy</a:t>
            </a:r>
            <a:endParaRPr lang="en-US" sz="1799" dirty="0"/>
          </a:p>
        </p:txBody>
      </p:sp>
      <p:sp>
        <p:nvSpPr>
          <p:cNvPr id="74" name="TextBox 73"/>
          <p:cNvSpPr txBox="1"/>
          <p:nvPr/>
        </p:nvSpPr>
        <p:spPr>
          <a:xfrm>
            <a:off x="4684863" y="5175202"/>
            <a:ext cx="8567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shutter</a:t>
            </a:r>
            <a:endParaRPr lang="en-US" sz="1799" dirty="0"/>
          </a:p>
        </p:txBody>
      </p:sp>
      <p:cxnSp>
        <p:nvCxnSpPr>
          <p:cNvPr id="78" name="Straight Arrow Connector 77"/>
          <p:cNvCxnSpPr>
            <a:stCxn id="64" idx="6"/>
            <a:endCxn id="67" idx="2"/>
          </p:cNvCxnSpPr>
          <p:nvPr/>
        </p:nvCxnSpPr>
        <p:spPr>
          <a:xfrm>
            <a:off x="4579740" y="5029378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Arrow 140"/>
          <p:cNvSpPr/>
          <p:nvPr/>
        </p:nvSpPr>
        <p:spPr>
          <a:xfrm rot="5400000">
            <a:off x="2719786" y="2772594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44" name="TextBox 143"/>
          <p:cNvSpPr txBox="1"/>
          <p:nvPr/>
        </p:nvSpPr>
        <p:spPr>
          <a:xfrm>
            <a:off x="7147906" y="298330"/>
            <a:ext cx="40779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Step 1: WordNet Noun </a:t>
            </a:r>
            <a:r>
              <a:rPr lang="en-US" sz="1799" b="1" dirty="0" err="1"/>
              <a:t>Synset</a:t>
            </a:r>
            <a:r>
              <a:rPr lang="en-US" sz="1799" b="1" dirty="0"/>
              <a:t> Matching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349844" y="3573394"/>
            <a:ext cx="247314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Syntactic Rule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35032" y="3545025"/>
            <a:ext cx="183145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Phrase Mining</a:t>
            </a:r>
          </a:p>
        </p:txBody>
      </p:sp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3" y="3469740"/>
            <a:ext cx="2477025" cy="4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amaz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5" t="13427" r="27522" b="10770"/>
          <a:stretch/>
        </p:blipFill>
        <p:spPr bwMode="auto">
          <a:xfrm>
            <a:off x="82913" y="4108620"/>
            <a:ext cx="897931" cy="9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0" y="3894413"/>
            <a:ext cx="2040067" cy="13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2173918" y="3946823"/>
            <a:ext cx="195366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 err="1"/>
              <a:t>zoom_lens</a:t>
            </a:r>
            <a:endParaRPr lang="en-US" sz="1799" dirty="0"/>
          </a:p>
          <a:p>
            <a:pPr algn="ctr"/>
            <a:r>
              <a:rPr lang="en-US" sz="1799" dirty="0" err="1"/>
              <a:t>lens_cover</a:t>
            </a:r>
            <a:endParaRPr lang="en-US" sz="1799" dirty="0"/>
          </a:p>
          <a:p>
            <a:pPr algn="ctr"/>
            <a:r>
              <a:rPr lang="en-US" sz="1799" dirty="0" err="1"/>
              <a:t>noisy_shutter</a:t>
            </a:r>
            <a:endParaRPr lang="en-US" sz="1799" dirty="0"/>
          </a:p>
          <a:p>
            <a:pPr algn="ctr"/>
            <a:r>
              <a:rPr lang="en-US" sz="1799" dirty="0" err="1"/>
              <a:t>great_zoom_lens</a:t>
            </a:r>
            <a:endParaRPr lang="en-US" sz="1799" dirty="0"/>
          </a:p>
          <a:p>
            <a:pPr algn="ctr"/>
            <a:r>
              <a:rPr lang="en-US" sz="1799" dirty="0" err="1"/>
              <a:t>cheap_lens</a:t>
            </a:r>
            <a:endParaRPr lang="en-US" sz="1799" dirty="0"/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434847" y="4582568"/>
            <a:ext cx="7472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 err="1"/>
              <a:t>amod</a:t>
            </a:r>
            <a:endParaRPr lang="en-US" sz="1799" i="1" dirty="0"/>
          </a:p>
        </p:txBody>
      </p:sp>
      <p:sp>
        <p:nvSpPr>
          <p:cNvPr id="149" name="Oval 148"/>
          <p:cNvSpPr/>
          <p:nvPr/>
        </p:nvSpPr>
        <p:spPr>
          <a:xfrm>
            <a:off x="5665546" y="4863719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0" name="Oval 149"/>
          <p:cNvSpPr/>
          <p:nvPr/>
        </p:nvSpPr>
        <p:spPr>
          <a:xfrm>
            <a:off x="6431878" y="4865567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85922" y="5166583"/>
            <a:ext cx="8195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slower</a:t>
            </a:r>
            <a:endParaRPr lang="en-US" sz="1799" dirty="0"/>
          </a:p>
        </p:txBody>
      </p:sp>
      <p:sp>
        <p:nvSpPr>
          <p:cNvPr id="152" name="TextBox 151"/>
          <p:cNvSpPr txBox="1"/>
          <p:nvPr/>
        </p:nvSpPr>
        <p:spPr>
          <a:xfrm>
            <a:off x="6022137" y="5164708"/>
            <a:ext cx="112651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autofocus</a:t>
            </a:r>
            <a:endParaRPr lang="en-US" sz="1799" dirty="0"/>
          </a:p>
        </p:txBody>
      </p:sp>
      <p:cxnSp>
        <p:nvCxnSpPr>
          <p:cNvPr id="154" name="Straight Arrow Connector 153"/>
          <p:cNvCxnSpPr>
            <a:stCxn id="149" idx="6"/>
            <a:endCxn id="150" idx="2"/>
          </p:cNvCxnSpPr>
          <p:nvPr/>
        </p:nvCxnSpPr>
        <p:spPr>
          <a:xfrm>
            <a:off x="5979054" y="5020473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34161" y="4573663"/>
            <a:ext cx="7472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 err="1"/>
              <a:t>amod</a:t>
            </a:r>
            <a:endParaRPr lang="en-US" sz="1799" i="1" dirty="0"/>
          </a:p>
        </p:txBody>
      </p:sp>
      <p:sp>
        <p:nvSpPr>
          <p:cNvPr id="163" name="Oval 162"/>
          <p:cNvSpPr/>
          <p:nvPr/>
        </p:nvSpPr>
        <p:spPr>
          <a:xfrm>
            <a:off x="4965107" y="4219355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6" name="Oval 165"/>
          <p:cNvSpPr/>
          <p:nvPr/>
        </p:nvSpPr>
        <p:spPr>
          <a:xfrm>
            <a:off x="5731439" y="4221203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466687" y="4163511"/>
            <a:ext cx="56268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Adj.</a:t>
            </a:r>
            <a:endParaRPr lang="en-US" sz="1799" i="1" dirty="0"/>
          </a:p>
        </p:txBody>
      </p:sp>
      <p:cxnSp>
        <p:nvCxnSpPr>
          <p:cNvPr id="168" name="Straight Arrow Connector 167"/>
          <p:cNvCxnSpPr>
            <a:stCxn id="163" idx="6"/>
            <a:endCxn id="166" idx="2"/>
          </p:cNvCxnSpPr>
          <p:nvPr/>
        </p:nvCxnSpPr>
        <p:spPr>
          <a:xfrm>
            <a:off x="5278615" y="4376109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133722" y="3929299"/>
            <a:ext cx="7472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 err="1"/>
              <a:t>amod</a:t>
            </a:r>
            <a:endParaRPr lang="en-US" sz="1799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6013952" y="4170027"/>
            <a:ext cx="84119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Aspect</a:t>
            </a:r>
            <a:endParaRPr lang="en-US" sz="1799" i="1" dirty="0"/>
          </a:p>
        </p:txBody>
      </p:sp>
      <p:sp>
        <p:nvSpPr>
          <p:cNvPr id="171" name="Right Arrow 170"/>
          <p:cNvSpPr/>
          <p:nvPr/>
        </p:nvSpPr>
        <p:spPr>
          <a:xfrm rot="5400000">
            <a:off x="5468148" y="2772594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73" name="TextBox 172"/>
          <p:cNvSpPr txBox="1"/>
          <p:nvPr/>
        </p:nvSpPr>
        <p:spPr>
          <a:xfrm>
            <a:off x="319071" y="2703647"/>
            <a:ext cx="182063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Raw Corpus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7128170" y="0"/>
            <a:ext cx="19736" cy="60338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170065" y="-69324"/>
            <a:ext cx="436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Stage 2: Aspect Taxonomy Construction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8372083" y="739049"/>
            <a:ext cx="2114339" cy="2270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77" name="TextBox 176"/>
          <p:cNvSpPr txBox="1"/>
          <p:nvPr/>
        </p:nvSpPr>
        <p:spPr>
          <a:xfrm>
            <a:off x="8417238" y="782445"/>
            <a:ext cx="183145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Cluster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356131" y="1184242"/>
            <a:ext cx="1267243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lens</a:t>
            </a:r>
          </a:p>
          <a:p>
            <a:pPr algn="ctr"/>
            <a:r>
              <a:rPr lang="en-US" sz="1799" dirty="0" err="1"/>
              <a:t>lens_cover</a:t>
            </a:r>
            <a:endParaRPr lang="en-US" sz="1799" dirty="0"/>
          </a:p>
          <a:p>
            <a:pPr algn="ctr"/>
            <a:r>
              <a:rPr lang="en-US" sz="1799" dirty="0" err="1"/>
              <a:t>zoom_lens</a:t>
            </a:r>
            <a:endParaRPr lang="en-US" sz="1799" dirty="0"/>
          </a:p>
          <a:p>
            <a:pPr algn="ctr"/>
            <a:r>
              <a:rPr lang="en-US" sz="1799" dirty="0"/>
              <a:t>exposure</a:t>
            </a:r>
          </a:p>
          <a:p>
            <a:pPr algn="ctr"/>
            <a:r>
              <a:rPr lang="en-US" sz="1799" b="1" i="1" dirty="0">
                <a:solidFill>
                  <a:schemeClr val="accent2"/>
                </a:solidFill>
              </a:rPr>
              <a:t>shutter</a:t>
            </a:r>
            <a:endParaRPr lang="en-US" sz="1799" b="1" dirty="0"/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3448210" y="2612868"/>
            <a:ext cx="1925271" cy="51991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460435" y="2688161"/>
            <a:ext cx="2114303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Aspect Candidates</a:t>
            </a:r>
          </a:p>
        </p:txBody>
      </p:sp>
      <p:cxnSp>
        <p:nvCxnSpPr>
          <p:cNvPr id="22" name="Elbow Connector 21"/>
          <p:cNvCxnSpPr>
            <a:endCxn id="178" idx="1"/>
          </p:cNvCxnSpPr>
          <p:nvPr/>
        </p:nvCxnSpPr>
        <p:spPr>
          <a:xfrm flipV="1">
            <a:off x="5934239" y="2061021"/>
            <a:ext cx="2421886" cy="776667"/>
          </a:xfrm>
          <a:prstGeom prst="bentConnector3">
            <a:avLst>
              <a:gd name="adj1" fmla="val 65032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058482" y="1111787"/>
            <a:ext cx="1497543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Aspect Candidates Clustering</a:t>
            </a:r>
          </a:p>
        </p:txBody>
      </p:sp>
      <p:cxnSp>
        <p:nvCxnSpPr>
          <p:cNvPr id="206" name="Straight Arrow Connector 205"/>
          <p:cNvCxnSpPr>
            <a:endCxn id="208" idx="1"/>
          </p:cNvCxnSpPr>
          <p:nvPr/>
        </p:nvCxnSpPr>
        <p:spPr>
          <a:xfrm flipV="1">
            <a:off x="9429252" y="2483844"/>
            <a:ext cx="1491129" cy="285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9461631" y="1307131"/>
            <a:ext cx="278862" cy="942849"/>
          </a:xfrm>
          <a:prstGeom prst="rightBrace">
            <a:avLst>
              <a:gd name="adj1" fmla="val 34682"/>
              <a:gd name="adj2" fmla="val 5000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07" name="TextBox 206"/>
          <p:cNvSpPr txBox="1"/>
          <p:nvPr/>
        </p:nvSpPr>
        <p:spPr>
          <a:xfrm>
            <a:off x="9517913" y="1300556"/>
            <a:ext cx="1032601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Context for </a:t>
            </a:r>
            <a:r>
              <a:rPr lang="en-US" sz="1799" b="1" i="1" dirty="0">
                <a:solidFill>
                  <a:schemeClr val="accent2"/>
                </a:solidFill>
              </a:rPr>
              <a:t>shutter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0920374" y="2223879"/>
            <a:ext cx="1334184" cy="51991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932605" y="2299172"/>
            <a:ext cx="150254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shutter.n.01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10928973" y="1497084"/>
            <a:ext cx="1334184" cy="51991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941204" y="1572377"/>
            <a:ext cx="150254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shutter.n.02</a:t>
            </a:r>
          </a:p>
        </p:txBody>
      </p:sp>
      <p:cxnSp>
        <p:nvCxnSpPr>
          <p:cNvPr id="212" name="Straight Arrow Connector 211"/>
          <p:cNvCxnSpPr>
            <a:endCxn id="209" idx="1"/>
          </p:cNvCxnSpPr>
          <p:nvPr/>
        </p:nvCxnSpPr>
        <p:spPr>
          <a:xfrm>
            <a:off x="10258866" y="1764023"/>
            <a:ext cx="673739" cy="719757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211" idx="1"/>
          </p:cNvCxnSpPr>
          <p:nvPr/>
        </p:nvCxnSpPr>
        <p:spPr>
          <a:xfrm flipV="1">
            <a:off x="10258860" y="1756985"/>
            <a:ext cx="682338" cy="704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536133" y="1349314"/>
            <a:ext cx="373820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606788" y="1951282"/>
            <a:ext cx="369011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261923" y="3092341"/>
            <a:ext cx="502323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Step 2: Aspect Taxonomy Extraction from WordNet 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314558" y="3431455"/>
            <a:ext cx="4832099" cy="255155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16" name="Oval 215"/>
          <p:cNvSpPr/>
          <p:nvPr/>
        </p:nvSpPr>
        <p:spPr>
          <a:xfrm>
            <a:off x="8584994" y="4314904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8" name="Oval 217"/>
          <p:cNvSpPr/>
          <p:nvPr/>
        </p:nvSpPr>
        <p:spPr>
          <a:xfrm>
            <a:off x="9402288" y="3680663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9945352" y="3930189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609383" y="4397834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8175802" y="3625452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24" name="TextBox 223"/>
          <p:cNvSpPr txBox="1"/>
          <p:nvPr/>
        </p:nvSpPr>
        <p:spPr>
          <a:xfrm>
            <a:off x="10192401" y="3857994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26" name="Straight Arrow Connector 225"/>
          <p:cNvCxnSpPr>
            <a:stCxn id="216" idx="6"/>
            <a:endCxn id="220" idx="2"/>
          </p:cNvCxnSpPr>
          <p:nvPr/>
        </p:nvCxnSpPr>
        <p:spPr>
          <a:xfrm flipV="1">
            <a:off x="8898509" y="4086950"/>
            <a:ext cx="1046849" cy="384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0" idx="1"/>
            <a:endCxn id="218" idx="6"/>
          </p:cNvCxnSpPr>
          <p:nvPr/>
        </p:nvCxnSpPr>
        <p:spPr>
          <a:xfrm flipH="1" flipV="1">
            <a:off x="9715804" y="3837417"/>
            <a:ext cx="275465" cy="138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934323" y="3379986"/>
            <a:ext cx="383933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Aspect Taxonomy</a:t>
            </a:r>
          </a:p>
        </p:txBody>
      </p:sp>
      <p:sp>
        <p:nvSpPr>
          <p:cNvPr id="231" name="Oval 230"/>
          <p:cNvSpPr/>
          <p:nvPr/>
        </p:nvSpPr>
        <p:spPr>
          <a:xfrm>
            <a:off x="9385754" y="4885040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35" name="Straight Arrow Connector 234"/>
          <p:cNvCxnSpPr>
            <a:endCxn id="220" idx="5"/>
          </p:cNvCxnSpPr>
          <p:nvPr/>
        </p:nvCxnSpPr>
        <p:spPr>
          <a:xfrm flipH="1" flipV="1">
            <a:off x="10212947" y="4197792"/>
            <a:ext cx="273468" cy="235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10452474" y="4384832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0" name="TextBox 239"/>
          <p:cNvSpPr txBox="1"/>
          <p:nvPr/>
        </p:nvSpPr>
        <p:spPr>
          <a:xfrm>
            <a:off x="10691895" y="4471658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9354439" y="5131756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42" name="Straight Arrow Connector 241"/>
          <p:cNvCxnSpPr>
            <a:stCxn id="231" idx="1"/>
            <a:endCxn id="216" idx="5"/>
          </p:cNvCxnSpPr>
          <p:nvPr/>
        </p:nvCxnSpPr>
        <p:spPr>
          <a:xfrm flipH="1" flipV="1">
            <a:off x="8852591" y="4582501"/>
            <a:ext cx="579076" cy="348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7992435" y="4953492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6" name="TextBox 245"/>
          <p:cNvSpPr txBox="1"/>
          <p:nvPr/>
        </p:nvSpPr>
        <p:spPr>
          <a:xfrm>
            <a:off x="7314559" y="5194251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47" name="Oval 246"/>
          <p:cNvSpPr/>
          <p:nvPr/>
        </p:nvSpPr>
        <p:spPr>
          <a:xfrm>
            <a:off x="8885580" y="5610386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78595" y="5554404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zoom_lens</a:t>
            </a:r>
            <a:endParaRPr lang="en-US" sz="1799" dirty="0"/>
          </a:p>
        </p:txBody>
      </p:sp>
      <p:cxnSp>
        <p:nvCxnSpPr>
          <p:cNvPr id="249" name="Straight Arrow Connector 248"/>
          <p:cNvCxnSpPr>
            <a:stCxn id="245" idx="7"/>
            <a:endCxn id="216" idx="3"/>
          </p:cNvCxnSpPr>
          <p:nvPr/>
        </p:nvCxnSpPr>
        <p:spPr>
          <a:xfrm flipV="1">
            <a:off x="8260038" y="4582506"/>
            <a:ext cx="370875" cy="416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7" idx="1"/>
            <a:endCxn id="245" idx="5"/>
          </p:cNvCxnSpPr>
          <p:nvPr/>
        </p:nvCxnSpPr>
        <p:spPr>
          <a:xfrm flipH="1" flipV="1">
            <a:off x="8260038" y="5221088"/>
            <a:ext cx="671461" cy="435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10188571" y="506433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0157249" y="5311050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57" name="Straight Arrow Connector 256"/>
          <p:cNvCxnSpPr>
            <a:stCxn id="255" idx="0"/>
            <a:endCxn id="239" idx="4"/>
          </p:cNvCxnSpPr>
          <p:nvPr/>
        </p:nvCxnSpPr>
        <p:spPr>
          <a:xfrm flipV="1">
            <a:off x="10345331" y="4698340"/>
            <a:ext cx="263903" cy="36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7127310" y="3057365"/>
            <a:ext cx="10551095" cy="423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H="1" flipV="1">
            <a:off x="12303771" y="0"/>
            <a:ext cx="16500" cy="60338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303771" y="-83230"/>
            <a:ext cx="277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Stage 3: Aspect Ranking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2286823" y="188953"/>
            <a:ext cx="552704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/>
              <a:t>Aspect Graph &amp; Random Walk (</a:t>
            </a:r>
            <a:r>
              <a:rPr lang="en-US" sz="1799" b="1" i="1" dirty="0"/>
              <a:t>Personalized Page Rank</a:t>
            </a:r>
            <a:r>
              <a:rPr lang="en-US" sz="1799" b="1" dirty="0"/>
              <a:t>)</a:t>
            </a:r>
          </a:p>
        </p:txBody>
      </p:sp>
      <p:sp>
        <p:nvSpPr>
          <p:cNvPr id="276" name="Oval 275"/>
          <p:cNvSpPr/>
          <p:nvPr/>
        </p:nvSpPr>
        <p:spPr>
          <a:xfrm>
            <a:off x="13713066" y="1326155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7" name="Oval 276"/>
          <p:cNvSpPr/>
          <p:nvPr/>
        </p:nvSpPr>
        <p:spPr>
          <a:xfrm>
            <a:off x="14458253" y="610451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5073423" y="941440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2737456" y="1409085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3303873" y="636704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81" name="TextBox 280"/>
          <p:cNvSpPr txBox="1"/>
          <p:nvPr/>
        </p:nvSpPr>
        <p:spPr>
          <a:xfrm>
            <a:off x="15320474" y="869245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82" name="Straight Arrow Connector 281"/>
          <p:cNvCxnSpPr>
            <a:stCxn id="276" idx="6"/>
            <a:endCxn id="278" idx="2"/>
          </p:cNvCxnSpPr>
          <p:nvPr/>
        </p:nvCxnSpPr>
        <p:spPr>
          <a:xfrm flipV="1">
            <a:off x="14026581" y="1098201"/>
            <a:ext cx="1046849" cy="38471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8" idx="1"/>
            <a:endCxn id="277" idx="6"/>
          </p:cNvCxnSpPr>
          <p:nvPr/>
        </p:nvCxnSpPr>
        <p:spPr>
          <a:xfrm flipH="1" flipV="1">
            <a:off x="14771761" y="767212"/>
            <a:ext cx="347574" cy="2201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4609576" y="1885949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86" name="Straight Arrow Connector 285"/>
          <p:cNvCxnSpPr>
            <a:endCxn id="278" idx="5"/>
          </p:cNvCxnSpPr>
          <p:nvPr/>
        </p:nvCxnSpPr>
        <p:spPr>
          <a:xfrm flipH="1" flipV="1">
            <a:off x="15341020" y="1209042"/>
            <a:ext cx="273468" cy="2356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5580546" y="139608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88" name="TextBox 287"/>
          <p:cNvSpPr txBox="1"/>
          <p:nvPr/>
        </p:nvSpPr>
        <p:spPr>
          <a:xfrm>
            <a:off x="15819967" y="1436645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4482512" y="2143007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90" name="Straight Arrow Connector 289"/>
          <p:cNvCxnSpPr>
            <a:stCxn id="285" idx="1"/>
            <a:endCxn id="276" idx="5"/>
          </p:cNvCxnSpPr>
          <p:nvPr/>
        </p:nvCxnSpPr>
        <p:spPr>
          <a:xfrm flipH="1" flipV="1">
            <a:off x="13980663" y="1593751"/>
            <a:ext cx="674826" cy="33811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13120507" y="1964743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2" name="TextBox 291"/>
          <p:cNvSpPr txBox="1"/>
          <p:nvPr/>
        </p:nvSpPr>
        <p:spPr>
          <a:xfrm>
            <a:off x="12499779" y="2213668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93" name="Oval 292"/>
          <p:cNvSpPr/>
          <p:nvPr/>
        </p:nvSpPr>
        <p:spPr>
          <a:xfrm>
            <a:off x="14026574" y="2560400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4306666" y="2565655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zoom_lens</a:t>
            </a:r>
            <a:endParaRPr lang="en-US" sz="1799" dirty="0"/>
          </a:p>
        </p:txBody>
      </p:sp>
      <p:cxnSp>
        <p:nvCxnSpPr>
          <p:cNvPr id="295" name="Straight Arrow Connector 294"/>
          <p:cNvCxnSpPr>
            <a:stCxn id="291" idx="7"/>
            <a:endCxn id="276" idx="3"/>
          </p:cNvCxnSpPr>
          <p:nvPr/>
        </p:nvCxnSpPr>
        <p:spPr>
          <a:xfrm flipV="1">
            <a:off x="13388110" y="1593757"/>
            <a:ext cx="370875" cy="41690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3" idx="1"/>
            <a:endCxn id="291" idx="5"/>
          </p:cNvCxnSpPr>
          <p:nvPr/>
        </p:nvCxnSpPr>
        <p:spPr>
          <a:xfrm flipH="1" flipV="1">
            <a:off x="13388110" y="2232346"/>
            <a:ext cx="684383" cy="37397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15523405" y="2041713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5285321" y="2322301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99" name="Straight Arrow Connector 298"/>
          <p:cNvCxnSpPr>
            <a:stCxn id="297" idx="0"/>
            <a:endCxn id="287" idx="4"/>
          </p:cNvCxnSpPr>
          <p:nvPr/>
        </p:nvCxnSpPr>
        <p:spPr>
          <a:xfrm flipV="1">
            <a:off x="15680166" y="1709591"/>
            <a:ext cx="57141" cy="332122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2912427" y="1636551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0.75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3995742" y="980245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0.66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4909782" y="534920"/>
            <a:ext cx="5564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5559249" y="1067962"/>
            <a:ext cx="5895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0.32</a:t>
            </a:r>
          </a:p>
        </p:txBody>
      </p:sp>
      <p:cxnSp>
        <p:nvCxnSpPr>
          <p:cNvPr id="307" name="Straight Arrow Connector 306"/>
          <p:cNvCxnSpPr/>
          <p:nvPr/>
        </p:nvCxnSpPr>
        <p:spPr>
          <a:xfrm flipH="1">
            <a:off x="13437379" y="1209043"/>
            <a:ext cx="1618744" cy="8509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14379645" y="1436585"/>
            <a:ext cx="978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>
                <a:solidFill>
                  <a:schemeClr val="accent2"/>
                </a:solidFill>
              </a:rPr>
              <a:t>Teleport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12442491" y="3073069"/>
            <a:ext cx="325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Stage 4: Aspect Generation</a:t>
            </a:r>
          </a:p>
        </p:txBody>
      </p:sp>
      <p:sp>
        <p:nvSpPr>
          <p:cNvPr id="314" name="Right Arrow 313"/>
          <p:cNvSpPr/>
          <p:nvPr/>
        </p:nvSpPr>
        <p:spPr>
          <a:xfrm rot="5400000">
            <a:off x="15610752" y="2966350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15" name="Rounded Rectangle 314"/>
          <p:cNvSpPr/>
          <p:nvPr/>
        </p:nvSpPr>
        <p:spPr>
          <a:xfrm>
            <a:off x="15065536" y="3451662"/>
            <a:ext cx="1702107" cy="43569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5229411" y="3497286"/>
            <a:ext cx="146057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-K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7" name="Elbow Connector 316"/>
          <p:cNvCxnSpPr>
            <a:stCxn id="315" idx="1"/>
          </p:cNvCxnSpPr>
          <p:nvPr/>
        </p:nvCxnSpPr>
        <p:spPr>
          <a:xfrm rot="10800000" flipV="1">
            <a:off x="12146657" y="3669511"/>
            <a:ext cx="2918879" cy="469534"/>
          </a:xfrm>
          <a:prstGeom prst="bentConnector3">
            <a:avLst>
              <a:gd name="adj1" fmla="val 84404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>
            <a:off x="12171062" y="5109475"/>
            <a:ext cx="2879284" cy="727251"/>
          </a:xfrm>
          <a:prstGeom prst="bentConnector3">
            <a:avLst>
              <a:gd name="adj1" fmla="val 1582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ounded Rectangle 324"/>
          <p:cNvSpPr/>
          <p:nvPr/>
        </p:nvSpPr>
        <p:spPr>
          <a:xfrm>
            <a:off x="15065529" y="4480500"/>
            <a:ext cx="1702108" cy="435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4899752" y="4526117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Deduplication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8" name="Right Arrow 327"/>
          <p:cNvSpPr/>
          <p:nvPr/>
        </p:nvSpPr>
        <p:spPr>
          <a:xfrm rot="5400000">
            <a:off x="15624774" y="4071647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0" name="Rounded Rectangle 329"/>
          <p:cNvSpPr/>
          <p:nvPr/>
        </p:nvSpPr>
        <p:spPr>
          <a:xfrm>
            <a:off x="12784447" y="3738933"/>
            <a:ext cx="1810461" cy="62449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12519219" y="3717094"/>
            <a:ext cx="2315091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Remove Taxonomy Overlapping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12901657" y="4431353"/>
            <a:ext cx="1583352" cy="12929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7" name="TextBox 336"/>
          <p:cNvSpPr txBox="1"/>
          <p:nvPr/>
        </p:nvSpPr>
        <p:spPr>
          <a:xfrm>
            <a:off x="12877272" y="4475834"/>
            <a:ext cx="1607737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i="1" dirty="0">
                <a:solidFill>
                  <a:schemeClr val="accent2"/>
                </a:solidFill>
              </a:rPr>
              <a:t>lens</a:t>
            </a:r>
            <a:endParaRPr lang="en-US" sz="1799" b="1" i="1" strike="sngStrike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zh-CN" sz="1799" b="1" i="1" strike="sngStrike" dirty="0" err="1">
                <a:solidFill>
                  <a:schemeClr val="accent2"/>
                </a:solidFill>
              </a:rPr>
              <a:t>telephoto</a:t>
            </a:r>
            <a:r>
              <a:rPr lang="en-US" sz="1799" b="1" i="1" strike="sngStrike" dirty="0" err="1" smtClean="0">
                <a:solidFill>
                  <a:schemeClr val="accent2"/>
                </a:solidFill>
              </a:rPr>
              <a:t>_lens</a:t>
            </a:r>
            <a:endParaRPr lang="en-US" sz="1799" b="1" i="1" dirty="0">
              <a:solidFill>
                <a:schemeClr val="accent2"/>
              </a:solidFill>
            </a:endParaRPr>
          </a:p>
          <a:p>
            <a:pPr algn="ctr"/>
            <a:r>
              <a:rPr lang="en-US" sz="1799" dirty="0"/>
              <a:t>shutter</a:t>
            </a:r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338" name="Right Arrow 337"/>
          <p:cNvSpPr/>
          <p:nvPr/>
        </p:nvSpPr>
        <p:spPr>
          <a:xfrm rot="5400000">
            <a:off x="15622733" y="5107006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9" name="Rounded Rectangle 338"/>
          <p:cNvSpPr/>
          <p:nvPr/>
        </p:nvSpPr>
        <p:spPr>
          <a:xfrm>
            <a:off x="15081365" y="5506314"/>
            <a:ext cx="1702108" cy="435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915588" y="5551931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Final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176</Words>
  <Application>Microsoft Macintosh PowerPoint</Application>
  <PresentationFormat>自定义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等线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Microsoft Office 用户</cp:lastModifiedBy>
  <cp:revision>166</cp:revision>
  <dcterms:created xsi:type="dcterms:W3CDTF">2017-08-11T03:50:32Z</dcterms:created>
  <dcterms:modified xsi:type="dcterms:W3CDTF">2018-03-20T14:46:20Z</dcterms:modified>
</cp:coreProperties>
</file>