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4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58" r:id="rId13"/>
    <p:sldId id="25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2" userDrawn="1">
          <p15:clr>
            <a:srgbClr val="A4A3A4"/>
          </p15:clr>
        </p15:guide>
        <p15:guide id="2" pos="29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8"/>
    <p:restoredTop sz="94737"/>
  </p:normalViewPr>
  <p:slideViewPr>
    <p:cSldViewPr snapToGrid="0" snapToObjects="1">
      <p:cViewPr>
        <p:scale>
          <a:sx n="110" d="100"/>
          <a:sy n="110" d="100"/>
        </p:scale>
        <p:origin x="672" y="192"/>
      </p:cViewPr>
      <p:guideLst>
        <p:guide orient="horz" pos="1502"/>
        <p:guide pos="29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20D61-B748-7441-A6F7-504452C65522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45276-957A-0B40-9426-F64425ECA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80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D891-F363-9F4C-930D-7E89E58D8591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89A0-3F6E-B247-9E38-27D008BCE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07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D891-F363-9F4C-930D-7E89E58D8591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89A0-3F6E-B247-9E38-27D008BCE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81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D891-F363-9F4C-930D-7E89E58D8591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89A0-3F6E-B247-9E38-27D008BCE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14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D891-F363-9F4C-930D-7E89E58D8591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89A0-3F6E-B247-9E38-27D008BCE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8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D891-F363-9F4C-930D-7E89E58D8591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89A0-3F6E-B247-9E38-27D008BCE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3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D891-F363-9F4C-930D-7E89E58D8591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89A0-3F6E-B247-9E38-27D008BCE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37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D891-F363-9F4C-930D-7E89E58D8591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89A0-3F6E-B247-9E38-27D008BCE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01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D891-F363-9F4C-930D-7E89E58D8591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89A0-3F6E-B247-9E38-27D008BCE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64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D891-F363-9F4C-930D-7E89E58D8591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89A0-3F6E-B247-9E38-27D008BCE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22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D891-F363-9F4C-930D-7E89E58D8591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89A0-3F6E-B247-9E38-27D008BCE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50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D891-F363-9F4C-930D-7E89E58D8591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89A0-3F6E-B247-9E38-27D008BCE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D891-F363-9F4C-930D-7E89E58D8591}" type="datetimeFigureOut">
              <a:rPr kumimoji="1" lang="zh-CN" altLang="en-US" smtClean="0"/>
              <a:t>19/10/8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089A0-3F6E-B247-9E38-27D008BCE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83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0" y="762000"/>
            <a:ext cx="6248400" cy="7112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35100" y="932934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smtClean="0"/>
              <a:t>Category</a:t>
            </a:r>
            <a:endParaRPr kumimoji="1" lang="zh-CN" altLang="en-US" i="1" dirty="0"/>
          </a:p>
        </p:txBody>
      </p:sp>
      <p:sp>
        <p:nvSpPr>
          <p:cNvPr id="7" name="圆角矩形 6"/>
          <p:cNvSpPr/>
          <p:nvPr/>
        </p:nvSpPr>
        <p:spPr>
          <a:xfrm>
            <a:off x="2692400" y="890200"/>
            <a:ext cx="11430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Dress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19843" y="890200"/>
            <a:ext cx="11430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Skirt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02886" y="892433"/>
            <a:ext cx="15113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Light-fixture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7500" y="9202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...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1826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7076387" y="1458690"/>
            <a:ext cx="1460657" cy="672231"/>
            <a:chOff x="8204378" y="3009900"/>
            <a:chExt cx="1460657" cy="672231"/>
          </a:xfrm>
        </p:grpSpPr>
        <p:sp>
          <p:nvSpPr>
            <p:cNvPr id="5" name="圆角矩形 4"/>
            <p:cNvSpPr/>
            <p:nvPr/>
          </p:nvSpPr>
          <p:spPr>
            <a:xfrm>
              <a:off x="8221474" y="3009900"/>
              <a:ext cx="1426465" cy="66750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04378" y="3035800"/>
              <a:ext cx="1460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Beside lamp</a:t>
              </a:r>
            </a:p>
            <a:p>
              <a:pPr algn="ctr"/>
              <a:r>
                <a:rPr kumimoji="1" lang="en-US" altLang="zh-CN" b="1" dirty="0" smtClean="0"/>
                <a:t>(</a:t>
              </a:r>
              <a:r>
                <a:rPr kumimoji="1" lang="zh-CN" altLang="en-US" b="1" dirty="0" smtClean="0"/>
                <a:t>床 头 灯</a:t>
              </a:r>
              <a:r>
                <a:rPr kumimoji="1" lang="en-US" altLang="zh-CN" b="1" dirty="0" smtClean="0"/>
                <a:t>)</a:t>
              </a:r>
              <a:endParaRPr kumimoji="1" lang="zh-CN" altLang="en-US" b="1" dirty="0"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3432181" y="1453964"/>
            <a:ext cx="1451038" cy="672231"/>
            <a:chOff x="3987706" y="3009900"/>
            <a:chExt cx="1451038" cy="672231"/>
          </a:xfrm>
        </p:grpSpPr>
        <p:sp>
          <p:nvSpPr>
            <p:cNvPr id="7" name="圆角矩形 6"/>
            <p:cNvSpPr/>
            <p:nvPr/>
          </p:nvSpPr>
          <p:spPr>
            <a:xfrm>
              <a:off x="3993044" y="3009900"/>
              <a:ext cx="1426465" cy="672231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87706" y="3035800"/>
              <a:ext cx="1451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Ceiling light</a:t>
              </a:r>
            </a:p>
            <a:p>
              <a:pPr algn="ctr"/>
              <a:r>
                <a:rPr kumimoji="1" lang="en-US" altLang="zh-CN" b="1" dirty="0" smtClean="0"/>
                <a:t>(</a:t>
              </a:r>
              <a:r>
                <a:rPr kumimoji="1" lang="zh-CN" altLang="en-US" b="1" dirty="0" smtClean="0"/>
                <a:t> 吸 顶 灯</a:t>
              </a:r>
              <a:r>
                <a:rPr kumimoji="1" lang="en-US" altLang="zh-CN" b="1" dirty="0" smtClean="0"/>
                <a:t>)</a:t>
              </a:r>
              <a:endParaRPr kumimoji="1" lang="zh-CN" altLang="en-US" b="1" dirty="0"/>
            </a:p>
          </p:txBody>
        </p:sp>
      </p:grpSp>
      <p:cxnSp>
        <p:nvCxnSpPr>
          <p:cNvPr id="4" name="直线箭头连接符 3"/>
          <p:cNvCxnSpPr>
            <a:stCxn id="9" idx="2"/>
            <a:endCxn id="5" idx="0"/>
          </p:cNvCxnSpPr>
          <p:nvPr/>
        </p:nvCxnSpPr>
        <p:spPr>
          <a:xfrm>
            <a:off x="5066841" y="1181519"/>
            <a:ext cx="2739875" cy="277171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 13"/>
          <p:cNvGrpSpPr/>
          <p:nvPr/>
        </p:nvGrpSpPr>
        <p:grpSpPr>
          <a:xfrm>
            <a:off x="4318883" y="473857"/>
            <a:ext cx="1508616" cy="707662"/>
            <a:chOff x="6085153" y="1911534"/>
            <a:chExt cx="1508616" cy="793566"/>
          </a:xfrm>
        </p:grpSpPr>
        <p:sp>
          <p:nvSpPr>
            <p:cNvPr id="9" name="圆角矩形 8"/>
            <p:cNvSpPr/>
            <p:nvPr/>
          </p:nvSpPr>
          <p:spPr>
            <a:xfrm>
              <a:off x="6085153" y="1911534"/>
              <a:ext cx="1495916" cy="79356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39003" y="1973633"/>
              <a:ext cx="1454766" cy="72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Light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smtClean="0"/>
                <a:t>fixture</a:t>
              </a:r>
            </a:p>
            <a:p>
              <a:pPr algn="ctr"/>
              <a:r>
                <a:rPr kumimoji="1" lang="en-US" altLang="zh-CN" b="1" dirty="0"/>
                <a:t>(</a:t>
              </a:r>
              <a:r>
                <a:rPr kumimoji="1" lang="zh-CN" altLang="en-US" b="1" dirty="0" smtClean="0"/>
                <a:t>灯</a:t>
              </a:r>
              <a:r>
                <a:rPr kumimoji="1" lang="en-US" altLang="zh-CN" b="1" dirty="0" smtClean="0"/>
                <a:t> </a:t>
              </a:r>
              <a:r>
                <a:rPr kumimoji="1" lang="zh-CN" altLang="en-US" b="1" dirty="0" smtClean="0"/>
                <a:t>具</a:t>
              </a:r>
              <a:r>
                <a:rPr kumimoji="1" lang="en-US" altLang="zh-CN" b="1" dirty="0" smtClean="0"/>
                <a:t>)</a:t>
              </a:r>
              <a:endParaRPr kumimoji="1" lang="zh-CN" altLang="en-US" b="1" dirty="0"/>
            </a:p>
          </p:txBody>
        </p:sp>
      </p:grpSp>
      <p:cxnSp>
        <p:nvCxnSpPr>
          <p:cNvPr id="11" name="直线箭头连接符 10"/>
          <p:cNvCxnSpPr>
            <a:stCxn id="9" idx="2"/>
            <a:endCxn id="7" idx="0"/>
          </p:cNvCxnSpPr>
          <p:nvPr/>
        </p:nvCxnSpPr>
        <p:spPr>
          <a:xfrm flipH="1">
            <a:off x="4150752" y="1181519"/>
            <a:ext cx="916089" cy="272445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0183" y="627633"/>
            <a:ext cx="1382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 smtClean="0"/>
              <a:t>Category</a:t>
            </a:r>
            <a:endParaRPr kumimoji="1" lang="zh-CN" altLang="en-US" sz="2000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19284" y="1665459"/>
            <a:ext cx="258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 smtClean="0"/>
              <a:t>Secondary</a:t>
            </a:r>
            <a:r>
              <a:rPr kumimoji="1" lang="zh-CN" altLang="en-US" sz="2000" b="1" i="1" dirty="0" smtClean="0"/>
              <a:t> </a:t>
            </a:r>
            <a:r>
              <a:rPr kumimoji="1" lang="en-US" altLang="zh-CN" sz="2000" b="1" i="1" dirty="0" smtClean="0"/>
              <a:t>Category</a:t>
            </a:r>
            <a:endParaRPr kumimoji="1" lang="zh-CN" altLang="en-US" sz="2000" b="1" i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519284" y="3132892"/>
            <a:ext cx="92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I</a:t>
            </a:r>
            <a:r>
              <a:rPr kumimoji="1" lang="en-US" altLang="zh-CN" sz="2000" b="1" i="1" dirty="0" smtClean="0"/>
              <a:t>tems</a:t>
            </a:r>
            <a:endParaRPr kumimoji="1" lang="zh-CN" altLang="en-US" sz="2000" b="1" i="1" dirty="0"/>
          </a:p>
        </p:txBody>
      </p:sp>
      <p:cxnSp>
        <p:nvCxnSpPr>
          <p:cNvPr id="37" name="直线箭头连接符 36"/>
          <p:cNvCxnSpPr>
            <a:stCxn id="7" idx="2"/>
          </p:cNvCxnSpPr>
          <p:nvPr/>
        </p:nvCxnSpPr>
        <p:spPr>
          <a:xfrm flipH="1">
            <a:off x="2407534" y="2126195"/>
            <a:ext cx="1743218" cy="236014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2"/>
          </p:cNvCxnSpPr>
          <p:nvPr/>
        </p:nvCxnSpPr>
        <p:spPr>
          <a:xfrm>
            <a:off x="4150752" y="2126195"/>
            <a:ext cx="149049" cy="285221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7" idx="2"/>
          </p:cNvCxnSpPr>
          <p:nvPr/>
        </p:nvCxnSpPr>
        <p:spPr>
          <a:xfrm>
            <a:off x="4150752" y="2126195"/>
            <a:ext cx="1995405" cy="247589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5" idx="2"/>
          </p:cNvCxnSpPr>
          <p:nvPr/>
        </p:nvCxnSpPr>
        <p:spPr>
          <a:xfrm>
            <a:off x="7806716" y="2126196"/>
            <a:ext cx="0" cy="2475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47800" y="2307341"/>
            <a:ext cx="5742167" cy="275022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276217" y="2320041"/>
            <a:ext cx="3937884" cy="275022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/>
          <p:cNvCxnSpPr>
            <a:stCxn id="5" idx="2"/>
          </p:cNvCxnSpPr>
          <p:nvPr/>
        </p:nvCxnSpPr>
        <p:spPr>
          <a:xfrm>
            <a:off x="7806716" y="2126196"/>
            <a:ext cx="2373791" cy="25916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29" y="2411416"/>
            <a:ext cx="5574527" cy="2597057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366" y="2408509"/>
            <a:ext cx="3790398" cy="259996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224816" y="1023587"/>
            <a:ext cx="2805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Glass     light fixture </a:t>
            </a:r>
          </a:p>
          <a:p>
            <a:r>
              <a:rPr kumimoji="1" lang="zh-CN" altLang="en-US" dirty="0" smtClean="0"/>
              <a:t>玻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璃</a:t>
            </a:r>
            <a:r>
              <a:rPr kumimoji="1" lang="en-US" altLang="zh-CN" dirty="0" smtClean="0"/>
              <a:t>       </a:t>
            </a:r>
            <a:r>
              <a:rPr kumimoji="1" lang="zh-CN" altLang="en-US" dirty="0" smtClean="0"/>
              <a:t>灯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具</a:t>
            </a:r>
            <a:endParaRPr kumimoji="1" lang="en-US" altLang="zh-CN" dirty="0" smtClean="0"/>
          </a:p>
          <a:p>
            <a:r>
              <a:rPr kumimoji="1" lang="en-US" altLang="zh-CN" dirty="0" smtClean="0"/>
              <a:t>  PV             CG</a:t>
            </a:r>
            <a:endParaRPr kumimoji="1" lang="zh-CN" altLang="en-US" dirty="0"/>
          </a:p>
        </p:txBody>
      </p:sp>
      <p:sp>
        <p:nvSpPr>
          <p:cNvPr id="23" name="双中括号 22"/>
          <p:cNvSpPr/>
          <p:nvPr/>
        </p:nvSpPr>
        <p:spPr>
          <a:xfrm>
            <a:off x="9174009" y="1094380"/>
            <a:ext cx="768434" cy="547931"/>
          </a:xfrm>
          <a:prstGeom prst="bracketPair">
            <a:avLst>
              <a:gd name="adj" fmla="val 103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双中括号 37"/>
          <p:cNvSpPr/>
          <p:nvPr/>
        </p:nvSpPr>
        <p:spPr>
          <a:xfrm>
            <a:off x="10032482" y="1094379"/>
            <a:ext cx="1257541" cy="547931"/>
          </a:xfrm>
          <a:prstGeom prst="bracketPair">
            <a:avLst>
              <a:gd name="adj" fmla="val 103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曲线连接符 28"/>
          <p:cNvCxnSpPr>
            <a:stCxn id="15" idx="0"/>
            <a:endCxn id="9" idx="3"/>
          </p:cNvCxnSpPr>
          <p:nvPr/>
        </p:nvCxnSpPr>
        <p:spPr>
          <a:xfrm rot="16200000" flipV="1">
            <a:off x="8123267" y="-1480779"/>
            <a:ext cx="195899" cy="4812833"/>
          </a:xfrm>
          <a:prstGeom prst="curvedConnector2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398172" y="1039319"/>
            <a:ext cx="82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Topic: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9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364854" y="1453964"/>
            <a:ext cx="1716297" cy="861162"/>
            <a:chOff x="3920380" y="3009900"/>
            <a:chExt cx="1585690" cy="733786"/>
          </a:xfrm>
        </p:grpSpPr>
        <p:sp>
          <p:nvSpPr>
            <p:cNvPr id="7" name="圆角矩形 6"/>
            <p:cNvSpPr/>
            <p:nvPr/>
          </p:nvSpPr>
          <p:spPr>
            <a:xfrm>
              <a:off x="3993044" y="3009900"/>
              <a:ext cx="1426465" cy="672231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20380" y="3035800"/>
              <a:ext cx="15856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 dirty="0" smtClean="0"/>
                <a:t>Ceiling light</a:t>
              </a:r>
            </a:p>
            <a:p>
              <a:pPr algn="ctr"/>
              <a:r>
                <a:rPr kumimoji="1" lang="en-US" altLang="zh-CN" sz="2000" b="1" dirty="0" smtClean="0"/>
                <a:t>(</a:t>
              </a:r>
              <a:r>
                <a:rPr kumimoji="1" lang="zh-CN" altLang="en-US" sz="2000" b="1" dirty="0" smtClean="0"/>
                <a:t> 吸 顶 灯</a:t>
              </a:r>
              <a:r>
                <a:rPr kumimoji="1" lang="en-US" altLang="zh-CN" sz="2000" b="1" dirty="0" smtClean="0"/>
                <a:t>)</a:t>
              </a:r>
              <a:endParaRPr kumimoji="1" lang="zh-CN" altLang="en-US" sz="2000" b="1" dirty="0"/>
            </a:p>
          </p:txBody>
        </p:sp>
      </p:grpSp>
      <p:cxnSp>
        <p:nvCxnSpPr>
          <p:cNvPr id="4" name="直线箭头连接符 3"/>
          <p:cNvCxnSpPr>
            <a:stCxn id="9" idx="2"/>
          </p:cNvCxnSpPr>
          <p:nvPr/>
        </p:nvCxnSpPr>
        <p:spPr>
          <a:xfrm>
            <a:off x="5167402" y="1181519"/>
            <a:ext cx="3149098" cy="272445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 13"/>
          <p:cNvGrpSpPr/>
          <p:nvPr/>
        </p:nvGrpSpPr>
        <p:grpSpPr>
          <a:xfrm>
            <a:off x="4318882" y="473857"/>
            <a:ext cx="1711447" cy="1071040"/>
            <a:chOff x="6085153" y="1911534"/>
            <a:chExt cx="1508616" cy="1201055"/>
          </a:xfrm>
        </p:grpSpPr>
        <p:sp>
          <p:nvSpPr>
            <p:cNvPr id="9" name="圆角矩形 8"/>
            <p:cNvSpPr/>
            <p:nvPr/>
          </p:nvSpPr>
          <p:spPr>
            <a:xfrm>
              <a:off x="6085153" y="1911534"/>
              <a:ext cx="1495916" cy="79356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39003" y="1973633"/>
              <a:ext cx="1454766" cy="1138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/>
                <a:t>Light</a:t>
              </a:r>
              <a:r>
                <a:rPr kumimoji="1" lang="zh-CN" altLang="en-US" sz="2000" b="1" dirty="0" smtClean="0"/>
                <a:t> </a:t>
              </a:r>
              <a:r>
                <a:rPr kumimoji="1" lang="en-US" altLang="zh-CN" sz="2000" b="1" dirty="0" smtClean="0"/>
                <a:t>fixture</a:t>
              </a:r>
            </a:p>
            <a:p>
              <a:pPr algn="ctr"/>
              <a:r>
                <a:rPr kumimoji="1" lang="en-US" altLang="zh-CN" sz="2000" b="1" dirty="0"/>
                <a:t>(</a:t>
              </a:r>
              <a:r>
                <a:rPr kumimoji="1" lang="zh-CN" altLang="en-US" sz="2000" b="1" dirty="0" smtClean="0"/>
                <a:t>灯</a:t>
              </a:r>
              <a:r>
                <a:rPr kumimoji="1" lang="en-US" altLang="zh-CN" sz="2000" b="1" dirty="0" smtClean="0"/>
                <a:t> </a:t>
              </a:r>
              <a:r>
                <a:rPr kumimoji="1" lang="zh-CN" altLang="en-US" sz="2000" b="1" dirty="0" smtClean="0"/>
                <a:t>具</a:t>
              </a:r>
              <a:r>
                <a:rPr kumimoji="1" lang="en-US" altLang="zh-CN" sz="2000" b="1" dirty="0" smtClean="0"/>
                <a:t>)</a:t>
              </a:r>
              <a:endParaRPr kumimoji="1" lang="zh-CN" altLang="en-US" sz="2000" b="1" dirty="0"/>
            </a:p>
          </p:txBody>
        </p:sp>
      </p:grpSp>
      <p:cxnSp>
        <p:nvCxnSpPr>
          <p:cNvPr id="11" name="直线箭头连接符 10"/>
          <p:cNvCxnSpPr>
            <a:stCxn id="9" idx="2"/>
            <a:endCxn id="7" idx="0"/>
          </p:cNvCxnSpPr>
          <p:nvPr/>
        </p:nvCxnSpPr>
        <p:spPr>
          <a:xfrm flipH="1">
            <a:off x="4215482" y="1181519"/>
            <a:ext cx="951920" cy="272445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0183" y="627633"/>
            <a:ext cx="1382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 smtClean="0"/>
              <a:t>Category</a:t>
            </a:r>
            <a:endParaRPr kumimoji="1" lang="zh-CN" altLang="en-US" sz="2000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19284" y="1665459"/>
            <a:ext cx="258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 smtClean="0"/>
              <a:t>Secondary</a:t>
            </a:r>
            <a:r>
              <a:rPr kumimoji="1" lang="zh-CN" altLang="en-US" sz="2000" b="1" i="1" dirty="0" smtClean="0"/>
              <a:t> </a:t>
            </a:r>
            <a:r>
              <a:rPr kumimoji="1" lang="en-US" altLang="zh-CN" sz="2000" b="1" i="1" dirty="0" smtClean="0"/>
              <a:t>Category</a:t>
            </a:r>
            <a:endParaRPr kumimoji="1" lang="zh-CN" altLang="en-US" sz="2000" b="1" i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519284" y="3144467"/>
            <a:ext cx="92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I</a:t>
            </a:r>
            <a:r>
              <a:rPr kumimoji="1" lang="en-US" altLang="zh-CN" sz="2000" b="1" i="1" dirty="0" smtClean="0"/>
              <a:t>tems</a:t>
            </a:r>
            <a:endParaRPr kumimoji="1" lang="zh-CN" altLang="en-US" sz="2000" b="1" i="1" dirty="0"/>
          </a:p>
        </p:txBody>
      </p:sp>
      <p:cxnSp>
        <p:nvCxnSpPr>
          <p:cNvPr id="37" name="直线箭头连接符 36"/>
          <p:cNvCxnSpPr/>
          <p:nvPr/>
        </p:nvCxnSpPr>
        <p:spPr>
          <a:xfrm flipH="1">
            <a:off x="2407534" y="2254461"/>
            <a:ext cx="1807948" cy="119323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4215482" y="2254461"/>
            <a:ext cx="84319" cy="168530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4215482" y="2254461"/>
            <a:ext cx="1930675" cy="130898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H="1">
            <a:off x="8118335" y="2254462"/>
            <a:ext cx="157987" cy="1656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47800" y="2318916"/>
            <a:ext cx="5742167" cy="275022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276217" y="2331616"/>
            <a:ext cx="3937884" cy="275022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/>
          <p:cNvCxnSpPr/>
          <p:nvPr/>
        </p:nvCxnSpPr>
        <p:spPr>
          <a:xfrm>
            <a:off x="8316500" y="2254461"/>
            <a:ext cx="1917849" cy="1656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29" y="2422991"/>
            <a:ext cx="5574527" cy="2597057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366" y="2420084"/>
            <a:ext cx="3790398" cy="259996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169142" y="419576"/>
            <a:ext cx="2805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Glass     light fixture </a:t>
            </a:r>
          </a:p>
          <a:p>
            <a:r>
              <a:rPr kumimoji="1" lang="zh-CN" altLang="en-US" sz="2000" dirty="0" smtClean="0"/>
              <a:t>玻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璃</a:t>
            </a:r>
            <a:r>
              <a:rPr kumimoji="1" lang="en-US" altLang="zh-CN" sz="2000" dirty="0" smtClean="0"/>
              <a:t>       </a:t>
            </a:r>
            <a:r>
              <a:rPr kumimoji="1" lang="zh-CN" altLang="en-US" sz="2000" dirty="0" smtClean="0"/>
              <a:t>灯</a:t>
            </a:r>
            <a:r>
              <a:rPr kumimoji="1" lang="en-US" altLang="zh-CN" sz="2000" dirty="0" smtClean="0"/>
              <a:t>    </a:t>
            </a:r>
            <a:r>
              <a:rPr kumimoji="1" lang="zh-CN" altLang="en-US" sz="2000" dirty="0" smtClean="0"/>
              <a:t>具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  PV             CG</a:t>
            </a:r>
            <a:endParaRPr kumimoji="1" lang="zh-CN" altLang="en-US" sz="2000" dirty="0"/>
          </a:p>
        </p:txBody>
      </p:sp>
      <p:sp>
        <p:nvSpPr>
          <p:cNvPr id="23" name="双中括号 22"/>
          <p:cNvSpPr/>
          <p:nvPr/>
        </p:nvSpPr>
        <p:spPr>
          <a:xfrm>
            <a:off x="8118335" y="490369"/>
            <a:ext cx="814734" cy="547931"/>
          </a:xfrm>
          <a:prstGeom prst="bracketPair">
            <a:avLst>
              <a:gd name="adj" fmla="val 103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38" name="双中括号 37"/>
          <p:cNvSpPr/>
          <p:nvPr/>
        </p:nvSpPr>
        <p:spPr>
          <a:xfrm>
            <a:off x="9034683" y="490368"/>
            <a:ext cx="1463555" cy="547931"/>
          </a:xfrm>
          <a:prstGeom prst="bracketPair">
            <a:avLst>
              <a:gd name="adj" fmla="val 103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42" name="文本框 41"/>
          <p:cNvSpPr txBox="1"/>
          <p:nvPr/>
        </p:nvSpPr>
        <p:spPr>
          <a:xfrm>
            <a:off x="7168873" y="446883"/>
            <a:ext cx="82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/>
              <a:t>Topic:</a:t>
            </a:r>
            <a:endParaRPr kumimoji="1" lang="zh-CN" altLang="en-US" sz="2000" dirty="0"/>
          </a:p>
        </p:txBody>
      </p:sp>
      <p:grpSp>
        <p:nvGrpSpPr>
          <p:cNvPr id="41" name="组 40"/>
          <p:cNvGrpSpPr/>
          <p:nvPr/>
        </p:nvGrpSpPr>
        <p:grpSpPr>
          <a:xfrm>
            <a:off x="7417206" y="1453965"/>
            <a:ext cx="1752404" cy="788922"/>
            <a:chOff x="3811801" y="3009900"/>
            <a:chExt cx="1665407" cy="672231"/>
          </a:xfrm>
        </p:grpSpPr>
        <p:sp>
          <p:nvSpPr>
            <p:cNvPr id="44" name="圆角矩形 43"/>
            <p:cNvSpPr/>
            <p:nvPr/>
          </p:nvSpPr>
          <p:spPr>
            <a:xfrm>
              <a:off x="3837024" y="3009900"/>
              <a:ext cx="1582485" cy="672231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811801" y="3035800"/>
              <a:ext cx="1665407" cy="603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 dirty="0" smtClean="0"/>
                <a:t>Bedside lamp</a:t>
              </a:r>
            </a:p>
            <a:p>
              <a:pPr algn="ctr"/>
              <a:r>
                <a:rPr kumimoji="1" lang="en-US" altLang="zh-CN" sz="2000" b="1" dirty="0" smtClean="0"/>
                <a:t>(</a:t>
              </a:r>
              <a:r>
                <a:rPr kumimoji="1" lang="zh-CN" altLang="en-US" sz="2000" b="1" dirty="0" smtClean="0"/>
                <a:t> 床 头 灯</a:t>
              </a:r>
              <a:r>
                <a:rPr kumimoji="1" lang="en-US" altLang="zh-CN" sz="2000" b="1" dirty="0" smtClean="0"/>
                <a:t>)</a:t>
              </a:r>
              <a:endParaRPr kumimoji="1"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0071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000" y="444500"/>
            <a:ext cx="7899400" cy="177113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/>
          </a:p>
        </p:txBody>
      </p:sp>
      <p:sp>
        <p:nvSpPr>
          <p:cNvPr id="5" name="文本框 4"/>
          <p:cNvSpPr txBox="1"/>
          <p:nvPr/>
        </p:nvSpPr>
        <p:spPr>
          <a:xfrm>
            <a:off x="1565302" y="59226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i="1" dirty="0" smtClean="0"/>
              <a:t>Category</a:t>
            </a:r>
            <a:endParaRPr kumimoji="1" lang="zh-CN" altLang="en-US" sz="1600" b="1" i="1" dirty="0"/>
          </a:p>
        </p:txBody>
      </p:sp>
      <p:sp>
        <p:nvSpPr>
          <p:cNvPr id="7" name="圆角矩形 6"/>
          <p:cNvSpPr/>
          <p:nvPr/>
        </p:nvSpPr>
        <p:spPr>
          <a:xfrm>
            <a:off x="2889501" y="1352548"/>
            <a:ext cx="829612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Dress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73045" y="590034"/>
            <a:ext cx="718298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Skirt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614832" y="595868"/>
            <a:ext cx="1602814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Light fixture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5600" y="590034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sz="1600" b="1" dirty="0" smtClean="0"/>
              <a:t>...</a:t>
            </a:r>
            <a:endParaRPr kumimoji="1" lang="zh-CN" altLang="en-US" sz="1600" b="1" dirty="0"/>
          </a:p>
        </p:txBody>
      </p:sp>
      <p:sp>
        <p:nvSpPr>
          <p:cNvPr id="25" name="矩形 24"/>
          <p:cNvSpPr/>
          <p:nvPr/>
        </p:nvSpPr>
        <p:spPr>
          <a:xfrm>
            <a:off x="1333500" y="2386568"/>
            <a:ext cx="6832600" cy="7112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/>
          </a:p>
        </p:txBody>
      </p:sp>
      <p:sp>
        <p:nvSpPr>
          <p:cNvPr id="26" name="文本框 25"/>
          <p:cNvSpPr txBox="1"/>
          <p:nvPr/>
        </p:nvSpPr>
        <p:spPr>
          <a:xfrm>
            <a:off x="1358900" y="2557502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i="1" dirty="0" smtClean="0"/>
              <a:t>Property Key</a:t>
            </a:r>
            <a:endParaRPr kumimoji="1" lang="zh-CN" altLang="en-US" sz="1600" b="1" i="1" dirty="0"/>
          </a:p>
        </p:txBody>
      </p:sp>
      <p:sp>
        <p:nvSpPr>
          <p:cNvPr id="27" name="圆角矩形 26"/>
          <p:cNvSpPr/>
          <p:nvPr/>
        </p:nvSpPr>
        <p:spPr>
          <a:xfrm>
            <a:off x="3263900" y="2514768"/>
            <a:ext cx="11430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Brand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691343" y="2514768"/>
            <a:ext cx="11430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Style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474386" y="2517001"/>
            <a:ext cx="1602814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</a:rPr>
              <a:t>M</a:t>
            </a:r>
            <a:r>
              <a:rPr kumimoji="1" lang="en-US" altLang="zh-CN" sz="1600" b="1" dirty="0" smtClean="0">
                <a:solidFill>
                  <a:schemeClr val="tx1"/>
                </a:solidFill>
              </a:rPr>
              <a:t>aterial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969000" y="2544802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sz="1600" b="1" dirty="0" smtClean="0"/>
              <a:t>...</a:t>
            </a:r>
            <a:endParaRPr kumimoji="1" lang="zh-CN" altLang="en-US" sz="1600" b="1" dirty="0"/>
          </a:p>
        </p:txBody>
      </p:sp>
      <p:sp>
        <p:nvSpPr>
          <p:cNvPr id="31" name="矩形 30"/>
          <p:cNvSpPr/>
          <p:nvPr/>
        </p:nvSpPr>
        <p:spPr>
          <a:xfrm>
            <a:off x="1333500" y="3268702"/>
            <a:ext cx="6832600" cy="10506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/>
          </a:p>
        </p:txBody>
      </p:sp>
      <p:sp>
        <p:nvSpPr>
          <p:cNvPr id="32" name="文本框 31"/>
          <p:cNvSpPr txBox="1"/>
          <p:nvPr/>
        </p:nvSpPr>
        <p:spPr>
          <a:xfrm>
            <a:off x="1315757" y="3634085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i="1" dirty="0" smtClean="0"/>
              <a:t>Property Value</a:t>
            </a:r>
            <a:endParaRPr kumimoji="1" lang="zh-CN" altLang="en-US" sz="1600" b="1" i="1" dirty="0"/>
          </a:p>
        </p:txBody>
      </p:sp>
      <p:sp>
        <p:nvSpPr>
          <p:cNvPr id="33" name="圆角矩形 32"/>
          <p:cNvSpPr/>
          <p:nvPr/>
        </p:nvSpPr>
        <p:spPr>
          <a:xfrm>
            <a:off x="3263900" y="3432286"/>
            <a:ext cx="1143000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691343" y="3432286"/>
            <a:ext cx="1143000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474386" y="3434519"/>
            <a:ext cx="1602814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69000" y="3627420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sz="1600" b="1" dirty="0" smtClean="0"/>
              <a:t>...</a:t>
            </a:r>
            <a:endParaRPr kumimoji="1" lang="zh-CN" altLang="en-US" sz="1600" b="1" dirty="0"/>
          </a:p>
        </p:txBody>
      </p:sp>
      <p:cxnSp>
        <p:nvCxnSpPr>
          <p:cNvPr id="39" name="直线箭头连接符 38"/>
          <p:cNvCxnSpPr>
            <a:stCxn id="27" idx="2"/>
            <a:endCxn id="33" idx="0"/>
          </p:cNvCxnSpPr>
          <p:nvPr/>
        </p:nvCxnSpPr>
        <p:spPr>
          <a:xfrm>
            <a:off x="3835400" y="2969567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28" idx="2"/>
            <a:endCxn id="34" idx="0"/>
          </p:cNvCxnSpPr>
          <p:nvPr/>
        </p:nvCxnSpPr>
        <p:spPr>
          <a:xfrm>
            <a:off x="5262843" y="2969567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9" idx="2"/>
            <a:endCxn id="35" idx="0"/>
          </p:cNvCxnSpPr>
          <p:nvPr/>
        </p:nvCxnSpPr>
        <p:spPr>
          <a:xfrm>
            <a:off x="7275793" y="2971800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263900" y="3396070"/>
            <a:ext cx="115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Nike,</a:t>
            </a:r>
          </a:p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Adidas,</a:t>
            </a:r>
          </a:p>
          <a:p>
            <a:pPr algn="ctr"/>
            <a:r>
              <a:rPr kumimoji="1" lang="is-IS" altLang="zh-CN" sz="1600" b="1" dirty="0" smtClean="0">
                <a:solidFill>
                  <a:schemeClr val="tx1"/>
                </a:solidFill>
              </a:rPr>
              <a:t>…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91343" y="3396070"/>
            <a:ext cx="115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Sexy,</a:t>
            </a:r>
          </a:p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Cute,</a:t>
            </a:r>
          </a:p>
          <a:p>
            <a:pPr algn="ctr"/>
            <a:r>
              <a:rPr kumimoji="1" lang="is-IS" altLang="zh-CN" sz="1600" b="1" dirty="0" smtClean="0">
                <a:solidFill>
                  <a:schemeClr val="tx1"/>
                </a:solidFill>
              </a:rPr>
              <a:t>…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677586" y="3396070"/>
            <a:ext cx="115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Glass,</a:t>
            </a:r>
          </a:p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Plastic,</a:t>
            </a:r>
          </a:p>
          <a:p>
            <a:pPr algn="ctr"/>
            <a:r>
              <a:rPr kumimoji="1" lang="is-IS" altLang="zh-CN" sz="1600" b="1" dirty="0" smtClean="0">
                <a:solidFill>
                  <a:schemeClr val="tx1"/>
                </a:solidFill>
              </a:rPr>
              <a:t>…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33500" y="1070460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i="1" dirty="0" smtClean="0"/>
              <a:t>Secondary Category</a:t>
            </a:r>
            <a:endParaRPr kumimoji="1" lang="zh-CN" altLang="en-US" sz="1600" b="1" i="1" dirty="0"/>
          </a:p>
        </p:txBody>
      </p:sp>
      <p:sp>
        <p:nvSpPr>
          <p:cNvPr id="38" name="圆角矩形 37"/>
          <p:cNvSpPr/>
          <p:nvPr/>
        </p:nvSpPr>
        <p:spPr>
          <a:xfrm>
            <a:off x="3965293" y="1352548"/>
            <a:ext cx="1268506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smtClean="0">
                <a:solidFill>
                  <a:schemeClr val="tx1"/>
                </a:solidFill>
              </a:rPr>
              <a:t>Short Skirt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" name="直线箭头连接符 2"/>
          <p:cNvCxnSpPr>
            <a:stCxn id="8" idx="2"/>
            <a:endCxn id="7" idx="0"/>
          </p:cNvCxnSpPr>
          <p:nvPr/>
        </p:nvCxnSpPr>
        <p:spPr>
          <a:xfrm flipH="1">
            <a:off x="3304307" y="1044833"/>
            <a:ext cx="1027887" cy="30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38" idx="0"/>
          </p:cNvCxnSpPr>
          <p:nvPr/>
        </p:nvCxnSpPr>
        <p:spPr>
          <a:xfrm>
            <a:off x="4332194" y="1044833"/>
            <a:ext cx="267352" cy="30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074332" y="1257467"/>
            <a:ext cx="1571068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Bedside</a:t>
            </a:r>
            <a:r>
              <a:rPr kumimoji="1" lang="zh-CN" altLang="en-US" sz="16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b="1" dirty="0" smtClean="0">
                <a:solidFill>
                  <a:schemeClr val="tx1"/>
                </a:solidFill>
              </a:rPr>
              <a:t>lamp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350123" y="1239737"/>
            <a:ext cx="1454154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smtClean="0">
                <a:solidFill>
                  <a:schemeClr val="tx1"/>
                </a:solidFill>
              </a:rPr>
              <a:t>Short Skirt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0" y="406399"/>
            <a:ext cx="8623300" cy="20070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619526" y="5346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Category</a:t>
            </a:r>
            <a:endParaRPr kumimoji="1" lang="zh-CN" altLang="en-US" b="1" i="1" dirty="0"/>
          </a:p>
        </p:txBody>
      </p:sp>
      <p:sp>
        <p:nvSpPr>
          <p:cNvPr id="7" name="圆角矩形 6"/>
          <p:cNvSpPr/>
          <p:nvPr/>
        </p:nvSpPr>
        <p:spPr>
          <a:xfrm>
            <a:off x="5793628" y="52626"/>
            <a:ext cx="2038692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Tools for baking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98017" y="534913"/>
            <a:ext cx="1698769" cy="1554292"/>
          </a:xfrm>
          <a:prstGeom prst="roundRect">
            <a:avLst>
              <a:gd name="adj" fmla="val 115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Light fixture</a:t>
            </a:r>
          </a:p>
          <a:p>
            <a:pPr algn="ctr"/>
            <a:endParaRPr kumimoji="1" lang="en-US" altLang="zh-CN" b="1" dirty="0">
              <a:solidFill>
                <a:schemeClr val="tx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b="1" dirty="0">
              <a:solidFill>
                <a:schemeClr val="tx1"/>
              </a:solidFill>
            </a:endParaRPr>
          </a:p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3500" y="2729468"/>
            <a:ext cx="6832600" cy="7112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1358900" y="290040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Property Key</a:t>
            </a:r>
            <a:endParaRPr kumimoji="1" lang="zh-CN" altLang="en-US" b="1" i="1" dirty="0"/>
          </a:p>
        </p:txBody>
      </p:sp>
      <p:sp>
        <p:nvSpPr>
          <p:cNvPr id="12" name="圆角矩形 11"/>
          <p:cNvSpPr/>
          <p:nvPr/>
        </p:nvSpPr>
        <p:spPr>
          <a:xfrm>
            <a:off x="3263900" y="2857668"/>
            <a:ext cx="11430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Brand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91343" y="2857668"/>
            <a:ext cx="11430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Style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74386" y="2859901"/>
            <a:ext cx="1602814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M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aterial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69000" y="288770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...</a:t>
            </a:r>
            <a:endParaRPr kumimoji="1"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333500" y="3611602"/>
            <a:ext cx="6832600" cy="10506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1315757" y="3976985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Property Value</a:t>
            </a:r>
            <a:endParaRPr kumimoji="1" lang="zh-CN" altLang="en-US" b="1" i="1" dirty="0"/>
          </a:p>
        </p:txBody>
      </p:sp>
      <p:sp>
        <p:nvSpPr>
          <p:cNvPr id="18" name="圆角矩形 17"/>
          <p:cNvSpPr/>
          <p:nvPr/>
        </p:nvSpPr>
        <p:spPr>
          <a:xfrm>
            <a:off x="3263900" y="3775186"/>
            <a:ext cx="1143000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91343" y="3775186"/>
            <a:ext cx="1143000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74386" y="3777419"/>
            <a:ext cx="1602814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69000" y="397032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...</a:t>
            </a:r>
            <a:endParaRPr kumimoji="1" lang="zh-CN" altLang="en-US" b="1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835400" y="3312467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5262843" y="3312467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7275793" y="3314700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263900" y="3738970"/>
            <a:ext cx="115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Nike,</a:t>
            </a: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Adidas,</a:t>
            </a: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91343" y="3738970"/>
            <a:ext cx="115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Sexy,</a:t>
            </a: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Cute,</a:t>
            </a: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77586" y="3738970"/>
            <a:ext cx="115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Glass,</a:t>
            </a: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Plastic,</a:t>
            </a: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58900" y="154365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Secondary Category</a:t>
            </a:r>
            <a:endParaRPr kumimoji="1" lang="zh-CN" altLang="en-US" b="1" i="1" dirty="0"/>
          </a:p>
        </p:txBody>
      </p:sp>
      <p:sp>
        <p:nvSpPr>
          <p:cNvPr id="30" name="矩形 29"/>
          <p:cNvSpPr/>
          <p:nvPr/>
        </p:nvSpPr>
        <p:spPr>
          <a:xfrm>
            <a:off x="5895228" y="1314576"/>
            <a:ext cx="1897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Oven</a:t>
            </a:r>
          </a:p>
          <a:p>
            <a:pPr algn="ctr"/>
            <a:r>
              <a:rPr kumimoji="1" lang="en-US" altLang="zh-CN" b="1" dirty="0" smtClean="0"/>
              <a:t>Egg beaters</a:t>
            </a: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793628" y="1314576"/>
            <a:ext cx="2011643" cy="943708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56810" y="1077847"/>
            <a:ext cx="1587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/>
              <a:t>Bedside lamp</a:t>
            </a:r>
          </a:p>
          <a:p>
            <a:pPr algn="ctr"/>
            <a:r>
              <a:rPr kumimoji="1" lang="en-US" altLang="zh-CN" b="1" dirty="0" smtClean="0"/>
              <a:t>Ceiling light</a:t>
            </a: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960301" y="1005629"/>
            <a:ext cx="1602814" cy="936222"/>
          </a:xfrm>
          <a:prstGeom prst="roundRect">
            <a:avLst>
              <a:gd name="adj" fmla="val 175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 flipH="1">
            <a:off x="3576359" y="-1363341"/>
            <a:ext cx="578722" cy="170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8088798" y="535055"/>
            <a:ext cx="156956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smtClean="0">
                <a:solidFill>
                  <a:schemeClr val="tx1"/>
                </a:solidFill>
              </a:rPr>
              <a:t>Skirt 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077453" y="1393232"/>
            <a:ext cx="1587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/>
              <a:t>Short skirt</a:t>
            </a:r>
          </a:p>
          <a:p>
            <a:pPr algn="ctr"/>
            <a:r>
              <a:rPr kumimoji="1" lang="en-US" altLang="zh-CN" b="1" dirty="0" smtClean="0"/>
              <a:t>dress</a:t>
            </a: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55544" y="1321014"/>
            <a:ext cx="1602814" cy="936222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793628" y="534913"/>
            <a:ext cx="1996728" cy="454799"/>
          </a:xfrm>
          <a:prstGeom prst="roundRect">
            <a:avLst>
              <a:gd name="adj" fmla="val 115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Tools for baking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1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22743" y="1099595"/>
            <a:ext cx="6188990" cy="5082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1597" y="1169043"/>
            <a:ext cx="55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Encoder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3767" y="1944547"/>
            <a:ext cx="381964" cy="3935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159556" y="1956650"/>
                <a:ext cx="470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56" y="1956650"/>
                <a:ext cx="47038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845684" y="1945076"/>
            <a:ext cx="381964" cy="3935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801473" y="1957179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73" y="1957179"/>
                <a:ext cx="47570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2786279" y="1957179"/>
            <a:ext cx="381964" cy="3935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742068" y="1969282"/>
                <a:ext cx="535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068" y="1969282"/>
                <a:ext cx="53565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340597" y="19692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449169" y="1957180"/>
            <a:ext cx="381964" cy="39353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79323" y="1981387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SEP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61871" y="1957180"/>
            <a:ext cx="539795" cy="3935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017661" y="1969283"/>
                <a:ext cx="58400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661" y="1969283"/>
                <a:ext cx="584006" cy="3815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4695635" y="1957177"/>
            <a:ext cx="498858" cy="3935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4651425" y="1969280"/>
                <a:ext cx="58400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425" y="1969280"/>
                <a:ext cx="584006" cy="3815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5571740" y="1957705"/>
            <a:ext cx="463084" cy="3935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527529" y="1969808"/>
                <a:ext cx="570733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29" y="1969808"/>
                <a:ext cx="570733" cy="3815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5179686" y="194564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219029" y="1957177"/>
            <a:ext cx="619266" cy="3935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6174818" y="1969280"/>
                <a:ext cx="79034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18" y="1969280"/>
                <a:ext cx="790345" cy="3815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217386" y="196875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Input</a:t>
            </a:r>
            <a:endParaRPr kumimoji="1" lang="zh-CN" altLang="en-US" dirty="0"/>
          </a:p>
        </p:txBody>
      </p:sp>
      <p:cxnSp>
        <p:nvCxnSpPr>
          <p:cNvPr id="33" name="直线箭头连接符 32"/>
          <p:cNvCxnSpPr>
            <a:stCxn id="6" idx="0"/>
          </p:cNvCxnSpPr>
          <p:nvPr/>
        </p:nvCxnSpPr>
        <p:spPr>
          <a:xfrm flipH="1" flipV="1">
            <a:off x="1394748" y="1607823"/>
            <a:ext cx="1" cy="33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0" idx="0"/>
          </p:cNvCxnSpPr>
          <p:nvPr/>
        </p:nvCxnSpPr>
        <p:spPr>
          <a:xfrm flipH="1" flipV="1">
            <a:off x="2035057" y="1626243"/>
            <a:ext cx="1609" cy="31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12" idx="0"/>
          </p:cNvCxnSpPr>
          <p:nvPr/>
        </p:nvCxnSpPr>
        <p:spPr>
          <a:xfrm flipV="1">
            <a:off x="2977261" y="1623347"/>
            <a:ext cx="0" cy="33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3651994" y="1623347"/>
            <a:ext cx="0" cy="33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V="1">
            <a:off x="4331768" y="1623347"/>
            <a:ext cx="0" cy="33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4943428" y="1623347"/>
            <a:ext cx="0" cy="33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V="1">
            <a:off x="5803282" y="1623347"/>
            <a:ext cx="0" cy="33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V="1">
            <a:off x="6510527" y="1603355"/>
            <a:ext cx="0" cy="33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77261" y="2558005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One-way Encoding Architecture </a:t>
            </a:r>
          </a:p>
          <a:p>
            <a:r>
              <a:rPr kumimoji="1" lang="en-US" altLang="zh-CN" dirty="0" smtClean="0"/>
              <a:t>[</a:t>
            </a:r>
            <a:r>
              <a:rPr kumimoji="1" lang="zh-CN" altLang="en-US" dirty="0" smtClean="0"/>
              <a:t>图大概是这个</a:t>
            </a:r>
            <a:r>
              <a:rPr kumimoji="1" lang="zh-CN" altLang="en-US" smtClean="0"/>
              <a:t>意思 需要美化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965163" y="194564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3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0" y="762000"/>
            <a:ext cx="6832600" cy="7112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358900" y="9329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Category</a:t>
            </a:r>
            <a:endParaRPr kumimoji="1" lang="zh-CN" altLang="en-US" b="1" i="1" dirty="0"/>
          </a:p>
        </p:txBody>
      </p:sp>
      <p:sp>
        <p:nvSpPr>
          <p:cNvPr id="7" name="圆角矩形 6"/>
          <p:cNvSpPr/>
          <p:nvPr/>
        </p:nvSpPr>
        <p:spPr>
          <a:xfrm>
            <a:off x="3263900" y="890200"/>
            <a:ext cx="11430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Dress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91343" y="890200"/>
            <a:ext cx="11430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Skirt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74386" y="892433"/>
            <a:ext cx="1602814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Light-fixture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69000" y="9202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...</a:t>
            </a:r>
            <a:endParaRPr kumimoji="1"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1333500" y="1649968"/>
            <a:ext cx="6832600" cy="7112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1358900" y="182090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Property Key</a:t>
            </a:r>
            <a:endParaRPr kumimoji="1" lang="zh-CN" altLang="en-US" b="1" i="1" dirty="0"/>
          </a:p>
        </p:txBody>
      </p:sp>
      <p:sp>
        <p:nvSpPr>
          <p:cNvPr id="27" name="圆角矩形 26"/>
          <p:cNvSpPr/>
          <p:nvPr/>
        </p:nvSpPr>
        <p:spPr>
          <a:xfrm>
            <a:off x="3263900" y="1778168"/>
            <a:ext cx="11430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Brand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691343" y="1778168"/>
            <a:ext cx="11430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Style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474386" y="1780401"/>
            <a:ext cx="1602814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M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aterial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969000" y="180820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...</a:t>
            </a:r>
            <a:endParaRPr kumimoji="1"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1333500" y="2532102"/>
            <a:ext cx="6832600" cy="10506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1315757" y="2897485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Property Value</a:t>
            </a:r>
            <a:endParaRPr kumimoji="1" lang="zh-CN" altLang="en-US" b="1" i="1" dirty="0"/>
          </a:p>
        </p:txBody>
      </p:sp>
      <p:sp>
        <p:nvSpPr>
          <p:cNvPr id="33" name="圆角矩形 32"/>
          <p:cNvSpPr/>
          <p:nvPr/>
        </p:nvSpPr>
        <p:spPr>
          <a:xfrm>
            <a:off x="3263900" y="2695686"/>
            <a:ext cx="1143000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691343" y="2695686"/>
            <a:ext cx="1143000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474386" y="2697919"/>
            <a:ext cx="1602814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69000" y="289082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...</a:t>
            </a:r>
            <a:endParaRPr kumimoji="1" lang="zh-CN" altLang="en-US" b="1" dirty="0"/>
          </a:p>
        </p:txBody>
      </p:sp>
      <p:cxnSp>
        <p:nvCxnSpPr>
          <p:cNvPr id="39" name="直线箭头连接符 38"/>
          <p:cNvCxnSpPr>
            <a:stCxn id="27" idx="2"/>
            <a:endCxn id="33" idx="0"/>
          </p:cNvCxnSpPr>
          <p:nvPr/>
        </p:nvCxnSpPr>
        <p:spPr>
          <a:xfrm>
            <a:off x="3835400" y="2232967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28" idx="2"/>
            <a:endCxn id="34" idx="0"/>
          </p:cNvCxnSpPr>
          <p:nvPr/>
        </p:nvCxnSpPr>
        <p:spPr>
          <a:xfrm>
            <a:off x="5262843" y="2232967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9" idx="2"/>
            <a:endCxn id="35" idx="0"/>
          </p:cNvCxnSpPr>
          <p:nvPr/>
        </p:nvCxnSpPr>
        <p:spPr>
          <a:xfrm>
            <a:off x="7275793" y="2235200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263900" y="2659470"/>
            <a:ext cx="115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Nike,</a:t>
            </a: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Adidas,</a:t>
            </a: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91343" y="2659470"/>
            <a:ext cx="115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Sexy,</a:t>
            </a: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Cute,</a:t>
            </a: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677586" y="2659470"/>
            <a:ext cx="115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Glass,</a:t>
            </a: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Plastic,</a:t>
            </a: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0" y="762000"/>
            <a:ext cx="7975600" cy="7112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358900" y="9329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Category</a:t>
            </a:r>
            <a:endParaRPr kumimoji="1" lang="zh-CN" altLang="en-US" b="1" i="1" dirty="0"/>
          </a:p>
        </p:txBody>
      </p:sp>
      <p:sp>
        <p:nvSpPr>
          <p:cNvPr id="7" name="圆角矩形 6"/>
          <p:cNvSpPr/>
          <p:nvPr/>
        </p:nvSpPr>
        <p:spPr>
          <a:xfrm>
            <a:off x="7326590" y="890200"/>
            <a:ext cx="186821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Dresses &amp; Skirt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70516" y="903670"/>
            <a:ext cx="2004987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smtClean="0">
                <a:solidFill>
                  <a:schemeClr val="tx1"/>
                </a:solidFill>
              </a:rPr>
              <a:t>Tools for baking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08800" y="9202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...</a:t>
            </a:r>
            <a:endParaRPr kumimoji="1"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1333500" y="1649968"/>
            <a:ext cx="7975600" cy="7112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1358900" y="182090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Property Key</a:t>
            </a:r>
            <a:endParaRPr kumimoji="1" lang="zh-CN" altLang="en-US" b="1" i="1" dirty="0"/>
          </a:p>
        </p:txBody>
      </p:sp>
      <p:sp>
        <p:nvSpPr>
          <p:cNvPr id="27" name="圆角矩形 26"/>
          <p:cNvSpPr/>
          <p:nvPr/>
        </p:nvSpPr>
        <p:spPr>
          <a:xfrm>
            <a:off x="7467600" y="1778336"/>
            <a:ext cx="15748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Style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96100" y="180820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...</a:t>
            </a:r>
            <a:endParaRPr kumimoji="1"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1333500" y="2532102"/>
            <a:ext cx="7975600" cy="10506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1315757" y="2897485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Property Value</a:t>
            </a:r>
            <a:endParaRPr kumimoji="1" lang="zh-CN" altLang="en-US" b="1" i="1" dirty="0"/>
          </a:p>
        </p:txBody>
      </p:sp>
      <p:sp>
        <p:nvSpPr>
          <p:cNvPr id="33" name="圆角矩形 32"/>
          <p:cNvSpPr/>
          <p:nvPr/>
        </p:nvSpPr>
        <p:spPr>
          <a:xfrm>
            <a:off x="7467600" y="2695854"/>
            <a:ext cx="1574800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128838" y="2695686"/>
            <a:ext cx="1558366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96100" y="289082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...</a:t>
            </a:r>
            <a:endParaRPr kumimoji="1" lang="zh-CN" altLang="en-US" b="1" dirty="0"/>
          </a:p>
        </p:txBody>
      </p:sp>
      <p:cxnSp>
        <p:nvCxnSpPr>
          <p:cNvPr id="39" name="直线箭头连接符 38"/>
          <p:cNvCxnSpPr>
            <a:stCxn id="27" idx="2"/>
            <a:endCxn id="33" idx="0"/>
          </p:cNvCxnSpPr>
          <p:nvPr/>
        </p:nvCxnSpPr>
        <p:spPr>
          <a:xfrm>
            <a:off x="8255000" y="2233135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705574" y="2659638"/>
            <a:ext cx="115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Sexy,</a:t>
            </a:r>
            <a:endParaRPr kumimoji="1"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Cute,</a:t>
            </a:r>
            <a:endParaRPr kumimoji="1"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19942" y="2659470"/>
            <a:ext cx="1988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kumimoji="1"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NONE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082480" y="890200"/>
            <a:ext cx="1602814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Light fixture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082480" y="1778168"/>
            <a:ext cx="1602814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M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aterial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082480" y="2695686"/>
            <a:ext cx="1602814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>
            <a:off x="3883887" y="2232967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285680" y="2657237"/>
            <a:ext cx="115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Glass,</a:t>
            </a: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Plastic,</a:t>
            </a: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45610" y="1778168"/>
            <a:ext cx="454800" cy="45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/>
          <p:cNvCxnSpPr>
            <a:stCxn id="18" idx="3"/>
            <a:endCxn id="18" idx="7"/>
          </p:cNvCxnSpPr>
          <p:nvPr/>
        </p:nvCxnSpPr>
        <p:spPr>
          <a:xfrm flipV="1">
            <a:off x="5712214" y="1844772"/>
            <a:ext cx="321592" cy="321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0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0" y="381000"/>
            <a:ext cx="8128000" cy="10287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358900" y="8694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Category</a:t>
            </a:r>
            <a:endParaRPr kumimoji="1" lang="zh-CN" altLang="en-US" b="1" i="1" dirty="0"/>
          </a:p>
        </p:txBody>
      </p:sp>
      <p:sp>
        <p:nvSpPr>
          <p:cNvPr id="7" name="圆角矩形 6"/>
          <p:cNvSpPr/>
          <p:nvPr/>
        </p:nvSpPr>
        <p:spPr>
          <a:xfrm>
            <a:off x="7428190" y="495300"/>
            <a:ext cx="1931709" cy="7861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Dresses &amp; Skirt</a:t>
            </a: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  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裙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    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子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77104" y="495300"/>
            <a:ext cx="2069795" cy="7861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Tools for baking</a:t>
            </a:r>
          </a:p>
          <a:p>
            <a:pPr algn="ctr"/>
            <a:r>
              <a:rPr kumimoji="1" lang="zh-CN" altLang="en-US" b="1" dirty="0" smtClean="0">
                <a:solidFill>
                  <a:schemeClr val="tx1"/>
                </a:solidFill>
              </a:rPr>
              <a:t>烘 焙 工 具</a:t>
            </a:r>
            <a:endParaRPr kumimoji="1"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10400" y="7170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...</a:t>
            </a:r>
            <a:endParaRPr kumimoji="1"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1333500" y="1573284"/>
            <a:ext cx="7251700" cy="78788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1358900" y="182090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Property Key</a:t>
            </a:r>
            <a:endParaRPr kumimoji="1" lang="zh-CN" altLang="en-US" b="1" i="1" dirty="0"/>
          </a:p>
        </p:txBody>
      </p:sp>
      <p:sp>
        <p:nvSpPr>
          <p:cNvPr id="27" name="圆角矩形 26"/>
          <p:cNvSpPr/>
          <p:nvPr/>
        </p:nvSpPr>
        <p:spPr>
          <a:xfrm>
            <a:off x="7326591" y="1778168"/>
            <a:ext cx="1143000" cy="4547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Style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96100" y="180820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...</a:t>
            </a:r>
            <a:endParaRPr kumimoji="1"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1333500" y="2532102"/>
            <a:ext cx="7251700" cy="10506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1315757" y="2897485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Property Value</a:t>
            </a:r>
            <a:endParaRPr kumimoji="1" lang="zh-CN" altLang="en-US" b="1" i="1" dirty="0"/>
          </a:p>
        </p:txBody>
      </p:sp>
      <p:sp>
        <p:nvSpPr>
          <p:cNvPr id="33" name="圆角矩形 32"/>
          <p:cNvSpPr/>
          <p:nvPr/>
        </p:nvSpPr>
        <p:spPr>
          <a:xfrm>
            <a:off x="7326591" y="2695686"/>
            <a:ext cx="1143000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103086" y="2695686"/>
            <a:ext cx="1558366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96100" y="289082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...</a:t>
            </a:r>
            <a:endParaRPr kumimoji="1" lang="zh-CN" altLang="en-US" b="1" dirty="0"/>
          </a:p>
        </p:txBody>
      </p:sp>
      <p:cxnSp>
        <p:nvCxnSpPr>
          <p:cNvPr id="39" name="直线箭头连接符 38"/>
          <p:cNvCxnSpPr>
            <a:stCxn id="27" idx="2"/>
            <a:endCxn id="33" idx="0"/>
          </p:cNvCxnSpPr>
          <p:nvPr/>
        </p:nvCxnSpPr>
        <p:spPr>
          <a:xfrm>
            <a:off x="7898091" y="2232967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326591" y="2659470"/>
            <a:ext cx="115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Sexy,</a:t>
            </a:r>
            <a:endParaRPr kumimoji="1"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Cute,</a:t>
            </a:r>
            <a:endParaRPr kumimoji="1"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19942" y="2659470"/>
            <a:ext cx="1988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kumimoji="1"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NONE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936733" y="495300"/>
            <a:ext cx="1837462" cy="786199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Light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fixture</a:t>
            </a:r>
          </a:p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灯    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具</a:t>
            </a:r>
            <a:endParaRPr kumimoji="1"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082480" y="1676400"/>
            <a:ext cx="1602814" cy="556567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Material</a:t>
            </a:r>
          </a:p>
          <a:p>
            <a:pPr algn="ctr"/>
            <a:r>
              <a:rPr kumimoji="1" lang="zh-CN" altLang="en-US" b="1" dirty="0" smtClean="0">
                <a:solidFill>
                  <a:schemeClr val="tx1"/>
                </a:solidFill>
              </a:rPr>
              <a:t>材  质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082480" y="2695686"/>
            <a:ext cx="1602814" cy="768463"/>
          </a:xfrm>
          <a:prstGeom prst="roundRect">
            <a:avLst>
              <a:gd name="adj" fmla="val 338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>
            <a:off x="3883887" y="2232967"/>
            <a:ext cx="0" cy="462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285680" y="2657237"/>
            <a:ext cx="115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Glass,</a:t>
            </a:r>
          </a:p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Plastic,</a:t>
            </a:r>
          </a:p>
          <a:p>
            <a:pPr algn="ctr"/>
            <a:r>
              <a:rPr kumimoji="1" lang="is-IS" altLang="zh-CN" b="1" dirty="0" smtClean="0">
                <a:solidFill>
                  <a:schemeClr val="tx1"/>
                </a:solidFill>
              </a:rPr>
              <a:t>…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45610" y="1778168"/>
            <a:ext cx="454800" cy="45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/>
          <p:cNvCxnSpPr>
            <a:stCxn id="18" idx="3"/>
            <a:endCxn id="18" idx="7"/>
          </p:cNvCxnSpPr>
          <p:nvPr/>
        </p:nvCxnSpPr>
        <p:spPr>
          <a:xfrm flipV="1">
            <a:off x="5712214" y="1844772"/>
            <a:ext cx="321592" cy="321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3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16915" y="44254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Category</a:t>
            </a:r>
            <a:endParaRPr kumimoji="1" lang="zh-CN" altLang="en-US" b="1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7161150" y="53271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Secondary Category</a:t>
            </a:r>
            <a:endParaRPr kumimoji="1" lang="zh-CN" altLang="en-US" b="1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4032281" y="111073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Light fixture </a:t>
            </a:r>
            <a:endParaRPr kumimoji="1"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964645" y="1110734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/>
              <a:t>Tools for baking</a:t>
            </a:r>
            <a:endParaRPr kumimoji="1"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656740" y="111073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Skirt 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673688" y="1873932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smtClean="0"/>
              <a:t>Bedside </a:t>
            </a:r>
          </a:p>
          <a:p>
            <a:pPr algn="ctr"/>
            <a:r>
              <a:rPr kumimoji="1" lang="en-US" altLang="zh-CN" b="1" dirty="0" smtClean="0"/>
              <a:t>lamp</a:t>
            </a:r>
            <a:endParaRPr kumimoji="1"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770845" y="1873933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Ceiling </a:t>
            </a:r>
          </a:p>
          <a:p>
            <a:pPr algn="ctr"/>
            <a:r>
              <a:rPr kumimoji="1" lang="en-US" altLang="zh-CN" b="1" dirty="0" smtClean="0"/>
              <a:t>light</a:t>
            </a:r>
            <a:endParaRPr kumimoji="1"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895558" y="1873933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Egg </a:t>
            </a:r>
          </a:p>
          <a:p>
            <a:pPr algn="ctr"/>
            <a:r>
              <a:rPr kumimoji="1" lang="en-US" altLang="zh-CN" b="1" dirty="0" smtClean="0"/>
              <a:t>beaters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91728" y="18739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O</a:t>
            </a:r>
            <a:r>
              <a:rPr kumimoji="1" lang="en-US" altLang="zh-CN" b="1" dirty="0" smtClean="0"/>
              <a:t>ven</a:t>
            </a:r>
            <a:endParaRPr kumimoji="1"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128944" y="187393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D</a:t>
            </a:r>
            <a:r>
              <a:rPr kumimoji="1" lang="en-US" altLang="zh-CN" b="1" dirty="0" smtClean="0"/>
              <a:t>ress</a:t>
            </a:r>
            <a:endParaRPr kumimoji="1"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8883737" y="1873933"/>
            <a:ext cx="13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Short skirts</a:t>
            </a:r>
            <a:endParaRPr kumimoji="1" lang="zh-CN" altLang="en-US" b="1" dirty="0"/>
          </a:p>
        </p:txBody>
      </p:sp>
      <p:cxnSp>
        <p:nvCxnSpPr>
          <p:cNvPr id="16" name="直线箭头连接符 15"/>
          <p:cNvCxnSpPr>
            <a:stCxn id="6" idx="2"/>
            <a:endCxn id="9" idx="0"/>
          </p:cNvCxnSpPr>
          <p:nvPr/>
        </p:nvCxnSpPr>
        <p:spPr>
          <a:xfrm flipH="1">
            <a:off x="4210855" y="1480066"/>
            <a:ext cx="584616" cy="393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0" idx="0"/>
          </p:cNvCxnSpPr>
          <p:nvPr/>
        </p:nvCxnSpPr>
        <p:spPr>
          <a:xfrm>
            <a:off x="4795471" y="1480066"/>
            <a:ext cx="461245" cy="39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7" idx="2"/>
            <a:endCxn id="11" idx="0"/>
          </p:cNvCxnSpPr>
          <p:nvPr/>
        </p:nvCxnSpPr>
        <p:spPr>
          <a:xfrm flipH="1">
            <a:off x="6375017" y="1480066"/>
            <a:ext cx="537164" cy="39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7" idx="2"/>
            <a:endCxn id="12" idx="0"/>
          </p:cNvCxnSpPr>
          <p:nvPr/>
        </p:nvCxnSpPr>
        <p:spPr>
          <a:xfrm>
            <a:off x="6912181" y="1480066"/>
            <a:ext cx="546795" cy="39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8" idx="2"/>
            <a:endCxn id="13" idx="0"/>
          </p:cNvCxnSpPr>
          <p:nvPr/>
        </p:nvCxnSpPr>
        <p:spPr>
          <a:xfrm flipH="1">
            <a:off x="8507413" y="1480066"/>
            <a:ext cx="511766" cy="393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8" idx="2"/>
            <a:endCxn id="14" idx="0"/>
          </p:cNvCxnSpPr>
          <p:nvPr/>
        </p:nvCxnSpPr>
        <p:spPr>
          <a:xfrm>
            <a:off x="9019179" y="1480066"/>
            <a:ext cx="546797" cy="39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032281" y="1110734"/>
            <a:ext cx="1403319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972764" y="1110734"/>
            <a:ext cx="1852411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8396880" y="1110734"/>
            <a:ext cx="1169096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688050" y="1911165"/>
            <a:ext cx="1025089" cy="609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805727" y="1911165"/>
            <a:ext cx="923669" cy="609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896764" y="1892550"/>
            <a:ext cx="923669" cy="609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76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16915" y="44254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Category</a:t>
            </a:r>
            <a:endParaRPr kumimoji="1" lang="zh-CN" altLang="en-US" b="1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7161150" y="53271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Secondary Category</a:t>
            </a:r>
            <a:endParaRPr kumimoji="1" lang="zh-CN" altLang="en-US" b="1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1327181" y="268553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Light fixture </a:t>
            </a:r>
            <a:endParaRPr kumimoji="1"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964645" y="1110734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/>
              <a:t>Tools for baking</a:t>
            </a:r>
            <a:endParaRPr kumimoji="1"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656740" y="111073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Skirt 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673688" y="1873932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smtClean="0"/>
              <a:t>Bedside </a:t>
            </a:r>
          </a:p>
          <a:p>
            <a:pPr algn="ctr"/>
            <a:r>
              <a:rPr kumimoji="1" lang="en-US" altLang="zh-CN" b="1" dirty="0" smtClean="0"/>
              <a:t>lamp</a:t>
            </a:r>
            <a:endParaRPr kumimoji="1"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770845" y="1873933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Ceiling </a:t>
            </a:r>
          </a:p>
          <a:p>
            <a:pPr algn="ctr"/>
            <a:r>
              <a:rPr kumimoji="1" lang="en-US" altLang="zh-CN" b="1" dirty="0" smtClean="0"/>
              <a:t>light</a:t>
            </a:r>
            <a:endParaRPr kumimoji="1"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895558" y="1873933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Egg </a:t>
            </a:r>
          </a:p>
          <a:p>
            <a:pPr algn="ctr"/>
            <a:r>
              <a:rPr kumimoji="1" lang="en-US" altLang="zh-CN" b="1" dirty="0" smtClean="0"/>
              <a:t>beaters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91728" y="18739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O</a:t>
            </a:r>
            <a:r>
              <a:rPr kumimoji="1" lang="en-US" altLang="zh-CN" b="1" dirty="0" smtClean="0"/>
              <a:t>ven</a:t>
            </a:r>
            <a:endParaRPr kumimoji="1"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128944" y="187393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D</a:t>
            </a:r>
            <a:r>
              <a:rPr kumimoji="1" lang="en-US" altLang="zh-CN" b="1" dirty="0" smtClean="0"/>
              <a:t>ress</a:t>
            </a:r>
            <a:endParaRPr kumimoji="1"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8883737" y="1873933"/>
            <a:ext cx="13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Short skirts</a:t>
            </a:r>
            <a:endParaRPr kumimoji="1" lang="zh-CN" altLang="en-US" b="1" dirty="0"/>
          </a:p>
        </p:txBody>
      </p:sp>
      <p:cxnSp>
        <p:nvCxnSpPr>
          <p:cNvPr id="16" name="直线箭头连接符 15"/>
          <p:cNvCxnSpPr>
            <a:stCxn id="36" idx="3"/>
          </p:cNvCxnSpPr>
          <p:nvPr/>
        </p:nvCxnSpPr>
        <p:spPr>
          <a:xfrm flipV="1">
            <a:off x="2730500" y="2520262"/>
            <a:ext cx="495300" cy="34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36" idx="3"/>
          </p:cNvCxnSpPr>
          <p:nvPr/>
        </p:nvCxnSpPr>
        <p:spPr>
          <a:xfrm>
            <a:off x="2730500" y="2870200"/>
            <a:ext cx="495300" cy="49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7" idx="2"/>
            <a:endCxn id="11" idx="0"/>
          </p:cNvCxnSpPr>
          <p:nvPr/>
        </p:nvCxnSpPr>
        <p:spPr>
          <a:xfrm flipH="1">
            <a:off x="6375017" y="1480066"/>
            <a:ext cx="537164" cy="39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7" idx="2"/>
            <a:endCxn id="12" idx="0"/>
          </p:cNvCxnSpPr>
          <p:nvPr/>
        </p:nvCxnSpPr>
        <p:spPr>
          <a:xfrm>
            <a:off x="6912181" y="1480066"/>
            <a:ext cx="546795" cy="39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8" idx="2"/>
            <a:endCxn id="13" idx="0"/>
          </p:cNvCxnSpPr>
          <p:nvPr/>
        </p:nvCxnSpPr>
        <p:spPr>
          <a:xfrm flipH="1">
            <a:off x="8507413" y="1480066"/>
            <a:ext cx="511766" cy="393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8" idx="2"/>
            <a:endCxn id="14" idx="0"/>
          </p:cNvCxnSpPr>
          <p:nvPr/>
        </p:nvCxnSpPr>
        <p:spPr>
          <a:xfrm>
            <a:off x="9019179" y="1480066"/>
            <a:ext cx="546797" cy="39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327181" y="2685534"/>
            <a:ext cx="1403319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972764" y="1110734"/>
            <a:ext cx="1852411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8396880" y="1110734"/>
            <a:ext cx="1169096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688050" y="1911165"/>
            <a:ext cx="1025089" cy="609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805727" y="1911165"/>
            <a:ext cx="923669" cy="609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896764" y="1892550"/>
            <a:ext cx="923669" cy="609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33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箭头连接符 7"/>
          <p:cNvCxnSpPr>
            <a:stCxn id="18" idx="3"/>
            <a:endCxn id="14" idx="1"/>
          </p:cNvCxnSpPr>
          <p:nvPr/>
        </p:nvCxnSpPr>
        <p:spPr>
          <a:xfrm flipV="1">
            <a:off x="2077557" y="1612900"/>
            <a:ext cx="221143" cy="606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298700" y="1371600"/>
            <a:ext cx="1426465" cy="482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39849" y="142305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Beside lamp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298700" y="2489042"/>
            <a:ext cx="1426465" cy="482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339849" y="254050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Ceiling light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234585" y="1792389"/>
            <a:ext cx="842972" cy="8539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75734" y="1901363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Light </a:t>
            </a:r>
          </a:p>
          <a:p>
            <a:pPr algn="ctr"/>
            <a:r>
              <a:rPr kumimoji="1" lang="en-US" altLang="zh-CN" dirty="0" smtClean="0"/>
              <a:t>fixture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8" idx="3"/>
            <a:endCxn id="16" idx="1"/>
          </p:cNvCxnSpPr>
          <p:nvPr/>
        </p:nvCxnSpPr>
        <p:spPr>
          <a:xfrm>
            <a:off x="2077557" y="2219352"/>
            <a:ext cx="221143" cy="51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56" idx="3"/>
            <a:endCxn id="52" idx="1"/>
          </p:cNvCxnSpPr>
          <p:nvPr/>
        </p:nvCxnSpPr>
        <p:spPr>
          <a:xfrm flipV="1">
            <a:off x="8999929" y="1612900"/>
            <a:ext cx="221144" cy="57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9221073" y="1371600"/>
            <a:ext cx="1026786" cy="482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262222" y="1423058"/>
            <a:ext cx="98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skirt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9221074" y="2489042"/>
            <a:ext cx="1026786" cy="482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62222" y="2540500"/>
            <a:ext cx="98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dress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7304530" y="1948526"/>
            <a:ext cx="1695399" cy="4826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348250" y="200516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Dresses &amp; Skirt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56" idx="3"/>
            <a:endCxn id="54" idx="1"/>
          </p:cNvCxnSpPr>
          <p:nvPr/>
        </p:nvCxnSpPr>
        <p:spPr>
          <a:xfrm>
            <a:off x="8999929" y="2189826"/>
            <a:ext cx="221145" cy="540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82" idx="3"/>
            <a:endCxn id="78" idx="1"/>
          </p:cNvCxnSpPr>
          <p:nvPr/>
        </p:nvCxnSpPr>
        <p:spPr>
          <a:xfrm flipV="1">
            <a:off x="5164875" y="1612900"/>
            <a:ext cx="221143" cy="606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5386018" y="1371600"/>
            <a:ext cx="1426465" cy="482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427167" y="142305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Egg beaters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5386018" y="2489042"/>
            <a:ext cx="1426465" cy="482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5427167" y="2540500"/>
            <a:ext cx="12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oven</a:t>
            </a:r>
            <a:endParaRPr kumimoji="1"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4254500" y="1792389"/>
            <a:ext cx="910375" cy="8539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152901" y="1901363"/>
            <a:ext cx="114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Tools for</a:t>
            </a:r>
          </a:p>
          <a:p>
            <a:pPr algn="ctr"/>
            <a:r>
              <a:rPr kumimoji="1" lang="en-US" altLang="zh-CN" dirty="0" smtClean="0"/>
              <a:t>baking</a:t>
            </a:r>
            <a:endParaRPr kumimoji="1" lang="zh-CN" altLang="en-US" dirty="0"/>
          </a:p>
        </p:txBody>
      </p:sp>
      <p:cxnSp>
        <p:nvCxnSpPr>
          <p:cNvPr id="84" name="直线箭头连接符 83"/>
          <p:cNvCxnSpPr>
            <a:stCxn id="82" idx="3"/>
            <a:endCxn id="80" idx="1"/>
          </p:cNvCxnSpPr>
          <p:nvPr/>
        </p:nvCxnSpPr>
        <p:spPr>
          <a:xfrm>
            <a:off x="5164875" y="2219352"/>
            <a:ext cx="221143" cy="51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3997653" y="1054100"/>
            <a:ext cx="0" cy="2298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/>
          <p:nvPr/>
        </p:nvCxnSpPr>
        <p:spPr>
          <a:xfrm>
            <a:off x="7071053" y="1028700"/>
            <a:ext cx="0" cy="234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109823" y="678241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/>
              <a:t>Category</a:t>
            </a:r>
            <a:endParaRPr kumimoji="1" lang="zh-CN" altLang="en-US" i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2352954" y="539742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i="1" dirty="0" smtClean="0"/>
              <a:t>Secondary </a:t>
            </a:r>
          </a:p>
          <a:p>
            <a:pPr algn="ctr"/>
            <a:r>
              <a:rPr kumimoji="1" lang="en-US" altLang="zh-CN" i="1" dirty="0" smtClean="0"/>
              <a:t>Category</a:t>
            </a:r>
            <a:endParaRPr kumimoji="1" lang="zh-CN" altLang="en-US" i="1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172335" y="678241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/>
              <a:t>Category</a:t>
            </a:r>
            <a:endParaRPr kumimoji="1" lang="zh-CN" altLang="en-US" i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5412962" y="539742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i="1" dirty="0" smtClean="0"/>
              <a:t>Secondary </a:t>
            </a:r>
          </a:p>
          <a:p>
            <a:pPr algn="ctr"/>
            <a:r>
              <a:rPr kumimoji="1" lang="en-US" altLang="zh-CN" i="1" dirty="0" smtClean="0"/>
              <a:t>Category</a:t>
            </a:r>
            <a:endParaRPr kumimoji="1" lang="zh-CN" altLang="en-US" i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7779876" y="678241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/>
              <a:t>Category</a:t>
            </a:r>
            <a:endParaRPr kumimoji="1" lang="zh-CN" altLang="en-US" i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9020503" y="539742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i="1" dirty="0" smtClean="0"/>
              <a:t>Secondary </a:t>
            </a:r>
          </a:p>
          <a:p>
            <a:pPr algn="ctr"/>
            <a:r>
              <a:rPr kumimoji="1" lang="en-US" altLang="zh-CN" i="1" dirty="0" smtClean="0"/>
              <a:t>Category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7005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/>
          <p:cNvCxnSpPr>
            <a:stCxn id="9" idx="2"/>
            <a:endCxn id="5" idx="0"/>
          </p:cNvCxnSpPr>
          <p:nvPr/>
        </p:nvCxnSpPr>
        <p:spPr>
          <a:xfrm>
            <a:off x="6833111" y="2705100"/>
            <a:ext cx="2101596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8221474" y="3009899"/>
            <a:ext cx="1426465" cy="73573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204378" y="3099300"/>
            <a:ext cx="1460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Beside lamp</a:t>
            </a:r>
          </a:p>
          <a:p>
            <a:pPr algn="ctr"/>
            <a:r>
              <a:rPr kumimoji="1" lang="en-US" altLang="zh-CN" b="1" dirty="0" smtClean="0"/>
              <a:t>(</a:t>
            </a:r>
            <a:r>
              <a:rPr kumimoji="1" lang="zh-CN" altLang="en-US" b="1" dirty="0" smtClean="0"/>
              <a:t>床 头 灯</a:t>
            </a:r>
            <a:r>
              <a:rPr kumimoji="1" lang="en-US" altLang="zh-CN" b="1" dirty="0" smtClean="0"/>
              <a:t>)</a:t>
            </a:r>
            <a:endParaRPr kumimoji="1"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3993044" y="3009900"/>
            <a:ext cx="1426465" cy="7747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3987706" y="3099300"/>
            <a:ext cx="14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Ceiling light</a:t>
            </a:r>
          </a:p>
          <a:p>
            <a:pPr algn="ctr"/>
            <a:r>
              <a:rPr kumimoji="1" lang="en-US" altLang="zh-CN" b="1" dirty="0" smtClean="0"/>
              <a:t>(</a:t>
            </a:r>
            <a:r>
              <a:rPr kumimoji="1" lang="zh-CN" altLang="en-US" b="1" dirty="0" smtClean="0"/>
              <a:t> 吸 顶 灯</a:t>
            </a:r>
            <a:r>
              <a:rPr kumimoji="1" lang="en-US" altLang="zh-CN" b="1" dirty="0" smtClean="0"/>
              <a:t>)</a:t>
            </a:r>
            <a:endParaRPr kumimoji="1"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6085153" y="1911534"/>
            <a:ext cx="1495916" cy="79356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6139003" y="2000434"/>
            <a:ext cx="145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/>
              <a:t>Light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fixture</a:t>
            </a:r>
          </a:p>
          <a:p>
            <a:pPr algn="ctr"/>
            <a:r>
              <a:rPr kumimoji="1" lang="en-US" altLang="zh-CN" b="1" dirty="0"/>
              <a:t>(</a:t>
            </a:r>
            <a:r>
              <a:rPr kumimoji="1" lang="zh-CN" altLang="en-US" b="1" dirty="0" smtClean="0"/>
              <a:t>灯</a:t>
            </a:r>
            <a:r>
              <a:rPr kumimoji="1" lang="en-US" altLang="zh-CN" b="1" dirty="0" smtClean="0"/>
              <a:t> </a:t>
            </a:r>
            <a:r>
              <a:rPr kumimoji="1" lang="zh-CN" altLang="en-US" b="1" dirty="0" smtClean="0"/>
              <a:t>具</a:t>
            </a:r>
            <a:r>
              <a:rPr kumimoji="1" lang="en-US" altLang="zh-CN" b="1" dirty="0" smtClean="0"/>
              <a:t>)</a:t>
            </a:r>
            <a:endParaRPr kumimoji="1" lang="zh-CN" altLang="en-US" b="1" dirty="0"/>
          </a:p>
        </p:txBody>
      </p:sp>
      <p:cxnSp>
        <p:nvCxnSpPr>
          <p:cNvPr id="11" name="直线箭头连接符 10"/>
          <p:cNvCxnSpPr>
            <a:stCxn id="9" idx="2"/>
            <a:endCxn id="7" idx="0"/>
          </p:cNvCxnSpPr>
          <p:nvPr/>
        </p:nvCxnSpPr>
        <p:spPr>
          <a:xfrm flipH="1">
            <a:off x="4706277" y="2705100"/>
            <a:ext cx="2126834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41203" y="212365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Category</a:t>
            </a:r>
            <a:endParaRPr kumimoji="1" lang="zh-CN" altLang="en-US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24773" y="3162800"/>
            <a:ext cx="232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i="1" dirty="0" smtClean="0"/>
              <a:t>Secondary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Category</a:t>
            </a:r>
            <a:endParaRPr kumimoji="1" lang="zh-CN" altLang="en-US" b="1" i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396495" y="46568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I</a:t>
            </a:r>
            <a:r>
              <a:rPr kumimoji="1" lang="en-US" altLang="zh-CN" b="1" i="1" dirty="0" smtClean="0"/>
              <a:t>tems</a:t>
            </a:r>
            <a:endParaRPr kumimoji="1" lang="zh-CN" altLang="en-US" b="1" i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77" y="4018152"/>
            <a:ext cx="4308695" cy="201614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55" y="4018152"/>
            <a:ext cx="2957902" cy="2039652"/>
          </a:xfrm>
          <a:prstGeom prst="rect">
            <a:avLst/>
          </a:prstGeom>
        </p:spPr>
      </p:pic>
      <p:cxnSp>
        <p:nvCxnSpPr>
          <p:cNvPr id="37" name="直线箭头连接符 36"/>
          <p:cNvCxnSpPr>
            <a:stCxn id="7" idx="2"/>
          </p:cNvCxnSpPr>
          <p:nvPr/>
        </p:nvCxnSpPr>
        <p:spPr>
          <a:xfrm flipH="1">
            <a:off x="3251201" y="3784600"/>
            <a:ext cx="1455076" cy="233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2"/>
            <a:endCxn id="34" idx="0"/>
          </p:cNvCxnSpPr>
          <p:nvPr/>
        </p:nvCxnSpPr>
        <p:spPr>
          <a:xfrm>
            <a:off x="4706277" y="3784600"/>
            <a:ext cx="6948" cy="233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7" idx="2"/>
          </p:cNvCxnSpPr>
          <p:nvPr/>
        </p:nvCxnSpPr>
        <p:spPr>
          <a:xfrm>
            <a:off x="4706277" y="3784600"/>
            <a:ext cx="1455076" cy="233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5" idx="2"/>
          </p:cNvCxnSpPr>
          <p:nvPr/>
        </p:nvCxnSpPr>
        <p:spPr>
          <a:xfrm flipH="1">
            <a:off x="8179735" y="3745630"/>
            <a:ext cx="754972" cy="27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5" idx="2"/>
          </p:cNvCxnSpPr>
          <p:nvPr/>
        </p:nvCxnSpPr>
        <p:spPr>
          <a:xfrm>
            <a:off x="8934707" y="3745630"/>
            <a:ext cx="713232" cy="27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4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8280158" y="1458690"/>
            <a:ext cx="1460657" cy="672231"/>
            <a:chOff x="8204378" y="3009900"/>
            <a:chExt cx="1460657" cy="672231"/>
          </a:xfrm>
        </p:grpSpPr>
        <p:sp>
          <p:nvSpPr>
            <p:cNvPr id="5" name="圆角矩形 4"/>
            <p:cNvSpPr/>
            <p:nvPr/>
          </p:nvSpPr>
          <p:spPr>
            <a:xfrm>
              <a:off x="8221474" y="3009900"/>
              <a:ext cx="1426465" cy="66750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04378" y="3035800"/>
              <a:ext cx="1460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Beside lamp</a:t>
              </a:r>
            </a:p>
            <a:p>
              <a:pPr algn="ctr"/>
              <a:r>
                <a:rPr kumimoji="1" lang="en-US" altLang="zh-CN" b="1" dirty="0" smtClean="0"/>
                <a:t>(</a:t>
              </a:r>
              <a:r>
                <a:rPr kumimoji="1" lang="zh-CN" altLang="en-US" b="1" dirty="0" smtClean="0"/>
                <a:t>床 头 灯</a:t>
              </a:r>
              <a:r>
                <a:rPr kumimoji="1" lang="en-US" altLang="zh-CN" b="1" dirty="0" smtClean="0"/>
                <a:t>)</a:t>
              </a:r>
              <a:endParaRPr kumimoji="1" lang="zh-CN" altLang="en-US" b="1" dirty="0"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3432181" y="1453964"/>
            <a:ext cx="1451038" cy="672231"/>
            <a:chOff x="3987706" y="3009900"/>
            <a:chExt cx="1451038" cy="672231"/>
          </a:xfrm>
        </p:grpSpPr>
        <p:sp>
          <p:nvSpPr>
            <p:cNvPr id="7" name="圆角矩形 6"/>
            <p:cNvSpPr/>
            <p:nvPr/>
          </p:nvSpPr>
          <p:spPr>
            <a:xfrm>
              <a:off x="3993044" y="3009900"/>
              <a:ext cx="1426465" cy="672231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87706" y="3035800"/>
              <a:ext cx="1451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Ceiling light</a:t>
              </a:r>
            </a:p>
            <a:p>
              <a:pPr algn="ctr"/>
              <a:r>
                <a:rPr kumimoji="1" lang="en-US" altLang="zh-CN" b="1" dirty="0" smtClean="0"/>
                <a:t>(</a:t>
              </a:r>
              <a:r>
                <a:rPr kumimoji="1" lang="zh-CN" altLang="en-US" b="1" dirty="0" smtClean="0"/>
                <a:t> 吸 顶 灯</a:t>
              </a:r>
              <a:r>
                <a:rPr kumimoji="1" lang="en-US" altLang="zh-CN" b="1" dirty="0" smtClean="0"/>
                <a:t>)</a:t>
              </a:r>
              <a:endParaRPr kumimoji="1" lang="zh-CN" altLang="en-US" b="1" dirty="0"/>
            </a:p>
          </p:txBody>
        </p:sp>
      </p:grpSp>
      <p:cxnSp>
        <p:nvCxnSpPr>
          <p:cNvPr id="4" name="直线箭头连接符 3"/>
          <p:cNvCxnSpPr>
            <a:stCxn id="9" idx="2"/>
            <a:endCxn id="5" idx="0"/>
          </p:cNvCxnSpPr>
          <p:nvPr/>
        </p:nvCxnSpPr>
        <p:spPr>
          <a:xfrm>
            <a:off x="6591811" y="1159075"/>
            <a:ext cx="2418676" cy="299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 13"/>
          <p:cNvGrpSpPr/>
          <p:nvPr/>
        </p:nvGrpSpPr>
        <p:grpSpPr>
          <a:xfrm>
            <a:off x="5843853" y="451411"/>
            <a:ext cx="1508616" cy="707662"/>
            <a:chOff x="6085153" y="1911534"/>
            <a:chExt cx="1508616" cy="793566"/>
          </a:xfrm>
        </p:grpSpPr>
        <p:sp>
          <p:nvSpPr>
            <p:cNvPr id="9" name="圆角矩形 8"/>
            <p:cNvSpPr/>
            <p:nvPr/>
          </p:nvSpPr>
          <p:spPr>
            <a:xfrm>
              <a:off x="6085153" y="1911534"/>
              <a:ext cx="1495916" cy="79356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39003" y="1973633"/>
              <a:ext cx="1454766" cy="72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Light</a:t>
              </a:r>
              <a:r>
                <a:rPr kumimoji="1" lang="zh-CN" altLang="en-US" b="1" dirty="0" smtClean="0"/>
                <a:t> </a:t>
              </a:r>
              <a:r>
                <a:rPr kumimoji="1" lang="en-US" altLang="zh-CN" b="1" dirty="0" smtClean="0"/>
                <a:t>fixture</a:t>
              </a:r>
            </a:p>
            <a:p>
              <a:pPr algn="ctr"/>
              <a:r>
                <a:rPr kumimoji="1" lang="en-US" altLang="zh-CN" b="1" dirty="0"/>
                <a:t>(</a:t>
              </a:r>
              <a:r>
                <a:rPr kumimoji="1" lang="zh-CN" altLang="en-US" b="1" dirty="0" smtClean="0"/>
                <a:t>灯</a:t>
              </a:r>
              <a:r>
                <a:rPr kumimoji="1" lang="en-US" altLang="zh-CN" b="1" dirty="0" smtClean="0"/>
                <a:t> </a:t>
              </a:r>
              <a:r>
                <a:rPr kumimoji="1" lang="zh-CN" altLang="en-US" b="1" dirty="0" smtClean="0"/>
                <a:t>具</a:t>
              </a:r>
              <a:r>
                <a:rPr kumimoji="1" lang="en-US" altLang="zh-CN" b="1" dirty="0" smtClean="0"/>
                <a:t>)</a:t>
              </a:r>
              <a:endParaRPr kumimoji="1" lang="zh-CN" altLang="en-US" b="1" dirty="0"/>
            </a:p>
          </p:txBody>
        </p:sp>
      </p:grpSp>
      <p:cxnSp>
        <p:nvCxnSpPr>
          <p:cNvPr id="11" name="直线箭头连接符 10"/>
          <p:cNvCxnSpPr>
            <a:stCxn id="9" idx="2"/>
            <a:endCxn id="7" idx="0"/>
          </p:cNvCxnSpPr>
          <p:nvPr/>
        </p:nvCxnSpPr>
        <p:spPr>
          <a:xfrm flipH="1">
            <a:off x="4150752" y="1159075"/>
            <a:ext cx="2441059" cy="29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0183" y="627633"/>
            <a:ext cx="1382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 smtClean="0"/>
              <a:t>Category</a:t>
            </a:r>
            <a:endParaRPr kumimoji="1" lang="zh-CN" altLang="en-US" sz="2000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19284" y="1665459"/>
            <a:ext cx="258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 smtClean="0"/>
              <a:t>Secondary</a:t>
            </a:r>
            <a:r>
              <a:rPr kumimoji="1" lang="zh-CN" altLang="en-US" sz="2000" b="1" i="1" dirty="0" smtClean="0"/>
              <a:t> </a:t>
            </a:r>
            <a:r>
              <a:rPr kumimoji="1" lang="en-US" altLang="zh-CN" sz="2000" b="1" i="1" dirty="0" smtClean="0"/>
              <a:t>Category</a:t>
            </a:r>
            <a:endParaRPr kumimoji="1" lang="zh-CN" altLang="en-US" sz="2000" b="1" i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519284" y="3132892"/>
            <a:ext cx="92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I</a:t>
            </a:r>
            <a:r>
              <a:rPr kumimoji="1" lang="en-US" altLang="zh-CN" sz="2000" b="1" i="1" dirty="0" smtClean="0"/>
              <a:t>tems</a:t>
            </a:r>
            <a:endParaRPr kumimoji="1" lang="zh-CN" altLang="en-US" sz="2000" b="1" i="1" dirty="0"/>
          </a:p>
        </p:txBody>
      </p:sp>
      <p:cxnSp>
        <p:nvCxnSpPr>
          <p:cNvPr id="37" name="直线箭头连接符 36"/>
          <p:cNvCxnSpPr>
            <a:stCxn id="7" idx="2"/>
          </p:cNvCxnSpPr>
          <p:nvPr/>
        </p:nvCxnSpPr>
        <p:spPr>
          <a:xfrm flipH="1">
            <a:off x="2407534" y="2126195"/>
            <a:ext cx="1743218" cy="2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2"/>
          </p:cNvCxnSpPr>
          <p:nvPr/>
        </p:nvCxnSpPr>
        <p:spPr>
          <a:xfrm>
            <a:off x="4150752" y="2126195"/>
            <a:ext cx="149049" cy="285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7" idx="2"/>
          </p:cNvCxnSpPr>
          <p:nvPr/>
        </p:nvCxnSpPr>
        <p:spPr>
          <a:xfrm>
            <a:off x="4150752" y="2126195"/>
            <a:ext cx="1995405" cy="247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5" idx="2"/>
          </p:cNvCxnSpPr>
          <p:nvPr/>
        </p:nvCxnSpPr>
        <p:spPr>
          <a:xfrm flipH="1">
            <a:off x="8160152" y="2126196"/>
            <a:ext cx="850335" cy="25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47800" y="2307341"/>
            <a:ext cx="5742167" cy="2750223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276217" y="2320041"/>
            <a:ext cx="3937884" cy="2750223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/>
          <p:cNvCxnSpPr>
            <a:stCxn id="5" idx="2"/>
          </p:cNvCxnSpPr>
          <p:nvPr/>
        </p:nvCxnSpPr>
        <p:spPr>
          <a:xfrm>
            <a:off x="9010487" y="2126196"/>
            <a:ext cx="1209959" cy="28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29" y="2411416"/>
            <a:ext cx="5574527" cy="2597057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366" y="2408509"/>
            <a:ext cx="3790398" cy="25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4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433</Words>
  <Application>Microsoft Macintosh PowerPoint</Application>
  <PresentationFormat>宽屏</PresentationFormat>
  <Paragraphs>233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Cambria Math</vt:lpstr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130</cp:revision>
  <cp:lastPrinted>2019-10-09T05:32:52Z</cp:lastPrinted>
  <dcterms:created xsi:type="dcterms:W3CDTF">2019-10-07T23:55:53Z</dcterms:created>
  <dcterms:modified xsi:type="dcterms:W3CDTF">2019-10-12T12:29:37Z</dcterms:modified>
</cp:coreProperties>
</file>