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311" r:id="rId4"/>
    <p:sldId id="258" r:id="rId5"/>
    <p:sldId id="270" r:id="rId6"/>
    <p:sldId id="273" r:id="rId7"/>
    <p:sldId id="269" r:id="rId8"/>
    <p:sldId id="301" r:id="rId9"/>
    <p:sldId id="305" r:id="rId10"/>
    <p:sldId id="312" r:id="rId11"/>
    <p:sldId id="263" r:id="rId12"/>
    <p:sldId id="271" r:id="rId13"/>
    <p:sldId id="300" r:id="rId14"/>
    <p:sldId id="274" r:id="rId15"/>
    <p:sldId id="299" r:id="rId16"/>
    <p:sldId id="307" r:id="rId17"/>
    <p:sldId id="308" r:id="rId18"/>
    <p:sldId id="313" r:id="rId19"/>
    <p:sldId id="262" r:id="rId20"/>
    <p:sldId id="310" r:id="rId21"/>
    <p:sldId id="309" r:id="rId22"/>
    <p:sldId id="282" r:id="rId23"/>
    <p:sldId id="283" r:id="rId24"/>
    <p:sldId id="284" r:id="rId25"/>
    <p:sldId id="288" r:id="rId26"/>
    <p:sldId id="289" r:id="rId27"/>
    <p:sldId id="290" r:id="rId28"/>
    <p:sldId id="291" r:id="rId29"/>
    <p:sldId id="292" r:id="rId30"/>
    <p:sldId id="295" r:id="rId31"/>
    <p:sldId id="314" r:id="rId32"/>
    <p:sldId id="265" r:id="rId33"/>
    <p:sldId id="293" r:id="rId34"/>
    <p:sldId id="294" r:id="rId35"/>
    <p:sldId id="321" r:id="rId36"/>
    <p:sldId id="304" r:id="rId37"/>
    <p:sldId id="267" r:id="rId38"/>
    <p:sldId id="318" r:id="rId39"/>
    <p:sldId id="317" r:id="rId40"/>
    <p:sldId id="319" r:id="rId41"/>
    <p:sldId id="297" r:id="rId42"/>
    <p:sldId id="315" r:id="rId43"/>
    <p:sldId id="320" r:id="rId44"/>
    <p:sldId id="268" r:id="rId45"/>
    <p:sldId id="322" r:id="rId46"/>
    <p:sldId id="324" r:id="rId47"/>
    <p:sldId id="316" r:id="rId4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83610" autoAdjust="0"/>
  </p:normalViewPr>
  <p:slideViewPr>
    <p:cSldViewPr>
      <p:cViewPr varScale="1">
        <p:scale>
          <a:sx n="66" d="100"/>
          <a:sy n="66" d="100"/>
        </p:scale>
        <p:origin x="-1434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6AC7F-9C0D-4B7E-AFE8-3C531EBDCF49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5926A-16E4-4709-B6C4-A1EDCE55F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4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89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484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Lukovnikov</a:t>
            </a:r>
            <a:r>
              <a:rPr lang="en-US" altLang="zh-CN" dirty="0" smtClean="0"/>
              <a:t> as running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25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a bit</a:t>
            </a:r>
            <a:r>
              <a:rPr lang="en-US" altLang="zh-CN" sz="1200" baseline="0" dirty="0" smtClean="0"/>
              <a:t> casual, not uniformed</a:t>
            </a:r>
          </a:p>
          <a:p>
            <a:r>
              <a:rPr lang="en-US" altLang="zh-CN" sz="1200" baseline="0" dirty="0" smtClean="0"/>
              <a:t>why GRU, no bidirectional GRU</a:t>
            </a:r>
          </a:p>
          <a:p>
            <a:r>
              <a:rPr lang="en-US" altLang="zh-CN" sz="1200" baseline="0" dirty="0" smtClean="0"/>
              <a:t>attention is never discussed or compared</a:t>
            </a:r>
          </a:p>
          <a:p>
            <a:r>
              <a:rPr lang="en-US" altLang="zh-CN" sz="1200" baseline="0" dirty="0" smtClean="0"/>
              <a:t>RNN then split, </a:t>
            </a:r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038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word hashing technique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973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Why work? The</a:t>
            </a:r>
            <a:r>
              <a:rPr lang="en-US" altLang="zh-CN" baseline="0" dirty="0" smtClean="0"/>
              <a:t> predicate serves as the sub component of the question (not equal)</a:t>
            </a:r>
          </a:p>
          <a:p>
            <a:r>
              <a:rPr lang="en-US" altLang="zh-CN" baseline="0" dirty="0" smtClean="0"/>
              <a:t>Wrong predicates tend to be far away from any part of the question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751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484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improvements are limited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9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improvements are limited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499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What we really care</a:t>
            </a:r>
            <a:r>
              <a:rPr lang="en-US" altLang="zh-CN" baseline="0" dirty="0" smtClean="0"/>
              <a:t> is the semantic structure behind the direct answer.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306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focus on </a:t>
            </a:r>
            <a:r>
              <a:rPr lang="en-US" altLang="zh-CN" dirty="0" err="1" smtClean="0"/>
              <a:t>SimpleQuestions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076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based on the two</a:t>
            </a:r>
            <a:r>
              <a:rPr lang="en-US" altLang="zh-CN" baseline="0" dirty="0" smtClean="0"/>
              <a:t> score (sum, or …)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484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48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Find out the candidate focus entities in the question.</a:t>
            </a:r>
          </a:p>
          <a:p>
            <a:r>
              <a:rPr lang="en-US" altLang="zh-CN" dirty="0" smtClean="0"/>
              <a:t>The potential query structures start from the focus.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11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SMART: GBDT</a:t>
            </a:r>
          </a:p>
          <a:p>
            <a:r>
              <a:rPr lang="en-US" altLang="zh-CN" dirty="0" smtClean="0"/>
              <a:t>treat as a hyper parameter</a:t>
            </a:r>
          </a:p>
          <a:p>
            <a:r>
              <a:rPr lang="en-US" altLang="zh-CN" dirty="0" smtClean="0"/>
              <a:t>longest</a:t>
            </a:r>
            <a:r>
              <a:rPr lang="en-US" altLang="zh-CN" baseline="0" dirty="0" smtClean="0"/>
              <a:t> consecutive common subsequence</a:t>
            </a:r>
          </a:p>
          <a:p>
            <a:r>
              <a:rPr lang="en-US" altLang="zh-CN" baseline="0" dirty="0" smtClean="0"/>
              <a:t>always keep top-k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75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Lukovnikov</a:t>
            </a:r>
            <a:r>
              <a:rPr lang="en-US" altLang="zh-CN" dirty="0" smtClean="0"/>
              <a:t> as running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25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Surprisingly</a:t>
            </a:r>
            <a:r>
              <a:rPr lang="en-US" altLang="zh-CN" baseline="0" dirty="0" smtClean="0"/>
              <a:t> good</a:t>
            </a:r>
          </a:p>
          <a:p>
            <a:r>
              <a:rPr lang="en-US" altLang="zh-CN" baseline="0" dirty="0" smtClean="0"/>
              <a:t>but I thought: some disturbing??</a:t>
            </a:r>
          </a:p>
          <a:p>
            <a:r>
              <a:rPr lang="en-US" altLang="zh-CN" baseline="0" dirty="0" smtClean="0"/>
              <a:t>no bidirectional, and seems a bit casual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52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B0A9-A19D-468F-AE4E-1BFFEF6A463E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6ECE-B8FF-4621-B098-4EBC1AFDE217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BC12-5BD4-40C9-B9E6-0D7AD51291E9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862B-19E6-447D-AA80-B05C98A200E6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0B8E-45B6-4C52-B81E-0D0C129BF538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DD7-E539-4069-BD88-0D9D31574934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209B-7189-42C0-96B8-8AB8436F563D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9481-249F-4438-B0E8-AD16C9EBF8A8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975E-79A6-42A2-8835-F1D0C78DA27D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A3A-113E-4A07-AB5A-DC38F37BD4F5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BD3A-EAF3-487C-A260-C3126F2A106C}" type="datetime1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9308"/>
            <a:ext cx="7772400" cy="187106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NN Techniques in KBQA:</a:t>
            </a:r>
            <a:br>
              <a:rPr lang="en-US" altLang="zh-CN" dirty="0" smtClean="0"/>
            </a:br>
            <a:r>
              <a:rPr lang="en-US" altLang="zh-CN" dirty="0" smtClean="0"/>
              <a:t>A Brief Introduction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Kangqi</a:t>
            </a:r>
            <a:r>
              <a:rPr lang="en-US" altLang="zh-CN" dirty="0" smtClean="0"/>
              <a:t> Luo</a:t>
            </a:r>
          </a:p>
          <a:p>
            <a:r>
              <a:rPr lang="en-US" altLang="zh-CN" dirty="0" smtClean="0"/>
              <a:t>2017/11/15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33FC-14B2-4593-8825-F2B64527BBB1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67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87"/>
    </mc:Choice>
    <mc:Fallback>
      <p:transition spd="slow" advTm="188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KBQA Framework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8512" y="1705372"/>
            <a:ext cx="1330429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Question</a:t>
            </a:r>
            <a:endParaRPr lang="zh-CN" altLang="en-US" sz="2400" b="1" i="1" dirty="0"/>
          </a:p>
        </p:txBody>
      </p:sp>
      <p:sp>
        <p:nvSpPr>
          <p:cNvPr id="5" name="矩形 4"/>
          <p:cNvSpPr/>
          <p:nvPr/>
        </p:nvSpPr>
        <p:spPr>
          <a:xfrm>
            <a:off x="3203848" y="1540161"/>
            <a:ext cx="1728192" cy="792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Candidate Generation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997634" y="1520705"/>
            <a:ext cx="2452594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i="1" dirty="0" smtClean="0"/>
              <a:t>{(e, r)} candidates</a:t>
            </a:r>
          </a:p>
          <a:p>
            <a:pPr algn="ctr"/>
            <a:r>
              <a:rPr lang="en-US" altLang="zh-CN" sz="2400" b="1" i="1" dirty="0" smtClean="0"/>
              <a:t>linking s(q, e)</a:t>
            </a:r>
            <a:endParaRPr lang="zh-CN" altLang="en-US" sz="2400" b="1" i="1" dirty="0"/>
          </a:p>
        </p:txBody>
      </p:sp>
      <p:sp>
        <p:nvSpPr>
          <p:cNvPr id="8" name="矩形 7"/>
          <p:cNvSpPr/>
          <p:nvPr/>
        </p:nvSpPr>
        <p:spPr>
          <a:xfrm>
            <a:off x="6359835" y="2980321"/>
            <a:ext cx="1728192" cy="792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Relation</a:t>
            </a:r>
            <a:endParaRPr lang="en-US" altLang="zh-CN" sz="2000" dirty="0"/>
          </a:p>
          <a:p>
            <a:pPr algn="ctr"/>
            <a:r>
              <a:rPr lang="en-US" altLang="zh-CN" sz="2000" dirty="0" smtClean="0"/>
              <a:t>Detection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6136" y="4390864"/>
            <a:ext cx="2855590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mapping score s(q, r)</a:t>
            </a:r>
            <a:endParaRPr lang="zh-CN" altLang="en-US" sz="2400" b="1" i="1" dirty="0"/>
          </a:p>
        </p:txBody>
      </p:sp>
      <p:sp>
        <p:nvSpPr>
          <p:cNvPr id="10" name="矩形 9"/>
          <p:cNvSpPr/>
          <p:nvPr/>
        </p:nvSpPr>
        <p:spPr>
          <a:xfrm>
            <a:off x="3203848" y="4225652"/>
            <a:ext cx="1728192" cy="792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Entity</a:t>
            </a:r>
          </a:p>
          <a:p>
            <a:pPr algn="ctr"/>
            <a:r>
              <a:rPr lang="en-US" altLang="zh-CN" sz="2000" dirty="0" smtClean="0"/>
              <a:t>Re-Rank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2083" y="4390864"/>
                <a:ext cx="178766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 smtClean="0"/>
                  <a:t>Predict</a:t>
                </a:r>
                <a:r>
                  <a:rPr lang="en-US" altLang="zh-CN" sz="2400" b="1" dirty="0" smtClean="0"/>
                  <a:t> </a:t>
                </a:r>
                <a:r>
                  <a:rPr lang="en-US" altLang="zh-CN" sz="2400" b="1" i="1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𝒆</m:t>
                        </m:r>
                      </m:e>
                    </m:acc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acc>
                      <m:accPr>
                        <m:chr m:val="̂"/>
                        <m:ctrlPr>
                          <a:rPr lang="zh-CN" altLang="en-US" sz="24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𝒓</m:t>
                        </m:r>
                      </m:e>
                    </m:acc>
                  </m:oMath>
                </a14:m>
                <a:r>
                  <a:rPr lang="en-US" altLang="zh-CN" sz="2400" b="1" i="1" dirty="0" smtClean="0"/>
                  <a:t>)</a:t>
                </a:r>
                <a:endParaRPr lang="zh-CN" altLang="en-US" sz="2400" b="1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83" y="4390864"/>
                <a:ext cx="178766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85" t="-8974" r="-15254" b="-26923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>
            <a:stCxn id="4" idx="3"/>
            <a:endCxn id="5" idx="1"/>
          </p:cNvCxnSpPr>
          <p:nvPr/>
        </p:nvCxnSpPr>
        <p:spPr>
          <a:xfrm>
            <a:off x="2198941" y="1936205"/>
            <a:ext cx="1004907" cy="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  <a:endCxn id="6" idx="1"/>
          </p:cNvCxnSpPr>
          <p:nvPr/>
        </p:nvCxnSpPr>
        <p:spPr>
          <a:xfrm flipV="1">
            <a:off x="4932040" y="1936204"/>
            <a:ext cx="1065594" cy="1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  <a:endCxn id="8" idx="0"/>
          </p:cNvCxnSpPr>
          <p:nvPr/>
        </p:nvCxnSpPr>
        <p:spPr>
          <a:xfrm>
            <a:off x="7223931" y="2351702"/>
            <a:ext cx="0" cy="628619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  <a:endCxn id="9" idx="0"/>
          </p:cNvCxnSpPr>
          <p:nvPr/>
        </p:nvCxnSpPr>
        <p:spPr>
          <a:xfrm>
            <a:off x="7223931" y="3772409"/>
            <a:ext cx="0" cy="618455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1"/>
            <a:endCxn id="10" idx="3"/>
          </p:cNvCxnSpPr>
          <p:nvPr/>
        </p:nvCxnSpPr>
        <p:spPr>
          <a:xfrm flipH="1" flipV="1">
            <a:off x="4932040" y="4621696"/>
            <a:ext cx="864096" cy="1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1"/>
            <a:endCxn id="11" idx="3"/>
          </p:cNvCxnSpPr>
          <p:nvPr/>
        </p:nvCxnSpPr>
        <p:spPr>
          <a:xfrm flipH="1">
            <a:off x="2339752" y="4621696"/>
            <a:ext cx="864096" cy="1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5400000">
            <a:off x="4634635" y="2896495"/>
            <a:ext cx="2454657" cy="995745"/>
          </a:xfrm>
          <a:prstGeom prst="bentConnector3">
            <a:avLst>
              <a:gd name="adj1" fmla="val -704"/>
            </a:avLst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023828" y="1360139"/>
            <a:ext cx="2088232" cy="115212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3E18-2A14-4195-8B38-D1612D87188C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3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Candidate 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2"/>
            <a:ext cx="8229600" cy="563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“ what is the name of </a:t>
            </a:r>
            <a:r>
              <a:rPr lang="en-US" altLang="zh-CN" dirty="0" err="1" smtClean="0"/>
              <a:t>justin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bieber</a:t>
            </a:r>
            <a:r>
              <a:rPr lang="en-US" altLang="zh-CN" dirty="0" smtClean="0"/>
              <a:t> brother ? ”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827584" y="3157534"/>
            <a:ext cx="2016224" cy="66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m.06w2sn5</a:t>
            </a:r>
          </a:p>
          <a:p>
            <a:pPr algn="ctr"/>
            <a:r>
              <a:rPr lang="en-US" altLang="zh-CN" dirty="0" smtClean="0"/>
              <a:t>Justin Bieber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707904" y="1849388"/>
            <a:ext cx="201622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41802" y="1849388"/>
            <a:ext cx="1070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 smtClean="0"/>
              <a:t>mention</a:t>
            </a:r>
            <a:endParaRPr lang="zh-CN" altLang="en-US" sz="20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2713484"/>
            <a:ext cx="1941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 smtClean="0"/>
              <a:t>Candidate entity</a:t>
            </a:r>
            <a:endParaRPr lang="zh-CN" altLang="en-US" sz="2000" b="1" i="1" dirty="0"/>
          </a:p>
        </p:txBody>
      </p:sp>
      <p:cxnSp>
        <p:nvCxnSpPr>
          <p:cNvPr id="13" name="直接箭头连接符 12"/>
          <p:cNvCxnSpPr>
            <a:stCxn id="6" idx="3"/>
            <a:endCxn id="49" idx="2"/>
          </p:cNvCxnSpPr>
          <p:nvPr/>
        </p:nvCxnSpPr>
        <p:spPr>
          <a:xfrm flipV="1">
            <a:off x="2843808" y="2643605"/>
            <a:ext cx="3228898" cy="843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3"/>
            <a:endCxn id="51" idx="2"/>
          </p:cNvCxnSpPr>
          <p:nvPr/>
        </p:nvCxnSpPr>
        <p:spPr>
          <a:xfrm flipV="1">
            <a:off x="2843808" y="3454469"/>
            <a:ext cx="3205604" cy="33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53" idx="2"/>
          </p:cNvCxnSpPr>
          <p:nvPr/>
        </p:nvCxnSpPr>
        <p:spPr>
          <a:xfrm>
            <a:off x="2843808" y="3487574"/>
            <a:ext cx="2033138" cy="752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3" idx="6"/>
            <a:endCxn id="57" idx="2"/>
          </p:cNvCxnSpPr>
          <p:nvPr/>
        </p:nvCxnSpPr>
        <p:spPr>
          <a:xfrm>
            <a:off x="5169236" y="4240419"/>
            <a:ext cx="2359350" cy="5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51920" y="2641476"/>
            <a:ext cx="977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parents</a:t>
            </a:r>
            <a:endParaRPr lang="zh-CN" alt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666207" y="3105462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album</a:t>
            </a:r>
            <a:endParaRPr lang="zh-CN" alt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2411760" y="4041566"/>
            <a:ext cx="215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sibling relationship</a:t>
            </a:r>
            <a:endParaRPr lang="zh-CN" alt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6072706" y="418558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siblings</a:t>
            </a:r>
            <a:endParaRPr lang="zh-CN" alt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521030" y="4606677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721489" y="2789750"/>
            <a:ext cx="19064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 smtClean="0"/>
              <a:t>candidate</a:t>
            </a:r>
          </a:p>
          <a:p>
            <a:r>
              <a:rPr lang="en-US" altLang="zh-CN" sz="2000" b="1" i="1" dirty="0" smtClean="0"/>
              <a:t>query structures</a:t>
            </a:r>
          </a:p>
          <a:p>
            <a:r>
              <a:rPr lang="en-US" altLang="zh-CN" sz="2000" b="1" i="1" dirty="0" smtClean="0"/>
              <a:t>{(e, r)}</a:t>
            </a:r>
            <a:endParaRPr lang="zh-CN" altLang="en-US" sz="2000" b="1" i="1" dirty="0"/>
          </a:p>
        </p:txBody>
      </p:sp>
      <p:sp>
        <p:nvSpPr>
          <p:cNvPr id="49" name="椭圆 48"/>
          <p:cNvSpPr/>
          <p:nvPr/>
        </p:nvSpPr>
        <p:spPr>
          <a:xfrm>
            <a:off x="6072706" y="2497460"/>
            <a:ext cx="292290" cy="292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049412" y="3308324"/>
            <a:ext cx="292290" cy="292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876946" y="4094274"/>
            <a:ext cx="292290" cy="29229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7528586" y="4100039"/>
            <a:ext cx="292290" cy="292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581F-E6EE-4F32-8F50-1BB9412CA52C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Candidate 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1501796"/>
          </a:xfrm>
        </p:spPr>
        <p:txBody>
          <a:bodyPr/>
          <a:lstStyle/>
          <a:p>
            <a:r>
              <a:rPr lang="en-US" altLang="zh-CN" dirty="0" smtClean="0"/>
              <a:t>“ where is </a:t>
            </a:r>
            <a:r>
              <a:rPr lang="en-US" altLang="zh-CN" dirty="0" err="1" smtClean="0"/>
              <a:t>rome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italy</a:t>
            </a:r>
            <a:r>
              <a:rPr lang="en-US" altLang="zh-CN" dirty="0" smtClean="0"/>
              <a:t> located on a map ? ”</a:t>
            </a:r>
          </a:p>
          <a:p>
            <a:pPr lvl="1"/>
            <a:r>
              <a:rPr lang="en-US" altLang="zh-CN" dirty="0" smtClean="0"/>
              <a:t>Generate candidates</a:t>
            </a:r>
          </a:p>
          <a:p>
            <a:pPr lvl="1"/>
            <a:r>
              <a:rPr lang="en-US" altLang="zh-CN" dirty="0" smtClean="0"/>
              <a:t>Calculate entity linking score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339752" y="1849388"/>
            <a:ext cx="79208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275856" y="1849388"/>
            <a:ext cx="792088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83568" y="3107100"/>
            <a:ext cx="1800200" cy="5352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m.06c62</a:t>
            </a:r>
          </a:p>
          <a:p>
            <a:pPr algn="ctr"/>
            <a:r>
              <a:rPr lang="en-US" altLang="zh-CN" dirty="0" smtClean="0"/>
              <a:t>Rome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3568" y="3794780"/>
            <a:ext cx="1800200" cy="5352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m.06k176</a:t>
            </a:r>
          </a:p>
          <a:p>
            <a:pPr algn="ctr"/>
            <a:r>
              <a:rPr lang="en-US" altLang="zh-CN" dirty="0" smtClean="0"/>
              <a:t>Rome (TV series)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60032" y="3107100"/>
            <a:ext cx="1800200" cy="535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m.03rjj</a:t>
            </a:r>
          </a:p>
          <a:p>
            <a:pPr algn="ctr"/>
            <a:r>
              <a:rPr lang="en-US" altLang="zh-CN" dirty="0" smtClean="0"/>
              <a:t>Italy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60032" y="3794780"/>
            <a:ext cx="1800200" cy="535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m.0218mm</a:t>
            </a:r>
          </a:p>
          <a:p>
            <a:pPr algn="ctr"/>
            <a:r>
              <a:rPr lang="en-US" altLang="zh-CN" dirty="0" smtClean="0"/>
              <a:t>Italian Peninsula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60032" y="4482460"/>
            <a:ext cx="1800200" cy="535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8" idx="3"/>
          </p:cNvCxnSpPr>
          <p:nvPr/>
        </p:nvCxnSpPr>
        <p:spPr>
          <a:xfrm flipV="1">
            <a:off x="2483768" y="3107100"/>
            <a:ext cx="1080120" cy="26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3"/>
          </p:cNvCxnSpPr>
          <p:nvPr/>
        </p:nvCxnSpPr>
        <p:spPr>
          <a:xfrm>
            <a:off x="2483768" y="3374740"/>
            <a:ext cx="1224136" cy="26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3"/>
          </p:cNvCxnSpPr>
          <p:nvPr/>
        </p:nvCxnSpPr>
        <p:spPr>
          <a:xfrm>
            <a:off x="2483768" y="4062420"/>
            <a:ext cx="1080120" cy="116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</p:cNvCxnSpPr>
          <p:nvPr/>
        </p:nvCxnSpPr>
        <p:spPr>
          <a:xfrm>
            <a:off x="6660232" y="337474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48264" y="372159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7784" y="44824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3BAC-A17C-407D-A949-C8C6ECFA8C5D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7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Candidate 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External Module</a:t>
            </a:r>
          </a:p>
          <a:p>
            <a:pPr lvl="1"/>
            <a:r>
              <a:rPr lang="en-US" altLang="zh-CN" dirty="0" smtClean="0"/>
              <a:t>Lexical Overlap Score [Yin et al., 2016]</a:t>
            </a:r>
          </a:p>
          <a:p>
            <a:pPr lvl="1"/>
            <a:r>
              <a:rPr lang="en-US" altLang="zh-CN" dirty="0" smtClean="0"/>
              <a:t>SMART [Yang and Chang, 2015]</a:t>
            </a:r>
          </a:p>
          <a:p>
            <a:pPr lvl="1"/>
            <a:r>
              <a:rPr lang="en-US" altLang="zh-CN" dirty="0" err="1" smtClean="0"/>
              <a:t>BiLSTM</a:t>
            </a:r>
            <a:r>
              <a:rPr lang="en-US" altLang="zh-CN" dirty="0" smtClean="0"/>
              <a:t>-CRF [Dai et al., 2016] [Yin et al., 2016]</a:t>
            </a:r>
          </a:p>
          <a:p>
            <a:endParaRPr lang="en-US" altLang="zh-CN" dirty="0"/>
          </a:p>
          <a:p>
            <a:r>
              <a:rPr lang="en-US" altLang="zh-CN" i="1" u="sng" dirty="0" smtClean="0"/>
              <a:t>Internal Module</a:t>
            </a:r>
          </a:p>
          <a:p>
            <a:pPr lvl="1"/>
            <a:r>
              <a:rPr lang="en-US" altLang="zh-CN" dirty="0" smtClean="0"/>
              <a:t>Surface based approach for generating candidates</a:t>
            </a:r>
          </a:p>
          <a:p>
            <a:pPr lvl="1"/>
            <a:r>
              <a:rPr lang="en-US" altLang="zh-CN" dirty="0" smtClean="0"/>
              <a:t>Learn the score through entity linking model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D13C-7FF4-46BC-AAF4-49028B34FFA5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51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Candidate 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Surface based approach [Golub and He, 2016]</a:t>
            </a:r>
          </a:p>
          <a:p>
            <a:pPr lvl="1"/>
            <a:r>
              <a:rPr lang="en-US" altLang="zh-CN" dirty="0" smtClean="0"/>
              <a:t>Take all entities whose English name is a substring of Q</a:t>
            </a:r>
          </a:p>
          <a:p>
            <a:pPr lvl="1"/>
            <a:r>
              <a:rPr lang="en-US" altLang="zh-CN" dirty="0" smtClean="0"/>
              <a:t>Remove entities whose name is a substring of another entity (longest match)</a:t>
            </a:r>
          </a:p>
          <a:p>
            <a:pPr lvl="1"/>
            <a:r>
              <a:rPr lang="en-US" altLang="zh-CN" dirty="0" smtClean="0"/>
              <a:t>Keep top entities by popularity (number of related facts)</a:t>
            </a:r>
          </a:p>
          <a:p>
            <a:pPr lvl="1"/>
            <a:r>
              <a:rPr lang="en-US" altLang="zh-CN" dirty="0" smtClean="0"/>
              <a:t>Fuzzy match (optional): edit distance &lt;= 1</a:t>
            </a:r>
          </a:p>
          <a:p>
            <a:pPr lvl="2"/>
            <a:r>
              <a:rPr lang="en-US" altLang="zh-CN" dirty="0" smtClean="0"/>
              <a:t>[</a:t>
            </a:r>
            <a:r>
              <a:rPr lang="en-US" altLang="zh-CN" dirty="0" err="1" smtClean="0"/>
              <a:t>Lukovnikov</a:t>
            </a:r>
            <a:r>
              <a:rPr lang="en-US" altLang="zh-CN" dirty="0" smtClean="0"/>
              <a:t> et al., 2017]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9259-A966-459A-9737-08C487430735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41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Entity Linking Module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Lukovnikov</a:t>
            </a:r>
            <a:r>
              <a:rPr lang="en-US" altLang="zh-CN" dirty="0" smtClean="0"/>
              <a:t> et al. </a:t>
            </a:r>
            <a:r>
              <a:rPr lang="en-US" altLang="zh-CN" dirty="0"/>
              <a:t>[</a:t>
            </a:r>
            <a:r>
              <a:rPr lang="en-US" altLang="zh-CN" dirty="0" smtClean="0"/>
              <a:t>2017]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9121"/>
            <a:ext cx="6048672" cy="367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CEFA-6F1A-4857-8ECF-85440772BD7C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81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Entity Linking Module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2667"/>
            <a:ext cx="8229600" cy="3771636"/>
          </a:xfrm>
        </p:spPr>
        <p:txBody>
          <a:bodyPr/>
          <a:lstStyle/>
          <a:p>
            <a:r>
              <a:rPr lang="en-US" altLang="zh-CN" dirty="0" smtClean="0"/>
              <a:t>Sentence encoding: word and char level GRU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23" y="2103786"/>
            <a:ext cx="4465785" cy="281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32571"/>
            <a:ext cx="3989946" cy="347320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肘形连接符 5"/>
          <p:cNvCxnSpPr/>
          <p:nvPr/>
        </p:nvCxnSpPr>
        <p:spPr>
          <a:xfrm>
            <a:off x="1835696" y="4192018"/>
            <a:ext cx="3168352" cy="1008112"/>
          </a:xfrm>
          <a:prstGeom prst="bentConnector3">
            <a:avLst>
              <a:gd name="adj1" fmla="val -50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342C-47EF-49FE-9275-24D91F553AAB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13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Entity Linking Module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3771636"/>
          </a:xfrm>
        </p:spPr>
        <p:txBody>
          <a:bodyPr/>
          <a:lstStyle/>
          <a:p>
            <a:r>
              <a:rPr lang="en-US" altLang="zh-CN" dirty="0" smtClean="0"/>
              <a:t>Entity Encoding</a:t>
            </a:r>
          </a:p>
          <a:p>
            <a:pPr lvl="1"/>
            <a:r>
              <a:rPr lang="en-US" altLang="zh-CN" dirty="0" smtClean="0"/>
              <a:t>Char level GRU + entity type information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44" y="2137420"/>
            <a:ext cx="765900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F07F-CD9C-4652-9F67-076180A1DB8B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75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KBQA Framework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8512" y="1705372"/>
            <a:ext cx="1330429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Question</a:t>
            </a:r>
            <a:endParaRPr lang="zh-CN" altLang="en-US" sz="2400" b="1" i="1" dirty="0"/>
          </a:p>
        </p:txBody>
      </p:sp>
      <p:sp>
        <p:nvSpPr>
          <p:cNvPr id="5" name="矩形 4"/>
          <p:cNvSpPr/>
          <p:nvPr/>
        </p:nvSpPr>
        <p:spPr>
          <a:xfrm>
            <a:off x="3203848" y="1540161"/>
            <a:ext cx="1728192" cy="792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Candidate Generation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997634" y="1520705"/>
            <a:ext cx="2452594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i="1" dirty="0" smtClean="0"/>
              <a:t>{(e, r)} candidates</a:t>
            </a:r>
          </a:p>
          <a:p>
            <a:pPr algn="ctr"/>
            <a:r>
              <a:rPr lang="en-US" altLang="zh-CN" sz="2400" b="1" i="1" dirty="0" smtClean="0"/>
              <a:t>linking s(q, e)</a:t>
            </a:r>
            <a:endParaRPr lang="zh-CN" altLang="en-US" sz="2400" b="1" i="1" dirty="0"/>
          </a:p>
        </p:txBody>
      </p:sp>
      <p:sp>
        <p:nvSpPr>
          <p:cNvPr id="8" name="矩形 7"/>
          <p:cNvSpPr/>
          <p:nvPr/>
        </p:nvSpPr>
        <p:spPr>
          <a:xfrm>
            <a:off x="6359835" y="2980321"/>
            <a:ext cx="1728192" cy="792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Relation</a:t>
            </a:r>
            <a:endParaRPr lang="en-US" altLang="zh-CN" sz="2000" dirty="0"/>
          </a:p>
          <a:p>
            <a:pPr algn="ctr"/>
            <a:r>
              <a:rPr lang="en-US" altLang="zh-CN" sz="2000" dirty="0" smtClean="0"/>
              <a:t>Detection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6136" y="4390864"/>
            <a:ext cx="2855590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mapping score s(q, r)</a:t>
            </a:r>
            <a:endParaRPr lang="zh-CN" altLang="en-US" sz="2400" b="1" i="1" dirty="0"/>
          </a:p>
        </p:txBody>
      </p:sp>
      <p:sp>
        <p:nvSpPr>
          <p:cNvPr id="10" name="矩形 9"/>
          <p:cNvSpPr/>
          <p:nvPr/>
        </p:nvSpPr>
        <p:spPr>
          <a:xfrm>
            <a:off x="3203848" y="4225652"/>
            <a:ext cx="1728192" cy="792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Entity</a:t>
            </a:r>
          </a:p>
          <a:p>
            <a:pPr algn="ctr"/>
            <a:r>
              <a:rPr lang="en-US" altLang="zh-CN" sz="2000" dirty="0" smtClean="0"/>
              <a:t>Re-Rank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2083" y="4390864"/>
                <a:ext cx="178766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 smtClean="0"/>
                  <a:t>Predict</a:t>
                </a:r>
                <a:r>
                  <a:rPr lang="en-US" altLang="zh-CN" sz="2400" b="1" dirty="0" smtClean="0"/>
                  <a:t> </a:t>
                </a:r>
                <a:r>
                  <a:rPr lang="en-US" altLang="zh-CN" sz="2400" b="1" i="1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𝒆</m:t>
                        </m:r>
                      </m:e>
                    </m:acc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acc>
                      <m:accPr>
                        <m:chr m:val="̂"/>
                        <m:ctrlPr>
                          <a:rPr lang="zh-CN" altLang="en-US" sz="24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𝒓</m:t>
                        </m:r>
                      </m:e>
                    </m:acc>
                  </m:oMath>
                </a14:m>
                <a:r>
                  <a:rPr lang="en-US" altLang="zh-CN" sz="2400" b="1" i="1" dirty="0" smtClean="0"/>
                  <a:t>)</a:t>
                </a:r>
                <a:endParaRPr lang="zh-CN" altLang="en-US" sz="2400" b="1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83" y="4390864"/>
                <a:ext cx="178766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85" t="-8974" r="-15254" b="-26923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>
            <a:stCxn id="4" idx="3"/>
            <a:endCxn id="5" idx="1"/>
          </p:cNvCxnSpPr>
          <p:nvPr/>
        </p:nvCxnSpPr>
        <p:spPr>
          <a:xfrm>
            <a:off x="2198941" y="1936205"/>
            <a:ext cx="1004907" cy="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  <a:endCxn id="6" idx="1"/>
          </p:cNvCxnSpPr>
          <p:nvPr/>
        </p:nvCxnSpPr>
        <p:spPr>
          <a:xfrm flipV="1">
            <a:off x="4932040" y="1936204"/>
            <a:ext cx="1065594" cy="1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  <a:endCxn id="8" idx="0"/>
          </p:cNvCxnSpPr>
          <p:nvPr/>
        </p:nvCxnSpPr>
        <p:spPr>
          <a:xfrm>
            <a:off x="7223931" y="2351702"/>
            <a:ext cx="0" cy="628619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  <a:endCxn id="9" idx="0"/>
          </p:cNvCxnSpPr>
          <p:nvPr/>
        </p:nvCxnSpPr>
        <p:spPr>
          <a:xfrm>
            <a:off x="7223931" y="3772409"/>
            <a:ext cx="0" cy="618455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1"/>
            <a:endCxn id="10" idx="3"/>
          </p:cNvCxnSpPr>
          <p:nvPr/>
        </p:nvCxnSpPr>
        <p:spPr>
          <a:xfrm flipH="1" flipV="1">
            <a:off x="4932040" y="4621696"/>
            <a:ext cx="864096" cy="1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1"/>
            <a:endCxn id="11" idx="3"/>
          </p:cNvCxnSpPr>
          <p:nvPr/>
        </p:nvCxnSpPr>
        <p:spPr>
          <a:xfrm flipH="1">
            <a:off x="2339752" y="4621696"/>
            <a:ext cx="864096" cy="1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5400000">
            <a:off x="4634635" y="2896495"/>
            <a:ext cx="2454657" cy="995745"/>
          </a:xfrm>
          <a:prstGeom prst="bentConnector3">
            <a:avLst>
              <a:gd name="adj1" fmla="val -704"/>
            </a:avLst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179815" y="2800301"/>
            <a:ext cx="2088232" cy="115212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A5E7-E7C7-4E22-84EB-35E3E9B0E1CD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 Detection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1235968"/>
          </a:xfrm>
        </p:spPr>
        <p:txBody>
          <a:bodyPr/>
          <a:lstStyle/>
          <a:p>
            <a:r>
              <a:rPr lang="en-US" altLang="zh-CN" dirty="0" smtClean="0"/>
              <a:t>Intuition: Calculate the similarity between the question and candidate predicate.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0802" y="4890681"/>
            <a:ext cx="3861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what episode was </a:t>
            </a:r>
            <a:r>
              <a:rPr lang="en-US" altLang="zh-CN" sz="2000" i="1" dirty="0" smtClean="0"/>
              <a:t>&lt;e&gt;</a:t>
            </a:r>
            <a:r>
              <a:rPr lang="en-US" altLang="zh-CN" sz="2000" dirty="0" smtClean="0"/>
              <a:t> the writer of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168227" y="4890681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episodes_written</a:t>
            </a: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2002476" y="3793604"/>
            <a:ext cx="1178608" cy="6295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/>
              <a:t>NN</a:t>
            </a:r>
            <a:endParaRPr lang="zh-CN" altLang="en-US" sz="2400" i="1" dirty="0"/>
          </a:p>
        </p:txBody>
      </p:sp>
      <p:sp>
        <p:nvSpPr>
          <p:cNvPr id="8" name="矩形 7"/>
          <p:cNvSpPr/>
          <p:nvPr/>
        </p:nvSpPr>
        <p:spPr>
          <a:xfrm>
            <a:off x="5576954" y="3793604"/>
            <a:ext cx="1178608" cy="6295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/>
              <a:t>NN</a:t>
            </a:r>
            <a:endParaRPr lang="zh-CN" altLang="en-US" sz="2400" i="1" dirty="0"/>
          </a:p>
        </p:txBody>
      </p:sp>
      <p:sp>
        <p:nvSpPr>
          <p:cNvPr id="3" name="矩形 2"/>
          <p:cNvSpPr/>
          <p:nvPr/>
        </p:nvSpPr>
        <p:spPr>
          <a:xfrm>
            <a:off x="1475656" y="3073524"/>
            <a:ext cx="2232248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050133" y="3073524"/>
            <a:ext cx="2232248" cy="2160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3" idx="3"/>
            <a:endCxn id="9" idx="1"/>
          </p:cNvCxnSpPr>
          <p:nvPr/>
        </p:nvCxnSpPr>
        <p:spPr>
          <a:xfrm>
            <a:off x="3707904" y="3181536"/>
            <a:ext cx="134222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4" idx="2"/>
          </p:cNvCxnSpPr>
          <p:nvPr/>
        </p:nvCxnSpPr>
        <p:spPr>
          <a:xfrm flipV="1">
            <a:off x="4379018" y="2861568"/>
            <a:ext cx="0" cy="319968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62333" y="2461458"/>
            <a:ext cx="83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 smtClean="0"/>
              <a:t>cosine</a:t>
            </a:r>
            <a:endParaRPr lang="zh-CN" altLang="en-US" sz="2000" i="1" dirty="0"/>
          </a:p>
        </p:txBody>
      </p:sp>
      <p:cxnSp>
        <p:nvCxnSpPr>
          <p:cNvPr id="17" name="直接箭头连接符 16"/>
          <p:cNvCxnSpPr>
            <a:stCxn id="2" idx="0"/>
            <a:endCxn id="3" idx="2"/>
          </p:cNvCxnSpPr>
          <p:nvPr/>
        </p:nvCxnSpPr>
        <p:spPr>
          <a:xfrm flipV="1">
            <a:off x="2591780" y="3289548"/>
            <a:ext cx="0" cy="504056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0"/>
            <a:endCxn id="9" idx="2"/>
          </p:cNvCxnSpPr>
          <p:nvPr/>
        </p:nvCxnSpPr>
        <p:spPr>
          <a:xfrm flipH="1" flipV="1">
            <a:off x="6166257" y="3289548"/>
            <a:ext cx="1" cy="504056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0"/>
            <a:endCxn id="2" idx="2"/>
          </p:cNvCxnSpPr>
          <p:nvPr/>
        </p:nvCxnSpPr>
        <p:spPr>
          <a:xfrm flipV="1">
            <a:off x="2591780" y="4423172"/>
            <a:ext cx="0" cy="467509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0"/>
            <a:endCxn id="8" idx="2"/>
          </p:cNvCxnSpPr>
          <p:nvPr/>
        </p:nvCxnSpPr>
        <p:spPr>
          <a:xfrm flipV="1">
            <a:off x="6166257" y="4423172"/>
            <a:ext cx="1" cy="467509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552" y="2858370"/>
            <a:ext cx="840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hidden</a:t>
            </a:r>
          </a:p>
          <a:p>
            <a:r>
              <a:rPr lang="en-US" altLang="zh-CN" i="1" dirty="0" smtClean="0"/>
              <a:t>vector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83459" y="5277043"/>
            <a:ext cx="1940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 smtClean="0"/>
              <a:t>Question Surface</a:t>
            </a:r>
            <a:endParaRPr lang="zh-CN" altLang="en-US" sz="20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4421571" y="5265702"/>
            <a:ext cx="411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 smtClean="0"/>
              <a:t>Predicate Sequence (Canonical Name)</a:t>
            </a:r>
            <a:endParaRPr lang="zh-CN" altLang="en-US" sz="2000" i="1" dirty="0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E81D-57E3-4805-9494-59A99553EE19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0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442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KBQA Introduction</a:t>
            </a:r>
          </a:p>
          <a:p>
            <a:pPr lvl="1"/>
            <a:r>
              <a:rPr lang="en-US" altLang="zh-CN" dirty="0" smtClean="0"/>
              <a:t>Task &amp; Dataset</a:t>
            </a:r>
          </a:p>
          <a:p>
            <a:r>
              <a:rPr lang="en-US" altLang="zh-CN" dirty="0" smtClean="0"/>
              <a:t>Framework</a:t>
            </a:r>
          </a:p>
          <a:p>
            <a:pPr lvl="1"/>
            <a:r>
              <a:rPr lang="en-US" altLang="zh-CN" dirty="0" smtClean="0"/>
              <a:t>Candidate Generation</a:t>
            </a:r>
          </a:p>
          <a:p>
            <a:pPr lvl="1"/>
            <a:r>
              <a:rPr lang="en-US" altLang="zh-CN" dirty="0" smtClean="0"/>
              <a:t>Relation Detection</a:t>
            </a:r>
          </a:p>
          <a:p>
            <a:pPr lvl="1"/>
            <a:r>
              <a:rPr lang="en-US" altLang="zh-CN" dirty="0" smtClean="0"/>
              <a:t>Re-Rank Trick</a:t>
            </a:r>
          </a:p>
          <a:p>
            <a:r>
              <a:rPr lang="en-US" altLang="zh-CN" dirty="0" smtClean="0"/>
              <a:t>Experiments</a:t>
            </a:r>
          </a:p>
          <a:p>
            <a:r>
              <a:rPr lang="en-US" altLang="zh-CN" dirty="0" smtClean="0"/>
              <a:t>Conclusion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D53E-EA6E-4053-B9AA-E09E73DD5CD7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55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Relation Detection: RNN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Lukovnikov</a:t>
            </a:r>
            <a:r>
              <a:rPr lang="en-US" altLang="zh-CN" dirty="0" smtClean="0"/>
              <a:t> et al. </a:t>
            </a:r>
            <a:r>
              <a:rPr lang="en-US" altLang="zh-CN" dirty="0"/>
              <a:t>[</a:t>
            </a:r>
            <a:r>
              <a:rPr lang="en-US" altLang="zh-CN" dirty="0" smtClean="0"/>
              <a:t>2017]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63945"/>
            <a:ext cx="5859562" cy="355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B3BD-B7D7-4A8F-85C9-A212106A6941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90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 Detection: RNN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2388096"/>
          </a:xfrm>
        </p:spPr>
        <p:txBody>
          <a:bodyPr/>
          <a:lstStyle/>
          <a:p>
            <a:r>
              <a:rPr lang="en-US" altLang="zh-CN" dirty="0" smtClean="0"/>
              <a:t>Predicate Encoding</a:t>
            </a:r>
          </a:p>
          <a:p>
            <a:pPr lvl="1"/>
            <a:r>
              <a:rPr lang="en-US" altLang="zh-CN" dirty="0" smtClean="0"/>
              <a:t>Taking predicate id as input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53444"/>
            <a:ext cx="477333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F10A-6B10-4E6C-90A8-FE0EE540AA60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93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 Detection: CNN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3324"/>
            <a:ext cx="8229600" cy="3771636"/>
          </a:xfrm>
        </p:spPr>
        <p:txBody>
          <a:bodyPr/>
          <a:lstStyle/>
          <a:p>
            <a:r>
              <a:rPr lang="en-US" altLang="zh-CN" dirty="0" smtClean="0"/>
              <a:t>CNN Model [</a:t>
            </a:r>
            <a:r>
              <a:rPr lang="en-US" altLang="zh-CN" dirty="0" err="1" smtClean="0"/>
              <a:t>Yih</a:t>
            </a:r>
            <a:r>
              <a:rPr lang="en-US" altLang="zh-CN" dirty="0" smtClean="0"/>
              <a:t> et al., 2015] [</a:t>
            </a:r>
            <a:r>
              <a:rPr lang="en-US" altLang="zh-CN" dirty="0" err="1" smtClean="0"/>
              <a:t>Bao</a:t>
            </a:r>
            <a:r>
              <a:rPr lang="en-US" altLang="zh-CN" dirty="0" smtClean="0"/>
              <a:t> et al., 2016]</a:t>
            </a:r>
          </a:p>
          <a:p>
            <a:pPr lvl="1"/>
            <a:r>
              <a:rPr lang="en-US" altLang="zh-CN" dirty="0" smtClean="0"/>
              <a:t>Siamese</a:t>
            </a:r>
          </a:p>
          <a:p>
            <a:pPr lvl="1"/>
            <a:r>
              <a:rPr lang="en-US" altLang="zh-CN" dirty="0" smtClean="0"/>
              <a:t>Word Hash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674" y="1880455"/>
            <a:ext cx="5278734" cy="34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2C33-3B58-478C-A40A-28D60CB6E847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4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 Detection: </a:t>
            </a:r>
            <a:r>
              <a:rPr lang="en-US" altLang="zh-CN" dirty="0" err="1" smtClean="0"/>
              <a:t>CNN+Att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Attentive CNN [</a:t>
            </a:r>
            <a:r>
              <a:rPr lang="en-US" altLang="zh-CN" dirty="0" err="1" smtClean="0"/>
              <a:t>Yih</a:t>
            </a:r>
            <a:r>
              <a:rPr lang="en-US" altLang="zh-CN" dirty="0" smtClean="0"/>
              <a:t> et al., 2016]</a:t>
            </a:r>
          </a:p>
          <a:p>
            <a:pPr lvl="1"/>
            <a:r>
              <a:rPr lang="en-US" altLang="zh-CN" dirty="0" smtClean="0"/>
              <a:t>Most predicates consist of a few words</a:t>
            </a:r>
          </a:p>
          <a:p>
            <a:pPr lvl="1"/>
            <a:r>
              <a:rPr lang="en-US" altLang="zh-CN" dirty="0" smtClean="0"/>
              <a:t>Questions are highly variable in length and word choices</a:t>
            </a:r>
          </a:p>
          <a:p>
            <a:pPr lvl="1"/>
            <a:r>
              <a:rPr lang="en-US" altLang="zh-CN" dirty="0" smtClean="0"/>
              <a:t>Attention are guided by the predicate over N-gram phrases</a:t>
            </a:r>
          </a:p>
          <a:p>
            <a:pPr lvl="1"/>
            <a:r>
              <a:rPr lang="en-US" altLang="zh-CN" i="1" dirty="0" smtClean="0"/>
              <a:t>Phrases more similar to the predicate, will be selected with higher probability than other phrases to represent the question.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1ECF-BDD3-42A1-8F32-D50373B8F73E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6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 Detection</a:t>
            </a:r>
            <a:r>
              <a:rPr lang="en-US" altLang="zh-CN" dirty="0"/>
              <a:t>: </a:t>
            </a:r>
            <a:r>
              <a:rPr lang="en-US" altLang="zh-CN" dirty="0" err="1"/>
              <a:t>CNN+Att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10" y="1273324"/>
            <a:ext cx="646562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8F8-7B0F-44A4-8173-C71120B1FB77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 Detection</a:t>
            </a:r>
            <a:r>
              <a:rPr lang="en-US" altLang="zh-CN" dirty="0"/>
              <a:t>: </a:t>
            </a:r>
            <a:r>
              <a:rPr lang="en-US" altLang="zh-CN" dirty="0" err="1"/>
              <a:t>CNN+Att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73324"/>
            <a:ext cx="4815432" cy="415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CBD93-C787-4A23-B56F-7A0F8EA76C06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1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 Detection</a:t>
            </a:r>
            <a:r>
              <a:rPr lang="en-US" altLang="zh-CN" dirty="0"/>
              <a:t>: </a:t>
            </a:r>
            <a:r>
              <a:rPr lang="en-US" altLang="zh-CN" dirty="0" err="1"/>
              <a:t>CNN+Att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490" y="1126433"/>
            <a:ext cx="5689822" cy="441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C972-FC4B-4BDB-86A1-B7886D7E2FAE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7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 Detection: Residual RNN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RNN with different granularity [Yu et al., 2017]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69468"/>
            <a:ext cx="8715111" cy="162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7990-3EF2-4A19-B49A-365ADFED3F6F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8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 Detection</a:t>
            </a:r>
            <a:r>
              <a:rPr lang="en-US" altLang="zh-CN" dirty="0"/>
              <a:t> : Residual RNN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260304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Relation as word sequence (</a:t>
            </a:r>
            <a:r>
              <a:rPr lang="en-US" altLang="zh-CN" i="1" dirty="0"/>
              <a:t>word level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“what </a:t>
            </a:r>
            <a:r>
              <a:rPr lang="en-US" altLang="zh-CN" dirty="0" err="1"/>
              <a:t>tv</a:t>
            </a:r>
            <a:r>
              <a:rPr lang="en-US" altLang="zh-CN" dirty="0"/>
              <a:t> episode is written by </a:t>
            </a:r>
            <a:r>
              <a:rPr lang="en-US" altLang="zh-CN" i="1" dirty="0"/>
              <a:t>&lt;e&gt;</a:t>
            </a:r>
            <a:r>
              <a:rPr lang="en-US" altLang="zh-CN" dirty="0"/>
              <a:t>”  </a:t>
            </a:r>
            <a:r>
              <a:rPr lang="en-US" altLang="zh-CN" dirty="0">
                <a:sym typeface="Wingdings" panose="05000000000000000000" pitchFamily="2" charset="2"/>
              </a:rPr>
              <a:t>   “episodes, written”</a:t>
            </a:r>
          </a:p>
          <a:p>
            <a:pPr lvl="1"/>
            <a:r>
              <a:rPr lang="en-US" altLang="zh-CN" dirty="0"/>
              <a:t>Better </a:t>
            </a:r>
            <a:r>
              <a:rPr lang="en-US" altLang="zh-CN" dirty="0" smtClean="0"/>
              <a:t>generalization in training</a:t>
            </a:r>
          </a:p>
          <a:p>
            <a:pPr lvl="1"/>
            <a:r>
              <a:rPr lang="en-US" altLang="zh-CN" dirty="0" smtClean="0"/>
              <a:t>Missing global information of the relation, especially when the question and the correct predicate doesn’t match in word level.</a:t>
            </a:r>
            <a:endParaRPr lang="en-US" altLang="zh-CN" dirty="0"/>
          </a:p>
          <a:p>
            <a:r>
              <a:rPr lang="en-US" altLang="zh-CN" dirty="0"/>
              <a:t>Relation name as a single token (</a:t>
            </a:r>
            <a:r>
              <a:rPr lang="en-US" altLang="zh-CN" i="1" dirty="0"/>
              <a:t>relation level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“what did </a:t>
            </a:r>
            <a:r>
              <a:rPr lang="en-US" altLang="zh-CN" i="1" dirty="0"/>
              <a:t>&lt;e&gt;</a:t>
            </a:r>
            <a:r>
              <a:rPr lang="en-US" altLang="zh-CN" dirty="0"/>
              <a:t> do”  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/>
              <a:t>  </a:t>
            </a:r>
            <a:r>
              <a:rPr lang="en-US" altLang="zh-CN" i="1" u="sng" dirty="0"/>
              <a:t>profession</a:t>
            </a:r>
          </a:p>
          <a:p>
            <a:pPr lvl="1"/>
            <a:r>
              <a:rPr lang="en-US" altLang="zh-CN" dirty="0"/>
              <a:t>Captures the </a:t>
            </a:r>
            <a:r>
              <a:rPr lang="en-US" altLang="zh-CN" dirty="0" smtClean="0"/>
              <a:t>global association </a:t>
            </a:r>
            <a:r>
              <a:rPr lang="en-US" altLang="zh-CN" dirty="0"/>
              <a:t>between </a:t>
            </a:r>
            <a:r>
              <a:rPr lang="en-US" altLang="zh-CN" dirty="0" smtClean="0"/>
              <a:t>them.</a:t>
            </a:r>
            <a:endParaRPr lang="en-US" altLang="zh-CN" dirty="0"/>
          </a:p>
          <a:p>
            <a:pPr lvl="1"/>
            <a:r>
              <a:rPr lang="en-US" altLang="zh-CN" dirty="0"/>
              <a:t>Suffers from the generalization due to limited amount of 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4B3D-8322-445F-AFF7-75E69A93746F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 Detection</a:t>
            </a:r>
            <a:r>
              <a:rPr lang="en-US" altLang="zh-CN" dirty="0"/>
              <a:t> : Residual RNN 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20629"/>
            <a:ext cx="8136904" cy="456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53F-56CD-4320-AAAF-AFF565504FDB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442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KBQA Introduction</a:t>
            </a:r>
          </a:p>
          <a:p>
            <a:pPr lvl="1"/>
            <a:r>
              <a:rPr lang="en-US" altLang="zh-CN" dirty="0" smtClean="0"/>
              <a:t>Task &amp; Dataset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Framework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Candidate Generation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Relation Detection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Re-Rank Trick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Experiments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4331-D11C-4729-B678-A291557C2147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69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Training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8"/>
          </a:xfrm>
        </p:spPr>
        <p:txBody>
          <a:bodyPr/>
          <a:lstStyle/>
          <a:p>
            <a:r>
              <a:rPr lang="en-US" altLang="zh-CN" dirty="0" smtClean="0"/>
              <a:t>Hinge Loss (ground truth is directly provided)</a:t>
            </a:r>
          </a:p>
          <a:p>
            <a:pPr lvl="1"/>
            <a:r>
              <a:rPr lang="en-US" altLang="zh-CN" dirty="0" err="1" smtClean="0"/>
              <a:t>Lukovnikov</a:t>
            </a:r>
            <a:r>
              <a:rPr lang="en-US" altLang="zh-CN" dirty="0" smtClean="0"/>
              <a:t> et al. [2017]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sz="1400" dirty="0"/>
          </a:p>
          <a:p>
            <a:pPr lvl="1"/>
            <a:r>
              <a:rPr lang="en-US" altLang="zh-CN" dirty="0" smtClean="0"/>
              <a:t>Yu et al. [2017]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Negative Sampling</a:t>
            </a:r>
          </a:p>
          <a:p>
            <a:pPr lvl="1"/>
            <a:r>
              <a:rPr lang="en-US" altLang="zh-CN" dirty="0" smtClean="0"/>
              <a:t>corrupt entities / relations from the candidate pool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716583" y="2281436"/>
            <a:ext cx="538809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61" y="3847702"/>
            <a:ext cx="5735612" cy="44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430D-CC56-4F4C-94D3-C6F838BB467A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3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KBQA Framework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8512" y="1705372"/>
            <a:ext cx="1330429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Question</a:t>
            </a:r>
            <a:endParaRPr lang="zh-CN" altLang="en-US" sz="2400" b="1" i="1" dirty="0"/>
          </a:p>
        </p:txBody>
      </p:sp>
      <p:sp>
        <p:nvSpPr>
          <p:cNvPr id="5" name="矩形 4"/>
          <p:cNvSpPr/>
          <p:nvPr/>
        </p:nvSpPr>
        <p:spPr>
          <a:xfrm>
            <a:off x="3203848" y="1540161"/>
            <a:ext cx="1728192" cy="792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Candidate Generation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997634" y="1520705"/>
            <a:ext cx="2452594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i="1" dirty="0" smtClean="0"/>
              <a:t>{(e, r)} candidates</a:t>
            </a:r>
          </a:p>
          <a:p>
            <a:pPr algn="ctr"/>
            <a:r>
              <a:rPr lang="en-US" altLang="zh-CN" sz="2400" b="1" i="1" dirty="0" smtClean="0"/>
              <a:t>linking s(q, e)</a:t>
            </a:r>
            <a:endParaRPr lang="zh-CN" altLang="en-US" sz="2400" b="1" i="1" dirty="0"/>
          </a:p>
        </p:txBody>
      </p:sp>
      <p:sp>
        <p:nvSpPr>
          <p:cNvPr id="8" name="矩形 7"/>
          <p:cNvSpPr/>
          <p:nvPr/>
        </p:nvSpPr>
        <p:spPr>
          <a:xfrm>
            <a:off x="6359835" y="2980321"/>
            <a:ext cx="1728192" cy="792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Relation</a:t>
            </a:r>
            <a:endParaRPr lang="en-US" altLang="zh-CN" sz="2000" dirty="0"/>
          </a:p>
          <a:p>
            <a:pPr algn="ctr"/>
            <a:r>
              <a:rPr lang="en-US" altLang="zh-CN" sz="2000" dirty="0" smtClean="0"/>
              <a:t>Detection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6136" y="4390864"/>
            <a:ext cx="2855590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mapping score s(q, r)</a:t>
            </a:r>
            <a:endParaRPr lang="zh-CN" altLang="en-US" sz="2400" b="1" i="1" dirty="0"/>
          </a:p>
        </p:txBody>
      </p:sp>
      <p:sp>
        <p:nvSpPr>
          <p:cNvPr id="10" name="矩形 9"/>
          <p:cNvSpPr/>
          <p:nvPr/>
        </p:nvSpPr>
        <p:spPr>
          <a:xfrm>
            <a:off x="3203848" y="4225652"/>
            <a:ext cx="1728192" cy="792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Entity</a:t>
            </a:r>
          </a:p>
          <a:p>
            <a:pPr algn="ctr"/>
            <a:r>
              <a:rPr lang="en-US" altLang="zh-CN" sz="2000" dirty="0" smtClean="0"/>
              <a:t>Re-Rank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2083" y="4390864"/>
                <a:ext cx="178766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 smtClean="0"/>
                  <a:t>Predict</a:t>
                </a:r>
                <a:r>
                  <a:rPr lang="en-US" altLang="zh-CN" sz="2400" b="1" dirty="0" smtClean="0"/>
                  <a:t> </a:t>
                </a:r>
                <a:r>
                  <a:rPr lang="en-US" altLang="zh-CN" sz="2400" b="1" i="1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𝒆</m:t>
                        </m:r>
                      </m:e>
                    </m:acc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acc>
                      <m:accPr>
                        <m:chr m:val="̂"/>
                        <m:ctrlPr>
                          <a:rPr lang="zh-CN" altLang="en-US" sz="24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𝒓</m:t>
                        </m:r>
                      </m:e>
                    </m:acc>
                  </m:oMath>
                </a14:m>
                <a:r>
                  <a:rPr lang="en-US" altLang="zh-CN" sz="2400" b="1" i="1" dirty="0" smtClean="0"/>
                  <a:t>)</a:t>
                </a:r>
                <a:endParaRPr lang="zh-CN" altLang="en-US" sz="2400" b="1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83" y="4390864"/>
                <a:ext cx="178766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85" t="-8974" r="-15254" b="-26923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>
            <a:stCxn id="4" idx="3"/>
            <a:endCxn id="5" idx="1"/>
          </p:cNvCxnSpPr>
          <p:nvPr/>
        </p:nvCxnSpPr>
        <p:spPr>
          <a:xfrm>
            <a:off x="2198941" y="1936205"/>
            <a:ext cx="1004907" cy="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  <a:endCxn id="6" idx="1"/>
          </p:cNvCxnSpPr>
          <p:nvPr/>
        </p:nvCxnSpPr>
        <p:spPr>
          <a:xfrm flipV="1">
            <a:off x="4932040" y="1936204"/>
            <a:ext cx="1065594" cy="1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  <a:endCxn id="8" idx="0"/>
          </p:cNvCxnSpPr>
          <p:nvPr/>
        </p:nvCxnSpPr>
        <p:spPr>
          <a:xfrm>
            <a:off x="7223931" y="2351702"/>
            <a:ext cx="0" cy="628619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  <a:endCxn id="9" idx="0"/>
          </p:cNvCxnSpPr>
          <p:nvPr/>
        </p:nvCxnSpPr>
        <p:spPr>
          <a:xfrm>
            <a:off x="7223931" y="3772409"/>
            <a:ext cx="0" cy="618455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1"/>
            <a:endCxn id="10" idx="3"/>
          </p:cNvCxnSpPr>
          <p:nvPr/>
        </p:nvCxnSpPr>
        <p:spPr>
          <a:xfrm flipH="1" flipV="1">
            <a:off x="4932040" y="4621696"/>
            <a:ext cx="864096" cy="1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1"/>
            <a:endCxn id="11" idx="3"/>
          </p:cNvCxnSpPr>
          <p:nvPr/>
        </p:nvCxnSpPr>
        <p:spPr>
          <a:xfrm flipH="1">
            <a:off x="2339752" y="4621696"/>
            <a:ext cx="864096" cy="1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5400000">
            <a:off x="4634635" y="2896495"/>
            <a:ext cx="2454657" cy="995745"/>
          </a:xfrm>
          <a:prstGeom prst="bentConnector3">
            <a:avLst>
              <a:gd name="adj1" fmla="val -704"/>
            </a:avLst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023828" y="4045633"/>
            <a:ext cx="2088232" cy="115212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9B2B-EC4A-4BBF-80B7-82457F82DA5F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Entity Re-Rank in Prediction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Traditional: entity linking score and relation detection score are independent of each other.</a:t>
            </a:r>
          </a:p>
          <a:p>
            <a:r>
              <a:rPr lang="en-US" altLang="zh-CN" dirty="0" smtClean="0"/>
              <a:t>Re-rank: Relation detection provides a feedback.</a:t>
            </a:r>
          </a:p>
          <a:p>
            <a:pPr lvl="1"/>
            <a:r>
              <a:rPr lang="en-US" altLang="zh-CN" dirty="0" smtClean="0"/>
              <a:t>Raise the linking score of an entity, if some of its surrounding predicates are highly associated with Q.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484-3872-4255-8250-74AD5E30E2FD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89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Entity Re-Rank in Prediction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Ex: “ </a:t>
            </a:r>
            <a:r>
              <a:rPr lang="en-US" altLang="zh-CN" dirty="0"/>
              <a:t>what episode was mike </a:t>
            </a:r>
            <a:r>
              <a:rPr lang="en-US" altLang="zh-CN" dirty="0" err="1"/>
              <a:t>kelley</a:t>
            </a:r>
            <a:r>
              <a:rPr lang="en-US" altLang="zh-CN" dirty="0"/>
              <a:t> the writer of ? ”</a:t>
            </a:r>
          </a:p>
          <a:p>
            <a:r>
              <a:rPr lang="en-US" altLang="zh-CN" dirty="0"/>
              <a:t>Mike Kelley (TV writer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sz="2000" dirty="0" smtClean="0"/>
              <a:t>profession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author_of</a:t>
            </a:r>
            <a:r>
              <a:rPr lang="en-US" altLang="zh-CN" dirty="0" smtClean="0"/>
              <a:t>  </a:t>
            </a:r>
            <a:r>
              <a:rPr lang="en-US" altLang="zh-CN" sz="3200" dirty="0" err="1" smtClean="0"/>
              <a:t>episodes_written</a:t>
            </a:r>
            <a:endParaRPr lang="en-US" altLang="zh-CN" dirty="0" smtClean="0"/>
          </a:p>
          <a:p>
            <a:r>
              <a:rPr lang="en-US" altLang="zh-CN" dirty="0" smtClean="0"/>
              <a:t>Mike Kelley (Basketball Player)</a:t>
            </a:r>
          </a:p>
          <a:p>
            <a:pPr lvl="1"/>
            <a:r>
              <a:rPr lang="en-US" altLang="zh-CN" sz="2000" dirty="0" smtClean="0"/>
              <a:t>profession</a:t>
            </a:r>
            <a:r>
              <a:rPr lang="en-US" altLang="zh-CN" dirty="0" smtClean="0"/>
              <a:t>  </a:t>
            </a:r>
            <a:r>
              <a:rPr lang="en-US" altLang="zh-CN" sz="1800" dirty="0" smtClean="0"/>
              <a:t>teams</a:t>
            </a:r>
            <a:r>
              <a:rPr lang="en-US" altLang="zh-CN" dirty="0" smtClean="0"/>
              <a:t>  </a:t>
            </a:r>
            <a:r>
              <a:rPr lang="en-US" altLang="zh-CN" sz="1600" dirty="0" err="1" smtClean="0"/>
              <a:t>player_statistics</a:t>
            </a:r>
            <a:endParaRPr lang="en-US" altLang="zh-CN" sz="1600" dirty="0" smtClean="0"/>
          </a:p>
          <a:p>
            <a:r>
              <a:rPr lang="en-US" altLang="zh-CN" dirty="0" smtClean="0"/>
              <a:t>Prefer the first entity after re-rank.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4247-7FCA-4860-B737-752785E6963F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9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Entity Re-Rank in Prediction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587896"/>
          </a:xfrm>
        </p:spPr>
        <p:txBody>
          <a:bodyPr/>
          <a:lstStyle/>
          <a:p>
            <a:r>
              <a:rPr lang="en-US" altLang="zh-CN" dirty="0" smtClean="0"/>
              <a:t>Re-rank in Yu et al. [2017]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162176"/>
            <a:ext cx="5624395" cy="112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69" y="3757630"/>
            <a:ext cx="5862587" cy="126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4A10-9FC9-4655-8773-DBF109CAB417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06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Quiz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8"/>
          </a:xfrm>
        </p:spPr>
        <p:txBody>
          <a:bodyPr/>
          <a:lstStyle/>
          <a:p>
            <a:r>
              <a:rPr lang="en-US" altLang="zh-CN" dirty="0" smtClean="0"/>
              <a:t>Lots of mention words in the test question set are never observed in the training set, this problem is called OOV (out-of-vocabulary).</a:t>
            </a:r>
          </a:p>
          <a:p>
            <a:r>
              <a:rPr lang="en-US" altLang="zh-CN" dirty="0" smtClean="0"/>
              <a:t>Which of the following techniques attempt to handle this problem? (Multiple Choices)</a:t>
            </a:r>
          </a:p>
          <a:p>
            <a:pPr lvl="1"/>
            <a:r>
              <a:rPr lang="en-US" altLang="zh-CN" dirty="0" smtClean="0"/>
              <a:t>A. pre-trained word embedding</a:t>
            </a:r>
          </a:p>
          <a:p>
            <a:pPr lvl="1"/>
            <a:r>
              <a:rPr lang="en-US" altLang="zh-CN" dirty="0" smtClean="0"/>
              <a:t>B. attention guided by the predicate over question N-gram</a:t>
            </a:r>
          </a:p>
          <a:p>
            <a:pPr lvl="1"/>
            <a:r>
              <a:rPr lang="en-US" altLang="zh-CN" dirty="0" smtClean="0"/>
              <a:t>C. char-level RNN</a:t>
            </a:r>
          </a:p>
          <a:p>
            <a:pPr lvl="1"/>
            <a:r>
              <a:rPr lang="en-US" altLang="zh-CN" dirty="0" smtClean="0"/>
              <a:t>D. word hashing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1" y="4568428"/>
            <a:ext cx="2808313" cy="3773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9592" y="5000476"/>
            <a:ext cx="2808313" cy="3773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99592" y="3704332"/>
            <a:ext cx="4608512" cy="3773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CEBC-2C8E-4234-AAB8-040D3E132621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90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4428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KBQA Introduction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Task &amp; Dataset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Framework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Candidate Generation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Relation Detection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Re-Rank Trick</a:t>
            </a:r>
          </a:p>
          <a:p>
            <a:r>
              <a:rPr lang="en-US" altLang="zh-CN" dirty="0" smtClean="0"/>
              <a:t>Experiments</a:t>
            </a:r>
          </a:p>
          <a:p>
            <a:r>
              <a:rPr lang="en-US" altLang="zh-CN" dirty="0" smtClean="0"/>
              <a:t>Conclusion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E7C1C-264A-45C8-8E46-AEAC7C273B4B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1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51588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End-to-End Results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878489"/>
              </p:ext>
            </p:extLst>
          </p:nvPr>
        </p:nvGraphicFramePr>
        <p:xfrm>
          <a:off x="683568" y="1925796"/>
          <a:ext cx="7561508" cy="3235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48675"/>
                <a:gridCol w="863918"/>
                <a:gridCol w="828802"/>
                <a:gridCol w="1569774"/>
                <a:gridCol w="19503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SimpQ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Acc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WebQ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(F1)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CompQ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(F1)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Yih</a:t>
                      </a:r>
                      <a:r>
                        <a:rPr lang="en-US" altLang="zh-CN" dirty="0" smtClean="0"/>
                        <a:t> et al., 2015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52.5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SMART Linker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Bao</a:t>
                      </a:r>
                      <a:r>
                        <a:rPr lang="en-US" altLang="zh-CN" dirty="0" smtClean="0"/>
                        <a:t> et al., 2016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52.4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40.9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SMART Linker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Yin et al., 2016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Yin et al., 2016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76.4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BiLSTM</a:t>
                      </a:r>
                      <a:r>
                        <a:rPr lang="en-US" altLang="zh-CN" dirty="0" smtClean="0"/>
                        <a:t>-CRF Linker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Golub and He,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Lukovnikov</a:t>
                      </a:r>
                      <a:r>
                        <a:rPr lang="en-US" altLang="zh-CN" baseline="0" dirty="0" smtClean="0"/>
                        <a:t> et al., 2017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Yu et al.,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77.0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SMART Linker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10B0-25D0-4F25-8E69-754FC00960D4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9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Entity Linking [Yin et al., 2016]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76512"/>
            <a:ext cx="8149183" cy="3276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C373-EE3B-4594-B189-1B616CD35FA5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731912"/>
          </a:xfrm>
        </p:spPr>
        <p:txBody>
          <a:bodyPr/>
          <a:lstStyle/>
          <a:p>
            <a:r>
              <a:rPr lang="en-US" altLang="zh-CN" dirty="0" smtClean="0"/>
              <a:t>Relation Detection [Yu et al., 2017]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867073"/>
            <a:ext cx="9014568" cy="343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95536" y="3073524"/>
            <a:ext cx="7056784" cy="144016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EAA5-5C8A-4566-9BA3-38DA2A4543A4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7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KBQA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Question Answering over </a:t>
            </a:r>
            <a:r>
              <a:rPr lang="en-US" altLang="zh-CN" dirty="0"/>
              <a:t>K</a:t>
            </a:r>
            <a:r>
              <a:rPr lang="en-US" altLang="zh-CN" dirty="0" smtClean="0"/>
              <a:t>nowledge Bases</a:t>
            </a:r>
          </a:p>
          <a:p>
            <a:r>
              <a:rPr lang="en-US" altLang="zh-CN" dirty="0" smtClean="0"/>
              <a:t>Focus on </a:t>
            </a:r>
            <a:r>
              <a:rPr lang="en-US" altLang="zh-CN" i="1" u="sng" dirty="0" smtClean="0"/>
              <a:t>factoid questions</a:t>
            </a:r>
          </a:p>
          <a:p>
            <a:pPr lvl="1"/>
            <a:r>
              <a:rPr lang="en-US" altLang="zh-CN" dirty="0" smtClean="0"/>
              <a:t>The answer is a single entity in the KB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“ what is the name of </a:t>
            </a:r>
            <a:r>
              <a:rPr lang="en-US" altLang="zh-CN" dirty="0" err="1" smtClean="0"/>
              <a:t>justin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bieber</a:t>
            </a:r>
            <a:r>
              <a:rPr lang="en-US" altLang="zh-CN" dirty="0" smtClean="0"/>
              <a:t> brother ? ”</a:t>
            </a:r>
          </a:p>
          <a:p>
            <a:pPr lvl="1"/>
            <a:r>
              <a:rPr lang="en-US" altLang="zh-CN" dirty="0" smtClean="0"/>
              <a:t>Answer: “Jazmyn Bieber” “Jaxon Bieber”</a:t>
            </a:r>
          </a:p>
          <a:p>
            <a:pPr lvl="1"/>
            <a:r>
              <a:rPr lang="en-US" altLang="zh-CN" dirty="0" smtClean="0"/>
              <a:t>Structure: 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12" idx="3"/>
            <a:endCxn id="8" idx="2"/>
          </p:cNvCxnSpPr>
          <p:nvPr/>
        </p:nvCxnSpPr>
        <p:spPr>
          <a:xfrm>
            <a:off x="4283968" y="4484354"/>
            <a:ext cx="21559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6"/>
            <a:endCxn id="9" idx="2"/>
          </p:cNvCxnSpPr>
          <p:nvPr/>
        </p:nvCxnSpPr>
        <p:spPr>
          <a:xfrm>
            <a:off x="6732240" y="448435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43677" y="4534414"/>
            <a:ext cx="215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sibling relationship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881563" y="451679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siblings</a:t>
            </a:r>
            <a:endParaRPr lang="zh-CN" altLang="en-US" sz="2000" dirty="0"/>
          </a:p>
        </p:txBody>
      </p:sp>
      <p:sp>
        <p:nvSpPr>
          <p:cNvPr id="8" name="椭圆 7"/>
          <p:cNvSpPr/>
          <p:nvPr/>
        </p:nvSpPr>
        <p:spPr>
          <a:xfrm>
            <a:off x="6439950" y="4338209"/>
            <a:ext cx="292290" cy="29229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72400" y="4338209"/>
            <a:ext cx="292290" cy="292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27784" y="4238327"/>
            <a:ext cx="1656184" cy="4920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Justin Bieber</a:t>
            </a:r>
            <a:endParaRPr lang="zh-CN" altLang="en-US" dirty="0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CAD-8CCD-4BC9-B3DC-6BDF6C781C2B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78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731912"/>
          </a:xfrm>
        </p:spPr>
        <p:txBody>
          <a:bodyPr/>
          <a:lstStyle/>
          <a:p>
            <a:r>
              <a:rPr lang="en-US" altLang="zh-CN" dirty="0" smtClean="0"/>
              <a:t>CNN with / without Attention [Yin et al., 2016]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43100"/>
            <a:ext cx="6607045" cy="347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843807" y="3361556"/>
            <a:ext cx="4806845" cy="57606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43808" y="4872980"/>
            <a:ext cx="4806845" cy="57606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5A10-C2CF-4B35-9091-11D48BFFC46F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5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Char-level Encoding [Golub and He, 2016]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00" y="2137420"/>
            <a:ext cx="8616280" cy="277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B34D-BCE6-4CD6-ACFD-EE6891BFEFB8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6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587896"/>
          </a:xfrm>
        </p:spPr>
        <p:txBody>
          <a:bodyPr/>
          <a:lstStyle/>
          <a:p>
            <a:r>
              <a:rPr lang="en-US" altLang="zh-CN" dirty="0" smtClean="0"/>
              <a:t>Entity Re-Rank [</a:t>
            </a:r>
            <a:r>
              <a:rPr lang="en-US" altLang="zh-CN" dirty="0" err="1" smtClean="0"/>
              <a:t>Lukovnikov</a:t>
            </a:r>
            <a:r>
              <a:rPr lang="en-US" altLang="zh-CN" dirty="0" smtClean="0"/>
              <a:t> et al., 2017]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70" y="1849388"/>
            <a:ext cx="6242757" cy="346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845444"/>
            <a:ext cx="1621874" cy="219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780D-FF81-4CD6-A70A-2C6B28BB8DFB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38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Entity Re-Rank [Yu et al., 2017]</a:t>
            </a:r>
            <a:endParaRPr lang="zh-CN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9388"/>
            <a:ext cx="52482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403648" y="3937620"/>
            <a:ext cx="5688632" cy="79208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4429-5651-4C99-8E50-DEEA0A8726E1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4428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SimpleQuestions</a:t>
            </a:r>
            <a:r>
              <a:rPr lang="en-US" altLang="zh-CN" dirty="0" smtClean="0"/>
              <a:t> is more valuable</a:t>
            </a:r>
          </a:p>
          <a:p>
            <a:pPr lvl="1"/>
            <a:r>
              <a:rPr lang="en-US" altLang="zh-CN" dirty="0" smtClean="0"/>
              <a:t>Large size, annotated focus entity + relation</a:t>
            </a:r>
          </a:p>
          <a:p>
            <a:r>
              <a:rPr lang="en-US" altLang="zh-CN" dirty="0" smtClean="0"/>
              <a:t>Always conduct detail experiments</a:t>
            </a:r>
          </a:p>
          <a:p>
            <a:pPr lvl="1"/>
            <a:r>
              <a:rPr lang="en-US" altLang="zh-CN" dirty="0" smtClean="0"/>
              <a:t>Entity linking only, relation detection only</a:t>
            </a:r>
          </a:p>
          <a:p>
            <a:r>
              <a:rPr lang="en-US" altLang="zh-CN" dirty="0"/>
              <a:t>Attention mechanism improves the performance</a:t>
            </a:r>
          </a:p>
          <a:p>
            <a:pPr lvl="1"/>
            <a:r>
              <a:rPr lang="en-US" altLang="zh-CN" dirty="0"/>
              <a:t>But just a slight improvement</a:t>
            </a:r>
          </a:p>
          <a:p>
            <a:r>
              <a:rPr lang="en-US" altLang="zh-CN" dirty="0" smtClean="0"/>
              <a:t>Pay more attention to tricks in the model</a:t>
            </a:r>
          </a:p>
          <a:p>
            <a:pPr lvl="1"/>
            <a:r>
              <a:rPr lang="en-US" altLang="zh-CN" dirty="0" smtClean="0"/>
              <a:t>Char-level RNN, entity re-rank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CB28-77DB-4260-97A6-1EAA377ABED3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3324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sz="2200" dirty="0" smtClean="0"/>
              <a:t>[</a:t>
            </a:r>
            <a:r>
              <a:rPr lang="en-US" altLang="zh-CN" sz="2200" dirty="0" err="1" smtClean="0"/>
              <a:t>Bao</a:t>
            </a:r>
            <a:r>
              <a:rPr lang="en-US" altLang="zh-CN" sz="2200" dirty="0" smtClean="0"/>
              <a:t> et al., </a:t>
            </a:r>
            <a:r>
              <a:rPr lang="en-US" altLang="zh-CN" sz="2200" dirty="0"/>
              <a:t>2016] Constraint-Based Question Answering with Knowledge </a:t>
            </a:r>
            <a:r>
              <a:rPr lang="en-US" altLang="zh-CN" sz="2200" dirty="0" smtClean="0"/>
              <a:t>Graph. </a:t>
            </a:r>
            <a:r>
              <a:rPr lang="en-US" altLang="zh-CN" sz="2200" b="1" i="1" dirty="0" smtClean="0"/>
              <a:t>COLING 2016</a:t>
            </a:r>
            <a:r>
              <a:rPr lang="en-US" altLang="zh-CN" sz="2200" dirty="0" smtClean="0"/>
              <a:t>.</a:t>
            </a:r>
          </a:p>
          <a:p>
            <a:r>
              <a:rPr lang="en-US" altLang="zh-CN" sz="2200" dirty="0" smtClean="0"/>
              <a:t>[</a:t>
            </a:r>
            <a:r>
              <a:rPr lang="en-US" altLang="zh-CN" sz="2200" dirty="0" err="1" smtClean="0"/>
              <a:t>Berant</a:t>
            </a:r>
            <a:r>
              <a:rPr lang="en-US" altLang="zh-CN" sz="2200" dirty="0" smtClean="0"/>
              <a:t> et al., </a:t>
            </a:r>
            <a:r>
              <a:rPr lang="en-US" altLang="zh-CN" sz="2200" dirty="0"/>
              <a:t>2013] Semantic </a:t>
            </a:r>
            <a:r>
              <a:rPr lang="en-US" altLang="zh-CN" sz="2200" dirty="0" smtClean="0"/>
              <a:t>Parsing </a:t>
            </a:r>
            <a:r>
              <a:rPr lang="en-US" altLang="zh-CN" sz="2200" dirty="0"/>
              <a:t>on Freebase </a:t>
            </a:r>
            <a:r>
              <a:rPr lang="en-US" altLang="zh-CN" sz="2200" dirty="0" smtClean="0"/>
              <a:t>From Question Answer Pairs</a:t>
            </a:r>
            <a:r>
              <a:rPr lang="en-US" altLang="zh-CN" sz="2200" dirty="0"/>
              <a:t>. </a:t>
            </a:r>
            <a:r>
              <a:rPr lang="en-US" altLang="zh-CN" sz="2200" b="1" i="1" dirty="0" smtClean="0"/>
              <a:t>EMNLP 2013</a:t>
            </a:r>
            <a:r>
              <a:rPr lang="en-US" altLang="zh-CN" sz="2200" dirty="0" smtClean="0"/>
              <a:t>.</a:t>
            </a:r>
          </a:p>
          <a:p>
            <a:r>
              <a:rPr lang="en-US" altLang="zh-CN" sz="2200" dirty="0" smtClean="0"/>
              <a:t>[</a:t>
            </a:r>
            <a:r>
              <a:rPr lang="en-US" altLang="zh-CN" sz="2200" dirty="0" err="1" smtClean="0"/>
              <a:t>Bordes</a:t>
            </a:r>
            <a:r>
              <a:rPr lang="en-US" altLang="zh-CN" sz="2200" dirty="0" smtClean="0"/>
              <a:t> et al., 2015] </a:t>
            </a:r>
            <a:r>
              <a:rPr lang="zh-CN" altLang="zh-CN" sz="2400" dirty="0"/>
              <a:t>Large-scale simple question answering with memory </a:t>
            </a:r>
            <a:r>
              <a:rPr lang="zh-CN" altLang="zh-CN" sz="2400" dirty="0" smtClean="0"/>
              <a:t>networks</a:t>
            </a:r>
            <a:r>
              <a:rPr lang="en-US" altLang="zh-CN" sz="2400" dirty="0" smtClean="0"/>
              <a:t>. </a:t>
            </a:r>
            <a:r>
              <a:rPr lang="en-US" altLang="zh-CN" sz="2400" b="1" i="1" dirty="0" err="1" smtClean="0"/>
              <a:t>Arxiv</a:t>
            </a:r>
            <a:r>
              <a:rPr lang="en-US" altLang="zh-CN" sz="2400" b="1" i="1" dirty="0" smtClean="0"/>
              <a:t> 2015</a:t>
            </a:r>
            <a:r>
              <a:rPr lang="en-US" altLang="zh-CN" sz="2400" dirty="0" smtClean="0"/>
              <a:t>.</a:t>
            </a:r>
            <a:endParaRPr lang="en-US" altLang="zh-CN" sz="2200" dirty="0" smtClean="0"/>
          </a:p>
          <a:p>
            <a:r>
              <a:rPr lang="en-US" altLang="zh-CN" sz="2200" dirty="0" smtClean="0"/>
              <a:t>[Dai et al., 2016] CFO: Conditional Focused Neural Question Answering with Large-Scale Knowledge Bases. </a:t>
            </a:r>
            <a:r>
              <a:rPr lang="en-US" altLang="zh-CN" sz="2200" b="1" i="1" dirty="0" smtClean="0"/>
              <a:t>ACL 2016</a:t>
            </a:r>
            <a:r>
              <a:rPr lang="en-US" altLang="zh-CN" sz="2200" dirty="0" smtClean="0"/>
              <a:t>.</a:t>
            </a:r>
          </a:p>
          <a:p>
            <a:r>
              <a:rPr lang="en-US" altLang="zh-CN" sz="2200" dirty="0"/>
              <a:t>[Golub and He 2016] </a:t>
            </a:r>
            <a:r>
              <a:rPr lang="zh-CN" altLang="zh-CN" sz="2200" dirty="0"/>
              <a:t>Character-level question answering with attention</a:t>
            </a:r>
            <a:r>
              <a:rPr lang="en-US" altLang="zh-CN" sz="2200" dirty="0"/>
              <a:t>. </a:t>
            </a:r>
            <a:r>
              <a:rPr lang="en-US" altLang="zh-CN" sz="2200" b="1" i="1" dirty="0"/>
              <a:t>EMNLP 2016</a:t>
            </a:r>
            <a:r>
              <a:rPr lang="en-US" altLang="zh-CN" sz="2200" dirty="0" smtClean="0"/>
              <a:t>.</a:t>
            </a:r>
            <a:endParaRPr lang="en-US" altLang="zh-CN" sz="2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54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33500"/>
            <a:ext cx="8568952" cy="3771636"/>
          </a:xfrm>
        </p:spPr>
        <p:txBody>
          <a:bodyPr>
            <a:normAutofit fontScale="92500"/>
          </a:bodyPr>
          <a:lstStyle/>
          <a:p>
            <a:r>
              <a:rPr lang="en-US" altLang="zh-CN" sz="2400" dirty="0"/>
              <a:t>[</a:t>
            </a:r>
            <a:r>
              <a:rPr lang="en-US" altLang="zh-CN" sz="2400" dirty="0" err="1"/>
              <a:t>Lukovnikov</a:t>
            </a:r>
            <a:r>
              <a:rPr lang="en-US" altLang="zh-CN" sz="2400" dirty="0"/>
              <a:t> et al., 2016] Neural Network-based Question Answering over Knowledge Graphs on Word and Character Level. </a:t>
            </a:r>
            <a:r>
              <a:rPr lang="en-US" altLang="zh-CN" sz="2400" b="1" i="1" dirty="0"/>
              <a:t>WWW 2017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Yih</a:t>
            </a:r>
            <a:r>
              <a:rPr lang="en-US" altLang="zh-CN" sz="2400" dirty="0" smtClean="0"/>
              <a:t> et al., </a:t>
            </a:r>
            <a:r>
              <a:rPr lang="en-US" altLang="zh-CN" sz="2400" dirty="0"/>
              <a:t>2015] Semantic Parsing via Staged Query Graph Generation: Question Answering with Knowledge </a:t>
            </a:r>
            <a:r>
              <a:rPr lang="en-US" altLang="zh-CN" sz="2400" dirty="0" smtClean="0"/>
              <a:t>Base. </a:t>
            </a:r>
            <a:r>
              <a:rPr lang="en-US" altLang="zh-CN" sz="2400" b="1" i="1" dirty="0" smtClean="0"/>
              <a:t>ACL 2015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Yih</a:t>
            </a:r>
            <a:r>
              <a:rPr lang="en-US" altLang="zh-CN" sz="2400" dirty="0" smtClean="0"/>
              <a:t> et al., 2016] </a:t>
            </a:r>
            <a:r>
              <a:rPr lang="zh-CN" altLang="zh-CN" sz="2400" dirty="0"/>
              <a:t>Simple Question Answering by Attentive Convolutional Neural </a:t>
            </a:r>
            <a:r>
              <a:rPr lang="zh-CN" altLang="zh-CN" sz="2400" dirty="0" smtClean="0"/>
              <a:t>Network</a:t>
            </a:r>
            <a:r>
              <a:rPr lang="en-US" altLang="zh-CN" sz="2400" dirty="0" smtClean="0"/>
              <a:t>. </a:t>
            </a:r>
            <a:r>
              <a:rPr lang="en-US" altLang="zh-CN" sz="2400" b="1" i="1" dirty="0" smtClean="0"/>
              <a:t>COLING 2016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/>
              <a:t>[Yu et al., 2017] Improved Neural Relation Detection for Knowledge Base Question </a:t>
            </a:r>
            <a:r>
              <a:rPr lang="en-US" altLang="zh-CN" sz="2400" dirty="0" smtClean="0"/>
              <a:t>Answering. </a:t>
            </a:r>
            <a:r>
              <a:rPr lang="en-US" altLang="zh-CN" sz="2400" b="1" i="1" dirty="0" smtClean="0"/>
              <a:t>TACL 2017</a:t>
            </a:r>
            <a:r>
              <a:rPr lang="en-US" altLang="zh-CN" sz="2400" dirty="0" smtClean="0"/>
              <a:t>.</a:t>
            </a:r>
            <a:endParaRPr lang="zh-CN" altLang="en-US" sz="2400" dirty="0"/>
          </a:p>
          <a:p>
            <a:r>
              <a:rPr lang="en-US" altLang="zh-CN" sz="2400" dirty="0" smtClean="0"/>
              <a:t>[</a:t>
            </a:r>
            <a:r>
              <a:rPr lang="en-US" altLang="zh-CN" sz="2400" dirty="0"/>
              <a:t>Yang and Chang, 2015] S-MART: Novel tree-based structured learning algorithms applied to tweet entity </a:t>
            </a:r>
            <a:r>
              <a:rPr lang="en-US" altLang="zh-CN" sz="2400" dirty="0" smtClean="0"/>
              <a:t>linking. </a:t>
            </a:r>
            <a:r>
              <a:rPr lang="en-US" altLang="zh-CN" sz="2400" b="1" i="1" dirty="0" smtClean="0"/>
              <a:t>ACL 2015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55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 for your TIME!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2EBA-93E8-46CB-BA3B-D02DE316FA28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92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 Structure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9348"/>
            <a:ext cx="7406964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8F7-DC74-488C-A679-F43122C59464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75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 Structure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33364"/>
            <a:ext cx="8699899" cy="326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36B2-498B-4412-8BEA-37804DFD7901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2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KBQA Datasets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722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WebQuestions</a:t>
            </a:r>
            <a:r>
              <a:rPr lang="en-US" altLang="zh-CN" dirty="0" smtClean="0"/>
              <a:t> [</a:t>
            </a:r>
            <a:r>
              <a:rPr lang="en-US" altLang="zh-CN" dirty="0" err="1" smtClean="0"/>
              <a:t>Berant</a:t>
            </a:r>
            <a:r>
              <a:rPr lang="en-US" altLang="zh-CN" dirty="0" smtClean="0"/>
              <a:t> et al., 2013]</a:t>
            </a:r>
          </a:p>
          <a:p>
            <a:pPr lvl="1"/>
            <a:r>
              <a:rPr lang="en-US" altLang="zh-CN" dirty="0" smtClean="0"/>
              <a:t>5810 QA pairs</a:t>
            </a:r>
          </a:p>
          <a:p>
            <a:r>
              <a:rPr lang="en-US" altLang="zh-CN" dirty="0" err="1" smtClean="0"/>
              <a:t>SimpleQuestions</a:t>
            </a:r>
            <a:r>
              <a:rPr lang="en-US" altLang="zh-CN" dirty="0" smtClean="0"/>
              <a:t> [</a:t>
            </a:r>
            <a:r>
              <a:rPr lang="en-US" altLang="zh-CN" dirty="0" err="1" smtClean="0"/>
              <a:t>Bordes</a:t>
            </a:r>
            <a:r>
              <a:rPr lang="en-US" altLang="zh-CN" dirty="0" smtClean="0"/>
              <a:t> et al., 2015]</a:t>
            </a:r>
          </a:p>
          <a:p>
            <a:pPr lvl="1"/>
            <a:r>
              <a:rPr lang="en-US" altLang="zh-CN" dirty="0" smtClean="0"/>
              <a:t>100K+ &lt;question, focus entity, relation&gt; triples</a:t>
            </a:r>
          </a:p>
          <a:p>
            <a:pPr lvl="1"/>
            <a:r>
              <a:rPr lang="en-US" altLang="zh-CN" dirty="0" smtClean="0"/>
              <a:t>Simple semantics</a:t>
            </a:r>
          </a:p>
          <a:p>
            <a:r>
              <a:rPr lang="en-US" altLang="zh-CN" dirty="0" err="1" smtClean="0"/>
              <a:t>ComplexQuestions</a:t>
            </a:r>
            <a:r>
              <a:rPr lang="en-US" altLang="zh-CN" dirty="0" smtClean="0"/>
              <a:t> [</a:t>
            </a:r>
            <a:r>
              <a:rPr lang="en-US" altLang="zh-CN" dirty="0" err="1" smtClean="0"/>
              <a:t>Bao</a:t>
            </a:r>
            <a:r>
              <a:rPr lang="en-US" altLang="zh-CN" dirty="0" smtClean="0"/>
              <a:t> et al., 2016]</a:t>
            </a:r>
          </a:p>
          <a:p>
            <a:pPr lvl="1"/>
            <a:r>
              <a:rPr lang="en-US" altLang="zh-CN" dirty="0" smtClean="0"/>
              <a:t>2100 QA pairs</a:t>
            </a:r>
          </a:p>
          <a:p>
            <a:pPr lvl="1"/>
            <a:r>
              <a:rPr lang="en-US" altLang="zh-CN" dirty="0" smtClean="0"/>
              <a:t>Answer is derived from multiple constraints</a:t>
            </a:r>
          </a:p>
          <a:p>
            <a:r>
              <a:rPr lang="en-US" altLang="zh-CN" dirty="0" smtClean="0"/>
              <a:t>Checkout in Galaxy &amp; </a:t>
            </a:r>
            <a:r>
              <a:rPr lang="en-US" altLang="zh-CN" dirty="0" err="1" smtClean="0"/>
              <a:t>Blackhole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/home/data/…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A16B-22F5-4C8A-BEB9-2D4C7AEF3FCC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7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4428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KBQA Introduction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Task &amp; Dataset</a:t>
            </a:r>
          </a:p>
          <a:p>
            <a:r>
              <a:rPr lang="en-US" altLang="zh-CN" dirty="0" smtClean="0"/>
              <a:t>Framework</a:t>
            </a:r>
          </a:p>
          <a:p>
            <a:pPr lvl="1"/>
            <a:r>
              <a:rPr lang="en-US" altLang="zh-CN" dirty="0" smtClean="0"/>
              <a:t>Candidate Generation</a:t>
            </a:r>
          </a:p>
          <a:p>
            <a:pPr lvl="1"/>
            <a:r>
              <a:rPr lang="en-US" altLang="zh-CN" dirty="0" smtClean="0"/>
              <a:t>Relation Detection</a:t>
            </a:r>
          </a:p>
          <a:p>
            <a:pPr lvl="1"/>
            <a:r>
              <a:rPr lang="en-US" altLang="zh-CN" dirty="0" smtClean="0"/>
              <a:t>Re-Rank Trick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Experiments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15A-2C7A-4428-A353-15CCA1FE1779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1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KBQA Framework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8512" y="1705372"/>
            <a:ext cx="1330429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Question</a:t>
            </a:r>
            <a:endParaRPr lang="zh-CN" altLang="en-US" sz="2400" b="1" i="1" dirty="0"/>
          </a:p>
        </p:txBody>
      </p:sp>
      <p:sp>
        <p:nvSpPr>
          <p:cNvPr id="5" name="矩形 4"/>
          <p:cNvSpPr/>
          <p:nvPr/>
        </p:nvSpPr>
        <p:spPr>
          <a:xfrm>
            <a:off x="3203848" y="1540161"/>
            <a:ext cx="1728192" cy="792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Candidate Generation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997634" y="1520705"/>
            <a:ext cx="2452594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i="1" dirty="0" smtClean="0"/>
              <a:t>{(e, r)} candidates</a:t>
            </a:r>
          </a:p>
          <a:p>
            <a:pPr algn="ctr"/>
            <a:r>
              <a:rPr lang="en-US" altLang="zh-CN" sz="2400" b="1" i="1" dirty="0" smtClean="0"/>
              <a:t>linking s(q, e)</a:t>
            </a:r>
            <a:endParaRPr lang="zh-CN" altLang="en-US" sz="2400" b="1" i="1" dirty="0"/>
          </a:p>
        </p:txBody>
      </p:sp>
      <p:sp>
        <p:nvSpPr>
          <p:cNvPr id="8" name="矩形 7"/>
          <p:cNvSpPr/>
          <p:nvPr/>
        </p:nvSpPr>
        <p:spPr>
          <a:xfrm>
            <a:off x="6359835" y="2980321"/>
            <a:ext cx="1728192" cy="792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Relation</a:t>
            </a:r>
            <a:endParaRPr lang="en-US" altLang="zh-CN" sz="2000" dirty="0"/>
          </a:p>
          <a:p>
            <a:pPr algn="ctr"/>
            <a:r>
              <a:rPr lang="en-US" altLang="zh-CN" sz="2000" dirty="0" smtClean="0"/>
              <a:t>Detection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6136" y="4390864"/>
            <a:ext cx="2855590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mapping score s(q, r)</a:t>
            </a:r>
            <a:endParaRPr lang="zh-CN" altLang="en-US" sz="2400" b="1" i="1" dirty="0"/>
          </a:p>
        </p:txBody>
      </p:sp>
      <p:sp>
        <p:nvSpPr>
          <p:cNvPr id="10" name="矩形 9"/>
          <p:cNvSpPr/>
          <p:nvPr/>
        </p:nvSpPr>
        <p:spPr>
          <a:xfrm>
            <a:off x="3203848" y="4225652"/>
            <a:ext cx="1728192" cy="792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Entity</a:t>
            </a:r>
          </a:p>
          <a:p>
            <a:pPr algn="ctr"/>
            <a:r>
              <a:rPr lang="en-US" altLang="zh-CN" sz="2000" dirty="0" smtClean="0"/>
              <a:t>Re-Rank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2083" y="4390864"/>
                <a:ext cx="178766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 smtClean="0"/>
                  <a:t>Predict</a:t>
                </a:r>
                <a:r>
                  <a:rPr lang="en-US" altLang="zh-CN" sz="2400" b="1" dirty="0" smtClean="0"/>
                  <a:t> </a:t>
                </a:r>
                <a:r>
                  <a:rPr lang="en-US" altLang="zh-CN" sz="2400" b="1" i="1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𝒆</m:t>
                        </m:r>
                      </m:e>
                    </m:acc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acc>
                      <m:accPr>
                        <m:chr m:val="̂"/>
                        <m:ctrlPr>
                          <a:rPr lang="zh-CN" altLang="en-US" sz="24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𝒓</m:t>
                        </m:r>
                      </m:e>
                    </m:acc>
                  </m:oMath>
                </a14:m>
                <a:r>
                  <a:rPr lang="en-US" altLang="zh-CN" sz="2400" b="1" i="1" dirty="0" smtClean="0"/>
                  <a:t>)</a:t>
                </a:r>
                <a:endParaRPr lang="zh-CN" altLang="en-US" sz="2400" b="1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83" y="4390864"/>
                <a:ext cx="178766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85" t="-8974" r="-15254" b="-26923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>
            <a:stCxn id="4" idx="3"/>
            <a:endCxn id="5" idx="1"/>
          </p:cNvCxnSpPr>
          <p:nvPr/>
        </p:nvCxnSpPr>
        <p:spPr>
          <a:xfrm>
            <a:off x="2198941" y="1936205"/>
            <a:ext cx="1004907" cy="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  <a:endCxn id="6" idx="1"/>
          </p:cNvCxnSpPr>
          <p:nvPr/>
        </p:nvCxnSpPr>
        <p:spPr>
          <a:xfrm flipV="1">
            <a:off x="4932040" y="1936204"/>
            <a:ext cx="1065594" cy="1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  <a:endCxn id="8" idx="0"/>
          </p:cNvCxnSpPr>
          <p:nvPr/>
        </p:nvCxnSpPr>
        <p:spPr>
          <a:xfrm>
            <a:off x="7223931" y="2351702"/>
            <a:ext cx="0" cy="628619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  <a:endCxn id="9" idx="0"/>
          </p:cNvCxnSpPr>
          <p:nvPr/>
        </p:nvCxnSpPr>
        <p:spPr>
          <a:xfrm>
            <a:off x="7223931" y="3772409"/>
            <a:ext cx="0" cy="618455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1"/>
            <a:endCxn id="10" idx="3"/>
          </p:cNvCxnSpPr>
          <p:nvPr/>
        </p:nvCxnSpPr>
        <p:spPr>
          <a:xfrm flipH="1" flipV="1">
            <a:off x="4932040" y="4621696"/>
            <a:ext cx="864096" cy="1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1"/>
            <a:endCxn id="11" idx="3"/>
          </p:cNvCxnSpPr>
          <p:nvPr/>
        </p:nvCxnSpPr>
        <p:spPr>
          <a:xfrm flipH="1">
            <a:off x="2339752" y="4621696"/>
            <a:ext cx="864096" cy="1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5400000">
            <a:off x="4634635" y="2896495"/>
            <a:ext cx="2454657" cy="995745"/>
          </a:xfrm>
          <a:prstGeom prst="bentConnector3">
            <a:avLst>
              <a:gd name="adj1" fmla="val -704"/>
            </a:avLst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日期占位符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77D8-9038-4BEA-8249-2A7B6482AF7B}" type="datetime1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1670</Words>
  <Application>Microsoft Office PowerPoint</Application>
  <PresentationFormat>全屏显示(16:10)</PresentationFormat>
  <Paragraphs>440</Paragraphs>
  <Slides>47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Office 主题</vt:lpstr>
      <vt:lpstr>NN Techniques in KBQA: A Brief Introduction</vt:lpstr>
      <vt:lpstr>Contents</vt:lpstr>
      <vt:lpstr>Contents</vt:lpstr>
      <vt:lpstr>KBQA Introduction</vt:lpstr>
      <vt:lpstr>Query Structure</vt:lpstr>
      <vt:lpstr>Query Structure</vt:lpstr>
      <vt:lpstr>KBQA Datasets</vt:lpstr>
      <vt:lpstr>Contents</vt:lpstr>
      <vt:lpstr>KBQA Framework</vt:lpstr>
      <vt:lpstr>KBQA Framework</vt:lpstr>
      <vt:lpstr>Candidate Generation</vt:lpstr>
      <vt:lpstr>Candidate Generation</vt:lpstr>
      <vt:lpstr>Candidate Generation</vt:lpstr>
      <vt:lpstr>Candidate Generation</vt:lpstr>
      <vt:lpstr>Entity Linking Module</vt:lpstr>
      <vt:lpstr>Entity Linking Module</vt:lpstr>
      <vt:lpstr>Entity Linking Module</vt:lpstr>
      <vt:lpstr>KBQA Framework</vt:lpstr>
      <vt:lpstr>Relation Detection</vt:lpstr>
      <vt:lpstr>Relation Detection: RNN</vt:lpstr>
      <vt:lpstr>Relation Detection: RNN</vt:lpstr>
      <vt:lpstr>Relation Detection: CNN</vt:lpstr>
      <vt:lpstr>Relation Detection: CNN+Att.</vt:lpstr>
      <vt:lpstr>Relation Detection: CNN+Att.</vt:lpstr>
      <vt:lpstr>Relation Detection: CNN+Att.</vt:lpstr>
      <vt:lpstr>Relation Detection: CNN+Att.</vt:lpstr>
      <vt:lpstr>Relation Detection: Residual RNN </vt:lpstr>
      <vt:lpstr>Relation Detection : Residual RNN </vt:lpstr>
      <vt:lpstr>Relation Detection : Residual RNN </vt:lpstr>
      <vt:lpstr>Model Training</vt:lpstr>
      <vt:lpstr>KBQA Framework</vt:lpstr>
      <vt:lpstr>Entity Re-Rank in Prediction</vt:lpstr>
      <vt:lpstr>Entity Re-Rank in Prediction</vt:lpstr>
      <vt:lpstr>Entity Re-Rank in Prediction</vt:lpstr>
      <vt:lpstr>Quiz</vt:lpstr>
      <vt:lpstr>Contents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Conclusion</vt:lpstr>
      <vt:lpstr>References</vt:lpstr>
      <vt:lpstr>References</vt:lpstr>
      <vt:lpstr>thanks for your TIME!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KBQA</dc:title>
  <dc:creator>kangqi</dc:creator>
  <cp:lastModifiedBy>kangqi</cp:lastModifiedBy>
  <cp:revision>92</cp:revision>
  <dcterms:created xsi:type="dcterms:W3CDTF">2017-11-14T04:41:54Z</dcterms:created>
  <dcterms:modified xsi:type="dcterms:W3CDTF">2017-11-15T09:50:10Z</dcterms:modified>
</cp:coreProperties>
</file>