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4" r:id="rId9"/>
    <p:sldId id="265" r:id="rId10"/>
    <p:sldId id="263" r:id="rId11"/>
    <p:sldId id="268" r:id="rId12"/>
    <p:sldId id="270" r:id="rId13"/>
    <p:sldId id="271" r:id="rId14"/>
    <p:sldId id="272" r:id="rId15"/>
    <p:sldId id="267" r:id="rId16"/>
    <p:sldId id="293" r:id="rId17"/>
    <p:sldId id="274" r:id="rId18"/>
    <p:sldId id="279" r:id="rId19"/>
    <p:sldId id="292" r:id="rId20"/>
    <p:sldId id="282" r:id="rId21"/>
    <p:sldId id="275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78" r:id="rId30"/>
    <p:sldId id="277" r:id="rId31"/>
    <p:sldId id="290" r:id="rId32"/>
  </p:sldIdLst>
  <p:sldSz cx="11522075" cy="6480175"/>
  <p:notesSz cx="6858000" cy="9144000"/>
  <p:defaultTextStyle>
    <a:defPPr>
      <a:defRPr lang="zh-CN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22" y="-20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4F482-57D8-4DF5-9432-D0E615B0877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9338-0085-454D-BA35-ABD0B90F6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Simple LSTM at word level </a:t>
            </a:r>
            <a:r>
              <a:rPr lang="en-US" altLang="zh-CN" baseline="0" dirty="0" smtClean="0"/>
              <a:t>cannot handle the task well, because cannot capture the information?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9338-0085-454D-BA35-ABD0B90F6E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Output: what does the memory gives</a:t>
            </a:r>
            <a:r>
              <a:rPr lang="en-US" altLang="zh-CN" baseline="0" dirty="0" smtClean="0"/>
              <a:t> u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9338-0085-454D-BA35-ABD0B90F6E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8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9338-0085-454D-BA35-ABD0B90F6E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0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寻址，也就是对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进行相关性评分。用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memory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与输入的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相乘之后做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得到一个概率分布。概率大小就表明了相关程度。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Qx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Qk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模型，对输入问题和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进行编码得到其向量表示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记忆和推理各司其职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有了相关性评分，接下来就对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memory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进行加权求和即可，得到一个输出向量。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9338-0085-454D-BA35-ABD0B90F6E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9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1-hop:</a:t>
            </a:r>
            <a:r>
              <a:rPr lang="en-US" altLang="zh-CN" baseline="0" dirty="0" smtClean="0"/>
              <a:t> Simple attention mechanism + KV + Residual</a:t>
            </a:r>
          </a:p>
          <a:p>
            <a:r>
              <a:rPr lang="en-US" altLang="zh-CN" baseline="0" dirty="0" smtClean="0"/>
              <a:t>LSTM: just 1-Tier LSTM</a:t>
            </a:r>
          </a:p>
          <a:p>
            <a:r>
              <a:rPr lang="en-US" altLang="zh-CN" dirty="0" smtClean="0"/>
              <a:t>Table 1: Test error rates (%) on the 20 QA tasks for models using 1k training examples (mean test errors for 10k training examples are shown at the bottom). Key: </a:t>
            </a:r>
            <a:r>
              <a:rPr lang="en-US" altLang="zh-CN" dirty="0" err="1" smtClean="0"/>
              <a:t>BoW</a:t>
            </a:r>
            <a:r>
              <a:rPr lang="en-US" altLang="zh-CN" dirty="0" smtClean="0"/>
              <a:t> = bag-of-words representation; PE = position encoding representation; LS = linear start training; RN = random injection of time index noise; LW = RNN-style layer-wise weight tying (if not stated, adjacent weight tying is used); joint = joint training on all tasks (as opposed to per-task training).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9338-0085-454D-BA35-ABD0B90F6E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4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are to predict triples directly from the memory,</a:t>
            </a:r>
            <a:r>
              <a:rPr lang="en-US" altLang="zh-CN" baseline="0" dirty="0" smtClean="0"/>
              <a:t> so just find the largest 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9338-0085-454D-BA35-ABD0B90F6E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0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 &gt; BOW, also</a:t>
            </a:r>
            <a:r>
              <a:rPr lang="en-US" altLang="zh-CN" baseline="0" dirty="0" smtClean="0"/>
              <a:t> difference from hops</a:t>
            </a:r>
          </a:p>
          <a:p>
            <a:r>
              <a:rPr lang="en-US" altLang="zh-CN" dirty="0" smtClean="0"/>
              <a:t>Out of my imagination: only</a:t>
            </a:r>
            <a:r>
              <a:rPr lang="en-US" altLang="zh-CN" baseline="0" dirty="0" smtClean="0"/>
              <a:t> word embedding parameters.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9338-0085-454D-BA35-ABD0B90F6E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5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981E-60FA-487A-9B25-A4A31484206B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CB3-1A65-4826-8F59-124DB5192592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5" y="259509"/>
            <a:ext cx="2592467" cy="55291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9"/>
            <a:ext cx="7585366" cy="55291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B165-D117-4B40-AD80-CE231DDC3441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0C8-3A6A-4959-860A-DB060AAD4655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CBD-4307-44D9-BD5E-F132B665C62E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5" y="1512042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6" y="1512042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B6A9-CB4A-4400-938D-4B0338546BD9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8" cy="60451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8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7" y="1450540"/>
            <a:ext cx="5092917" cy="60451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7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7D7F-D467-4425-AD9A-81A5F9B1DCEE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F08C-963C-4D75-B633-BB0E467F9EF6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6B9-7E1E-4307-BAB7-089CD30B9B79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58006"/>
            <a:ext cx="3790683" cy="109803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2" y="258009"/>
            <a:ext cx="6441160" cy="55306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356039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B9EC-49DF-44D6-B438-58A910A1AB64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1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448E-0391-47FA-A084-AF5A40C5B98C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131833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604132"/>
            <a:ext cx="10369868" cy="69173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367879"/>
            <a:ext cx="10369868" cy="449264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135438"/>
            <a:ext cx="2688484" cy="345009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l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43E24F2-778E-436C-B4C9-74C16878C0B3}" type="datetime1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135438"/>
            <a:ext cx="3648657" cy="345009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Kangqi Luo @ ADAPT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135438"/>
            <a:ext cx="2688484" cy="345009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10972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i="1" dirty="0" smtClean="0"/>
              <a:t>A Brief Introduction </a:t>
            </a:r>
            <a:r>
              <a:rPr lang="en-US" altLang="zh-CN" sz="4400" b="1" i="1" dirty="0" smtClean="0"/>
              <a:t>to </a:t>
            </a:r>
            <a:r>
              <a:rPr lang="en-US" altLang="zh-CN" sz="4400" b="1" i="1" dirty="0" smtClean="0"/>
              <a:t/>
            </a:r>
            <a:br>
              <a:rPr lang="en-US" altLang="zh-CN" sz="4400" b="1" i="1" dirty="0" smtClean="0"/>
            </a:br>
            <a:r>
              <a:rPr lang="en-US" altLang="zh-CN" sz="4400" b="1" i="1" dirty="0" smtClean="0"/>
              <a:t>Memory Networks</a:t>
            </a:r>
            <a:endParaRPr lang="zh-CN" altLang="en-US" sz="44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Kangqi</a:t>
            </a:r>
            <a:r>
              <a:rPr lang="en-US" altLang="zh-CN" dirty="0" smtClean="0"/>
              <a:t> Luo</a:t>
            </a:r>
          </a:p>
          <a:p>
            <a:r>
              <a:rPr lang="en-US" altLang="zh-CN" dirty="0" smtClean="0"/>
              <a:t>Apr. 25, 2018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829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Output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Seeking related statements: Attention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40557" y="2403501"/>
                <a:ext cx="1944216" cy="358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57" y="2403501"/>
                <a:ext cx="1944216" cy="358879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440557" y="2836710"/>
            <a:ext cx="1944216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557" y="3268758"/>
            <a:ext cx="1944216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0557" y="3700806"/>
            <a:ext cx="1944216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0717" y="4855765"/>
            <a:ext cx="1440160" cy="3588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u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27535" y="2403501"/>
            <a:ext cx="177318" cy="358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7535" y="2839503"/>
            <a:ext cx="177318" cy="3588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7535" y="3273911"/>
            <a:ext cx="177318" cy="358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7695" y="3704798"/>
            <a:ext cx="177318" cy="358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10" idx="1"/>
          </p:cNvCxnSpPr>
          <p:nvPr/>
        </p:nvCxnSpPr>
        <p:spPr>
          <a:xfrm>
            <a:off x="3384773" y="2582941"/>
            <a:ext cx="5427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11" idx="1"/>
          </p:cNvCxnSpPr>
          <p:nvPr/>
        </p:nvCxnSpPr>
        <p:spPr>
          <a:xfrm>
            <a:off x="3384773" y="3016150"/>
            <a:ext cx="542762" cy="2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2" idx="1"/>
          </p:cNvCxnSpPr>
          <p:nvPr/>
        </p:nvCxnSpPr>
        <p:spPr>
          <a:xfrm>
            <a:off x="3384773" y="3448198"/>
            <a:ext cx="542762" cy="5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13" idx="1"/>
          </p:cNvCxnSpPr>
          <p:nvPr/>
        </p:nvCxnSpPr>
        <p:spPr>
          <a:xfrm>
            <a:off x="3384773" y="3880246"/>
            <a:ext cx="542922" cy="39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0"/>
          </p:cNvCxnSpPr>
          <p:nvPr/>
        </p:nvCxnSpPr>
        <p:spPr>
          <a:xfrm flipV="1">
            <a:off x="3600797" y="4063677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8429" y="5401488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 is the apple 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615279" y="5288974"/>
                <a:ext cx="12816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:(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79" y="5288974"/>
                <a:ext cx="1281662" cy="430887"/>
              </a:xfrm>
              <a:prstGeom prst="rect">
                <a:avLst/>
              </a:prstGeom>
              <a:blipFill rotWithShape="1"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620577" y="1933820"/>
                <a:ext cx="15841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:(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77" y="1933820"/>
                <a:ext cx="1584176" cy="430887"/>
              </a:xfrm>
              <a:prstGeom prst="rect">
                <a:avLst/>
              </a:prstGeom>
              <a:blipFill rotWithShape="1">
                <a:blip r:embed="rId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13" y="2270434"/>
            <a:ext cx="2798876" cy="51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肘形连接符 26"/>
          <p:cNvCxnSpPr>
            <a:stCxn id="25" idx="3"/>
            <a:endCxn id="8" idx="2"/>
          </p:cNvCxnSpPr>
          <p:nvPr/>
        </p:nvCxnSpPr>
        <p:spPr>
          <a:xfrm flipV="1">
            <a:off x="2880717" y="5214644"/>
            <a:ext cx="720080" cy="40228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31998" y="4201176"/>
            <a:ext cx="17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Input Mem.</a:t>
            </a:r>
            <a:endParaRPr lang="zh-CN" altLang="en-US" sz="2400" i="1" dirty="0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1545-B8EF-49ED-8CBE-67165F9CE930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 flipH="1">
            <a:off x="1224533" y="1943943"/>
            <a:ext cx="7992888" cy="2808312"/>
          </a:xfrm>
          <a:prstGeom prst="roundRect">
            <a:avLst>
              <a:gd name="adj" fmla="val 64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Output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o</a:t>
            </a:r>
            <a:r>
              <a:rPr lang="en-US" altLang="zh-CN" dirty="0" smtClean="0"/>
              <a:t>: weighted sum of output memory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4392885" y="2413624"/>
                <a:ext cx="1944216" cy="35887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885" y="2413624"/>
                <a:ext cx="1944216" cy="358879"/>
              </a:xfrm>
              <a:prstGeom prst="rect">
                <a:avLst/>
              </a:prstGeom>
              <a:blipFill rotWithShape="1">
                <a:blip r:embed="rId2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4392885" y="2846833"/>
            <a:ext cx="1944216" cy="358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2885" y="3278881"/>
            <a:ext cx="1944216" cy="358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92885" y="3710929"/>
            <a:ext cx="1944216" cy="358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6337101" y="2273601"/>
            <a:ext cx="216024" cy="19442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25133" y="3066269"/>
            <a:ext cx="936104" cy="358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o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37301" y="3066269"/>
            <a:ext cx="936104" cy="358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u'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27" name="肘形连接符 26"/>
          <p:cNvCxnSpPr>
            <a:stCxn id="42" idx="3"/>
            <a:endCxn id="25" idx="2"/>
          </p:cNvCxnSpPr>
          <p:nvPr/>
        </p:nvCxnSpPr>
        <p:spPr>
          <a:xfrm flipV="1">
            <a:off x="4320877" y="3425148"/>
            <a:ext cx="4284476" cy="161005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3"/>
            <a:endCxn id="25" idx="1"/>
          </p:cNvCxnSpPr>
          <p:nvPr/>
        </p:nvCxnSpPr>
        <p:spPr>
          <a:xfrm>
            <a:off x="7561237" y="3245709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561237" y="1223863"/>
            <a:ext cx="20882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tx1"/>
                </a:solidFill>
              </a:rPr>
              <a:t>Predicted Answer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5" idx="0"/>
            <a:endCxn id="30" idx="2"/>
          </p:cNvCxnSpPr>
          <p:nvPr/>
        </p:nvCxnSpPr>
        <p:spPr>
          <a:xfrm flipV="1">
            <a:off x="8605353" y="1583903"/>
            <a:ext cx="0" cy="148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620577" y="1943944"/>
                <a:ext cx="15841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:(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77" y="1943944"/>
                <a:ext cx="1584176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572905" y="1943943"/>
                <a:ext cx="15841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:(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05" y="1943943"/>
                <a:ext cx="1584176" cy="430887"/>
              </a:xfrm>
              <a:prstGeom prst="rect">
                <a:avLst/>
              </a:prstGeom>
              <a:blipFill rotWithShape="1"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1440557" y="2413625"/>
                <a:ext cx="1944216" cy="358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57" y="2413625"/>
                <a:ext cx="1944216" cy="358879"/>
              </a:xfrm>
              <a:prstGeom prst="rect">
                <a:avLst/>
              </a:prstGeom>
              <a:blipFill rotWithShape="1">
                <a:blip r:embed="rId5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1440557" y="2846834"/>
            <a:ext cx="1944216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40557" y="3278882"/>
            <a:ext cx="1944216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40557" y="3710930"/>
            <a:ext cx="1944216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80717" y="4855765"/>
            <a:ext cx="1440160" cy="3588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u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27535" y="2413625"/>
            <a:ext cx="177318" cy="358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7535" y="2849627"/>
            <a:ext cx="177318" cy="3588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27535" y="3284035"/>
            <a:ext cx="177318" cy="358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927695" y="3714922"/>
            <a:ext cx="177318" cy="358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4" idx="3"/>
            <a:endCxn id="43" idx="1"/>
          </p:cNvCxnSpPr>
          <p:nvPr/>
        </p:nvCxnSpPr>
        <p:spPr>
          <a:xfrm>
            <a:off x="3384773" y="2593065"/>
            <a:ext cx="5427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5" idx="3"/>
            <a:endCxn id="44" idx="1"/>
          </p:cNvCxnSpPr>
          <p:nvPr/>
        </p:nvCxnSpPr>
        <p:spPr>
          <a:xfrm>
            <a:off x="3384773" y="3026274"/>
            <a:ext cx="542762" cy="2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6" idx="3"/>
            <a:endCxn id="45" idx="1"/>
          </p:cNvCxnSpPr>
          <p:nvPr/>
        </p:nvCxnSpPr>
        <p:spPr>
          <a:xfrm>
            <a:off x="3384773" y="3458322"/>
            <a:ext cx="542762" cy="5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9" idx="3"/>
            <a:endCxn id="46" idx="1"/>
          </p:cNvCxnSpPr>
          <p:nvPr/>
        </p:nvCxnSpPr>
        <p:spPr>
          <a:xfrm>
            <a:off x="3384773" y="3890370"/>
            <a:ext cx="542922" cy="39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2" idx="0"/>
          </p:cNvCxnSpPr>
          <p:nvPr/>
        </p:nvCxnSpPr>
        <p:spPr>
          <a:xfrm flipV="1">
            <a:off x="3600797" y="4069808"/>
            <a:ext cx="0" cy="7859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8429" y="5401488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 is the apple 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3615279" y="5288974"/>
                <a:ext cx="12816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:(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79" y="5288974"/>
                <a:ext cx="1281662" cy="430887"/>
              </a:xfrm>
              <a:prstGeom prst="rect">
                <a:avLst/>
              </a:prstGeom>
              <a:blipFill rotWithShape="1"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肘形连接符 53"/>
          <p:cNvCxnSpPr>
            <a:stCxn id="52" idx="3"/>
            <a:endCxn id="42" idx="2"/>
          </p:cNvCxnSpPr>
          <p:nvPr/>
        </p:nvCxnSpPr>
        <p:spPr>
          <a:xfrm flipV="1">
            <a:off x="2880717" y="5214644"/>
            <a:ext cx="720080" cy="40228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31998" y="4201176"/>
            <a:ext cx="17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Input Mem.</a:t>
            </a:r>
            <a:endParaRPr lang="zh-CN" altLang="en-US" sz="2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510613" y="4201176"/>
            <a:ext cx="182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Output Mem.</a:t>
            </a:r>
            <a:endParaRPr lang="zh-CN" altLang="en-US" sz="2400" i="1" dirty="0"/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4D76-8D02-4C7B-B3E2-114D85A886E4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Global View of Memory Layer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96541" y="1198443"/>
            <a:ext cx="7776864" cy="4777948"/>
            <a:chOff x="1296541" y="1414467"/>
            <a:chExt cx="7776864" cy="477794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6511" y="1414467"/>
              <a:ext cx="1496894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541" y="1414467"/>
              <a:ext cx="6291546" cy="477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CBC1-3A74-47C9-B1DE-F992C120E53C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189" y="3312095"/>
            <a:ext cx="331867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Memory Layer for Modeling Key-Value Pairs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𝑜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𝑆𝑜𝑓𝑡𝑚𝑎𝑥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Continuous representation of Key-Value pairs</a:t>
                </a:r>
                <a:endParaRPr lang="en-US" altLang="zh-CN" dirty="0"/>
              </a:p>
              <a:p>
                <a:pPr lvl="1"/>
                <a:r>
                  <a:rPr lang="en-US" altLang="zh-CN" b="1" i="1" dirty="0" smtClean="0"/>
                  <a:t>m</a:t>
                </a:r>
                <a:r>
                  <a:rPr lang="en-US" altLang="zh-CN" b="1" i="1" baseline="-25000" dirty="0" smtClean="0"/>
                  <a:t>i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as key</a:t>
                </a:r>
                <a:r>
                  <a:rPr lang="en-US" altLang="zh-CN" dirty="0"/>
                  <a:t>: </a:t>
                </a:r>
                <a:r>
                  <a:rPr lang="en-US" altLang="zh-CN" dirty="0" smtClean="0"/>
                  <a:t>Addressing, measure the association between q and mem</a:t>
                </a:r>
                <a:endParaRPr lang="en-US" altLang="zh-CN" dirty="0"/>
              </a:p>
              <a:p>
                <a:pPr lvl="1"/>
                <a:r>
                  <a:rPr lang="en-US" altLang="zh-CN" b="1" i="1" dirty="0" smtClean="0"/>
                  <a:t>c</a:t>
                </a:r>
                <a:r>
                  <a:rPr lang="en-US" altLang="zh-CN" b="1" i="1" baseline="-25000" dirty="0" smtClean="0"/>
                  <a:t>i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as value: represent the </a:t>
                </a:r>
                <a:r>
                  <a:rPr lang="en-US" altLang="zh-CN" dirty="0" smtClean="0"/>
                  <a:t>combined output of memories,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given the current question</a:t>
                </a:r>
              </a:p>
              <a:p>
                <a:r>
                  <a:rPr lang="en-US" altLang="zh-CN" dirty="0" smtClean="0"/>
                  <a:t>Separate inference and representation</a:t>
                </a:r>
              </a:p>
              <a:p>
                <a:pPr lvl="1"/>
                <a:r>
                  <a:rPr lang="en-US" altLang="zh-CN" dirty="0" smtClean="0"/>
                  <a:t>More fancy than a normal attention layer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F58-D0AF-4769-8E01-5C3BC2855142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09" y="893116"/>
            <a:ext cx="4808949" cy="501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Memory Layer as Recurrent Cell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0" dirty="0" smtClean="0"/>
                  <a:t>Final representation: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𝑜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A natural idea to stack several memory layers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𝑜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/>
                  <a:t> as recurrent function</a:t>
                </a:r>
              </a:p>
              <a:p>
                <a:pPr lvl="1"/>
                <a:r>
                  <a:rPr lang="en-US" altLang="zh-CN" i="1" dirty="0" smtClean="0"/>
                  <a:t>K</a:t>
                </a:r>
                <a:r>
                  <a:rPr lang="en-US" altLang="zh-CN" dirty="0" smtClean="0"/>
                  <a:t> times of parameters than before</a:t>
                </a:r>
              </a:p>
              <a:p>
                <a:r>
                  <a:rPr lang="en-US" altLang="zh-CN" dirty="0" smtClean="0"/>
                  <a:t>Weight tying strategies</a:t>
                </a:r>
              </a:p>
              <a:p>
                <a:pPr lvl="1"/>
                <a:r>
                  <a:rPr lang="en-US" altLang="zh-CN" dirty="0" smtClean="0"/>
                  <a:t>Adjacent: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Layer-wise (RNN-like):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=…=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Parameters over reduced</a:t>
                </a:r>
              </a:p>
              <a:p>
                <a:pPr lvl="2"/>
                <a:r>
                  <a:rPr lang="en-US" altLang="zh-CN" dirty="0" smtClean="0"/>
                  <a:t>Add linear transform: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58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09C5-5985-4B15-9400-C73FD729DCA3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Tricks of Sentence Representation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BOW sentence </a:t>
                </a:r>
                <a:r>
                  <a:rPr lang="en-US" altLang="zh-CN" dirty="0" err="1" smtClean="0"/>
                  <a:t>repr</a:t>
                </a:r>
                <a:r>
                  <a:rPr lang="en-US" altLang="zh-CN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Quiz: What kinds of information do BOW cannot capture?</a:t>
                </a:r>
              </a:p>
              <a:p>
                <a:r>
                  <a:rPr lang="en-US" altLang="zh-CN" dirty="0" smtClean="0"/>
                  <a:t>Positional: order of the words in the sentence</a:t>
                </a:r>
                <a:r>
                  <a:rPr lang="en-US" altLang="zh-CN" dirty="0" smtClean="0"/>
                  <a:t>.</a:t>
                </a:r>
              </a:p>
              <a:p>
                <a:pPr marL="54864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⨀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Temporal: order of the sentences in the whole document.</a:t>
                </a:r>
              </a:p>
              <a:p>
                <a:pPr marL="54864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𝑖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1" y="3389994"/>
            <a:ext cx="5524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E9EE-596B-4D6B-B65E-EC1FE8A7C7CD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Visualization of Position 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Words in a sentence = 10</a:t>
            </a:r>
          </a:p>
          <a:p>
            <a:r>
              <a:rPr lang="en-US" altLang="zh-CN" dirty="0" smtClean="0"/>
              <a:t>Embedding dimension = 15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0C8-3A6A-4959-860A-DB060AAD4655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0" y="2520007"/>
            <a:ext cx="1103779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5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223863"/>
            <a:ext cx="10146730" cy="475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762-1434-470C-B486-3BC2C48B3432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Result Display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297120"/>
            <a:ext cx="8424936" cy="467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60B-A7A3-4558-8E98-E053F6757EF4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Papers in the Talk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Sukhbaatar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et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al.,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2015] End-To-End Memory Networks.</a:t>
            </a:r>
            <a:b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CN" b="1" i="1" dirty="0" smtClean="0">
                <a:solidFill>
                  <a:schemeClr val="bg1">
                    <a:lumMod val="85000"/>
                  </a:schemeClr>
                </a:solidFill>
              </a:rPr>
              <a:t>NIPS 2015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[Jain, 2016</a:t>
            </a:r>
            <a:r>
              <a:rPr lang="en-US" altLang="zh-CN" dirty="0"/>
              <a:t>] Question Answering over Knowledge Base using Factual Memory </a:t>
            </a:r>
            <a:r>
              <a:rPr lang="en-US" altLang="zh-CN" dirty="0" smtClean="0"/>
              <a:t>Networks.</a:t>
            </a:r>
            <a:br>
              <a:rPr lang="en-US" altLang="zh-CN" dirty="0" smtClean="0"/>
            </a:br>
            <a:r>
              <a:rPr lang="en-US" altLang="zh-CN" b="1" i="1" dirty="0" smtClean="0"/>
              <a:t>NAACL Student Research Workshop 2016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C46E-9ABF-4125-8668-BD17B62058FF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Background &amp; Motivation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End-to-End </a:t>
            </a:r>
            <a:r>
              <a:rPr lang="en-US" altLang="zh-CN" dirty="0" err="1" smtClean="0"/>
              <a:t>MemNN</a:t>
            </a:r>
            <a:r>
              <a:rPr lang="en-US" altLang="zh-CN" dirty="0" smtClean="0"/>
              <a:t>: Reading Comprehension as Example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Real Example of </a:t>
            </a:r>
            <a:r>
              <a:rPr lang="en-US" altLang="zh-CN" dirty="0" err="1" smtClean="0"/>
              <a:t>MemNN</a:t>
            </a:r>
            <a:r>
              <a:rPr lang="en-US" altLang="zh-CN" dirty="0" smtClean="0"/>
              <a:t> in QA Task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9BF-8F64-4CE0-B1BE-82A5A87B5278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5829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Background &amp; 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367879"/>
            <a:ext cx="10369868" cy="720080"/>
          </a:xfrm>
        </p:spPr>
        <p:txBody>
          <a:bodyPr/>
          <a:lstStyle/>
          <a:p>
            <a:r>
              <a:rPr lang="en-US" altLang="zh-CN" dirty="0" smtClean="0"/>
              <a:t>Example of Knowledge 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89" y="1943943"/>
            <a:ext cx="779796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B033-9867-4E2C-9DAD-98145CB5EE0E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Question</a:t>
            </a:r>
            <a:r>
              <a:rPr lang="en-US" altLang="zh-CN" dirty="0"/>
              <a:t>: “What do Jamaican people speak ?”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Target </a:t>
            </a:r>
            <a:r>
              <a:rPr lang="en-US" altLang="zh-CN" dirty="0"/>
              <a:t>fact: &lt;</a:t>
            </a:r>
            <a:r>
              <a:rPr lang="en-US" altLang="zh-CN" dirty="0" err="1"/>
              <a:t>jamaica</a:t>
            </a:r>
            <a:r>
              <a:rPr lang="en-US" altLang="zh-CN" dirty="0"/>
              <a:t>, </a:t>
            </a:r>
            <a:r>
              <a:rPr lang="en-US" altLang="zh-CN" dirty="0" err="1"/>
              <a:t>language_spoken</a:t>
            </a:r>
            <a:r>
              <a:rPr lang="en-US" altLang="zh-CN" dirty="0"/>
              <a:t>, </a:t>
            </a:r>
            <a:r>
              <a:rPr lang="en-US" altLang="zh-CN" dirty="0" err="1"/>
              <a:t>jamaican_creole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4" name="下箭头 3"/>
          <p:cNvSpPr/>
          <p:nvPr/>
        </p:nvSpPr>
        <p:spPr>
          <a:xfrm>
            <a:off x="2232645" y="2520007"/>
            <a:ext cx="360040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80717" y="2880047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Search in a KB with billions </a:t>
            </a:r>
            <a:r>
              <a:rPr lang="en-US" altLang="zh-CN" sz="2800" i="1" dirty="0" smtClean="0"/>
              <a:t>&lt;subj, </a:t>
            </a:r>
            <a:r>
              <a:rPr lang="en-US" altLang="zh-CN" sz="2800" i="1" dirty="0" err="1" smtClean="0"/>
              <a:t>rel</a:t>
            </a:r>
            <a:r>
              <a:rPr lang="en-US" altLang="zh-CN" sz="2800" i="1" dirty="0" smtClean="0"/>
              <a:t>, </a:t>
            </a:r>
            <a:r>
              <a:rPr lang="en-US" altLang="zh-CN" sz="2800" i="1" dirty="0" err="1" smtClean="0"/>
              <a:t>obj</a:t>
            </a:r>
            <a:r>
              <a:rPr lang="en-US" altLang="zh-CN" sz="2800" i="1" dirty="0" smtClean="0"/>
              <a:t>&gt;</a:t>
            </a:r>
            <a:r>
              <a:rPr lang="en-US" altLang="zh-CN" sz="2800" dirty="0" smtClean="0"/>
              <a:t> triple facts</a:t>
            </a:r>
            <a:endParaRPr lang="zh-CN" altLang="en-US" sz="28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025-A0F2-40CB-B49F-664E5C806CCA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40557" y="1151855"/>
            <a:ext cx="7776864" cy="4777948"/>
            <a:chOff x="1296541" y="1414467"/>
            <a:chExt cx="7776864" cy="477794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6511" y="1414467"/>
              <a:ext cx="1496894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541" y="1414467"/>
              <a:ext cx="6291546" cy="477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Framework: Similar with Previous Paper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8509" y="1655911"/>
            <a:ext cx="20162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KB Preprocess</a:t>
            </a:r>
            <a:endParaRPr lang="zh-CN" alt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72571" y="5040287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Position Encoding</a:t>
            </a:r>
            <a:endParaRPr lang="zh-CN" alt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8489" y="4580122"/>
            <a:ext cx="23762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Fact Selection &amp; Dynamic Update</a:t>
            </a:r>
            <a:endParaRPr lang="zh-CN" alt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32103" y="2303983"/>
            <a:ext cx="270945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Final Predict &amp;</a:t>
            </a:r>
          </a:p>
          <a:p>
            <a:r>
              <a:rPr lang="en-US" altLang="zh-CN" sz="2400" i="1" dirty="0" smtClean="0"/>
              <a:t>Training Objectives</a:t>
            </a:r>
            <a:endParaRPr lang="zh-CN" altLang="en-US" sz="2400" i="1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899D-E3CB-45E6-A9E5-D5CFE4C6F1C2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KB Preprocess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367879"/>
            <a:ext cx="10369868" cy="1584176"/>
          </a:xfrm>
        </p:spPr>
        <p:txBody>
          <a:bodyPr/>
          <a:lstStyle/>
          <a:p>
            <a:r>
              <a:rPr lang="en-US" altLang="zh-CN" dirty="0" smtClean="0"/>
              <a:t>Decompress the graph into triple lists</a:t>
            </a:r>
          </a:p>
          <a:p>
            <a:pPr lvl="1"/>
            <a:r>
              <a:rPr lang="en-US" altLang="zh-CN" dirty="0" smtClean="0"/>
              <a:t>Special: “Leonardo played Jack in the Titanic”</a:t>
            </a:r>
          </a:p>
          <a:p>
            <a:pPr lvl="1"/>
            <a:r>
              <a:rPr lang="en-US" altLang="zh-CN" dirty="0" smtClean="0"/>
              <a:t>Sibling facts: &lt;Leonardo, character, Jack&gt; &amp; &lt;Leonardo, in film, Titanic&gt;</a:t>
            </a:r>
          </a:p>
          <a:p>
            <a:pPr marL="548640" lvl="1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37" y="4627181"/>
            <a:ext cx="4608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&lt;The Great Gatsby, character, Gatsby&gt;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68949" y="3384104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209309" y="3384104"/>
                <a:ext cx="1656184" cy="358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9" y="3384104"/>
                <a:ext cx="1656184" cy="358879"/>
              </a:xfrm>
              <a:prstGeom prst="rect">
                <a:avLst/>
              </a:prstGeom>
              <a:blipFill rotWithShape="1">
                <a:blip r:embed="rId2"/>
                <a:stretch>
                  <a:fillRect b="-6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6697141" y="356354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769149" y="3096072"/>
                <a:ext cx="12961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:(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9" y="3096072"/>
                <a:ext cx="1296144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209309" y="3817313"/>
                <a:ext cx="1656184" cy="358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9" y="3817313"/>
                <a:ext cx="1656184" cy="358879"/>
              </a:xfrm>
              <a:prstGeom prst="rect">
                <a:avLst/>
              </a:prstGeom>
              <a:blipFill rotWithShape="1">
                <a:blip r:embed="rId4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209309" y="4249361"/>
                <a:ext cx="1656184" cy="358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9" y="4249361"/>
                <a:ext cx="1656184" cy="358879"/>
              </a:xfrm>
              <a:prstGeom prst="rect">
                <a:avLst/>
              </a:prstGeom>
              <a:blipFill rotWithShape="1">
                <a:blip r:embed="rId5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209309" y="4681409"/>
            <a:ext cx="1656184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829" y="5473496"/>
            <a:ext cx="3564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Bag-Of Entity/Relation Words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0437" y="3348099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&lt;Bill Gates, place of birth, Seattle&gt;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0437" y="3781418"/>
            <a:ext cx="4680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&lt;Leonardo DiCaprio, character, Jack&gt;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0436" y="4213356"/>
            <a:ext cx="3860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&lt;Beijing, contained by, China&gt;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68949" y="3817421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68949" y="4249359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68949" y="4681409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3"/>
            <a:endCxn id="9" idx="1"/>
          </p:cNvCxnSpPr>
          <p:nvPr/>
        </p:nvCxnSpPr>
        <p:spPr>
          <a:xfrm flipV="1">
            <a:off x="6697141" y="3996753"/>
            <a:ext cx="1512168" cy="1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3"/>
            <a:endCxn id="10" idx="1"/>
          </p:cNvCxnSpPr>
          <p:nvPr/>
        </p:nvCxnSpPr>
        <p:spPr>
          <a:xfrm>
            <a:off x="6697141" y="4428799"/>
            <a:ext cx="151216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11" idx="1"/>
          </p:cNvCxnSpPr>
          <p:nvPr/>
        </p:nvCxnSpPr>
        <p:spPr>
          <a:xfrm>
            <a:off x="6697141" y="4860849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68949" y="5184303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437001" y="5184303"/>
                <a:ext cx="7920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01" y="5184303"/>
                <a:ext cx="792088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45313" y="5040287"/>
                <a:ext cx="15841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13" y="5040287"/>
                <a:ext cx="1584176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9DD0-D353-4DBD-A6E0-F902D24CE758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Position 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For question representation only</a:t>
            </a: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871935"/>
            <a:ext cx="3381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25" y="1930730"/>
            <a:ext cx="28384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89" y="2030743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6C0-CC21-42FC-A03E-3CE2B4C7CA79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3" y="2790273"/>
            <a:ext cx="10932332" cy="259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0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Fact Selection &amp; Dynamic Updating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367879"/>
            <a:ext cx="10369868" cy="1944216"/>
          </a:xfrm>
        </p:spPr>
        <p:txBody>
          <a:bodyPr/>
          <a:lstStyle/>
          <a:p>
            <a:r>
              <a:rPr lang="en-US" altLang="zh-CN" dirty="0" smtClean="0"/>
              <a:t>Motivation: cannot involve all triples for answering one question</a:t>
            </a:r>
          </a:p>
          <a:p>
            <a:r>
              <a:rPr lang="en-US" altLang="zh-CN" dirty="0" smtClean="0"/>
              <a:t>Initial candidate facts: entity linking on the question</a:t>
            </a:r>
          </a:p>
          <a:p>
            <a:pPr lvl="1"/>
            <a:r>
              <a:rPr lang="en-US" altLang="zh-CN" dirty="0" smtClean="0"/>
              <a:t>Longest N-gram matching</a:t>
            </a:r>
          </a:p>
          <a:p>
            <a:pPr lvl="1"/>
            <a:r>
              <a:rPr lang="en-US" altLang="zh-CN" dirty="0" smtClean="0"/>
              <a:t>“which character does </a:t>
            </a:r>
            <a:r>
              <a:rPr lang="en-US" altLang="zh-CN" b="1" i="1" dirty="0" err="1" smtClean="0"/>
              <a:t>leonardo</a:t>
            </a:r>
            <a:r>
              <a:rPr lang="en-US" altLang="zh-CN" dirty="0" smtClean="0"/>
              <a:t> play in </a:t>
            </a:r>
            <a:r>
              <a:rPr lang="en-US" altLang="zh-CN" b="1" i="1" dirty="0" smtClean="0"/>
              <a:t>the great </a:t>
            </a:r>
            <a:r>
              <a:rPr lang="en-US" altLang="zh-CN" b="1" i="1" dirty="0" err="1" smtClean="0"/>
              <a:t>gatsby</a:t>
            </a:r>
            <a:r>
              <a:rPr lang="en-US" altLang="zh-CN" dirty="0" smtClean="0"/>
              <a:t> ?”</a:t>
            </a:r>
          </a:p>
        </p:txBody>
      </p:sp>
      <p:sp>
        <p:nvSpPr>
          <p:cNvPr id="5" name="矩形 4"/>
          <p:cNvSpPr/>
          <p:nvPr/>
        </p:nvSpPr>
        <p:spPr>
          <a:xfrm>
            <a:off x="4968949" y="3384104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68949" y="3817421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68949" y="4249359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8949" y="4681409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436" y="5058068"/>
            <a:ext cx="4608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&lt;The Great Gatsby, character, Gatsby&gt;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0437" y="3348099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&lt;Bill Gates, place of birth, Seattle&gt;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0437" y="3781418"/>
            <a:ext cx="4680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&lt;Leonardo DiCaprio, character, Jack&gt;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0436" y="4213356"/>
            <a:ext cx="3860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&lt;Beijing, contained by, China&gt;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68949" y="5113564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68949" y="5545502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080" y="4651340"/>
            <a:ext cx="3860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0437" y="5472335"/>
            <a:ext cx="3860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......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60440" y="3598682"/>
            <a:ext cx="7345213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60439" y="4463937"/>
            <a:ext cx="7345213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360438" y="4902208"/>
            <a:ext cx="7345213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60437" y="5760366"/>
            <a:ext cx="7345213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8CA8-3A12-410A-8E45-6B1623802F59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5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Fact Selection &amp; Dynamic Updating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367879"/>
            <a:ext cx="10369868" cy="1176354"/>
          </a:xfrm>
        </p:spPr>
        <p:txBody>
          <a:bodyPr/>
          <a:lstStyle/>
          <a:p>
            <a:r>
              <a:rPr lang="en-US" altLang="zh-CN" dirty="0" smtClean="0"/>
              <a:t>Dynamic pruning &amp; adding facts</a:t>
            </a:r>
          </a:p>
          <a:p>
            <a:pPr lvl="1"/>
            <a:r>
              <a:rPr lang="en-US" altLang="zh-CN" dirty="0" smtClean="0"/>
              <a:t>Used in the next hop of the memory layer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440557" y="2544233"/>
                <a:ext cx="1944216" cy="358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57" y="2544233"/>
                <a:ext cx="1944216" cy="358879"/>
              </a:xfrm>
              <a:prstGeom prst="rect">
                <a:avLst/>
              </a:prstGeom>
              <a:blipFill rotWithShape="1">
                <a:blip r:embed="rId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440557" y="2977442"/>
            <a:ext cx="1944216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0557" y="3409490"/>
            <a:ext cx="1944216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0557" y="3841538"/>
            <a:ext cx="1944216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0717" y="4855765"/>
            <a:ext cx="1440160" cy="3588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u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7535" y="2544233"/>
            <a:ext cx="177318" cy="358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7535" y="2980235"/>
            <a:ext cx="177318" cy="3588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27535" y="3414643"/>
            <a:ext cx="177318" cy="358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27695" y="3845530"/>
            <a:ext cx="177318" cy="358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3"/>
            <a:endCxn id="12" idx="1"/>
          </p:cNvCxnSpPr>
          <p:nvPr/>
        </p:nvCxnSpPr>
        <p:spPr>
          <a:xfrm>
            <a:off x="3384773" y="2723673"/>
            <a:ext cx="5427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13" idx="1"/>
          </p:cNvCxnSpPr>
          <p:nvPr/>
        </p:nvCxnSpPr>
        <p:spPr>
          <a:xfrm>
            <a:off x="3384773" y="3156882"/>
            <a:ext cx="542762" cy="2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4" idx="1"/>
          </p:cNvCxnSpPr>
          <p:nvPr/>
        </p:nvCxnSpPr>
        <p:spPr>
          <a:xfrm>
            <a:off x="3384773" y="3588930"/>
            <a:ext cx="542762" cy="5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5" idx="1"/>
          </p:cNvCxnSpPr>
          <p:nvPr/>
        </p:nvCxnSpPr>
        <p:spPr>
          <a:xfrm>
            <a:off x="3384773" y="4020978"/>
            <a:ext cx="542922" cy="39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</p:cNvCxnSpPr>
          <p:nvPr/>
        </p:nvCxnSpPr>
        <p:spPr>
          <a:xfrm flipV="1">
            <a:off x="3600797" y="4063677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429" y="5401488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i="1" dirty="0" smtClean="0"/>
              <a:t>Input Question</a:t>
            </a:r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615279" y="5288974"/>
                <a:ext cx="12816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:(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79" y="5288974"/>
                <a:ext cx="1281662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13" y="2411166"/>
            <a:ext cx="2798876" cy="51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肘形连接符 24"/>
          <p:cNvCxnSpPr>
            <a:stCxn id="21" idx="3"/>
            <a:endCxn id="11" idx="2"/>
          </p:cNvCxnSpPr>
          <p:nvPr/>
        </p:nvCxnSpPr>
        <p:spPr>
          <a:xfrm flipV="1">
            <a:off x="2880717" y="5214644"/>
            <a:ext cx="720080" cy="40228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771834" y="4321368"/>
                <a:ext cx="12816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34" y="4321368"/>
                <a:ext cx="1281662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320877" y="3252726"/>
                <a:ext cx="4802084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 smtClean="0"/>
                  <a:t>Fact Pruning</a:t>
                </a:r>
                <a:r>
                  <a:rPr lang="en-US" altLang="zh-CN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&lt;</m:t>
                    </m:r>
                    <m:r>
                      <a:rPr lang="zh-CN" altLang="en-US" sz="2400" b="0" i="1" smtClean="0">
                        <a:latin typeface="Cambria Math"/>
                      </a:rPr>
                      <m:t>𝜖</m:t>
                    </m:r>
                    <m:r>
                      <a:rPr lang="en-US" altLang="zh-CN" sz="2400" b="0" i="1" smtClean="0">
                        <a:latin typeface="Cambria Math"/>
                      </a:rPr>
                      <m:t>=0.5∗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77" y="3252726"/>
                <a:ext cx="4802084" cy="491417"/>
              </a:xfrm>
              <a:prstGeom prst="rect">
                <a:avLst/>
              </a:prstGeom>
              <a:blipFill rotWithShape="1">
                <a:blip r:embed="rId6"/>
                <a:stretch>
                  <a:fillRect l="-2030" t="-875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320877" y="3773522"/>
                <a:ext cx="69847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 smtClean="0"/>
                  <a:t>Fact Adding</a:t>
                </a:r>
                <a:r>
                  <a:rPr lang="en-US" altLang="zh-CN" sz="2400" dirty="0" smtClean="0"/>
                  <a:t>: Expand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 new facts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′</m:t>
                    </m:r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′</m:t>
                    </m:r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𝑜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</a:rPr>
                      <m:t>𝑅</m:t>
                    </m:r>
                    <m:r>
                      <a:rPr lang="en-US" altLang="zh-CN" sz="2400" b="0" i="1" smtClean="0">
                        <a:latin typeface="Cambria Math"/>
                      </a:rPr>
                      <m:t>′)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large enough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77" y="3773522"/>
                <a:ext cx="6984776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396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42953" y="3805533"/>
                <a:ext cx="12816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3" y="3805533"/>
                <a:ext cx="1281662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2844" r="-7109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AEB0-7197-4C82-A267-B814C537497C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4453" y="1151855"/>
            <a:ext cx="7776864" cy="4777948"/>
            <a:chOff x="1296541" y="1414467"/>
            <a:chExt cx="7776864" cy="4777948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6511" y="1414467"/>
              <a:ext cx="1496894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541" y="1414467"/>
              <a:ext cx="6291546" cy="477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Final Predict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6571" y="4693267"/>
            <a:ext cx="4384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Predict the fact </a:t>
            </a:r>
            <a:r>
              <a:rPr lang="en-US" altLang="zh-CN" sz="2400" i="1" dirty="0" smtClean="0"/>
              <a:t>&lt;s, R, o&gt;</a:t>
            </a:r>
            <a:r>
              <a:rPr lang="en-US" altLang="zh-CN" sz="2400" dirty="0" smtClean="0"/>
              <a:t> with the </a:t>
            </a:r>
            <a:br>
              <a:rPr lang="en-US" altLang="zh-CN" sz="2400" dirty="0" smtClean="0"/>
            </a:br>
            <a:r>
              <a:rPr lang="en-US" altLang="zh-CN" sz="2400" dirty="0" smtClean="0"/>
              <a:t>biggest probability at the last hop</a:t>
            </a:r>
            <a:endParaRPr lang="zh-CN" altLang="en-US" sz="2400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5184973" y="3456111"/>
            <a:ext cx="2232248" cy="123715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5879" y="3040612"/>
            <a:ext cx="4137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Without use of the output layer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6906571" y="1079847"/>
            <a:ext cx="1518762" cy="1152128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H="1" flipV="1">
            <a:off x="7665952" y="2231975"/>
            <a:ext cx="1328827" cy="8086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756B-77EA-42B3-A014-4D922C8578F7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Training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Minimizing L2-distance between the gold answers </a:t>
            </a:r>
            <a:br>
              <a:rPr lang="en-US" altLang="zh-CN" dirty="0" smtClean="0"/>
            </a:br>
            <a:r>
              <a:rPr lang="en-US" altLang="zh-CN" dirty="0" smtClean="0"/>
              <a:t>and entities produced by candidate facts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Quiz: Why does the loss function considers the probability distribution </a:t>
            </a:r>
            <a:r>
              <a:rPr lang="en-US" altLang="zh-CN" i="1" dirty="0" smtClean="0"/>
              <a:t>h(f)</a:t>
            </a:r>
            <a:r>
              <a:rPr lang="en-US" altLang="zh-CN" dirty="0" smtClean="0"/>
              <a:t> </a:t>
            </a:r>
            <a:r>
              <a:rPr lang="en-US" altLang="zh-CN" dirty="0"/>
              <a:t>not only </a:t>
            </a:r>
            <a:r>
              <a:rPr lang="en-US" altLang="zh-CN" dirty="0" smtClean="0"/>
              <a:t>from the last hop, but also from every hop?</a:t>
            </a:r>
          </a:p>
          <a:p>
            <a:r>
              <a:rPr lang="en-US" altLang="zh-CN" dirty="0" smtClean="0"/>
              <a:t>Answer (of the authors): encourage the network to generate </a:t>
            </a:r>
            <a:r>
              <a:rPr lang="en-US" altLang="zh-CN" b="1" dirty="0" smtClean="0"/>
              <a:t>shorter paths</a:t>
            </a:r>
            <a:r>
              <a:rPr lang="en-US" altLang="zh-CN" dirty="0" smtClean="0"/>
              <a:t> to reach answers from the question.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09" y="2303983"/>
            <a:ext cx="87153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53E1-3FBA-4F28-AC98-1DA61B14AF0F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09" y="1295870"/>
            <a:ext cx="5072197" cy="468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445F-DFD9-4853-9CFF-3A0F165E1223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Question </a:t>
            </a:r>
            <a:r>
              <a:rPr lang="en-US" altLang="zh-CN" sz="2000" i="1" dirty="0">
                <a:solidFill>
                  <a:schemeClr val="tx1"/>
                </a:solidFill>
              </a:rPr>
              <a:t>Answering over Knowledge Base using Factual Memory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Task A: </a:t>
            </a:r>
            <a:r>
              <a:rPr lang="en-US" altLang="zh-CN" dirty="0" smtClean="0"/>
              <a:t>Question Answering </a:t>
            </a:r>
            <a:r>
              <a:rPr lang="en-US" altLang="zh-CN" dirty="0" smtClean="0"/>
              <a:t>over Knowledge Bases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Dataset: </a:t>
            </a:r>
            <a:r>
              <a:rPr lang="en-US" altLang="zh-CN" dirty="0" err="1" smtClean="0"/>
              <a:t>WebQ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SimpQ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CompQ</a:t>
            </a:r>
            <a:r>
              <a:rPr lang="en-US" altLang="zh-CN" dirty="0" smtClean="0"/>
              <a:t> …</a:t>
            </a:r>
          </a:p>
          <a:p>
            <a:r>
              <a:rPr lang="en-US" altLang="zh-CN" dirty="0"/>
              <a:t>External knowledge: &lt;e1, r, e2&gt; triple facts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9" y="2736031"/>
            <a:ext cx="10873208" cy="20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E58E-38AC-417B-9882-26FFA8C69024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5829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Background &amp; Motivation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367879"/>
            <a:ext cx="10369868" cy="48245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Memory network is regarded as block</a:t>
            </a:r>
            <a:r>
              <a:rPr lang="en-US" altLang="zh-CN" dirty="0" smtClean="0"/>
              <a:t> to store external knowledge via continuous representation, and interact with other parts.</a:t>
            </a:r>
          </a:p>
          <a:p>
            <a:pPr lvl="1"/>
            <a:r>
              <a:rPr lang="en-US" altLang="zh-CN" dirty="0" smtClean="0"/>
              <a:t>Provides differentiable approach to manipulate (read &amp; write).</a:t>
            </a:r>
          </a:p>
          <a:p>
            <a:pPr lvl="1"/>
            <a:r>
              <a:rPr lang="en-US" altLang="zh-CN" dirty="0" smtClean="0"/>
              <a:t>Holds more states compared to ordinary neural networks.</a:t>
            </a:r>
            <a:endParaRPr lang="en-US" altLang="zh-CN" dirty="0" smtClean="0"/>
          </a:p>
          <a:p>
            <a:r>
              <a:rPr lang="en-US" altLang="zh-CN" dirty="0" smtClean="0"/>
              <a:t>Interesting Properties: </a:t>
            </a:r>
          </a:p>
          <a:p>
            <a:pPr lvl="1"/>
            <a:r>
              <a:rPr lang="en-US" altLang="zh-CN" dirty="0" smtClean="0"/>
              <a:t>Modeling Key-Value pairs: separate </a:t>
            </a:r>
            <a:r>
              <a:rPr lang="en-US" altLang="zh-CN" dirty="0"/>
              <a:t>inference and </a:t>
            </a:r>
            <a:r>
              <a:rPr lang="en-US" altLang="zh-CN" dirty="0" smtClean="0"/>
              <a:t>representation</a:t>
            </a:r>
          </a:p>
          <a:p>
            <a:pPr lvl="1"/>
            <a:r>
              <a:rPr lang="en-US" altLang="zh-CN" dirty="0" smtClean="0"/>
              <a:t>Stacking layers into RNN-like structure</a:t>
            </a:r>
            <a:endParaRPr lang="en-US" altLang="zh-CN" dirty="0" smtClean="0"/>
          </a:p>
          <a:p>
            <a:r>
              <a:rPr lang="en-US" altLang="zh-CN" dirty="0" smtClean="0"/>
              <a:t>Be careful with computational cost.</a:t>
            </a:r>
          </a:p>
          <a:p>
            <a:pPr lvl="1"/>
            <a:r>
              <a:rPr lang="en-US" altLang="zh-CN" dirty="0" smtClean="0"/>
              <a:t>simpler representation, such as </a:t>
            </a:r>
            <a:r>
              <a:rPr lang="en-US" altLang="zh-CN" dirty="0" err="1" smtClean="0"/>
              <a:t>BoW</a:t>
            </a:r>
            <a:r>
              <a:rPr lang="en-US" altLang="zh-CN" dirty="0" smtClean="0"/>
              <a:t> with tricks</a:t>
            </a:r>
          </a:p>
          <a:p>
            <a:pPr lvl="1"/>
            <a:r>
              <a:rPr lang="en-US" altLang="zh-CN" dirty="0"/>
              <a:t>Active memory </a:t>
            </a:r>
            <a:r>
              <a:rPr lang="en-US" altLang="zh-CN" dirty="0" smtClean="0"/>
              <a:t>selection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ACB1-8D7B-4426-A519-07FE841129D7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your TIME!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3109-10F7-41B0-9C94-90E0540A794A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Task B:  Reading Comprehension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Dataset: </a:t>
            </a:r>
            <a:r>
              <a:rPr lang="en-US" altLang="zh-CN" dirty="0" err="1" smtClean="0"/>
              <a:t>bAbI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MCTest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WikiQA</a:t>
            </a:r>
            <a:r>
              <a:rPr lang="en-US" altLang="zh-CN" dirty="0" smtClean="0"/>
              <a:t> 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Answer questions by finding clues in the passage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3" y="2592015"/>
            <a:ext cx="11161637" cy="20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FEA5-BCB5-4B7A-82EB-75DF31AC35A6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5829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Background &amp; Motivation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Motivation of Integration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295871"/>
            <a:ext cx="10369868" cy="1584176"/>
          </a:xfrm>
        </p:spPr>
        <p:txBody>
          <a:bodyPr/>
          <a:lstStyle/>
          <a:p>
            <a:r>
              <a:rPr lang="en-US" altLang="zh-CN" dirty="0" smtClean="0"/>
              <a:t>Traditional </a:t>
            </a:r>
            <a:r>
              <a:rPr lang="en-US" altLang="zh-CN" dirty="0" smtClean="0"/>
              <a:t>NN framework: </a:t>
            </a:r>
            <a:r>
              <a:rPr lang="en-US" altLang="zh-CN" dirty="0" smtClean="0"/>
              <a:t>classification / similarity / seq2seq</a:t>
            </a:r>
          </a:p>
          <a:p>
            <a:r>
              <a:rPr lang="en-US" altLang="zh-CN" dirty="0" smtClean="0"/>
              <a:t>How to incorporate with large external knowledge?</a:t>
            </a:r>
          </a:p>
          <a:p>
            <a:pPr lvl="1"/>
            <a:r>
              <a:rPr lang="en-US" altLang="zh-CN" dirty="0" smtClean="0"/>
              <a:t>Documents, web corpus, knowledge bases 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8509" y="5544343"/>
            <a:ext cx="108012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</a:rPr>
              <a:t>x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4653" y="5544343"/>
            <a:ext cx="108012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</a:rPr>
              <a:t>y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6581" y="4464223"/>
            <a:ext cx="108012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</a:rPr>
              <a:t>h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6581" y="3384103"/>
            <a:ext cx="108012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</a:rPr>
              <a:t>o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88557" y="4536231"/>
            <a:ext cx="1080120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</a:rPr>
              <a:t>NN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21077" y="4536231"/>
            <a:ext cx="1080120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</a:rPr>
              <a:t>NN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40885" y="3888159"/>
            <a:ext cx="288032" cy="807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</a:rPr>
              <a:t>h</a:t>
            </a:r>
            <a:r>
              <a:rPr lang="en-US" altLang="zh-CN" sz="1800" b="1" baseline="-25000" dirty="0" smtClean="0">
                <a:solidFill>
                  <a:schemeClr val="tx1"/>
                </a:solidFill>
              </a:rPr>
              <a:t>1</a:t>
            </a:r>
            <a:endParaRPr lang="zh-CN" altLang="en-US" sz="1800" b="1" baseline="-25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16949" y="3888159"/>
            <a:ext cx="288032" cy="807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h</a:t>
            </a:r>
            <a:r>
              <a:rPr lang="en-US" altLang="zh-CN" sz="2000" b="1" baseline="-25000" dirty="0" smtClean="0">
                <a:solidFill>
                  <a:schemeClr val="tx1"/>
                </a:solidFill>
              </a:rPr>
              <a:t>2</a:t>
            </a:r>
            <a:endParaRPr lang="zh-CN" alt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93013" y="3888159"/>
            <a:ext cx="288032" cy="807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</a:t>
            </a:r>
            <a:r>
              <a:rPr lang="en-US" altLang="zh-CN" sz="2000" b="1" baseline="-25000" dirty="0" smtClean="0">
                <a:solidFill>
                  <a:schemeClr val="tx1"/>
                </a:solidFill>
              </a:rPr>
              <a:t>1</a:t>
            </a:r>
            <a:endParaRPr lang="zh-CN" alt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69077" y="3888159"/>
            <a:ext cx="288032" cy="807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</a:t>
            </a:r>
            <a:r>
              <a:rPr lang="en-US" altLang="zh-CN" sz="2000" b="1" baseline="-25000" dirty="0" smtClean="0">
                <a:solidFill>
                  <a:schemeClr val="tx1"/>
                </a:solidFill>
              </a:rPr>
              <a:t>2</a:t>
            </a:r>
            <a:endParaRPr lang="zh-CN" alt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45141" y="3888159"/>
            <a:ext cx="288032" cy="807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</a:t>
            </a:r>
            <a:r>
              <a:rPr lang="en-US" altLang="zh-CN" sz="2000" b="1" baseline="-25000" dirty="0" smtClean="0">
                <a:solidFill>
                  <a:schemeClr val="tx1"/>
                </a:solidFill>
              </a:rPr>
              <a:t>3</a:t>
            </a:r>
            <a:endParaRPr lang="zh-CN" alt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40885" y="5097089"/>
            <a:ext cx="288032" cy="8072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x</a:t>
            </a:r>
            <a:r>
              <a:rPr lang="en-US" altLang="zh-CN" sz="2000" b="1" baseline="-25000" dirty="0" smtClean="0">
                <a:solidFill>
                  <a:schemeClr val="tx1"/>
                </a:solidFill>
              </a:rPr>
              <a:t>1</a:t>
            </a:r>
            <a:endParaRPr lang="zh-CN" alt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6949" y="5097089"/>
            <a:ext cx="288032" cy="8072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x</a:t>
            </a:r>
            <a:r>
              <a:rPr lang="en-US" altLang="zh-CN" sz="2000" b="1" baseline="-25000" dirty="0" smtClean="0">
                <a:solidFill>
                  <a:schemeClr val="tx1"/>
                </a:solidFill>
              </a:rPr>
              <a:t>2</a:t>
            </a:r>
            <a:endParaRPr lang="zh-CN" alt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93013" y="2676735"/>
            <a:ext cx="288032" cy="807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y</a:t>
            </a:r>
            <a:r>
              <a:rPr lang="en-US" altLang="zh-CN" sz="2000" b="1" baseline="-25000" dirty="0" smtClean="0">
                <a:solidFill>
                  <a:schemeClr val="tx1"/>
                </a:solidFill>
              </a:rPr>
              <a:t>1</a:t>
            </a:r>
            <a:endParaRPr lang="zh-CN" alt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69077" y="2674746"/>
            <a:ext cx="288032" cy="807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y</a:t>
            </a:r>
            <a:r>
              <a:rPr lang="en-US" altLang="zh-CN" sz="2000" b="1" baseline="-25000" dirty="0" smtClean="0">
                <a:solidFill>
                  <a:schemeClr val="tx1"/>
                </a:solidFill>
              </a:rPr>
              <a:t>2</a:t>
            </a:r>
            <a:endParaRPr lang="zh-CN" alt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45141" y="2676735"/>
            <a:ext cx="288032" cy="807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y</a:t>
            </a:r>
            <a:r>
              <a:rPr lang="en-US" altLang="zh-CN" sz="2000" b="1" baseline="-25000" dirty="0" smtClean="0">
                <a:solidFill>
                  <a:schemeClr val="tx1"/>
                </a:solidFill>
              </a:rPr>
              <a:t>3</a:t>
            </a:r>
            <a:endParaRPr lang="zh-CN" alt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8557" y="5563119"/>
            <a:ext cx="108012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</a:rPr>
              <a:t>x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21077" y="5563119"/>
            <a:ext cx="108012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</a:rPr>
              <a:t>y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8" idx="2"/>
          </p:cNvCxnSpPr>
          <p:nvPr/>
        </p:nvCxnSpPr>
        <p:spPr>
          <a:xfrm flipV="1">
            <a:off x="5428617" y="4968279"/>
            <a:ext cx="0" cy="5948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0"/>
            <a:endCxn id="9" idx="2"/>
          </p:cNvCxnSpPr>
          <p:nvPr/>
        </p:nvCxnSpPr>
        <p:spPr>
          <a:xfrm flipV="1">
            <a:off x="6661137" y="4968279"/>
            <a:ext cx="0" cy="5948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0"/>
            <a:endCxn id="6" idx="2"/>
          </p:cNvCxnSpPr>
          <p:nvPr/>
        </p:nvCxnSpPr>
        <p:spPr>
          <a:xfrm flipH="1" flipV="1">
            <a:off x="2196641" y="4752255"/>
            <a:ext cx="648072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0"/>
            <a:endCxn id="6" idx="2"/>
          </p:cNvCxnSpPr>
          <p:nvPr/>
        </p:nvCxnSpPr>
        <p:spPr>
          <a:xfrm flipV="1">
            <a:off x="1548569" y="4752255"/>
            <a:ext cx="648072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0"/>
            <a:endCxn id="7" idx="2"/>
          </p:cNvCxnSpPr>
          <p:nvPr/>
        </p:nvCxnSpPr>
        <p:spPr>
          <a:xfrm flipV="1">
            <a:off x="2196641" y="3672135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752653" y="3519735"/>
            <a:ext cx="440432" cy="4404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i="1" dirty="0" smtClean="0">
                <a:solidFill>
                  <a:schemeClr val="tx1"/>
                </a:solidFill>
              </a:rPr>
              <a:t>cos</a:t>
            </a:r>
            <a:endParaRPr lang="zh-CN" altLang="en-US" sz="1800" i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8" idx="0"/>
            <a:endCxn id="36" idx="3"/>
          </p:cNvCxnSpPr>
          <p:nvPr/>
        </p:nvCxnSpPr>
        <p:spPr>
          <a:xfrm flipV="1">
            <a:off x="5428617" y="3895667"/>
            <a:ext cx="388536" cy="6405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0"/>
            <a:endCxn id="36" idx="5"/>
          </p:cNvCxnSpPr>
          <p:nvPr/>
        </p:nvCxnSpPr>
        <p:spPr>
          <a:xfrm flipH="1" flipV="1">
            <a:off x="6128585" y="3895667"/>
            <a:ext cx="532552" cy="6405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0"/>
            <a:endCxn id="10" idx="2"/>
          </p:cNvCxnSpPr>
          <p:nvPr/>
        </p:nvCxnSpPr>
        <p:spPr>
          <a:xfrm flipV="1">
            <a:off x="7984901" y="4695453"/>
            <a:ext cx="0" cy="40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0"/>
            <a:endCxn id="11" idx="2"/>
          </p:cNvCxnSpPr>
          <p:nvPr/>
        </p:nvCxnSpPr>
        <p:spPr>
          <a:xfrm flipV="1">
            <a:off x="8560965" y="4695453"/>
            <a:ext cx="0" cy="40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0"/>
            <a:endCxn id="18" idx="2"/>
          </p:cNvCxnSpPr>
          <p:nvPr/>
        </p:nvCxnSpPr>
        <p:spPr>
          <a:xfrm flipV="1">
            <a:off x="9137029" y="3484029"/>
            <a:ext cx="0" cy="4041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0"/>
            <a:endCxn id="19" idx="2"/>
          </p:cNvCxnSpPr>
          <p:nvPr/>
        </p:nvCxnSpPr>
        <p:spPr>
          <a:xfrm flipV="1">
            <a:off x="9713093" y="3482040"/>
            <a:ext cx="0" cy="4061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4" idx="0"/>
            <a:endCxn id="20" idx="2"/>
          </p:cNvCxnSpPr>
          <p:nvPr/>
        </p:nvCxnSpPr>
        <p:spPr>
          <a:xfrm flipV="1">
            <a:off x="10289157" y="3484029"/>
            <a:ext cx="0" cy="4041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0" idx="3"/>
            <a:endCxn id="11" idx="1"/>
          </p:cNvCxnSpPr>
          <p:nvPr/>
        </p:nvCxnSpPr>
        <p:spPr>
          <a:xfrm>
            <a:off x="8128917" y="4291806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1" idx="3"/>
            <a:endCxn id="12" idx="1"/>
          </p:cNvCxnSpPr>
          <p:nvPr/>
        </p:nvCxnSpPr>
        <p:spPr>
          <a:xfrm>
            <a:off x="8704981" y="4291806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2" idx="3"/>
            <a:endCxn id="13" idx="1"/>
          </p:cNvCxnSpPr>
          <p:nvPr/>
        </p:nvCxnSpPr>
        <p:spPr>
          <a:xfrm>
            <a:off x="9281045" y="4291806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3" idx="3"/>
            <a:endCxn id="14" idx="1"/>
          </p:cNvCxnSpPr>
          <p:nvPr/>
        </p:nvCxnSpPr>
        <p:spPr>
          <a:xfrm>
            <a:off x="9857109" y="4291806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utoShape 2" descr="Image result for corp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AutoShape 4" descr="Image result for corpu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D:\slides\Seminar\corp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71" y="2736031"/>
            <a:ext cx="2569042" cy="8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接箭头连接符 77"/>
          <p:cNvCxnSpPr/>
          <p:nvPr/>
        </p:nvCxnSpPr>
        <p:spPr>
          <a:xfrm flipH="1">
            <a:off x="2844713" y="3585791"/>
            <a:ext cx="900100" cy="13824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4536901" y="3585791"/>
            <a:ext cx="648072" cy="7674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5545013" y="3067670"/>
            <a:ext cx="3015952" cy="4036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28789" y="3744143"/>
            <a:ext cx="1152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 smtClean="0"/>
              <a:t>?   ?</a:t>
            </a:r>
            <a:endParaRPr lang="zh-CN" altLang="en-US" sz="4400" b="1" i="1" dirty="0"/>
          </a:p>
        </p:txBody>
      </p:sp>
      <p:sp>
        <p:nvSpPr>
          <p:cNvPr id="89" name="日期占位符 8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4E8-6386-4B3B-ADC5-F33A537F8152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90" name="页脚占位符 8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Background &amp; Motivation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Papers in the Talk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err="1" smtClean="0"/>
              <a:t>Sukhbaatar</a:t>
            </a:r>
            <a:r>
              <a:rPr lang="en-US" altLang="zh-CN" dirty="0" smtClean="0"/>
              <a:t> et </a:t>
            </a:r>
            <a:r>
              <a:rPr lang="en-US" altLang="zh-CN" dirty="0"/>
              <a:t>al., </a:t>
            </a:r>
            <a:r>
              <a:rPr lang="en-US" altLang="zh-CN" dirty="0" smtClean="0"/>
              <a:t>2015] End-To-End Memory Networks.</a:t>
            </a:r>
            <a:br>
              <a:rPr lang="en-US" altLang="zh-CN" dirty="0" smtClean="0"/>
            </a:br>
            <a:r>
              <a:rPr lang="en-US" altLang="zh-CN" b="1" i="1" dirty="0" smtClean="0"/>
              <a:t>NIPS 2015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[Jain, 2016</a:t>
            </a:r>
            <a:r>
              <a:rPr lang="en-US" altLang="zh-CN" dirty="0"/>
              <a:t>] Question Answering over Knowledge Base using Factual Memory </a:t>
            </a:r>
            <a:r>
              <a:rPr lang="en-US" altLang="zh-CN" dirty="0" smtClean="0"/>
              <a:t>Networks.</a:t>
            </a:r>
            <a:br>
              <a:rPr lang="en-US" altLang="zh-CN" dirty="0" smtClean="0"/>
            </a:br>
            <a:r>
              <a:rPr lang="en-US" altLang="zh-CN" b="1" i="1" dirty="0" smtClean="0"/>
              <a:t>NAACL Student Research Workshop 2016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DDC3-57B0-4A8F-B7E6-CFFDCF647658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Papers in the Talk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err="1" smtClean="0"/>
              <a:t>Sukhbaatar</a:t>
            </a:r>
            <a:r>
              <a:rPr lang="en-US" altLang="zh-CN" dirty="0" smtClean="0"/>
              <a:t> et </a:t>
            </a:r>
            <a:r>
              <a:rPr lang="en-US" altLang="zh-CN" dirty="0"/>
              <a:t>al., </a:t>
            </a:r>
            <a:r>
              <a:rPr lang="en-US" altLang="zh-CN" dirty="0" smtClean="0"/>
              <a:t>2015] End-To-End Memory Networks.</a:t>
            </a:r>
            <a:br>
              <a:rPr lang="en-US" altLang="zh-CN" dirty="0" smtClean="0"/>
            </a:br>
            <a:r>
              <a:rPr lang="en-US" altLang="zh-CN" b="1" i="1" dirty="0" smtClean="0"/>
              <a:t>NIPS 2015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[Jain, 2016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] Question Answering over Knowledge Base using Factual Memory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Networks.</a:t>
            </a:r>
            <a:b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CN" b="1" i="1" dirty="0" smtClean="0">
                <a:solidFill>
                  <a:schemeClr val="bg1">
                    <a:lumMod val="85000"/>
                  </a:schemeClr>
                </a:solidFill>
              </a:rPr>
              <a:t>NAACL Student Research Workshop 2016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520-E75D-4F65-BFF3-355652D62BAC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367879"/>
            <a:ext cx="10369868" cy="4680520"/>
          </a:xfrm>
        </p:spPr>
        <p:txBody>
          <a:bodyPr/>
          <a:lstStyle/>
          <a:p>
            <a:r>
              <a:rPr lang="en-US" altLang="zh-CN" dirty="0" err="1" smtClean="0"/>
              <a:t>bAbI</a:t>
            </a:r>
            <a:r>
              <a:rPr lang="en-US" altLang="zh-CN" dirty="0" smtClean="0"/>
              <a:t>: statements + questions </a:t>
            </a:r>
            <a:r>
              <a:rPr lang="en-US" altLang="zh-CN" dirty="0" smtClean="0">
                <a:sym typeface="Wingdings" panose="05000000000000000000" pitchFamily="2" charset="2"/>
              </a:rPr>
              <a:t> single word as answer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 different tasks, 1000 problems per task</a:t>
            </a:r>
          </a:p>
          <a:p>
            <a:pPr lvl="1"/>
            <a:r>
              <a:rPr lang="en-US" altLang="zh-CN" dirty="0" smtClean="0"/>
              <a:t>at most 320 sentences per problem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Challenge: Infer the relevant supports from statements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7" y="2880047"/>
            <a:ext cx="9732867" cy="20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6D59-49F3-44B6-A5D4-E8FAEDFBEA94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Input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367879"/>
            <a:ext cx="10369868" cy="4032448"/>
          </a:xfrm>
        </p:spPr>
        <p:txBody>
          <a:bodyPr/>
          <a:lstStyle/>
          <a:p>
            <a:r>
              <a:rPr lang="en-US" altLang="zh-CN" dirty="0" smtClean="0"/>
              <a:t>Store </a:t>
            </a:r>
            <a:r>
              <a:rPr lang="en-US" altLang="zh-CN" dirty="0" smtClean="0"/>
              <a:t>input statements into </a:t>
            </a:r>
            <a:r>
              <a:rPr lang="en-US" altLang="zh-CN" dirty="0" smtClean="0"/>
              <a:t>NN (memory cells)</a:t>
            </a:r>
          </a:p>
          <a:p>
            <a:pPr lvl="1"/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: </a:t>
            </a:r>
            <a:r>
              <a:rPr lang="en-US" altLang="zh-CN" dirty="0" smtClean="0"/>
              <a:t>0-1 vector of </a:t>
            </a:r>
            <a:r>
              <a:rPr lang="en-US" altLang="zh-CN" dirty="0" smtClean="0"/>
              <a:t>words</a:t>
            </a:r>
          </a:p>
          <a:p>
            <a:pPr lvl="1"/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: continuous </a:t>
            </a:r>
            <a:r>
              <a:rPr lang="en-US" altLang="zh-CN" dirty="0" err="1" smtClean="0"/>
              <a:t>BoW</a:t>
            </a:r>
            <a:r>
              <a:rPr lang="en-US" altLang="zh-CN" dirty="0" smtClean="0"/>
              <a:t> representation by </a:t>
            </a:r>
            <a:r>
              <a:rPr lang="en-US" altLang="zh-CN" dirty="0" smtClean="0"/>
              <a:t>embedding lookup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509" y="4645404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 drops the apple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80917" y="3384104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209309" y="3384104"/>
                <a:ext cx="1656184" cy="358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9" y="3384104"/>
                <a:ext cx="1656184" cy="358879"/>
              </a:xfrm>
              <a:prstGeom prst="rect">
                <a:avLst/>
              </a:prstGeom>
              <a:blipFill rotWithShape="1">
                <a:blip r:embed="rId2"/>
                <a:stretch>
                  <a:fillRect b="-6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6409109" y="3563544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481117" y="3096072"/>
                <a:ext cx="15841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:(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17" y="3096072"/>
                <a:ext cx="1584176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209309" y="3817313"/>
                <a:ext cx="1656184" cy="358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9" y="3817313"/>
                <a:ext cx="1656184" cy="358879"/>
              </a:xfrm>
              <a:prstGeom prst="rect">
                <a:avLst/>
              </a:prstGeom>
              <a:blipFill rotWithShape="1">
                <a:blip r:embed="rId4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209309" y="4249361"/>
                <a:ext cx="1656184" cy="358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9" y="4249361"/>
                <a:ext cx="1656184" cy="358879"/>
              </a:xfrm>
              <a:prstGeom prst="rect">
                <a:avLst/>
              </a:prstGeom>
              <a:blipFill rotWithShape="1">
                <a:blip r:embed="rId5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8209309" y="4681409"/>
            <a:ext cx="1656184" cy="358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48969" y="2891180"/>
                <a:ext cx="7920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969" y="2891180"/>
                <a:ext cx="792088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08509" y="3348099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 walks into the kitchen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8509" y="3781418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 picks up an apple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8509" y="4213356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 walks into the bedroom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80917" y="3817421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80917" y="4249359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80917" y="4681409"/>
            <a:ext cx="1728192" cy="358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…, 1, …, 1,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8" idx="3"/>
            <a:endCxn id="11" idx="1"/>
          </p:cNvCxnSpPr>
          <p:nvPr/>
        </p:nvCxnSpPr>
        <p:spPr>
          <a:xfrm flipV="1">
            <a:off x="6409109" y="3996753"/>
            <a:ext cx="1800200" cy="1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12" idx="1"/>
          </p:cNvCxnSpPr>
          <p:nvPr/>
        </p:nvCxnSpPr>
        <p:spPr>
          <a:xfrm>
            <a:off x="6409109" y="4428799"/>
            <a:ext cx="18002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3"/>
            <a:endCxn id="13" idx="1"/>
          </p:cNvCxnSpPr>
          <p:nvPr/>
        </p:nvCxnSpPr>
        <p:spPr>
          <a:xfrm>
            <a:off x="6409109" y="4860849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85273" y="5184303"/>
            <a:ext cx="24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Input Memory</a:t>
            </a:r>
            <a:endParaRPr lang="zh-CN" altLang="en-US" sz="2800" i="1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4680917" y="5184303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148969" y="5184303"/>
                <a:ext cx="7920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969" y="5184303"/>
                <a:ext cx="792088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日期占位符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7A4-27E4-404C-B43B-0CFA382EA65B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 @ ADAPT</a:t>
            </a:r>
            <a:endParaRPr lang="zh-CN" altLang="en-US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-398" y="0"/>
            <a:ext cx="11522075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 smtClean="0">
                <a:solidFill>
                  <a:schemeClr val="tx1"/>
                </a:solidFill>
              </a:rPr>
              <a:t>  End-To-End Memory Networks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1787</Words>
  <Application>Microsoft Office PowerPoint</Application>
  <PresentationFormat>自定义</PresentationFormat>
  <Paragraphs>374</Paragraphs>
  <Slides>31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A Brief Introduction to  Memory Networks</vt:lpstr>
      <vt:lpstr>Contents</vt:lpstr>
      <vt:lpstr>Task A: Question Answering over Knowledge Bases</vt:lpstr>
      <vt:lpstr>Task B:  Reading Comprehension</vt:lpstr>
      <vt:lpstr>Motivation of Integration</vt:lpstr>
      <vt:lpstr>Papers in the Talk</vt:lpstr>
      <vt:lpstr>Papers in the Talk</vt:lpstr>
      <vt:lpstr>Task Definition</vt:lpstr>
      <vt:lpstr>Input Representation</vt:lpstr>
      <vt:lpstr>Output Representation</vt:lpstr>
      <vt:lpstr>Output Representation</vt:lpstr>
      <vt:lpstr>Global View of Memory Layer</vt:lpstr>
      <vt:lpstr>Memory Layer for Modeling Key-Value Pairs</vt:lpstr>
      <vt:lpstr>Memory Layer as Recurrent Cell</vt:lpstr>
      <vt:lpstr>Tricks of Sentence Representation</vt:lpstr>
      <vt:lpstr>Visualization of Position Encoding</vt:lpstr>
      <vt:lpstr>Evaluation</vt:lpstr>
      <vt:lpstr>Result Display</vt:lpstr>
      <vt:lpstr>Papers in the Talk</vt:lpstr>
      <vt:lpstr>Background &amp; Task Definition</vt:lpstr>
      <vt:lpstr>Task Definition</vt:lpstr>
      <vt:lpstr>Framework: Similar with Previous Paper</vt:lpstr>
      <vt:lpstr>KB Preprocess</vt:lpstr>
      <vt:lpstr>Position Encoding</vt:lpstr>
      <vt:lpstr>Fact Selection &amp; Dynamic Updating</vt:lpstr>
      <vt:lpstr>Fact Selection &amp; Dynamic Updating</vt:lpstr>
      <vt:lpstr>Final Predict</vt:lpstr>
      <vt:lpstr>Training Objectives</vt:lpstr>
      <vt:lpstr>Evaluation</vt:lpstr>
      <vt:lpstr>Conclusion</vt:lpstr>
      <vt:lpstr>thanks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kangqi</dc:creator>
  <cp:lastModifiedBy>kangqi</cp:lastModifiedBy>
  <cp:revision>53</cp:revision>
  <dcterms:created xsi:type="dcterms:W3CDTF">2018-04-24T11:45:42Z</dcterms:created>
  <dcterms:modified xsi:type="dcterms:W3CDTF">2018-04-25T11:08:19Z</dcterms:modified>
</cp:coreProperties>
</file>