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315" r:id="rId4"/>
    <p:sldId id="335" r:id="rId5"/>
    <p:sldId id="337" r:id="rId6"/>
    <p:sldId id="336" r:id="rId7"/>
    <p:sldId id="338" r:id="rId8"/>
    <p:sldId id="355" r:id="rId9"/>
    <p:sldId id="353" r:id="rId10"/>
    <p:sldId id="339" r:id="rId11"/>
    <p:sldId id="343" r:id="rId12"/>
    <p:sldId id="345" r:id="rId13"/>
    <p:sldId id="346" r:id="rId14"/>
    <p:sldId id="340" r:id="rId15"/>
    <p:sldId id="356" r:id="rId16"/>
    <p:sldId id="341" r:id="rId17"/>
    <p:sldId id="349" r:id="rId18"/>
    <p:sldId id="350" r:id="rId19"/>
    <p:sldId id="354" r:id="rId20"/>
    <p:sldId id="352" r:id="rId21"/>
    <p:sldId id="325" r:id="rId22"/>
    <p:sldId id="274" r:id="rId23"/>
    <p:sldId id="298" r:id="rId24"/>
    <p:sldId id="329" r:id="rId25"/>
    <p:sldId id="29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927" autoAdjust="0"/>
  </p:normalViewPr>
  <p:slideViewPr>
    <p:cSldViewPr snapToGrid="0">
      <p:cViewPr varScale="1">
        <p:scale>
          <a:sx n="60" d="100"/>
          <a:sy n="60" d="100"/>
        </p:scale>
        <p:origin x="88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90" y="17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165BB-3B58-4901-B605-57AB344CE4A3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A7887-324B-4974-BC73-98C58CA5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 everyone</a:t>
            </a:r>
            <a:r>
              <a:rPr lang="en-US" altLang="zh-CN" baseline="0" dirty="0" smtClean="0"/>
              <a:t>, my name is </a:t>
            </a:r>
            <a:r>
              <a:rPr lang="en-US" altLang="zh-CN" baseline="0" dirty="0" err="1" smtClean="0"/>
              <a:t>Kangqi</a:t>
            </a:r>
            <a:r>
              <a:rPr lang="en-US" altLang="zh-CN" baseline="0" dirty="0" smtClean="0"/>
              <a:t> Luo from Shanghai Jiao Tong University. This time I will present my paper entitled “…”.</a:t>
            </a:r>
          </a:p>
          <a:p>
            <a:r>
              <a:rPr lang="en-US" altLang="zh-CN" baseline="0" dirty="0" smtClean="0"/>
              <a:t>This is a joint work with former </a:t>
            </a:r>
            <a:r>
              <a:rPr lang="en-US" altLang="zh-CN" baseline="0" dirty="0" err="1" smtClean="0"/>
              <a:t>Fengli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Xusheng</a:t>
            </a:r>
            <a:r>
              <a:rPr lang="en-US" altLang="zh-CN" baseline="0" dirty="0" smtClean="0"/>
              <a:t>, and my advisor Prof. Kenny Zhu.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(Next: KB)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7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multiple structures</a:t>
            </a:r>
            <a:r>
              <a:rPr lang="en-US" altLang="zh-CN" baseline="0" dirty="0" smtClean="0"/>
              <a:t>, not only 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3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apply max pooling over the hidden vectors of semantic components, and get the compositional semantic representation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entire query graph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small figure here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2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 on</a:t>
            </a:r>
            <a:r>
              <a:rPr lang="en-US" altLang="zh-CN" baseline="0" dirty="0" smtClean="0"/>
              <a:t> white board is 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generate</a:t>
            </a:r>
            <a:r>
              <a:rPr lang="en-US" altLang="zh-CN" baseline="0" dirty="0" smtClean="0"/>
              <a:t> pseudo S-MART result from Wikipedia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0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new state-of-the-art in </a:t>
            </a:r>
            <a:r>
              <a:rPr lang="en-US" altLang="zh-CN" baseline="0" dirty="0" err="1" smtClean="0"/>
              <a:t>CompQ</a:t>
            </a:r>
            <a:endParaRPr lang="en-US" altLang="zh-CN" baseline="0" dirty="0" smtClean="0"/>
          </a:p>
          <a:p>
            <a:r>
              <a:rPr lang="en-US" altLang="zh-CN" baseline="0" dirty="0" smtClean="0"/>
              <a:t>competitive in </a:t>
            </a:r>
            <a:r>
              <a:rPr lang="en-US" altLang="zh-CN" baseline="0" dirty="0" err="1" smtClean="0"/>
              <a:t>WebQ</a:t>
            </a:r>
            <a:r>
              <a:rPr lang="en-US" altLang="zh-CN" baseline="0" dirty="0" smtClean="0"/>
              <a:t>, better than using ClueWeb12 as training data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0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None: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ignoring either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or id sequence, perform worse than the bottom three settings.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gap not large: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 because predicate id features are largely covered by their word name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PathEmb</a:t>
            </a:r>
            <a:r>
              <a:rPr lang="en-US" altLang="zh-CN" baseline="0" dirty="0" smtClean="0"/>
              <a:t> better than average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former method treats the whole sequence as a single unit, which is more flexible and can potentially learn diverse representations of id sequences that share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predicates.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Ours:</a:t>
            </a:r>
            <a:r>
              <a:rPr lang="en-US" altLang="zh-CN" baseline="0" dirty="0" smtClean="0"/>
              <a:t> consistently outperforms baseline approach</a:t>
            </a:r>
          </a:p>
          <a:p>
            <a:r>
              <a:rPr lang="en-US" altLang="zh-CN" baseline="0" dirty="0" smtClean="0"/>
              <a:t>demonstrating the effectiveness of semantic composition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Dependency is a good complementary to sentential only encoding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ependency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 focus on hidden features at syntactic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perspective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a</a:t>
            </a:r>
            <a:r>
              <a:rPr lang="en-US" altLang="zh-CN" baseline="0" dirty="0" smtClean="0"/>
              <a:t> conclusion,</a:t>
            </a:r>
          </a:p>
          <a:p>
            <a:r>
              <a:rPr lang="en-US" altLang="zh-CN" baseline="0" dirty="0" smtClean="0"/>
              <a:t>…</a:t>
            </a:r>
          </a:p>
          <a:p>
            <a:r>
              <a:rPr lang="en-US" altLang="zh-CN" baseline="0" dirty="0" smtClean="0"/>
              <a:t>The main contribution is </a:t>
            </a:r>
            <a:r>
              <a:rPr lang="en-US" altLang="zh-CN" baseline="0" dirty="0" smtClean="0"/>
              <a:t>to.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Hope you enjoy my talk, and thank you so much for your time!!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KBQA: answering factoid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a</a:t>
            </a:r>
            <a:r>
              <a:rPr lang="en-US" altLang="zh-CN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 question </a:t>
            </a:r>
          </a:p>
          <a:p>
            <a:pPr lvl="0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altLang="zh-CN" b="1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solution</a:t>
            </a:r>
            <a:r>
              <a:rPr lang="en-US" altLang="zh-CN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 linking + predicate matching</a:t>
            </a:r>
          </a:p>
          <a:p>
            <a:pPr lvl="0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en-US" altLang="zh-CN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it a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simple fact query in Freebase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introduce entity, type, time,</a:t>
            </a:r>
            <a:r>
              <a:rPr lang="en-US" altLang="zh-CN" baseline="0" dirty="0" smtClean="0"/>
              <a:t> ordinal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clue</a:t>
            </a:r>
            <a:r>
              <a:rPr lang="en-US" altLang="zh-CN" baseline="0" dirty="0" smtClean="0"/>
              <a:t> = constraint </a:t>
            </a:r>
            <a:r>
              <a:rPr lang="en-US" altLang="zh-CN" baseline="0" smtClean="0"/>
              <a:t>= component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introduce S-MART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multiple paths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multiple structures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A7887-324B-4974-BC73-98C58CA5A6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8E1E-9A9C-4665-B6F4-0987703531E2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0E1E-A6B4-48E0-A5E6-A2CDCB884D2C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24AA-92B8-44B3-9A9E-56E13C23833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97D-B9DF-4EDF-8FBC-6B307416313F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C76F-388B-4199-8301-A2DC16E20A4F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4F9F-81A6-459B-9A61-160B0E75FCA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C1B6-7007-4A37-BBBE-8A8E8D6850EC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3A10-9663-4014-8D77-77AD863F7A15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9D84-1BBB-4599-B6D8-C0B1A355520B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BE07-094F-47F8-A8AF-050DFB79C79A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4300"/>
            <a:ext cx="10515600" cy="479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547E-573A-4D08-8A62-FCB6B61A4338}" type="datetime1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B4296259-EBC2-45CB-8D8D-7856CD7750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672" y="2341440"/>
            <a:ext cx="11679382" cy="1223962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Knowledge Base Question Answering via</a:t>
            </a:r>
            <a:br>
              <a:rPr lang="en-US" altLang="zh-CN" sz="4000" dirty="0" smtClean="0"/>
            </a:br>
            <a:r>
              <a:rPr lang="en-US" altLang="zh-CN" sz="4000" dirty="0" smtClean="0"/>
              <a:t>Encoding of Complex Query Structures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60176"/>
            <a:ext cx="9144000" cy="160332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Centaur" panose="02030504050205020304" pitchFamily="18" charset="0"/>
              </a:rPr>
              <a:t>Kangqi</a:t>
            </a:r>
            <a:r>
              <a:rPr lang="en-US" sz="2800" b="1" dirty="0" smtClean="0">
                <a:latin typeface="Centaur" panose="02030504050205020304" pitchFamily="18" charset="0"/>
              </a:rPr>
              <a:t> Luo</a:t>
            </a:r>
            <a:r>
              <a:rPr lang="en-US" sz="2800" dirty="0" smtClean="0">
                <a:latin typeface="Centaur" panose="02030504050205020304" pitchFamily="18" charset="0"/>
              </a:rPr>
              <a:t>, </a:t>
            </a:r>
            <a:r>
              <a:rPr lang="en-US" sz="2800" dirty="0" err="1" smtClean="0">
                <a:latin typeface="Centaur" panose="02030504050205020304" pitchFamily="18" charset="0"/>
              </a:rPr>
              <a:t>Fengli</a:t>
            </a:r>
            <a:r>
              <a:rPr lang="en-US" sz="2800" dirty="0" smtClean="0">
                <a:latin typeface="Centaur" panose="02030504050205020304" pitchFamily="18" charset="0"/>
              </a:rPr>
              <a:t> Lin, </a:t>
            </a:r>
            <a:r>
              <a:rPr lang="en-US" sz="2800" dirty="0" err="1" smtClean="0">
                <a:latin typeface="Centaur" panose="02030504050205020304" pitchFamily="18" charset="0"/>
              </a:rPr>
              <a:t>Xusheng</a:t>
            </a:r>
            <a:r>
              <a:rPr lang="en-US" sz="2800" dirty="0" smtClean="0">
                <a:latin typeface="Centaur" panose="02030504050205020304" pitchFamily="18" charset="0"/>
              </a:rPr>
              <a:t> Luo, </a:t>
            </a:r>
            <a:r>
              <a:rPr lang="en-US" altLang="zh-CN" sz="2800" dirty="0" smtClean="0">
                <a:latin typeface="Centaur" panose="02030504050205020304" pitchFamily="18" charset="0"/>
              </a:rPr>
              <a:t>Kenny Q. Zhu</a:t>
            </a:r>
            <a:endParaRPr lang="en-US" sz="2800" dirty="0" smtClean="0">
              <a:latin typeface="Centaur" panose="02030504050205020304" pitchFamily="18" charset="0"/>
            </a:endParaRPr>
          </a:p>
          <a:p>
            <a:r>
              <a:rPr lang="en-US" sz="2800" dirty="0" smtClean="0">
                <a:latin typeface="Centaur" panose="02030504050205020304" pitchFamily="18" charset="0"/>
              </a:rPr>
              <a:t>Shanghai Jiao Tong University</a:t>
            </a:r>
          </a:p>
          <a:p>
            <a:r>
              <a:rPr lang="en-US" sz="2800" dirty="0" smtClean="0">
                <a:latin typeface="Centaur" panose="02030504050205020304" pitchFamily="18" charset="0"/>
              </a:rPr>
              <a:t>Sept 12</a:t>
            </a:r>
            <a:r>
              <a:rPr lang="en-US" sz="2800" baseline="30000" dirty="0" smtClean="0">
                <a:latin typeface="Centaur" panose="02030504050205020304" pitchFamily="18" charset="0"/>
              </a:rPr>
              <a:t>nd</a:t>
            </a:r>
            <a:r>
              <a:rPr lang="en-US" sz="2800" dirty="0" smtClean="0">
                <a:latin typeface="Centaur" panose="02030504050205020304" pitchFamily="18" charset="0"/>
              </a:rPr>
              <a:t>, 2018</a:t>
            </a:r>
            <a:endParaRPr lang="en-US" sz="2800" dirty="0">
              <a:latin typeface="Centaur" panose="020305040502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23" y="290940"/>
            <a:ext cx="1666896" cy="1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52" y="2960842"/>
            <a:ext cx="7012911" cy="2969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Structure Generation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10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 1: Focus linking</a:t>
            </a:r>
          </a:p>
          <a:p>
            <a:r>
              <a:rPr lang="en-US" altLang="zh-CN" sz="2800" dirty="0" smtClean="0"/>
              <a:t>Entity: </a:t>
            </a:r>
            <a:r>
              <a:rPr lang="en-US" altLang="zh-CN" sz="2800" dirty="0" smtClean="0"/>
              <a:t>S-MART linker</a:t>
            </a:r>
            <a:endParaRPr lang="en-US" altLang="zh-CN" sz="2800" dirty="0" smtClean="0"/>
          </a:p>
          <a:p>
            <a:r>
              <a:rPr lang="en-US" altLang="zh-CN" sz="2800" dirty="0" smtClean="0"/>
              <a:t>Type: </a:t>
            </a:r>
            <a:r>
              <a:rPr lang="en-US" altLang="zh-CN" sz="2800" dirty="0" smtClean="0"/>
              <a:t>embedding</a:t>
            </a:r>
            <a:endParaRPr lang="en-US" altLang="zh-CN" sz="2800" dirty="0" smtClean="0"/>
          </a:p>
          <a:p>
            <a:r>
              <a:rPr lang="en-US" altLang="zh-CN" sz="2800" dirty="0" smtClean="0"/>
              <a:t>Time: direct </a:t>
            </a:r>
            <a:r>
              <a:rPr lang="en-US" altLang="zh-CN" sz="2800" dirty="0" smtClean="0"/>
              <a:t>match</a:t>
            </a:r>
          </a:p>
          <a:p>
            <a:r>
              <a:rPr lang="en-US" altLang="zh-CN" sz="2800" dirty="0" smtClean="0"/>
              <a:t>Ordinal: superlative list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0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Structure Generation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11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 2: Main path generation</a:t>
            </a:r>
          </a:p>
          <a:p>
            <a:r>
              <a:rPr lang="en-US" altLang="zh-CN" dirty="0" smtClean="0"/>
              <a:t>Link the answer with one focus entity</a:t>
            </a:r>
          </a:p>
          <a:p>
            <a:r>
              <a:rPr lang="en-US" altLang="zh-CN" dirty="0" smtClean="0"/>
              <a:t>via 1-hop predicate (or 2-hop sequence)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87" y="3489869"/>
            <a:ext cx="6922226" cy="27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Structure Generation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12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84301"/>
            <a:ext cx="10515600" cy="17937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 </a:t>
            </a:r>
            <a:r>
              <a:rPr lang="en-US" altLang="zh-CN" dirty="0" smtClean="0"/>
              <a:t>3: Attachin</a:t>
            </a:r>
            <a:r>
              <a:rPr lang="en-US" altLang="zh-CN" dirty="0" smtClean="0"/>
              <a:t>g entity constraints</a:t>
            </a:r>
            <a:endParaRPr lang="en-US" altLang="zh-CN" dirty="0" smtClean="0"/>
          </a:p>
          <a:p>
            <a:r>
              <a:rPr lang="en-US" altLang="zh-CN" dirty="0" smtClean="0"/>
              <a:t>Depth-first search</a:t>
            </a:r>
          </a:p>
          <a:p>
            <a:r>
              <a:rPr lang="en-US" altLang="zh-CN" dirty="0" smtClean="0"/>
              <a:t>linking other entities to the path via 1-hop predicate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26" y="3279700"/>
            <a:ext cx="7617348" cy="29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Structure Generation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13</a:t>
            </a:fld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84301"/>
            <a:ext cx="10515600" cy="4659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Step </a:t>
            </a:r>
            <a:r>
              <a:rPr lang="en-US" altLang="zh-CN" dirty="0" smtClean="0"/>
              <a:t>4&amp;5</a:t>
            </a:r>
            <a:r>
              <a:rPr lang="en-US" altLang="zh-CN" dirty="0" smtClean="0"/>
              <a:t>: Type, time &amp; ordinal constraint generation</a:t>
            </a:r>
          </a:p>
          <a:p>
            <a:r>
              <a:rPr lang="en-US" altLang="zh-CN" dirty="0" smtClean="0"/>
              <a:t>Type filtering based on implicit types</a:t>
            </a:r>
            <a:endParaRPr lang="en-US" altLang="zh-CN" dirty="0"/>
          </a:p>
          <a:p>
            <a:r>
              <a:rPr lang="en-US" altLang="zh-CN" dirty="0" smtClean="0"/>
              <a:t>Determine time comparing operation from sentence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49" y="3211242"/>
            <a:ext cx="8449301" cy="32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</a:t>
            </a:r>
            <a:r>
              <a:rPr lang="en-US" altLang="zh-CN" dirty="0" smtClean="0"/>
              <a:t>Structure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SPARQL </a:t>
            </a:r>
            <a:r>
              <a:rPr lang="en-US" altLang="zh-CN" dirty="0" smtClean="0"/>
              <a:t>query </a:t>
            </a: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202.120.38.146:8999/</a:t>
            </a:r>
            <a:r>
              <a:rPr lang="en-US" altLang="zh-CN" dirty="0" err="1" smtClean="0"/>
              <a:t>sparql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14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90564" y="2699088"/>
            <a:ext cx="11610871" cy="34778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PREFIX fb: &lt;http://rdf.freebase.com/ns/&gt; 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?name WHERE {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fb:government.politician.government_positions_held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?v1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?v1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fb:government.government_position_held.jurisdiction_of_office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fb:m.09c7w0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?v1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fb:government.government_position_held.basic_title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fb:m.060c4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?v1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fb:government.government_position_held.from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?v3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fb:type.object.type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fb:government.us_president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fb:people.person.date_of_birth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?v2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fb:type.object.name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?name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FILTER (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xsd:dateTime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(?v3) &gt;= "2002-01-01"^^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xsd:dateTime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 ORDER BY DESC(?v2) LIMIT 1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611"/>
          <a:stretch/>
        </p:blipFill>
        <p:spPr>
          <a:xfrm>
            <a:off x="6181457" y="1282700"/>
            <a:ext cx="5588001" cy="18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</a:t>
            </a:r>
            <a:r>
              <a:rPr lang="en-US" altLang="zh-CN" dirty="0" smtClean="0"/>
              <a:t>Overview: Semantic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800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Candidate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structure generation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Staged query graph generation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Handling multiple constraints: entity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type, time,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ordinal</a:t>
            </a:r>
          </a:p>
          <a:p>
            <a:pPr lvl="2"/>
            <a:endParaRPr lang="en-US" altLang="zh-CN" sz="900" dirty="0" smtClean="0"/>
          </a:p>
          <a:p>
            <a:r>
              <a:rPr lang="en-US" altLang="zh-CN" dirty="0" smtClean="0"/>
              <a:t>Query graph re-rank</a:t>
            </a:r>
          </a:p>
          <a:p>
            <a:pPr lvl="1"/>
            <a:r>
              <a:rPr lang="en-US" altLang="zh-CN" dirty="0" smtClean="0"/>
              <a:t>NN-based </a:t>
            </a:r>
            <a:r>
              <a:rPr lang="en-US" altLang="zh-CN" dirty="0" smtClean="0"/>
              <a:t>semantic matching model</a:t>
            </a:r>
          </a:p>
          <a:p>
            <a:pPr lvl="1"/>
            <a:r>
              <a:rPr lang="en-US" altLang="zh-CN" dirty="0" smtClean="0"/>
              <a:t>Calculate similarity between the question and the query graph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Matching Model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77"/>
          <a:stretch/>
        </p:blipFill>
        <p:spPr>
          <a:xfrm>
            <a:off x="741146" y="1327007"/>
            <a:ext cx="10526742" cy="49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Component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Predicate sequence: id &amp; names</a:t>
            </a:r>
          </a:p>
          <a:p>
            <a:pPr lvl="1"/>
            <a:r>
              <a:rPr lang="en-US" altLang="zh-CN" dirty="0" smtClean="0"/>
              <a:t>id seq.: { </a:t>
            </a:r>
            <a:r>
              <a:rPr lang="en-US" altLang="zh-CN" i="1" dirty="0" err="1" smtClean="0">
                <a:latin typeface="Centaur" panose="02030504050205020304" pitchFamily="18" charset="0"/>
              </a:rPr>
              <a:t>contained_by</a:t>
            </a:r>
            <a:r>
              <a:rPr lang="en-US" altLang="zh-CN" dirty="0" smtClean="0"/>
              <a:t> }</a:t>
            </a:r>
          </a:p>
          <a:p>
            <a:pPr lvl="2"/>
            <a:r>
              <a:rPr lang="en-US" altLang="zh-CN" dirty="0" smtClean="0"/>
              <a:t>path level embedding</a:t>
            </a:r>
          </a:p>
          <a:p>
            <a:pPr lvl="1"/>
            <a:r>
              <a:rPr lang="en-US" altLang="zh-CN" dirty="0" smtClean="0"/>
              <a:t>name seq.: { “contained”, “by” }</a:t>
            </a:r>
          </a:p>
          <a:p>
            <a:pPr lvl="2"/>
            <a:r>
              <a:rPr lang="en-US" altLang="zh-CN" dirty="0" smtClean="0"/>
              <a:t>word average embedding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entire representation: summation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45" y="1953399"/>
            <a:ext cx="3645021" cy="3876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115" y="1953399"/>
            <a:ext cx="2139776" cy="4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537" y="2246442"/>
            <a:ext cx="5781098" cy="36371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2186673"/>
          </a:xfrm>
        </p:spPr>
        <p:txBody>
          <a:bodyPr/>
          <a:lstStyle/>
          <a:p>
            <a:r>
              <a:rPr lang="en-US" altLang="zh-CN" dirty="0" smtClean="0"/>
              <a:t>Sentential + Dependency </a:t>
            </a:r>
            <a:r>
              <a:rPr lang="en-US" altLang="zh-CN" dirty="0" smtClean="0"/>
              <a:t>Information</a:t>
            </a:r>
          </a:p>
          <a:p>
            <a:pPr lvl="1"/>
            <a:r>
              <a:rPr lang="en-US" altLang="zh-CN" dirty="0" smtClean="0"/>
              <a:t>raw word sequence</a:t>
            </a:r>
          </a:p>
          <a:p>
            <a:pPr lvl="1"/>
            <a:r>
              <a:rPr lang="en-US" altLang="zh-CN" dirty="0" smtClean="0"/>
              <a:t>shortest path along dependency tree</a:t>
            </a:r>
            <a:endParaRPr lang="zh-CN" altLang="en-US" dirty="0"/>
          </a:p>
          <a:p>
            <a:pPr lvl="1"/>
            <a:r>
              <a:rPr lang="en-US" altLang="zh-CN" dirty="0" smtClean="0"/>
              <a:t>GRU as recurrent encoder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015229" y="2186883"/>
                <a:ext cx="2916888" cy="581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𝑡𝑜𝑘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𝑑𝑒𝑝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29" y="2186883"/>
                <a:ext cx="2916888" cy="581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 &amp; Loss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Semantic composition via max pooling</a:t>
                </a:r>
              </a:p>
              <a:p>
                <a:pPr lvl="1"/>
                <a:r>
                  <a:rPr lang="en-US" altLang="zh-CN" dirty="0" smtClean="0"/>
                  <a:t>Query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sz="1100" dirty="0" smtClean="0"/>
              </a:p>
              <a:p>
                <a:r>
                  <a:rPr lang="en-US" altLang="zh-CN" dirty="0" smtClean="0"/>
                  <a:t>Loss function: max margin</a:t>
                </a:r>
              </a:p>
              <a:p>
                <a:pPr lvl="1"/>
                <a:r>
                  <a:rPr lang="en-US" altLang="zh-CN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weighted combination of features</a:t>
                </a:r>
              </a:p>
              <a:p>
                <a:pPr lvl="2"/>
                <a:r>
                  <a:rPr lang="en-US" altLang="zh-CN" dirty="0" smtClean="0"/>
                  <a:t>entity linking, semantic matching &amp; structural features</a:t>
                </a:r>
                <a:endParaRPr lang="en-US" altLang="zh-CN" dirty="0"/>
              </a:p>
              <a:p>
                <a:r>
                  <a:rPr lang="en-US" altLang="zh-CN" dirty="0" smtClean="0"/>
                  <a:t>Training: distant supervision</a:t>
                </a:r>
              </a:p>
              <a:p>
                <a:pPr lvl="1"/>
                <a:r>
                  <a:rPr lang="en-US" altLang="zh-CN" dirty="0" smtClean="0"/>
                  <a:t>separate training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score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19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67" y="2487342"/>
            <a:ext cx="5026481" cy="573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67" y="3539305"/>
            <a:ext cx="5831106" cy="4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</a:t>
            </a:r>
            <a:r>
              <a:rPr lang="en-US" altLang="zh-CN" b="1" dirty="0" smtClean="0"/>
              <a:t>K</a:t>
            </a:r>
            <a:r>
              <a:rPr lang="en-US" altLang="zh-CN" dirty="0" smtClean="0"/>
              <a:t>nowledge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ases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55" y="3718243"/>
            <a:ext cx="1728192" cy="138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2206816"/>
            <a:ext cx="2668229" cy="127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77" y="5359715"/>
            <a:ext cx="2597542" cy="62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89" y="1508273"/>
            <a:ext cx="2907060" cy="4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3CD0-E322-480D-ABCA-C11F81E34C8F}" type="datetime1">
              <a:rPr lang="en-US" smtClean="0"/>
              <a:t>9/12/2018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5161" y="5989684"/>
            <a:ext cx="4648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A fragment of Freebase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3109" y="1552955"/>
            <a:ext cx="8898799" cy="4210751"/>
            <a:chOff x="100378" y="566278"/>
            <a:chExt cx="11110592" cy="5257331"/>
          </a:xfrm>
        </p:grpSpPr>
        <p:sp>
          <p:nvSpPr>
            <p:cNvPr id="13" name="椭圆 12"/>
            <p:cNvSpPr/>
            <p:nvPr/>
          </p:nvSpPr>
          <p:spPr>
            <a:xfrm>
              <a:off x="4126186" y="2819242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m.0bxtg</a:t>
              </a:r>
            </a:p>
            <a:p>
              <a:pPr algn="ctr"/>
              <a:r>
                <a:rPr lang="en-US" altLang="zh-CN" dirty="0" smtClean="0"/>
                <a:t>Tom Hanks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77606" y="4720222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 0c0m2j7</a:t>
              </a:r>
            </a:p>
            <a:p>
              <a:pPr algn="ctr"/>
              <a:r>
                <a:rPr lang="en-US" altLang="zh-CN" dirty="0" smtClean="0"/>
                <a:t>Chet </a:t>
              </a:r>
              <a:r>
                <a:rPr lang="en-US" altLang="zh-CN" dirty="0"/>
                <a:t>H</a:t>
              </a:r>
              <a:r>
                <a:rPr lang="en-US" altLang="zh-CN" dirty="0" smtClean="0"/>
                <a:t>anks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19937" y="963429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m.030qb3t</a:t>
              </a:r>
            </a:p>
            <a:p>
              <a:pPr algn="ctr"/>
              <a:r>
                <a:rPr lang="en-US" altLang="zh-CN" dirty="0" smtClean="0"/>
                <a:t>Los Angeles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1922" y="566278"/>
              <a:ext cx="2344203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m.09c7w0</a:t>
              </a:r>
            </a:p>
            <a:p>
              <a:pPr algn="ctr"/>
              <a:r>
                <a:rPr lang="en-US" altLang="zh-CN" dirty="0" smtClean="0"/>
                <a:t>United States</a:t>
              </a:r>
            </a:p>
          </p:txBody>
        </p:sp>
        <p:cxnSp>
          <p:nvCxnSpPr>
            <p:cNvPr id="17" name="直接箭头连接符 16"/>
            <p:cNvCxnSpPr>
              <a:stCxn id="15" idx="2"/>
              <a:endCxn id="16" idx="6"/>
            </p:cNvCxnSpPr>
            <p:nvPr/>
          </p:nvCxnSpPr>
          <p:spPr>
            <a:xfrm flipH="1" flipV="1">
              <a:off x="2516125" y="1116426"/>
              <a:ext cx="1603812" cy="3971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95086" y="2134779"/>
              <a:ext cx="1448656" cy="729465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 err="1" smtClean="0"/>
                <a:t>film.actor</a:t>
              </a:r>
              <a:endParaRPr lang="en-US" altLang="zh-CN" i="1" dirty="0" smtClean="0"/>
            </a:p>
            <a:p>
              <a:pPr algn="ctr"/>
              <a:r>
                <a:rPr lang="en-US" altLang="zh-CN" dirty="0" smtClean="0"/>
                <a:t>Actor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5359" y="3680700"/>
              <a:ext cx="1948113" cy="806976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i="1" dirty="0" err="1" smtClean="0"/>
                <a:t>people.person</a:t>
              </a:r>
              <a:endParaRPr lang="en-US" altLang="zh-CN" i="1" dirty="0" smtClean="0"/>
            </a:p>
            <a:p>
              <a:pPr algn="ctr"/>
              <a:r>
                <a:rPr lang="en-US" altLang="zh-CN" dirty="0" smtClean="0"/>
                <a:t>Person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13" idx="2"/>
              <a:endCxn id="18" idx="3"/>
            </p:cNvCxnSpPr>
            <p:nvPr/>
          </p:nvCxnSpPr>
          <p:spPr>
            <a:xfrm flipH="1" flipV="1">
              <a:off x="2343742" y="2499512"/>
              <a:ext cx="1782444" cy="8698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080389" y="2492330"/>
              <a:ext cx="580815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IsA</a:t>
              </a:r>
              <a:endParaRPr lang="zh-CN" altLang="en-US" i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891496" y="3399259"/>
              <a:ext cx="580815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IsA</a:t>
              </a:r>
              <a:endParaRPr lang="zh-CN" altLang="en-US" i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0378" y="2974973"/>
              <a:ext cx="1478416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subTypeOf</a:t>
              </a:r>
              <a:endParaRPr lang="zh-CN" altLang="en-US" i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9034714" y="3879132"/>
              <a:ext cx="1726058" cy="616382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dirty="0" smtClean="0"/>
                <a:t>1956-07-09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13" idx="6"/>
              <a:endCxn id="24" idx="1"/>
            </p:cNvCxnSpPr>
            <p:nvPr/>
          </p:nvCxnSpPr>
          <p:spPr>
            <a:xfrm>
              <a:off x="6294033" y="3369390"/>
              <a:ext cx="2740681" cy="8179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3" idx="2"/>
              <a:endCxn id="19" idx="3"/>
            </p:cNvCxnSpPr>
            <p:nvPr/>
          </p:nvCxnSpPr>
          <p:spPr>
            <a:xfrm flipH="1">
              <a:off x="2593472" y="3369390"/>
              <a:ext cx="1532714" cy="7147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8" idx="2"/>
              <a:endCxn id="19" idx="0"/>
            </p:cNvCxnSpPr>
            <p:nvPr/>
          </p:nvCxnSpPr>
          <p:spPr>
            <a:xfrm>
              <a:off x="1619415" y="2864244"/>
              <a:ext cx="1" cy="816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0"/>
              <a:endCxn id="15" idx="4"/>
            </p:cNvCxnSpPr>
            <p:nvPr/>
          </p:nvCxnSpPr>
          <p:spPr>
            <a:xfrm flipH="1" flipV="1">
              <a:off x="5203861" y="2063726"/>
              <a:ext cx="6249" cy="7555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035364" y="3923767"/>
              <a:ext cx="1603786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dateOfBirth</a:t>
              </a:r>
              <a:endParaRPr lang="zh-CN" altLang="en-US" i="1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6237158" y="2215809"/>
              <a:ext cx="1955312" cy="648436"/>
            </a:xfrm>
            <a:prstGeom prst="ellipse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m.0jtp74</a:t>
              </a:r>
              <a:endParaRPr lang="zh-CN" altLang="en-US" i="1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9043123" y="1989879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m.011yd2</a:t>
              </a:r>
            </a:p>
            <a:p>
              <a:pPr algn="ctr"/>
              <a:r>
                <a:rPr lang="en-US" altLang="zh-CN" dirty="0" smtClean="0"/>
                <a:t>Apollo 13</a:t>
              </a:r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120984" y="4723312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m.05zppz</a:t>
              </a:r>
            </a:p>
            <a:p>
              <a:pPr algn="ctr"/>
              <a:r>
                <a:rPr lang="en-US" altLang="zh-CN" dirty="0" smtClean="0"/>
                <a:t>Male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14" idx="0"/>
              <a:endCxn id="13" idx="4"/>
            </p:cNvCxnSpPr>
            <p:nvPr/>
          </p:nvCxnSpPr>
          <p:spPr>
            <a:xfrm flipV="1">
              <a:off x="3961529" y="3919539"/>
              <a:ext cx="1248581" cy="8006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3" idx="5"/>
              <a:endCxn id="32" idx="0"/>
            </p:cNvCxnSpPr>
            <p:nvPr/>
          </p:nvCxnSpPr>
          <p:spPr>
            <a:xfrm>
              <a:off x="5976559" y="3758403"/>
              <a:ext cx="1228348" cy="9649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4" idx="6"/>
              <a:endCxn id="32" idx="2"/>
            </p:cNvCxnSpPr>
            <p:nvPr/>
          </p:nvCxnSpPr>
          <p:spPr>
            <a:xfrm>
              <a:off x="5045452" y="5270370"/>
              <a:ext cx="1075532" cy="309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6717890" y="581154"/>
              <a:ext cx="2167847" cy="1100297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US" altLang="zh-CN" i="1" dirty="0" smtClean="0"/>
                <a:t>m.02nw821</a:t>
              </a:r>
            </a:p>
            <a:p>
              <a:pPr algn="ctr"/>
              <a:r>
                <a:rPr lang="en-US" altLang="zh-CN" dirty="0" smtClean="0"/>
                <a:t>Jim Lovell</a:t>
              </a:r>
              <a:endParaRPr lang="zh-CN" altLang="en-US" dirty="0"/>
            </a:p>
          </p:txBody>
        </p:sp>
        <p:cxnSp>
          <p:nvCxnSpPr>
            <p:cNvPr id="37" name="直接箭头连接符 36"/>
            <p:cNvCxnSpPr>
              <a:stCxn id="30" idx="0"/>
              <a:endCxn id="36" idx="4"/>
            </p:cNvCxnSpPr>
            <p:nvPr/>
          </p:nvCxnSpPr>
          <p:spPr>
            <a:xfrm flipV="1">
              <a:off x="7214815" y="1681451"/>
              <a:ext cx="586998" cy="53435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6"/>
              <a:endCxn id="31" idx="2"/>
            </p:cNvCxnSpPr>
            <p:nvPr/>
          </p:nvCxnSpPr>
          <p:spPr>
            <a:xfrm>
              <a:off x="8192470" y="2540027"/>
              <a:ext cx="85065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3" idx="7"/>
              <a:endCxn id="30" idx="2"/>
            </p:cNvCxnSpPr>
            <p:nvPr/>
          </p:nvCxnSpPr>
          <p:spPr>
            <a:xfrm flipV="1">
              <a:off x="5976559" y="2540027"/>
              <a:ext cx="260599" cy="4403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015863" y="5306856"/>
              <a:ext cx="1056755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gender</a:t>
              </a:r>
              <a:endParaRPr lang="zh-CN" altLang="en-US" i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16066" y="4143486"/>
              <a:ext cx="1056755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gender</a:t>
              </a:r>
              <a:endParaRPr lang="zh-CN" altLang="en-US" i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768380" y="3930276"/>
              <a:ext cx="1118799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parents</a:t>
              </a:r>
              <a:endParaRPr lang="zh-CN" altLang="en-US" i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554436" y="2118831"/>
              <a:ext cx="1701616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placeOfBirth</a:t>
              </a:r>
              <a:endParaRPr lang="zh-CN" altLang="en-US" i="1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42403" y="699392"/>
              <a:ext cx="1680239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containedBy</a:t>
              </a:r>
              <a:endParaRPr lang="zh-CN" altLang="en-US" i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73802" y="2779541"/>
              <a:ext cx="1124482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starring</a:t>
              </a:r>
              <a:endParaRPr lang="zh-CN" altLang="en-US" i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581311" y="1660667"/>
              <a:ext cx="1334312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character</a:t>
              </a:r>
              <a:endParaRPr lang="zh-CN" altLang="en-US" i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243950" y="2540026"/>
              <a:ext cx="680887" cy="461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film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Linking Enrichment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1"/>
            <a:ext cx="10515600" cy="569628"/>
          </a:xfrm>
        </p:spPr>
        <p:txBody>
          <a:bodyPr/>
          <a:lstStyle/>
          <a:p>
            <a:r>
              <a:rPr lang="en-US" altLang="zh-CN" dirty="0" smtClean="0"/>
              <a:t>Generate pseudo S-MART by learning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20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31302"/>
            <a:ext cx="1236846" cy="1236846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3850599" y="2580446"/>
            <a:ext cx="2592241" cy="1529090"/>
            <a:chOff x="4281522" y="2643515"/>
            <a:chExt cx="2592241" cy="1529090"/>
          </a:xfrm>
        </p:grpSpPr>
        <p:sp>
          <p:nvSpPr>
            <p:cNvPr id="7" name="椭圆 6"/>
            <p:cNvSpPr/>
            <p:nvPr/>
          </p:nvSpPr>
          <p:spPr>
            <a:xfrm>
              <a:off x="5183282" y="3140848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椭圆 7"/>
            <p:cNvSpPr/>
            <p:nvPr/>
          </p:nvSpPr>
          <p:spPr>
            <a:xfrm>
              <a:off x="5746772" y="3140848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5474118" y="2816230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1" name="直接箭头连接符 10"/>
            <p:cNvCxnSpPr>
              <a:stCxn id="7" idx="7"/>
              <a:endCxn id="9" idx="3"/>
            </p:cNvCxnSpPr>
            <p:nvPr/>
          </p:nvCxnSpPr>
          <p:spPr>
            <a:xfrm flipV="1">
              <a:off x="5372243" y="3005191"/>
              <a:ext cx="134295" cy="16807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1"/>
              <a:endCxn id="9" idx="5"/>
            </p:cNvCxnSpPr>
            <p:nvPr/>
          </p:nvCxnSpPr>
          <p:spPr>
            <a:xfrm flipH="1" flipV="1">
              <a:off x="5663079" y="3005191"/>
              <a:ext cx="116113" cy="16807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924866" y="3482044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74118" y="3482044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6" name="直接箭头连接符 15"/>
            <p:cNvCxnSpPr>
              <a:stCxn id="14" idx="7"/>
              <a:endCxn id="7" idx="3"/>
            </p:cNvCxnSpPr>
            <p:nvPr/>
          </p:nvCxnSpPr>
          <p:spPr>
            <a:xfrm flipV="1">
              <a:off x="5113827" y="3329809"/>
              <a:ext cx="101875" cy="1846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5" idx="1"/>
              <a:endCxn id="7" idx="5"/>
            </p:cNvCxnSpPr>
            <p:nvPr/>
          </p:nvCxnSpPr>
          <p:spPr>
            <a:xfrm flipH="1" flipV="1">
              <a:off x="5372243" y="3329809"/>
              <a:ext cx="134295" cy="1846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6023370" y="3482043"/>
              <a:ext cx="221381" cy="221381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5" name="直接箭头连接符 24"/>
            <p:cNvCxnSpPr>
              <a:stCxn id="24" idx="1"/>
              <a:endCxn id="8" idx="5"/>
            </p:cNvCxnSpPr>
            <p:nvPr/>
          </p:nvCxnSpPr>
          <p:spPr>
            <a:xfrm flipH="1" flipV="1">
              <a:off x="5935733" y="3329809"/>
              <a:ext cx="120057" cy="1846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5" idx="7"/>
              <a:endCxn id="8" idx="3"/>
            </p:cNvCxnSpPr>
            <p:nvPr/>
          </p:nvCxnSpPr>
          <p:spPr>
            <a:xfrm flipV="1">
              <a:off x="5663079" y="3329809"/>
              <a:ext cx="116113" cy="1846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4281522" y="2643515"/>
              <a:ext cx="2592241" cy="152909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2000" i="1" dirty="0" smtClean="0"/>
            </a:p>
            <a:p>
              <a:pPr algn="ctr"/>
              <a:endParaRPr lang="en-US" altLang="zh-CN" sz="2000" i="1" dirty="0" smtClean="0"/>
            </a:p>
            <a:p>
              <a:pPr algn="ctr"/>
              <a:endParaRPr lang="en-US" altLang="zh-CN" sz="2000" i="1" dirty="0" smtClean="0"/>
            </a:p>
            <a:p>
              <a:pPr algn="ctr"/>
              <a:endParaRPr lang="en-US" altLang="zh-CN" sz="2000" i="1" dirty="0"/>
            </a:p>
            <a:p>
              <a:pPr algn="ctr"/>
              <a:r>
                <a:rPr lang="en-US" altLang="zh-CN" sz="2000" i="1" dirty="0" smtClean="0"/>
                <a:t>2-layer regression</a:t>
              </a:r>
              <a:endParaRPr lang="en-US" altLang="zh-CN" i="1" dirty="0" smtClean="0"/>
            </a:p>
            <a:p>
              <a:pPr algn="ctr"/>
              <a:endParaRPr lang="en-US" altLang="zh-CN" sz="1600" i="1" dirty="0" smtClean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605460" y="2793197"/>
            <a:ext cx="2066876" cy="1103587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S-MART</a:t>
            </a:r>
          </a:p>
          <a:p>
            <a:pPr algn="ctr"/>
            <a:r>
              <a:rPr lang="en-US" altLang="zh-CN" sz="2000" dirty="0" smtClean="0"/>
              <a:t>(mention, entity, score)</a:t>
            </a:r>
            <a:endParaRPr lang="zh-CN" altLang="en-US" sz="2000" dirty="0"/>
          </a:p>
        </p:txBody>
      </p:sp>
      <p:cxnSp>
        <p:nvCxnSpPr>
          <p:cNvPr id="48" name="直接箭头连接符 47"/>
          <p:cNvCxnSpPr>
            <a:stCxn id="46" idx="3"/>
            <a:endCxn id="44" idx="1"/>
          </p:cNvCxnSpPr>
          <p:nvPr/>
        </p:nvCxnSpPr>
        <p:spPr>
          <a:xfrm>
            <a:off x="2672336" y="3344991"/>
            <a:ext cx="1178263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872684" y="4754012"/>
            <a:ext cx="2548070" cy="1015663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linking probability,</a:t>
            </a:r>
          </a:p>
          <a:p>
            <a:r>
              <a:rPr lang="en-US" altLang="zh-CN" sz="2000" dirty="0" smtClean="0"/>
              <a:t>letter-tri-gram </a:t>
            </a:r>
            <a:r>
              <a:rPr lang="en-US" altLang="zh-CN" sz="2000" dirty="0" err="1"/>
              <a:t>J</a:t>
            </a:r>
            <a:r>
              <a:rPr lang="en-US" altLang="zh-CN" sz="2000" dirty="0" err="1" smtClean="0"/>
              <a:t>accard</a:t>
            </a:r>
            <a:r>
              <a:rPr lang="en-US" altLang="zh-CN" sz="2000" dirty="0" smtClean="0"/>
              <a:t>,</a:t>
            </a:r>
          </a:p>
          <a:p>
            <a:r>
              <a:rPr lang="en-US" altLang="zh-CN" sz="2000" dirty="0" smtClean="0"/>
              <a:t>popularity …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8182774" y="2807546"/>
            <a:ext cx="2092498" cy="868639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Wiki Lexicon</a:t>
            </a:r>
          </a:p>
          <a:p>
            <a:pPr algn="ctr"/>
            <a:r>
              <a:rPr lang="en-US" altLang="zh-CN" sz="2000" dirty="0" smtClean="0"/>
              <a:t>(mention, entity)</a:t>
            </a:r>
            <a:endParaRPr lang="zh-CN" altLang="en-US" sz="2000" dirty="0"/>
          </a:p>
        </p:txBody>
      </p:sp>
      <p:sp>
        <p:nvSpPr>
          <p:cNvPr id="67" name="矩形 66"/>
          <p:cNvSpPr/>
          <p:nvPr/>
        </p:nvSpPr>
        <p:spPr>
          <a:xfrm>
            <a:off x="7954879" y="5066982"/>
            <a:ext cx="2548288" cy="110358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Pseudo S-MART</a:t>
            </a:r>
          </a:p>
          <a:p>
            <a:pPr algn="ctr"/>
            <a:r>
              <a:rPr lang="en-US" altLang="zh-CN" sz="2000" dirty="0" smtClean="0"/>
              <a:t>(mention, entity, score)</a:t>
            </a:r>
            <a:endParaRPr lang="zh-CN" altLang="en-US" sz="2000" dirty="0"/>
          </a:p>
        </p:txBody>
      </p:sp>
      <p:cxnSp>
        <p:nvCxnSpPr>
          <p:cNvPr id="69" name="直接箭头连接符 68"/>
          <p:cNvCxnSpPr>
            <a:stCxn id="6" idx="2"/>
            <a:endCxn id="66" idx="0"/>
          </p:cNvCxnSpPr>
          <p:nvPr/>
        </p:nvCxnSpPr>
        <p:spPr>
          <a:xfrm>
            <a:off x="9229023" y="1768148"/>
            <a:ext cx="0" cy="103939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2"/>
            <a:endCxn id="67" idx="0"/>
          </p:cNvCxnSpPr>
          <p:nvPr/>
        </p:nvCxnSpPr>
        <p:spPr>
          <a:xfrm>
            <a:off x="9229023" y="3676185"/>
            <a:ext cx="0" cy="13907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4" idx="2"/>
            <a:endCxn id="50" idx="0"/>
          </p:cNvCxnSpPr>
          <p:nvPr/>
        </p:nvCxnSpPr>
        <p:spPr>
          <a:xfrm flipH="1">
            <a:off x="5146719" y="4109536"/>
            <a:ext cx="1" cy="644476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4" idx="3"/>
          </p:cNvCxnSpPr>
          <p:nvPr/>
        </p:nvCxnSpPr>
        <p:spPr>
          <a:xfrm>
            <a:off x="6442840" y="3344991"/>
            <a:ext cx="2786183" cy="937260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14105" y="297454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</a:t>
            </a:r>
            <a:r>
              <a:rPr lang="en-US" altLang="zh-CN" i="1" dirty="0" smtClean="0"/>
              <a:t>raining</a:t>
            </a:r>
            <a:endParaRPr lang="zh-CN" altLang="en-US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127922" y="4247108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F</a:t>
            </a:r>
            <a:r>
              <a:rPr lang="en-US" altLang="zh-CN" i="1" dirty="0" smtClean="0"/>
              <a:t>itting</a:t>
            </a:r>
            <a:endParaRPr lang="zh-CN" altLang="en-US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5146718" y="4233646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Features</a:t>
            </a:r>
            <a:endParaRPr lang="zh-CN" altLang="en-US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9270922" y="4619586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Top-K Filtering</a:t>
            </a:r>
            <a:endParaRPr lang="zh-CN" altLang="en-US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225035" y="1741369"/>
            <a:ext cx="255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Extracting from</a:t>
            </a:r>
          </a:p>
          <a:p>
            <a:r>
              <a:rPr lang="en-US" altLang="zh-CN" i="1" dirty="0" smtClean="0"/>
              <a:t>article title, redirect,</a:t>
            </a:r>
          </a:p>
          <a:p>
            <a:r>
              <a:rPr lang="en-US" altLang="zh-CN" i="1" dirty="0" smtClean="0"/>
              <a:t>anchor text, </a:t>
            </a:r>
            <a:r>
              <a:rPr lang="en-US" altLang="zh-CN" i="1" dirty="0" err="1" smtClean="0"/>
              <a:t>disamb</a:t>
            </a:r>
            <a:r>
              <a:rPr lang="en-US" altLang="zh-CN" i="1" dirty="0" smtClean="0"/>
              <a:t> page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474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0097"/>
            <a:ext cx="10515600" cy="472031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Knowledge Base: Freebase dump (full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&gt; 46M entities and billions of facts</a:t>
            </a:r>
            <a:endParaRPr lang="en-US" altLang="zh-CN" dirty="0" smtClean="0"/>
          </a:p>
          <a:p>
            <a:r>
              <a:rPr lang="en-US" altLang="zh-CN" dirty="0" smtClean="0"/>
              <a:t>QA </a:t>
            </a:r>
            <a:r>
              <a:rPr lang="en-US" altLang="zh-CN" dirty="0"/>
              <a:t>dataset</a:t>
            </a:r>
          </a:p>
          <a:p>
            <a:pPr lvl="1"/>
            <a:r>
              <a:rPr lang="en-US" altLang="zh-CN" b="1" dirty="0" err="1" smtClean="0"/>
              <a:t>ComplexQuestions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Bao</a:t>
            </a:r>
            <a:r>
              <a:rPr lang="en-US" altLang="zh-CN" dirty="0" smtClean="0"/>
              <a:t> </a:t>
            </a:r>
            <a:r>
              <a:rPr lang="en-US" altLang="zh-CN" dirty="0" smtClean="0"/>
              <a:t>et al</a:t>
            </a:r>
            <a:r>
              <a:rPr lang="en-US" altLang="zh-CN" dirty="0" smtClean="0"/>
              <a:t>., 2016)</a:t>
            </a:r>
          </a:p>
          <a:p>
            <a:pPr lvl="2"/>
            <a:r>
              <a:rPr lang="en-US" altLang="zh-CN" dirty="0" smtClean="0"/>
              <a:t>2100 complex questions</a:t>
            </a:r>
            <a:endParaRPr lang="en-US" altLang="zh-CN" dirty="0"/>
          </a:p>
          <a:p>
            <a:pPr lvl="1"/>
            <a:r>
              <a:rPr lang="en-US" altLang="zh-CN" b="1" dirty="0" err="1" smtClean="0"/>
              <a:t>WebQuestions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Berant</a:t>
            </a:r>
            <a:r>
              <a:rPr lang="en-US" altLang="zh-CN" dirty="0" smtClean="0"/>
              <a:t> </a:t>
            </a:r>
            <a:r>
              <a:rPr lang="en-US" altLang="zh-CN" dirty="0" smtClean="0"/>
              <a:t>et al</a:t>
            </a:r>
            <a:r>
              <a:rPr lang="en-US" altLang="zh-CN" dirty="0" smtClean="0"/>
              <a:t>., 2013)</a:t>
            </a:r>
          </a:p>
          <a:p>
            <a:pPr lvl="2"/>
            <a:r>
              <a:rPr lang="en-US" altLang="zh-CN" dirty="0" smtClean="0"/>
              <a:t>5810 questions (~15% complex)</a:t>
            </a:r>
            <a:endParaRPr lang="en-US" altLang="zh-CN" dirty="0"/>
          </a:p>
          <a:p>
            <a:pPr lvl="1"/>
            <a:r>
              <a:rPr lang="en-US" altLang="zh-CN" b="1" dirty="0" err="1" smtClean="0"/>
              <a:t>SimpleQuestions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Bordes</a:t>
            </a:r>
            <a:r>
              <a:rPr lang="en-US" altLang="zh-CN" dirty="0" smtClean="0"/>
              <a:t> </a:t>
            </a:r>
            <a:r>
              <a:rPr lang="en-US" altLang="zh-CN" dirty="0" smtClean="0"/>
              <a:t>et al</a:t>
            </a:r>
            <a:r>
              <a:rPr lang="en-US" altLang="zh-CN" dirty="0" smtClean="0"/>
              <a:t>., 2015)</a:t>
            </a:r>
            <a:endParaRPr lang="en-US" altLang="zh-CN" dirty="0"/>
          </a:p>
          <a:p>
            <a:pPr lvl="2"/>
            <a:r>
              <a:rPr lang="en-US" altLang="zh-CN" dirty="0" smtClean="0"/>
              <a:t>&gt;100K simple questions</a:t>
            </a:r>
          </a:p>
          <a:p>
            <a:pPr lvl="2"/>
            <a:r>
              <a:rPr lang="en-US" altLang="zh-CN" dirty="0" smtClean="0"/>
              <a:t>Evaluated on FB2M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Evaluation on </a:t>
            </a:r>
            <a:r>
              <a:rPr lang="en-US" dirty="0" err="1" smtClean="0"/>
              <a:t>WebQ</a:t>
            </a:r>
            <a:r>
              <a:rPr lang="en-US" dirty="0" smtClean="0"/>
              <a:t> &amp; </a:t>
            </a:r>
            <a:r>
              <a:rPr lang="en-US" dirty="0" err="1" smtClean="0"/>
              <a:t>CompQ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EF8A-2210-49FE-897E-28BBB3D34CB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22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691700"/>
            <a:ext cx="5308219" cy="27570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10" y="4448763"/>
            <a:ext cx="5308219" cy="17414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897921"/>
            <a:ext cx="5939365" cy="26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Ablation: Semantic Component </a:t>
            </a:r>
            <a:r>
              <a:rPr lang="en-US" altLang="zh-CN" dirty="0" err="1" smtClean="0"/>
              <a:t>Repr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77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None: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 is not </a:t>
                </a:r>
                <a:r>
                  <a:rPr lang="en-US" altLang="zh-CN" dirty="0" smtClean="0"/>
                  <a:t>employed.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775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23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903" y="2864896"/>
            <a:ext cx="6577740" cy="30406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65" y="2772148"/>
            <a:ext cx="2860581" cy="30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Ablation: Semantic 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345"/>
                <a:ext cx="10515600" cy="14572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Ours:</a:t>
                </a:r>
              </a:p>
              <a:p>
                <a:r>
                  <a:rPr lang="en-US" altLang="zh-CN" dirty="0" smtClean="0"/>
                  <a:t>Baseline: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𝑠𝑒𝑚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345"/>
                <a:ext cx="10515600" cy="1457237"/>
              </a:xfrm>
              <a:blipFill>
                <a:blip r:embed="rId3"/>
                <a:stretch>
                  <a:fillRect l="-1333" t="-8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89" y="3045133"/>
            <a:ext cx="6993736" cy="2926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566232"/>
            <a:ext cx="5026481" cy="57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0690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Handle KBQA task in the scenario of complex semantics</a:t>
            </a:r>
            <a:endParaRPr lang="en-US" altLang="zh-CN" dirty="0"/>
          </a:p>
          <a:p>
            <a:endParaRPr lang="en-US" altLang="zh-CN" sz="1600" dirty="0" smtClean="0"/>
          </a:p>
          <a:p>
            <a:r>
              <a:rPr lang="en-US" altLang="zh-CN" dirty="0" smtClean="0"/>
              <a:t>Explicitly encoding the complete semantics of the query graph using neural networks</a:t>
            </a:r>
          </a:p>
          <a:p>
            <a:endParaRPr lang="en-US" altLang="zh-CN" sz="1600" dirty="0" smtClean="0"/>
          </a:p>
          <a:p>
            <a:r>
              <a:rPr lang="en-US" altLang="zh-CN" dirty="0" smtClean="0"/>
              <a:t>Leveraging dependency parse and linking enrichment to further improve the overall performance</a:t>
            </a:r>
          </a:p>
          <a:p>
            <a:endParaRPr lang="en-US" altLang="zh-CN" sz="1600" dirty="0" smtClean="0"/>
          </a:p>
          <a:p>
            <a:r>
              <a:rPr lang="en-US" altLang="zh-CN" dirty="0" smtClean="0"/>
              <a:t>Competitive in both complex &amp; simple QA datasets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Questions &amp; Answers</a:t>
            </a:r>
            <a:endParaRPr lang="zh-CN" altLang="en-US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BF3-F01A-4989-AF98-65BC5353A0F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en-US" altLang="zh-CN" dirty="0" smtClean="0"/>
              <a:t>: KBQA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Natural language questions</a:t>
            </a:r>
            <a:endParaRPr lang="en-US" altLang="zh-CN" dirty="0"/>
          </a:p>
          <a:p>
            <a:pPr lvl="1"/>
            <a:r>
              <a:rPr lang="en-US" altLang="zh-CN" dirty="0" smtClean="0"/>
              <a:t>Factoid questions</a:t>
            </a:r>
          </a:p>
          <a:p>
            <a:pPr lvl="1"/>
            <a:r>
              <a:rPr lang="en-US" altLang="zh-CN" dirty="0" smtClean="0"/>
              <a:t>Describe existing facts of specific entities</a:t>
            </a:r>
            <a:endParaRPr lang="en-US" altLang="zh-CN" dirty="0"/>
          </a:p>
          <a:p>
            <a:r>
              <a:rPr lang="en-US" altLang="zh-CN" dirty="0" smtClean="0"/>
              <a:t>Output: Entities (or literal values) in KB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Example: “What’s the capital of United States ?”</a:t>
            </a:r>
          </a:p>
          <a:p>
            <a:pPr lvl="1"/>
            <a:r>
              <a:rPr lang="en-US" altLang="zh-CN" dirty="0" smtClean="0"/>
              <a:t>Answer: Washington, D.C. (m.0rh6k)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vs Complex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1"/>
            <a:ext cx="10515600" cy="15084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“What’s the capital of United States ?”</a:t>
            </a:r>
          </a:p>
          <a:p>
            <a:pPr lvl="1"/>
            <a:r>
              <a:rPr lang="en-US" altLang="zh-CN" i="1" dirty="0" smtClean="0"/>
              <a:t>(</a:t>
            </a:r>
            <a:r>
              <a:rPr lang="en-US" altLang="zh-CN" i="1" dirty="0" err="1" smtClean="0"/>
              <a:t>united_states</a:t>
            </a:r>
            <a:r>
              <a:rPr lang="en-US" altLang="zh-CN" i="1" dirty="0" smtClean="0"/>
              <a:t>, capital, ?)</a:t>
            </a:r>
          </a:p>
          <a:p>
            <a:pPr lvl="1"/>
            <a:r>
              <a:rPr lang="en-US" altLang="zh-CN" i="1" dirty="0" smtClean="0"/>
              <a:t>Simple question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4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930400" y="2892793"/>
            <a:ext cx="6955750" cy="1631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PREFIX fb: &lt;http://rdf.freebase.com/ns/&gt; 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SELECT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?name WHERE {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fb:</a:t>
            </a:r>
            <a:r>
              <a:rPr lang="en-US" altLang="zh-CN" sz="2000" b="1" u="sng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m.09c7w0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</a:t>
            </a:r>
            <a:r>
              <a:rPr lang="en-US" altLang="zh-CN" sz="2000" b="1" u="sng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location.country.capital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?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fb:type.object.name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?name .</a:t>
            </a: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99" y="5009991"/>
            <a:ext cx="6924675" cy="971630"/>
          </a:xfrm>
          <a:prstGeom prst="rect">
            <a:avLst/>
          </a:prstGeom>
        </p:spPr>
      </p:pic>
      <p:cxnSp>
        <p:nvCxnSpPr>
          <p:cNvPr id="9" name="肘形连接符 8"/>
          <p:cNvCxnSpPr>
            <a:endCxn id="6" idx="3"/>
          </p:cNvCxnSpPr>
          <p:nvPr/>
        </p:nvCxnSpPr>
        <p:spPr>
          <a:xfrm rot="16200000" flipH="1">
            <a:off x="7289929" y="2112179"/>
            <a:ext cx="2053293" cy="1139150"/>
          </a:xfrm>
          <a:prstGeom prst="bentConnector4">
            <a:avLst>
              <a:gd name="adj1" fmla="val 450"/>
              <a:gd name="adj2" fmla="val 2204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1"/>
            <a:endCxn id="7" idx="1"/>
          </p:cNvCxnSpPr>
          <p:nvPr/>
        </p:nvCxnSpPr>
        <p:spPr>
          <a:xfrm rot="10800000" flipH="1" flipV="1">
            <a:off x="1930399" y="3708400"/>
            <a:ext cx="2235199" cy="1787405"/>
          </a:xfrm>
          <a:prstGeom prst="bentConnector3">
            <a:avLst>
              <a:gd name="adj1" fmla="val -4090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24426" y="1913082"/>
            <a:ext cx="2523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i="1" dirty="0" smtClean="0">
                <a:solidFill>
                  <a:srgbClr val="0070C0"/>
                </a:solidFill>
              </a:rPr>
              <a:t>entity linking</a:t>
            </a:r>
          </a:p>
          <a:p>
            <a:pPr algn="r"/>
            <a:r>
              <a:rPr lang="en-US" altLang="zh-CN" sz="2400" i="1" dirty="0" smtClean="0">
                <a:solidFill>
                  <a:srgbClr val="0070C0"/>
                </a:solidFill>
              </a:rPr>
              <a:t>predicate mapping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8921" y="4978514"/>
            <a:ext cx="235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i="1" dirty="0" smtClean="0">
                <a:solidFill>
                  <a:srgbClr val="0070C0"/>
                </a:solidFill>
              </a:rPr>
              <a:t>Querying over KB</a:t>
            </a:r>
            <a:endParaRPr lang="zh-CN" alt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7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vs Complex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“What is the second longest river in United States ?”</a:t>
            </a:r>
          </a:p>
          <a:p>
            <a:pPr lvl="1"/>
            <a:r>
              <a:rPr lang="en-US" altLang="zh-CN" i="1" dirty="0" smtClean="0"/>
              <a:t>(</a:t>
            </a:r>
            <a:r>
              <a:rPr lang="en-US" altLang="zh-CN" i="1" dirty="0" err="1" smtClean="0"/>
              <a:t>united_states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second_longest_river</a:t>
            </a:r>
            <a:r>
              <a:rPr lang="en-US" altLang="zh-CN" i="1" dirty="0" smtClean="0"/>
              <a:t>, ?)</a:t>
            </a:r>
          </a:p>
          <a:p>
            <a:pPr lvl="1"/>
            <a:r>
              <a:rPr lang="en-US" altLang="zh-CN" dirty="0" smtClean="0"/>
              <a:t>Predicate not in Freebase</a:t>
            </a:r>
          </a:p>
          <a:p>
            <a:r>
              <a:rPr lang="en-US" altLang="zh-CN" dirty="0" smtClean="0"/>
              <a:t>“Who is the youngest US president after 2002 ?”</a:t>
            </a:r>
          </a:p>
          <a:p>
            <a:pPr lvl="1"/>
            <a:r>
              <a:rPr lang="en-US" altLang="zh-CN" dirty="0" smtClean="0"/>
              <a:t>Involving multiple constraints</a:t>
            </a:r>
          </a:p>
          <a:p>
            <a:pPr lvl="1"/>
            <a:endParaRPr lang="en-US" altLang="zh-CN" dirty="0"/>
          </a:p>
          <a:p>
            <a:r>
              <a:rPr lang="en-US" altLang="zh-CN" b="1" i="1" dirty="0" smtClean="0"/>
              <a:t>Complex questions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an’t convert to a simple </a:t>
            </a:r>
            <a:r>
              <a:rPr lang="en-US" altLang="zh-CN" i="1" dirty="0" smtClean="0"/>
              <a:t>(entity, predicate, ?) </a:t>
            </a:r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Graph of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“What is the second longest river in United States ?”</a:t>
            </a:r>
          </a:p>
          <a:p>
            <a:pPr marL="457200" lvl="1" indent="0">
              <a:buNone/>
            </a:pPr>
            <a:r>
              <a:rPr lang="en-US" altLang="zh-CN" dirty="0" smtClean="0"/>
              <a:t>Component </a:t>
            </a:r>
            <a:r>
              <a:rPr lang="en-US" altLang="zh-CN" dirty="0" smtClean="0"/>
              <a:t>1: the answer is contained by US;</a:t>
            </a:r>
          </a:p>
          <a:p>
            <a:pPr marL="457200" lvl="1" indent="0">
              <a:buNone/>
            </a:pPr>
            <a:r>
              <a:rPr lang="en-US" altLang="zh-CN" dirty="0" smtClean="0"/>
              <a:t>Component </a:t>
            </a:r>
            <a:r>
              <a:rPr lang="en-US" altLang="zh-CN" dirty="0" smtClean="0"/>
              <a:t>2: the answer is a river;</a:t>
            </a:r>
          </a:p>
          <a:p>
            <a:pPr marL="457200" lvl="1" indent="0">
              <a:buNone/>
            </a:pPr>
            <a:r>
              <a:rPr lang="en-US" altLang="zh-CN" dirty="0" smtClean="0"/>
              <a:t>Component 3</a:t>
            </a:r>
            <a:r>
              <a:rPr lang="en-US" altLang="zh-CN" dirty="0" smtClean="0"/>
              <a:t>: the answer ranks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by length DESC.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367" y="3581400"/>
            <a:ext cx="8012584" cy="2074972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745661" y="5961519"/>
            <a:ext cx="5356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Example of a complex query graph.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</a:t>
            </a:r>
            <a:r>
              <a:rPr lang="en-US" altLang="zh-CN" dirty="0" smtClean="0"/>
              <a:t>Overview: Semantic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800" dirty="0" smtClean="0"/>
          </a:p>
          <a:p>
            <a:r>
              <a:rPr lang="en-US" altLang="zh-CN" dirty="0" smtClean="0"/>
              <a:t>Candidate </a:t>
            </a:r>
            <a:r>
              <a:rPr lang="en-US" altLang="zh-CN" dirty="0" smtClean="0"/>
              <a:t>structure generation</a:t>
            </a:r>
          </a:p>
          <a:p>
            <a:pPr lvl="1"/>
            <a:r>
              <a:rPr lang="en-US" altLang="zh-CN" dirty="0" smtClean="0"/>
              <a:t>Staged query graph generation</a:t>
            </a:r>
          </a:p>
          <a:p>
            <a:pPr lvl="1"/>
            <a:r>
              <a:rPr lang="en-US" altLang="zh-CN" dirty="0" smtClean="0"/>
              <a:t>Handling multiple constraints: entity</a:t>
            </a:r>
            <a:r>
              <a:rPr lang="en-US" altLang="zh-CN" dirty="0" smtClean="0"/>
              <a:t>, type, time, </a:t>
            </a:r>
            <a:r>
              <a:rPr lang="en-US" altLang="zh-CN" dirty="0" smtClean="0"/>
              <a:t>ordinal</a:t>
            </a:r>
          </a:p>
          <a:p>
            <a:pPr lvl="2"/>
            <a:endParaRPr lang="en-US" altLang="zh-CN" sz="900" dirty="0" smtClean="0"/>
          </a:p>
          <a:p>
            <a:r>
              <a:rPr lang="en-US" altLang="zh-CN" dirty="0" smtClean="0"/>
              <a:t>Query graph re-rank</a:t>
            </a:r>
          </a:p>
          <a:p>
            <a:pPr lvl="1"/>
            <a:r>
              <a:rPr lang="en-US" altLang="zh-CN" dirty="0" smtClean="0"/>
              <a:t>NN-based </a:t>
            </a:r>
            <a:r>
              <a:rPr lang="en-US" altLang="zh-CN" dirty="0" smtClean="0"/>
              <a:t>semantic matching model</a:t>
            </a:r>
          </a:p>
          <a:p>
            <a:pPr lvl="1"/>
            <a:r>
              <a:rPr lang="en-US" altLang="zh-CN" dirty="0" smtClean="0"/>
              <a:t>Calculate similarity between the question and the query graph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</a:t>
            </a:r>
            <a:r>
              <a:rPr lang="en-US" altLang="zh-CN" dirty="0" smtClean="0"/>
              <a:t>Overview: Semantic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800" dirty="0" smtClean="0"/>
          </a:p>
          <a:p>
            <a:r>
              <a:rPr lang="en-US" altLang="zh-CN" dirty="0" smtClean="0"/>
              <a:t>Candidate </a:t>
            </a:r>
            <a:r>
              <a:rPr lang="en-US" altLang="zh-CN" dirty="0" smtClean="0"/>
              <a:t>structure generation</a:t>
            </a:r>
          </a:p>
          <a:p>
            <a:pPr lvl="1"/>
            <a:r>
              <a:rPr lang="en-US" altLang="zh-CN" dirty="0" smtClean="0"/>
              <a:t>Staged query graph generation</a:t>
            </a:r>
          </a:p>
          <a:p>
            <a:pPr lvl="1"/>
            <a:r>
              <a:rPr lang="en-US" altLang="zh-CN" dirty="0" smtClean="0"/>
              <a:t>Handling multiple constraints: entity</a:t>
            </a:r>
            <a:r>
              <a:rPr lang="en-US" altLang="zh-CN" dirty="0" smtClean="0"/>
              <a:t>, type, time, </a:t>
            </a:r>
            <a:r>
              <a:rPr lang="en-US" altLang="zh-CN" dirty="0" smtClean="0"/>
              <a:t>ordinal</a:t>
            </a:r>
          </a:p>
          <a:p>
            <a:pPr lvl="2"/>
            <a:endParaRPr lang="en-US" altLang="zh-CN" sz="900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Query graph re-rank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NN-based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semantic matching model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Calculate similarity between the question and the query graph</a:t>
            </a:r>
          </a:p>
          <a:p>
            <a:pPr lvl="2"/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1" y="2083633"/>
            <a:ext cx="10789364" cy="44552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Structure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59773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“Staged Query Graph Generation”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AE0D-75B3-4FD4-865D-BE542B330A3A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259-EBC2-45CB-8D8D-7856CD7750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Words>1155</Words>
  <Application>Microsoft Office PowerPoint</Application>
  <PresentationFormat>宽屏</PresentationFormat>
  <Paragraphs>315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Cambria Math</vt:lpstr>
      <vt:lpstr>Centaur</vt:lpstr>
      <vt:lpstr>Consolas</vt:lpstr>
      <vt:lpstr>Times New Roman</vt:lpstr>
      <vt:lpstr>Office 主题</vt:lpstr>
      <vt:lpstr>Knowledge Base Question Answering via Encoding of Complex Query Structures</vt:lpstr>
      <vt:lpstr>Background: Knowledge Bases</vt:lpstr>
      <vt:lpstr>Background: KBQA</vt:lpstr>
      <vt:lpstr>Simple vs Complex Questions</vt:lpstr>
      <vt:lpstr>Simple vs Complex Questions</vt:lpstr>
      <vt:lpstr>Query Graph of Questions</vt:lpstr>
      <vt:lpstr>Approach Overview: Semantic Parsing</vt:lpstr>
      <vt:lpstr>Approach Overview: Semantic Parsing</vt:lpstr>
      <vt:lpstr>Candidate Structure Generation</vt:lpstr>
      <vt:lpstr>Candidate Structure Generation</vt:lpstr>
      <vt:lpstr>Candidate Structure Generation</vt:lpstr>
      <vt:lpstr>Candidate Structure Generation</vt:lpstr>
      <vt:lpstr>Candidate Structure Generation</vt:lpstr>
      <vt:lpstr>Candidate Structure Generation</vt:lpstr>
      <vt:lpstr>Approach Overview: Semantic Parsing</vt:lpstr>
      <vt:lpstr>Semantic Matching Model</vt:lpstr>
      <vt:lpstr>Semantic Component Representation</vt:lpstr>
      <vt:lpstr>Question Representation</vt:lpstr>
      <vt:lpstr>Objective &amp; Loss Function</vt:lpstr>
      <vt:lpstr>Entity Linking Enrichment</vt:lpstr>
      <vt:lpstr>Experimental Setup</vt:lpstr>
      <vt:lpstr>End-to-End Evaluation on WebQ &amp; CompQ</vt:lpstr>
      <vt:lpstr>Ablation: Semantic Component Repr.</vt:lpstr>
      <vt:lpstr>Ablation: Semantic Composition</vt:lpstr>
      <vt:lpstr>Conclusion</vt:lpstr>
      <vt:lpstr>Thanks for listening!</vt:lpstr>
    </vt:vector>
  </TitlesOfParts>
  <Company>Alibaba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schema_long_version</dc:title>
  <dc:creator>Kangqi Luo</dc:creator>
  <cp:lastModifiedBy>罗康琦</cp:lastModifiedBy>
  <cp:revision>267</cp:revision>
  <dcterms:created xsi:type="dcterms:W3CDTF">2017-07-16T06:35:44Z</dcterms:created>
  <dcterms:modified xsi:type="dcterms:W3CDTF">2018-09-12T09:44:33Z</dcterms:modified>
</cp:coreProperties>
</file>