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51" r:id="rId2"/>
    <p:sldId id="452" r:id="rId3"/>
    <p:sldId id="408" r:id="rId4"/>
    <p:sldId id="405" r:id="rId5"/>
    <p:sldId id="409" r:id="rId6"/>
    <p:sldId id="410" r:id="rId7"/>
    <p:sldId id="453" r:id="rId8"/>
    <p:sldId id="457" r:id="rId9"/>
    <p:sldId id="460" r:id="rId10"/>
    <p:sldId id="458" r:id="rId11"/>
    <p:sldId id="476" r:id="rId12"/>
    <p:sldId id="459" r:id="rId13"/>
    <p:sldId id="463" r:id="rId14"/>
    <p:sldId id="467" r:id="rId15"/>
    <p:sldId id="468" r:id="rId16"/>
    <p:sldId id="466" r:id="rId17"/>
    <p:sldId id="469" r:id="rId18"/>
    <p:sldId id="464" r:id="rId19"/>
    <p:sldId id="470" r:id="rId20"/>
    <p:sldId id="471" r:id="rId21"/>
    <p:sldId id="474" r:id="rId22"/>
    <p:sldId id="475" r:id="rId23"/>
    <p:sldId id="477" r:id="rId24"/>
    <p:sldId id="336" r:id="rId25"/>
    <p:sldId id="421" r:id="rId26"/>
    <p:sldId id="419" r:id="rId27"/>
    <p:sldId id="420" r:id="rId28"/>
    <p:sldId id="430" r:id="rId29"/>
    <p:sldId id="428" r:id="rId30"/>
    <p:sldId id="431" r:id="rId31"/>
    <p:sldId id="427" r:id="rId32"/>
    <p:sldId id="478" r:id="rId33"/>
    <p:sldId id="432" r:id="rId34"/>
    <p:sldId id="442" r:id="rId35"/>
    <p:sldId id="443" r:id="rId36"/>
    <p:sldId id="437" r:id="rId37"/>
    <p:sldId id="441" r:id="rId38"/>
    <p:sldId id="438" r:id="rId39"/>
    <p:sldId id="434" r:id="rId40"/>
    <p:sldId id="440" r:id="rId41"/>
    <p:sldId id="479" r:id="rId42"/>
    <p:sldId id="439" r:id="rId43"/>
    <p:sldId id="480" r:id="rId44"/>
    <p:sldId id="445" r:id="rId45"/>
    <p:sldId id="446" r:id="rId46"/>
    <p:sldId id="481" r:id="rId47"/>
    <p:sldId id="482" r:id="rId48"/>
    <p:sldId id="398" r:id="rId49"/>
    <p:sldId id="399" r:id="rId50"/>
    <p:sldId id="449" r:id="rId5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8" autoAdjust="0"/>
    <p:restoredTop sz="80129" autoAdjust="0"/>
  </p:normalViewPr>
  <p:slideViewPr>
    <p:cSldViewPr>
      <p:cViewPr>
        <p:scale>
          <a:sx n="100" d="100"/>
          <a:sy n="100" d="100"/>
        </p:scale>
        <p:origin x="1272" y="6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6AC7F-9C0D-4B7E-AFE8-3C531EBDCF49}" type="datetimeFigureOut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5926A-16E4-4709-B6C4-A1EDCE55F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4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 the title mentioned, 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paper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focus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commonsense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reasoning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exists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texts.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essential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encodes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texts.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harvesting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ensuring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coverage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precision.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useful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reasoning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helpful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many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NLP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applications,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text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understanding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tasks.</a:t>
            </a:r>
            <a:endParaRPr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EE58-9594-8945-BFA3-6DAE026EE21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553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adjectival modifier dependency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relation.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nsubj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nominal subject relation.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conjunction relation.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25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97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45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30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We extract the opinion-aspect pair (slow, shutter) from the sentence by applying Rule 2.</a:t>
            </a:r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75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7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We further extract the pair (noisy, shutter) from the sentence by applying Rule 3.</a:t>
            </a:r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3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many aspects are expressed by phrases, thus, we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 the phrases as aspect candidates by introducing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extension rules as follows: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05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to obtain the high-quality phrases as aspect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candidates.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31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Here’s an example sentence: It’s a great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zoom lens.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3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baseline="0" dirty="0" smtClean="0"/>
              <a:t> will first describe the problem using an example user review about a hotel from TripAdvisor.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17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identify the pair (great,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the candidate.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58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 that zoom lens is in P.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we extract (great, zoom lens) as a valid pair instead of (great, lens).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13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aspect candidates extracted in the last stage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with the counts modified by adjectives.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directly use such raw counts to rank the aspect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one of the baseline models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experiments.</a:t>
            </a:r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such ranking usually suffers from the aspect overlapping problem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obviously violates the principle of pursuing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coverage and distinctiveness of prominent aspects.</a:t>
            </a:r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solve this problem, we construct an aspect taxonomy to obtain such overlapping information between aspect candidates by leveraging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WordNet ontology.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EE58-9594-8945-BFA3-6DAE026EE21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17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In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order to construct the aspect taxonomy by leveraging the </a:t>
            </a:r>
            <a:r>
              <a:rPr kumimoji="1" lang="en-US" altLang="zh-CN" baseline="0" dirty="0" err="1" smtClean="0"/>
              <a:t>wordnet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We first need to match the aspect candidate to the synset in </a:t>
            </a:r>
            <a:r>
              <a:rPr kumimoji="1" lang="en-US" altLang="zh-CN" baseline="0" dirty="0" err="1" smtClean="0"/>
              <a:t>wordnet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This is some kind of WSD (word sense disambiguation)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72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aim to cluster the aspect candidates with similar semantics together.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for each aspect candidate, we take the other candidates within the same cluster as its context for later disambiguation.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06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aim to cluster the aspect candidates with similar semantics together.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for each aspect candidate, we take the other candidates within the same cluster as its context for later disambiguation.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1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construct the aspect taxonomy from WordNet, we first extract the hypernym paths for every matched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synsets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previous step.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14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construct the aspect taxonomy from WordNet, we first extract the hypernym paths for every matched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synsets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previous step.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definition, a hypernym path p of synset s is the is-a relation path from s to the root synset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(i.e.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entity.n.01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nouns).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extract the hypernym paths for each matched synset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WordNet ontology 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Aggregate</a:t>
            </a:r>
            <a:r>
              <a:rPr kumimoji="1" lang="en-US" altLang="zh-CN" baseline="0" dirty="0" smtClean="0"/>
              <a:t> all such paths to obtain the aspect taxonomy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73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1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Given a product</a:t>
            </a:r>
            <a:r>
              <a:rPr lang="en-US" altLang="zh-CN" baseline="0" dirty="0" smtClean="0"/>
              <a:t> or service, in this case the product or service type is hotel,</a:t>
            </a:r>
          </a:p>
          <a:p>
            <a:r>
              <a:rPr lang="en-US" altLang="zh-CN" baseline="0" dirty="0" smtClean="0"/>
              <a:t>The </a:t>
            </a:r>
            <a:r>
              <a:rPr lang="en-US" altLang="zh-CN" dirty="0" smtClean="0"/>
              <a:t>Prominent review aspects are the</a:t>
            </a:r>
            <a:r>
              <a:rPr lang="en-US" altLang="zh-CN" baseline="0" dirty="0" smtClean="0"/>
              <a:t> aspects that are most critical or be cared about by users</a:t>
            </a:r>
          </a:p>
          <a:p>
            <a:r>
              <a:rPr lang="en-US" altLang="zh-CN" dirty="0" smtClean="0"/>
              <a:t>For example,</a:t>
            </a:r>
            <a:r>
              <a:rPr lang="en-US" altLang="zh-CN" baseline="0" dirty="0" smtClean="0"/>
              <a:t> for a hotel, people are care about its Value, Rooms, Location, cleanliness, sleep quality and service.</a:t>
            </a:r>
          </a:p>
          <a:p>
            <a:r>
              <a:rPr lang="en-US" altLang="zh-CN" baseline="0" dirty="0" smtClean="0"/>
              <a:t>So the prominent aspects for a hotel are listed here.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24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acquiring the aspect taxonomy for the given product or service, we can now tell if two aspects are semantically overlapped or not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14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EE58-9594-8945-BFA3-6DAE026EE21A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094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Next, we propose a method based on personalized page rank </a:t>
            </a:r>
          </a:p>
          <a:p>
            <a:r>
              <a:rPr kumimoji="1" lang="en-US" altLang="zh-CN" dirty="0" smtClean="0"/>
              <a:t>to compute the </a:t>
            </a:r>
            <a:r>
              <a:rPr kumimoji="1" lang="en-US" altLang="zh-CN" dirty="0" smtClean="0"/>
              <a:t>overall </a:t>
            </a:r>
            <a:r>
              <a:rPr kumimoji="1" lang="en-US" altLang="zh-CN" dirty="0" smtClean="0"/>
              <a:t>rank values</a:t>
            </a:r>
            <a:r>
              <a:rPr kumimoji="1" lang="en-US" altLang="zh-CN" baseline="0" dirty="0" smtClean="0"/>
              <a:t> for the potential aspects by leveraging the aspect taxonomy.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18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𝑓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𝑙𝑒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altLang="zh-CN" dirty="0" smtClean="0"/>
                  <a:t>: the frequency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𝑙𝑒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modified by adjectives</a:t>
                </a:r>
                <a:endParaRPr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There </a:t>
                </a:r>
                <a:r>
                  <a:rPr kumimoji="1" lang="en-US" altLang="zh-CN" dirty="0" smtClean="0"/>
                  <a:t>are seeds on</a:t>
                </a:r>
                <a:r>
                  <a:rPr kumimoji="1" lang="en-US" altLang="zh-CN" baseline="0" dirty="0" smtClean="0"/>
                  <a:t> which the initial scores distributed.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en-US" altLang="zh-CN" b="0" i="0" smtClean="0">
                    <a:latin typeface="Cambria Math" charset="0"/>
                  </a:rPr>
                  <a:t>𝑓(𝑙𝑒(𝑠_𝑖))</a:t>
                </a:r>
                <a:r>
                  <a:rPr lang="en-US" altLang="zh-CN" dirty="0" smtClean="0"/>
                  <a:t>: the frequency </a:t>
                </a:r>
                <a:r>
                  <a:rPr lang="en-US" altLang="zh-CN" dirty="0" smtClean="0"/>
                  <a:t>that </a:t>
                </a:r>
                <a:r>
                  <a:rPr lang="en-US" altLang="zh-CN" i="0">
                    <a:latin typeface="Cambria Math" charset="0"/>
                  </a:rPr>
                  <a:t>𝑙𝑒(𝑠_𝑖)</a:t>
                </a:r>
                <a:r>
                  <a:rPr lang="en-US" altLang="zh-CN" dirty="0" smtClean="0"/>
                  <a:t> is modified by adjectives</a:t>
                </a:r>
                <a:endParaRPr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There </a:t>
                </a:r>
                <a:r>
                  <a:rPr kumimoji="1" lang="en-US" altLang="zh-CN" dirty="0" smtClean="0"/>
                  <a:t>are seeds on</a:t>
                </a:r>
                <a:r>
                  <a:rPr kumimoji="1" lang="en-US" altLang="zh-CN" baseline="0" dirty="0" smtClean="0"/>
                  <a:t> which the initial scores distributed.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737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EE58-9594-8945-BFA3-6DAE026EE21A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557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construct the aspect taxonomy from WordNet, we first extract the hypernym paths for every matched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synsets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previous step.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80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 the title mentioned, 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paper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focus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commonsense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reasoning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exists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texts.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essential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encodes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texts.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harvesting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ensuring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coverage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precision.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useful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reasoning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helpful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many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NLP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applications,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text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understanding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tasks.</a:t>
            </a:r>
            <a:endParaRPr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EE58-9594-8945-BFA3-6DAE026EE21A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15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83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04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People</a:t>
            </a:r>
            <a:r>
              <a:rPr lang="en-US" altLang="zh-CN" baseline="0" dirty="0" smtClean="0"/>
              <a:t> usually write down their feedback especially for the prominent aspects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7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formalize our problem a bit,</a:t>
            </a:r>
          </a:p>
          <a:p>
            <a:r>
              <a:rPr lang="en-US" altLang="zh-CN" dirty="0" smtClean="0"/>
              <a:t>Our</a:t>
            </a:r>
            <a:r>
              <a:rPr lang="en-US" altLang="zh-CN" baseline="0" dirty="0" smtClean="0"/>
              <a:t> inputs are the text reviews about one type of product or service</a:t>
            </a:r>
            <a:r>
              <a:rPr lang="en-US" altLang="zh-CN" baseline="0" dirty="0"/>
              <a:t> </a:t>
            </a:r>
            <a:r>
              <a:rPr lang="en-US" altLang="zh-CN" baseline="0" dirty="0" smtClean="0"/>
              <a:t>and the expect number of prominent aspects we want to extract.</a:t>
            </a:r>
          </a:p>
          <a:p>
            <a:r>
              <a:rPr lang="en-US" altLang="zh-CN" baseline="0" dirty="0" smtClean="0"/>
              <a:t>And the output should be K prominent aspect terms extracted from the text reviews.</a:t>
            </a:r>
          </a:p>
          <a:p>
            <a:r>
              <a:rPr lang="en-US" altLang="zh-CN" baseline="0" dirty="0" smtClean="0"/>
              <a:t>For example, we want to extract 5 most prominent aspects for the hotel service.</a:t>
            </a:r>
          </a:p>
          <a:p>
            <a:r>
              <a:rPr lang="en-US" altLang="zh-CN" baseline="0" dirty="0" smtClean="0"/>
              <a:t>One reasonable output is: room, location, staff, breakfast, pool.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EE58-9594-8945-BFA3-6DAE026EE21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19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EE58-9594-8945-BFA3-6DAE026EE21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604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We extract massive aspect candidates from the text reviews using following three rules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89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We extract massive aspect candidates from the text reviews using following three rules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5926A-16E4-4709-B6C4-A1EDCE55FB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B0A9-A19D-468F-AE4E-1BFFEF6A463E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6ECE-B8FF-4621-B098-4EBC1AFDE21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BC12-5BD4-40C9-B9E6-0D7AD51291E9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862B-19E6-447D-AA80-B05C98A200E6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0B8E-45B6-4C52-B81E-0D0C129BF538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DD7-E539-4069-BD88-0D9D31574934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09B-7189-42C0-96B8-8AB8436F563D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9481-249F-4438-B0E8-AD16C9EBF8A8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975E-79A6-42A2-8835-F1D0C78DA27D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A3A-113E-4A07-AB5A-DC38F37BD4F5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BD3A-EAF3-487C-A260-C3126F2A106C}" type="datetime1">
              <a:rPr lang="zh-CN" altLang="en-US" smtClean="0"/>
              <a:pPr/>
              <a:t>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5" Type="http://schemas.openxmlformats.org/officeDocument/2006/relationships/image" Target="../media/image71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5" Type="http://schemas.openxmlformats.org/officeDocument/2006/relationships/image" Target="../media/image71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5" Type="http://schemas.openxmlformats.org/officeDocument/2006/relationships/image" Target="../media/image71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5" Type="http://schemas.openxmlformats.org/officeDocument/2006/relationships/image" Target="../media/image7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5" Type="http://schemas.openxmlformats.org/officeDocument/2006/relationships/image" Target="../media/image7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70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2281436"/>
            <a:ext cx="5886209" cy="1692969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err="1">
                <a:solidFill>
                  <a:schemeClr val="tx1"/>
                </a:solidFill>
              </a:rPr>
              <a:t>Zhiyi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Luo,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Shanshan</a:t>
            </a:r>
            <a:r>
              <a:rPr kumimoji="1" lang="en-US" altLang="zh-CN" dirty="0" smtClean="0">
                <a:solidFill>
                  <a:schemeClr val="tx1"/>
                </a:solidFill>
              </a:rPr>
              <a:t> Huang, Frank F. </a:t>
            </a:r>
            <a:r>
              <a:rPr kumimoji="1" lang="en-US" altLang="zh-CN" dirty="0" smtClean="0">
                <a:solidFill>
                  <a:schemeClr val="tx1"/>
                </a:solidFill>
              </a:rPr>
              <a:t>Xu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Bill </a:t>
            </a:r>
            <a:r>
              <a:rPr lang="en-US" altLang="zh-CN" dirty="0" err="1">
                <a:solidFill>
                  <a:schemeClr val="tx1"/>
                </a:solidFill>
              </a:rPr>
              <a:t>Yuchen</a:t>
            </a:r>
            <a:r>
              <a:rPr lang="en-US" altLang="zh-CN" dirty="0">
                <a:solidFill>
                  <a:schemeClr val="tx1"/>
                </a:solidFill>
              </a:rPr>
              <a:t> Lin, </a:t>
            </a:r>
            <a:r>
              <a:rPr lang="en-US" altLang="zh-CN" dirty="0" err="1">
                <a:solidFill>
                  <a:schemeClr val="tx1"/>
                </a:solidFill>
              </a:rPr>
              <a:t>Hanyuan</a:t>
            </a:r>
            <a:r>
              <a:rPr lang="en-US" altLang="zh-CN" dirty="0">
                <a:solidFill>
                  <a:schemeClr val="tx1"/>
                </a:solidFill>
              </a:rPr>
              <a:t> Shi, Kenny Q. </a:t>
            </a:r>
            <a:r>
              <a:rPr lang="en-US" altLang="zh-CN" dirty="0" smtClean="0">
                <a:solidFill>
                  <a:schemeClr val="tx1"/>
                </a:solidFill>
              </a:rPr>
              <a:t>Zhu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</a:rPr>
              <a:t>Shanghai Jiao Tong University</a:t>
            </a:r>
            <a:endParaRPr kumimoji="1" lang="zh-CN" altLang="en-US" sz="1667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600" dirty="0" smtClean="0">
                <a:solidFill>
                  <a:schemeClr val="tx1"/>
                </a:solidFill>
              </a:rPr>
              <a:t>09/12/2018</a:t>
            </a:r>
          </a:p>
          <a:p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312623" y="194181"/>
            <a:ext cx="7225952" cy="198966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 b="1" dirty="0" err="1"/>
              <a:t>ExtRA</a:t>
            </a:r>
            <a:r>
              <a:rPr kumimoji="1" lang="en-US" altLang="zh-CN" sz="4000" b="1" dirty="0"/>
              <a:t>: </a:t>
            </a:r>
            <a:br>
              <a:rPr kumimoji="1" lang="en-US" altLang="zh-CN" sz="4000" b="1" dirty="0"/>
            </a:br>
            <a:r>
              <a:rPr kumimoji="1" lang="en-US" altLang="zh-CN" sz="4000" b="1" dirty="0"/>
              <a:t>Extracting Prominent Review Aspects from Customer Feedback</a:t>
            </a:r>
            <a:endParaRPr kumimoji="1" lang="zh-CN" altLang="en-US" sz="4000" b="1" dirty="0"/>
          </a:p>
        </p:txBody>
      </p:sp>
      <p:pic>
        <p:nvPicPr>
          <p:cNvPr id="10" name="图片 9" descr="cylu90ks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937620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Extraction Rules</a:t>
                </a:r>
              </a:p>
              <a:p>
                <a:pPr lvl="1"/>
                <a:r>
                  <a:rPr kumimoji="1" lang="en-US" altLang="zh-CN" sz="2000" b="1" dirty="0" smtClean="0"/>
                  <a:t>Rule 1. </a:t>
                </a:r>
                <a:r>
                  <a:rPr kumimoji="1"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𝑎𝑚𝑜𝑑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0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𝑵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20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𝑨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/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/>
                  <a:t>.</a:t>
                </a:r>
              </a:p>
              <a:p>
                <a:pPr lvl="1"/>
                <a:r>
                  <a:rPr kumimoji="1" lang="en-US" altLang="zh-CN" sz="2000" b="1" dirty="0" smtClean="0"/>
                  <a:t>Rule 2. </a:t>
                </a:r>
                <a:r>
                  <a:rPr kumimoji="1"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𝑛𝑠𝑢𝑏𝑗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/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/>
                  <a:t>.</a:t>
                </a:r>
              </a:p>
              <a:p>
                <a:pPr lvl="1"/>
                <a:r>
                  <a:rPr kumimoji="1" lang="en-US" altLang="zh-CN" sz="2000" b="1" dirty="0" smtClean="0"/>
                  <a:t>Rule 3. </a:t>
                </a:r>
                <a:r>
                  <a:rPr kumimoji="1" lang="en-US" altLang="zh-CN" sz="20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𝑐𝑜𝑛𝑗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/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/>
                  <a:t>.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99592" y="3142279"/>
                <a:ext cx="51932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𝑵</m:t>
                    </m:r>
                  </m:oMath>
                </a14:m>
                <a:r>
                  <a:rPr kumimoji="1" lang="en-US" altLang="zh-CN" dirty="0" smtClean="0"/>
                  <a:t> indicates a </a:t>
                </a:r>
                <a:r>
                  <a:rPr kumimoji="1" lang="en-US" altLang="zh-CN" b="1" dirty="0" smtClean="0"/>
                  <a:t>noun</a:t>
                </a:r>
                <a:r>
                  <a:rPr kumimoji="1" lang="en-US" altLang="zh-CN" dirty="0" smtClean="0"/>
                  <a:t>, and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𝑨</m:t>
                    </m:r>
                  </m:oMath>
                </a14:m>
                <a:r>
                  <a:rPr kumimoji="1" lang="en-US" altLang="zh-CN" dirty="0" smtClean="0"/>
                  <a:t>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) is an </a:t>
                </a:r>
                <a:r>
                  <a:rPr kumimoji="1" lang="en-US" altLang="zh-CN" b="1" dirty="0" smtClean="0"/>
                  <a:t>adjective</a:t>
                </a:r>
                <a:r>
                  <a:rPr kumimoji="1" lang="en-US" altLang="zh-CN" dirty="0" smtClean="0"/>
                  <a:t>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2279"/>
                <a:ext cx="5193281" cy="391646"/>
              </a:xfrm>
              <a:prstGeom prst="rect">
                <a:avLst/>
              </a:prstGeom>
              <a:blipFill rotWithShape="0">
                <a:blip r:embed="rId4"/>
                <a:stretch>
                  <a:fillRect t="-6154" r="-1058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Extraction Rules</a:t>
                </a:r>
              </a:p>
              <a:p>
                <a:pPr lvl="1"/>
                <a:r>
                  <a:rPr kumimoji="1" lang="en-US" altLang="zh-CN" sz="2000" b="1" dirty="0" smtClean="0"/>
                  <a:t>Rule 1. </a:t>
                </a:r>
                <a:r>
                  <a:rPr kumimoji="1"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𝒂𝒎𝒐𝒅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/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/>
                  <a:t>.</a:t>
                </a:r>
              </a:p>
              <a:p>
                <a:pPr lvl="1"/>
                <a:r>
                  <a:rPr kumimoji="1" lang="en-US" altLang="zh-CN" sz="2000" b="1" dirty="0" smtClean="0"/>
                  <a:t>Rule 2. </a:t>
                </a:r>
                <a:r>
                  <a:rPr kumimoji="1"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𝒏𝒔𝒖𝒃𝒋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/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/>
                  <a:t>.</a:t>
                </a:r>
              </a:p>
              <a:p>
                <a:pPr lvl="1"/>
                <a:r>
                  <a:rPr kumimoji="1" lang="en-US" altLang="zh-CN" sz="2000" b="1" dirty="0" smtClean="0"/>
                  <a:t>Rule 3. </a:t>
                </a:r>
                <a:r>
                  <a:rPr kumimoji="1" lang="en-US" altLang="zh-CN" sz="20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𝒄𝒐𝒏𝒋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/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/>
                  <a:t>.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𝒂𝒎𝒐𝒅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𝒏𝒔𝒖𝒃𝒋</m:t>
                    </m:r>
                  </m:oMath>
                </a14:m>
                <a:r>
                  <a:rPr kumimoji="1" lang="en-US" altLang="zh-CN" dirty="0" smtClean="0"/>
                  <a:t>, and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𝒄𝒐𝒏𝒋</m:t>
                    </m:r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are dependency relations.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Extraction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1.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𝑎𝑚𝑜𝑑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2.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𝑛𝑠𝑢𝑏𝑗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3.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𝑐𝑜𝑛𝑗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05937" y="4247877"/>
            <a:ext cx="64953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The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7309" y="4247872"/>
            <a:ext cx="119402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shutter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87246" y="4248067"/>
            <a:ext cx="119479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is really 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8417" y="4247872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slow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59199" y="4247678"/>
            <a:ext cx="77656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and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94238" y="4247485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noisy.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𝒂𝒎𝒐𝒅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𝒏𝒔𝒖𝒃𝒋</m:t>
                    </m:r>
                  </m:oMath>
                </a14:m>
                <a:r>
                  <a:rPr kumimoji="1" lang="en-US" altLang="zh-CN" dirty="0" smtClean="0"/>
                  <a:t>, and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𝒄𝒐𝒏𝒋</m:t>
                    </m:r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are dependency relations.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Extraction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1.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𝑎𝑚𝑜𝑑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2.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𝑛𝑠𝑢𝑏𝑗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3.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𝑐𝑜𝑛𝑗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05937" y="4247877"/>
            <a:ext cx="64953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The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7309" y="4247872"/>
            <a:ext cx="119402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shutter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87246" y="4248067"/>
            <a:ext cx="119479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is really 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8417" y="4247872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slow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59199" y="4247678"/>
            <a:ext cx="77656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and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94238" y="4247485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noisy.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689180" y="4061243"/>
                <a:ext cx="45018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𝐀</m:t>
                          </m:r>
                        </m:e>
                        <m:sub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80" y="4061243"/>
                <a:ext cx="450188" cy="3539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756720" y="4089475"/>
                <a:ext cx="38504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solidFill>
                            <a:prstClr val="black"/>
                          </a:solidFill>
                          <a:latin typeface="Cambria Math" charset="0"/>
                          <a:ea typeface="等线" charset="-122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20" y="4089475"/>
                <a:ext cx="385041" cy="3539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𝒂𝒎𝒐𝒅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𝒏𝒔𝒖𝒃𝒋</m:t>
                    </m:r>
                  </m:oMath>
                </a14:m>
                <a:r>
                  <a:rPr kumimoji="1" lang="en-US" altLang="zh-CN" dirty="0" smtClean="0"/>
                  <a:t>, and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𝒄𝒐𝒏𝒋</m:t>
                    </m:r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are dependency relations.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5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Extraction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1.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𝑎𝑚𝑜𝑑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2.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𝑛𝑠𝑢𝑏𝑗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3.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𝑐𝑜𝑛𝑗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05937" y="4247877"/>
            <a:ext cx="64953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The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7309" y="4247872"/>
            <a:ext cx="119402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shutter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87246" y="4248067"/>
            <a:ext cx="119479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is really 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8417" y="4247872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slow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59199" y="4247678"/>
            <a:ext cx="77656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and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94238" y="4247485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noisy.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689180" y="4061243"/>
                <a:ext cx="45018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𝐀</m:t>
                          </m:r>
                        </m:e>
                        <m:sub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80" y="4061243"/>
                <a:ext cx="450188" cy="3539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756720" y="4089475"/>
                <a:ext cx="38504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solidFill>
                            <a:prstClr val="black"/>
                          </a:solidFill>
                          <a:latin typeface="Cambria Math" charset="0"/>
                          <a:ea typeface="等线" charset="-122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20" y="4089475"/>
                <a:ext cx="385041" cy="3539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弧 33"/>
          <p:cNvSpPr/>
          <p:nvPr/>
        </p:nvSpPr>
        <p:spPr>
          <a:xfrm>
            <a:off x="2411413" y="3997486"/>
            <a:ext cx="1405093" cy="276183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90350" y="3782576"/>
            <a:ext cx="70564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nsubj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36" name="弧 35"/>
          <p:cNvSpPr/>
          <p:nvPr/>
        </p:nvSpPr>
        <p:spPr>
          <a:xfrm flipH="1">
            <a:off x="1953141" y="3984920"/>
            <a:ext cx="1704313" cy="334049"/>
          </a:xfrm>
          <a:prstGeom prst="arc">
            <a:avLst>
              <a:gd name="adj1" fmla="val 19590350"/>
              <a:gd name="adj2" fmla="val 22357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𝒂𝒎𝒐𝒅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𝒏𝒔𝒖𝒃𝒋</m:t>
                    </m:r>
                  </m:oMath>
                </a14:m>
                <a:r>
                  <a:rPr kumimoji="1" lang="en-US" altLang="zh-CN" dirty="0" smtClean="0"/>
                  <a:t>, and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𝒄𝒐𝒏𝒋</m:t>
                    </m:r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are dependency relations.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Extraction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1.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𝑎𝑚𝑜𝑑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/>
                    </a:solidFill>
                  </a:rPr>
                  <a:t>Rule 2.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𝑛𝑠𝑢𝑏𝑗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3.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𝑐𝑜𝑛𝑗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05937" y="4247877"/>
            <a:ext cx="64953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The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7309" y="4247872"/>
            <a:ext cx="119402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shutter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87246" y="4248067"/>
            <a:ext cx="119479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is really 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8417" y="4247872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slow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59199" y="4247678"/>
            <a:ext cx="77656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and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94238" y="4247485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noisy.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689180" y="4061243"/>
                <a:ext cx="45018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𝐀</m:t>
                          </m:r>
                        </m:e>
                        <m:sub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80" y="4061243"/>
                <a:ext cx="450188" cy="3539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756720" y="4089475"/>
                <a:ext cx="38504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solidFill>
                            <a:prstClr val="black"/>
                          </a:solidFill>
                          <a:latin typeface="Cambria Math" charset="0"/>
                          <a:ea typeface="等线" charset="-122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20" y="4089475"/>
                <a:ext cx="385041" cy="3539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弧 33"/>
          <p:cNvSpPr/>
          <p:nvPr/>
        </p:nvSpPr>
        <p:spPr>
          <a:xfrm>
            <a:off x="2411413" y="3997486"/>
            <a:ext cx="1405093" cy="276183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90350" y="3782576"/>
            <a:ext cx="70564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nsubj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36" name="弧 35"/>
          <p:cNvSpPr/>
          <p:nvPr/>
        </p:nvSpPr>
        <p:spPr>
          <a:xfrm flipH="1">
            <a:off x="1953141" y="3984920"/>
            <a:ext cx="1704313" cy="334049"/>
          </a:xfrm>
          <a:prstGeom prst="arc">
            <a:avLst>
              <a:gd name="adj1" fmla="val 19590350"/>
              <a:gd name="adj2" fmla="val 22357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03510" y="3466663"/>
            <a:ext cx="2716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o</a:t>
            </a:r>
            <a:r>
              <a:rPr kumimoji="1" lang="en-US" altLang="zh-CN" sz="2400" dirty="0" smtClean="0"/>
              <a:t>pinion-aspect pairs</a:t>
            </a:r>
          </a:p>
          <a:p>
            <a:pPr algn="ctr"/>
            <a:r>
              <a:rPr kumimoji="1" lang="en-US" altLang="zh-CN" sz="2400" dirty="0" smtClean="0"/>
              <a:t>(slow, shutter)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𝒂𝒎𝒐𝒅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𝒏𝒔𝒖𝒃𝒋</m:t>
                    </m:r>
                  </m:oMath>
                </a14:m>
                <a:r>
                  <a:rPr kumimoji="1" lang="en-US" altLang="zh-CN" dirty="0" smtClean="0"/>
                  <a:t>, and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𝒄𝒐𝒏𝒋</m:t>
                    </m:r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are dependency relations.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Extraction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1.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𝑎𝑚𝑜𝑑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2.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𝑛𝑠𝑢𝑏𝑗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3.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𝑐𝑜𝑛𝑗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05937" y="4247877"/>
            <a:ext cx="64953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The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7309" y="4247872"/>
            <a:ext cx="119402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shutter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87246" y="4248067"/>
            <a:ext cx="119479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is really 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8417" y="4247872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slow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59199" y="4247678"/>
            <a:ext cx="77656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and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94238" y="4247485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noisy.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689180" y="4061243"/>
                <a:ext cx="45018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𝐀</m:t>
                          </m:r>
                        </m:e>
                        <m:sub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80" y="4061243"/>
                <a:ext cx="450188" cy="3539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756720" y="4089475"/>
                <a:ext cx="38504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solidFill>
                            <a:prstClr val="black"/>
                          </a:solidFill>
                          <a:latin typeface="Cambria Math" charset="0"/>
                          <a:ea typeface="等线" charset="-122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20" y="4089475"/>
                <a:ext cx="385041" cy="3539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弧 33"/>
          <p:cNvSpPr/>
          <p:nvPr/>
        </p:nvSpPr>
        <p:spPr>
          <a:xfrm>
            <a:off x="2411413" y="3997486"/>
            <a:ext cx="1405093" cy="276183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90350" y="3782576"/>
            <a:ext cx="70564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nsubj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36" name="弧 35"/>
          <p:cNvSpPr/>
          <p:nvPr/>
        </p:nvSpPr>
        <p:spPr>
          <a:xfrm flipH="1">
            <a:off x="1953141" y="3984920"/>
            <a:ext cx="1704313" cy="334049"/>
          </a:xfrm>
          <a:prstGeom prst="arc">
            <a:avLst>
              <a:gd name="adj1" fmla="val 19590350"/>
              <a:gd name="adj2" fmla="val 22357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03510" y="3466663"/>
            <a:ext cx="2716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o</a:t>
            </a:r>
            <a:r>
              <a:rPr kumimoji="1" lang="en-US" altLang="zh-CN" sz="2400" dirty="0" smtClean="0"/>
              <a:t>pinion-aspect pairs</a:t>
            </a:r>
          </a:p>
          <a:p>
            <a:pPr algn="ctr"/>
            <a:r>
              <a:rPr kumimoji="1" lang="en-US" altLang="zh-CN" sz="2400" dirty="0" smtClean="0"/>
              <a:t>(slow, shutter)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787791" y="4078573"/>
                <a:ext cx="446982" cy="378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𝐀</m:t>
                          </m:r>
                        </m:e>
                        <m:sub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791" y="4078573"/>
                <a:ext cx="446982" cy="378437"/>
              </a:xfrm>
              <a:prstGeom prst="rect">
                <a:avLst/>
              </a:prstGeom>
              <a:blipFill rotWithShape="0"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𝒂𝒎𝒐𝒅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𝒏𝒔𝒖𝒃𝒋</m:t>
                    </m:r>
                  </m:oMath>
                </a14:m>
                <a:r>
                  <a:rPr kumimoji="1" lang="en-US" altLang="zh-CN" dirty="0" smtClean="0"/>
                  <a:t>, and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𝒄𝒐𝒏𝒋</m:t>
                    </m:r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are dependency relations.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8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Extraction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1.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𝑎𝑚𝑜𝑑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2. </a:t>
                </a:r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𝑛𝑠𝑢𝑏𝑗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/>
                    </a:solidFill>
                  </a:rPr>
                  <a:t>Rule 3.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𝑐𝑜𝑛𝑗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.</a:t>
                </a:r>
                <a:endParaRPr kumimoji="1"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05937" y="4247877"/>
            <a:ext cx="64953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The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7309" y="4247872"/>
            <a:ext cx="119402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shutter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87246" y="4248067"/>
            <a:ext cx="119479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is really 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8417" y="4247872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slow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59199" y="4247678"/>
            <a:ext cx="77656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and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94238" y="4247485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noisy.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689180" y="4061243"/>
                <a:ext cx="45018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𝐀</m:t>
                          </m:r>
                        </m:e>
                        <m:sub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80" y="4061243"/>
                <a:ext cx="450188" cy="3539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756720" y="4089475"/>
                <a:ext cx="38504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solidFill>
                            <a:prstClr val="black"/>
                          </a:solidFill>
                          <a:latin typeface="Cambria Math" charset="0"/>
                          <a:ea typeface="等线" charset="-122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20" y="4089475"/>
                <a:ext cx="385041" cy="3539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弧 33"/>
          <p:cNvSpPr/>
          <p:nvPr/>
        </p:nvSpPr>
        <p:spPr>
          <a:xfrm>
            <a:off x="2411413" y="3997486"/>
            <a:ext cx="1405093" cy="276183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90350" y="3782576"/>
            <a:ext cx="70564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nsubj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36" name="弧 35"/>
          <p:cNvSpPr/>
          <p:nvPr/>
        </p:nvSpPr>
        <p:spPr>
          <a:xfrm flipH="1">
            <a:off x="1953141" y="3984920"/>
            <a:ext cx="1704313" cy="334049"/>
          </a:xfrm>
          <a:prstGeom prst="arc">
            <a:avLst>
              <a:gd name="adj1" fmla="val 19590350"/>
              <a:gd name="adj2" fmla="val 22357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03510" y="3466663"/>
            <a:ext cx="2716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o</a:t>
            </a:r>
            <a:r>
              <a:rPr kumimoji="1" lang="en-US" altLang="zh-CN" sz="2400" dirty="0" smtClean="0"/>
              <a:t>pinion-aspect pairs</a:t>
            </a:r>
          </a:p>
          <a:p>
            <a:pPr algn="ctr"/>
            <a:r>
              <a:rPr kumimoji="1" lang="en-US" altLang="zh-CN" sz="2400" dirty="0" smtClean="0"/>
              <a:t>(slow, shutter)</a:t>
            </a:r>
          </a:p>
          <a:p>
            <a:pPr algn="ctr"/>
            <a:r>
              <a:rPr kumimoji="1" lang="en-US" altLang="zh-CN" sz="2400" dirty="0" smtClean="0"/>
              <a:t>(noisy, shutter)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787791" y="4078573"/>
                <a:ext cx="446982" cy="378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𝐀</m:t>
                          </m:r>
                        </m:e>
                        <m:sub>
                          <m:r>
                            <a:rPr kumimoji="1" lang="en-US" altLang="zh-CN" sz="1700" b="1" i="0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791" y="4078573"/>
                <a:ext cx="446982" cy="378437"/>
              </a:xfrm>
              <a:prstGeom prst="rect">
                <a:avLst/>
              </a:prstGeom>
              <a:blipFill rotWithShape="0"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弧 28"/>
          <p:cNvSpPr/>
          <p:nvPr/>
        </p:nvSpPr>
        <p:spPr>
          <a:xfrm>
            <a:off x="4463957" y="4055229"/>
            <a:ext cx="505564" cy="166612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31" name="弧 30"/>
          <p:cNvSpPr/>
          <p:nvPr/>
        </p:nvSpPr>
        <p:spPr>
          <a:xfrm flipH="1">
            <a:off x="3938323" y="4051910"/>
            <a:ext cx="457384" cy="234262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55735" y="3835435"/>
            <a:ext cx="5861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 err="1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conj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𝒂𝒎𝒐𝒅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𝒏𝒔𝒖𝒃𝒋</m:t>
                    </m:r>
                  </m:oMath>
                </a14:m>
                <a:r>
                  <a:rPr kumimoji="1" lang="en-US" altLang="zh-CN" dirty="0" smtClean="0"/>
                  <a:t>, and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𝒄𝒐𝒏𝒋</m:t>
                    </m:r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are dependency relations.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2279"/>
                <a:ext cx="525009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9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Extension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/>
                    </a:solidFill>
                  </a:rPr>
                  <a:t>Rule E1.</a:t>
                </a:r>
                <a:r>
                  <a:rPr kumimoji="1" lang="en-US" altLang="zh-CN" dirty="0" smtClean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i="1">
                        <a:latin typeface="Cambria Math" charset="0"/>
                      </a:rPr>
                      <m:t>_</m:t>
                    </m:r>
                    <m:r>
                      <a:rPr kumimoji="1" lang="en-US" altLang="zh-CN" i="1">
                        <a:latin typeface="Cambria Math" charset="0"/>
                      </a:rPr>
                      <m:t>𝑁</m:t>
                    </m:r>
                    <m:r>
                      <a:rPr kumimoji="1" lang="en-US" altLang="zh-CN" i="1">
                        <a:latin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, then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kumimoji="1" lang="en-US" altLang="zh-CN" i="1">
                            <a:latin typeface="Cambria Math" charset="0"/>
                          </a:rPr>
                          <m:t>_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 to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r>
                  <a:rPr kumimoji="1" lang="en-US" altLang="zh-CN" b="1" dirty="0"/>
                  <a:t>Rule E2. </a:t>
                </a:r>
                <a:r>
                  <a:rPr kumimoji="1" lang="en-US" altLang="zh-CN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kumimoji="1" lang="en-US" altLang="zh-CN" i="1">
                            <a:latin typeface="Cambria Math" charset="0"/>
                          </a:rPr>
                          <m:t>_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, then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𝑁</m:t>
                            </m:r>
                            <m:r>
                              <m:rPr>
                                <m:lit/>
                              </m:rPr>
                              <a:rPr kumimoji="1" lang="en-US" altLang="zh-CN" i="1">
                                <a:latin typeface="Cambria Math" charset="0"/>
                              </a:rPr>
                              <m:t>_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 to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.</a:t>
                </a:r>
                <a:endPara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3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Extension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/>
                    </a:solidFill>
                  </a:rPr>
                  <a:t>Rule E1.</a:t>
                </a:r>
                <a:r>
                  <a:rPr kumimoji="1" lang="en-US" altLang="zh-CN" dirty="0" smtClean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i="1">
                        <a:latin typeface="Cambria Math" charset="0"/>
                      </a:rPr>
                      <m:t>_</m:t>
                    </m:r>
                    <m:r>
                      <a:rPr kumimoji="1" lang="en-US" altLang="zh-CN" i="1">
                        <a:latin typeface="Cambria Math" charset="0"/>
                      </a:rPr>
                      <m:t>𝑁</m:t>
                    </m:r>
                    <m:r>
                      <a:rPr kumimoji="1" lang="en-US" altLang="zh-CN" i="1">
                        <a:latin typeface="Cambria Math" charset="0"/>
                      </a:rPr>
                      <m:t>∈</m:t>
                    </m:r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𝑷</m:t>
                    </m:r>
                  </m:oMath>
                </a14:m>
                <a:r>
                  <a:rPr kumimoji="1" lang="en-US" altLang="zh-CN" dirty="0"/>
                  <a:t>, then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kumimoji="1" lang="en-US" altLang="zh-CN" i="1">
                            <a:latin typeface="Cambria Math" charset="0"/>
                          </a:rPr>
                          <m:t>_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 to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r>
                  <a:rPr kumimoji="1" lang="en-US" altLang="zh-CN" b="1" dirty="0"/>
                  <a:t>Rule E2. </a:t>
                </a:r>
                <a:r>
                  <a:rPr kumimoji="1" lang="en-US" altLang="zh-CN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kumimoji="1" lang="en-US" altLang="zh-CN" i="1">
                            <a:latin typeface="Cambria Math" charset="0"/>
                          </a:rPr>
                          <m:t>_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, then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𝑁</m:t>
                            </m:r>
                            <m:r>
                              <m:rPr>
                                <m:lit/>
                              </m:rPr>
                              <a:rPr kumimoji="1" lang="en-US" altLang="zh-CN" i="1">
                                <a:latin typeface="Cambria Math" charset="0"/>
                              </a:rPr>
                              <m:t>_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 to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/>
                  <a:t>.</a:t>
                </a:r>
                <a:endPara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99592" y="3289548"/>
                <a:ext cx="65460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𝑷</m:t>
                    </m:r>
                  </m:oMath>
                </a14:m>
                <a:r>
                  <a:rPr kumimoji="1" lang="en-US" altLang="zh-CN" dirty="0" smtClean="0"/>
                  <a:t> </a:t>
                </a:r>
                <a:r>
                  <a:rPr kumimoji="1" lang="en-US" altLang="zh-CN" dirty="0"/>
                  <a:t>is a set of phrases with high coherence extracted by </a:t>
                </a:r>
                <a:r>
                  <a:rPr kumimoji="1" lang="en-US" altLang="zh-CN" dirty="0" err="1" smtClean="0"/>
                  <a:t>AutoPhrase</a:t>
                </a:r>
                <a:r>
                  <a:rPr kumimoji="1" lang="en-US" altLang="zh-CN" dirty="0" smtClean="0"/>
                  <a:t>.</a:t>
                </a:r>
              </a:p>
              <a:p>
                <a:r>
                  <a:rPr kumimoji="1" lang="en-US" altLang="zh-CN" dirty="0" smtClean="0"/>
                  <a:t>We use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𝑷</m:t>
                    </m:r>
                  </m:oMath>
                </a14:m>
                <a:r>
                  <a:rPr kumimoji="1" lang="en-US" altLang="zh-CN" dirty="0" smtClean="0"/>
                  <a:t> to filter out the incoherent phrases.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9548"/>
                <a:ext cx="654608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3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7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33500" y="582"/>
            <a:ext cx="6477000" cy="1989667"/>
          </a:xfrm>
        </p:spPr>
        <p:txBody>
          <a:bodyPr/>
          <a:lstStyle/>
          <a:p>
            <a:r>
              <a:rPr lang="en-US" altLang="zh-CN" b="1" dirty="0"/>
              <a:t>Problem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714500" y="2260018"/>
            <a:ext cx="6007100" cy="1379802"/>
          </a:xfrm>
        </p:spPr>
        <p:txBody>
          <a:bodyPr>
            <a:normAutofit/>
          </a:bodyPr>
          <a:lstStyle/>
          <a:p>
            <a:pPr marL="285739" indent="-285739" algn="l"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Extracting prominent review aspects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from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customer feedback</a:t>
            </a:r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457676" y="519776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85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Extension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E1.</a:t>
                </a:r>
                <a:r>
                  <a:rPr kumimoji="1"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_</m:t>
                    </m:r>
                    <m: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∈</m:t>
                    </m:r>
                    <m:r>
                      <a:rPr kumimoji="1" lang="en-US" altLang="zh-CN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𝑷</m:t>
                    </m:r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_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E2. </a:t>
                </a:r>
                <a:r>
                  <a:rPr kumimoji="1"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_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∈</m:t>
                    </m:r>
                    <m: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𝑁</m:t>
                            </m:r>
                            <m:r>
                              <m:rPr>
                                <m:lit/>
                              </m:rP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_</m:t>
                            </m:r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99592" y="3289548"/>
                <a:ext cx="65460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𝑷</m:t>
                    </m:r>
                  </m:oMath>
                </a14:m>
                <a:r>
                  <a:rPr kumimoji="1" lang="en-US" altLang="zh-CN" dirty="0" smtClean="0"/>
                  <a:t> </a:t>
                </a:r>
                <a:r>
                  <a:rPr kumimoji="1" lang="en-US" altLang="zh-CN" dirty="0"/>
                  <a:t>is a set of phrases with high coherence extracted by </a:t>
                </a:r>
                <a:r>
                  <a:rPr kumimoji="1" lang="en-US" altLang="zh-CN" dirty="0" err="1" smtClean="0"/>
                  <a:t>AutoPhrase</a:t>
                </a:r>
                <a:r>
                  <a:rPr kumimoji="1" lang="en-US" altLang="zh-CN" dirty="0" smtClean="0"/>
                  <a:t>.</a:t>
                </a:r>
              </a:p>
              <a:p>
                <a:r>
                  <a:rPr kumimoji="1" lang="en-US" altLang="zh-CN" dirty="0" smtClean="0"/>
                  <a:t>We use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charset="0"/>
                      </a:rPr>
                      <m:t>𝑷</m:t>
                    </m:r>
                  </m:oMath>
                </a14:m>
                <a:r>
                  <a:rPr kumimoji="1" lang="en-US" altLang="zh-CN" dirty="0" smtClean="0"/>
                  <a:t> to filter out the incoherent phrases.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9548"/>
                <a:ext cx="654608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3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96138" y="4659356"/>
            <a:ext cx="76944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It’s a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3586" y="4659354"/>
            <a:ext cx="849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great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63783" y="4659349"/>
            <a:ext cx="881523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zoom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66351" y="4659347"/>
            <a:ext cx="70403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lens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0940" y="4659345"/>
            <a:ext cx="261610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.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9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Extension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E1.</a:t>
                </a:r>
                <a:r>
                  <a:rPr kumimoji="1"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_</m:t>
                    </m:r>
                    <m: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_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E2. </a:t>
                </a:r>
                <a:r>
                  <a:rPr kumimoji="1"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_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∈</m:t>
                    </m:r>
                    <m: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𝑁</m:t>
                            </m:r>
                            <m:r>
                              <m:rPr>
                                <m:lit/>
                              </m:rP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_</m:t>
                            </m:r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6138" y="4659356"/>
            <a:ext cx="76944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It’s a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3586" y="4659354"/>
            <a:ext cx="849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great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63783" y="4659349"/>
            <a:ext cx="881523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zoom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66351" y="4659347"/>
            <a:ext cx="70403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lens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0940" y="4659345"/>
            <a:ext cx="261610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.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4" name="弧 13"/>
          <p:cNvSpPr/>
          <p:nvPr/>
        </p:nvSpPr>
        <p:spPr>
          <a:xfrm>
            <a:off x="2475065" y="4231093"/>
            <a:ext cx="1033137" cy="421147"/>
          </a:xfrm>
          <a:prstGeom prst="arc">
            <a:avLst>
              <a:gd name="adj1" fmla="val 16435316"/>
              <a:gd name="adj2" fmla="val 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5" name="弧 14"/>
          <p:cNvSpPr/>
          <p:nvPr/>
        </p:nvSpPr>
        <p:spPr>
          <a:xfrm flipH="1">
            <a:off x="1871548" y="4200098"/>
            <a:ext cx="1190805" cy="620797"/>
          </a:xfrm>
          <a:prstGeom prst="arc">
            <a:avLst>
              <a:gd name="adj1" fmla="val 17323489"/>
              <a:gd name="adj2" fmla="val 207252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37337" y="4014120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amod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705372" y="4497769"/>
                <a:ext cx="391454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latin typeface="Cambria Math" charset="0"/>
                        </a:rPr>
                        <m:t>𝐀</m:t>
                      </m:r>
                    </m:oMath>
                  </m:oMathPara>
                </a14:m>
                <a:endParaRPr kumimoji="1" lang="zh-CN" altLang="en-US" sz="1700" b="1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72" y="4497769"/>
                <a:ext cx="391454" cy="3539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298854" y="4504944"/>
                <a:ext cx="394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latin typeface="Cambria Math" charset="0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54" y="4504944"/>
                <a:ext cx="394660" cy="3539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76353" y="3174656"/>
                <a:ext cx="4572000" cy="707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kumimoji="1" lang="en-US" altLang="zh-CN" sz="2000" b="1" dirty="0" smtClean="0">
                    <a:solidFill>
                      <a:schemeClr val="tx1"/>
                    </a:solidFill>
                  </a:rPr>
                  <a:t>Rule 1. 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𝑎𝑚𝑜𝑑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53" y="3174656"/>
                <a:ext cx="4572000" cy="707886"/>
              </a:xfrm>
              <a:prstGeom prst="rect">
                <a:avLst/>
              </a:prstGeom>
              <a:blipFill rotWithShape="0">
                <a:blip r:embed="rId6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6103510" y="3466663"/>
            <a:ext cx="2716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o</a:t>
            </a:r>
            <a:r>
              <a:rPr kumimoji="1" lang="en-US" altLang="zh-CN" sz="2400" dirty="0" smtClean="0"/>
              <a:t>pinion-aspect pairs</a:t>
            </a:r>
          </a:p>
          <a:p>
            <a:pPr algn="ctr"/>
            <a:r>
              <a:rPr kumimoji="1" lang="en-US" altLang="zh-CN" sz="2400" dirty="0" smtClean="0"/>
              <a:t>(great, lens)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36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Extension Rules</a:t>
                </a:r>
              </a:p>
              <a:p>
                <a:pPr lvl="1"/>
                <a:r>
                  <a:rPr kumimoji="1" lang="en-US" altLang="zh-CN" sz="2000" b="1" dirty="0" smtClean="0">
                    <a:solidFill>
                      <a:schemeClr val="tx1"/>
                    </a:solidFill>
                  </a:rPr>
                  <a:t>Rule E1.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_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, then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_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to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kumimoji="1" lang="en-US" altLang="zh-CN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Rule E2. </a:t>
                </a:r>
                <a:r>
                  <a:rPr kumimoji="1"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_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∈</m:t>
                    </m:r>
                    <m:r>
                      <a:rPr kumimoji="1"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𝑁</m:t>
                            </m:r>
                            <m:r>
                              <m:rPr>
                                <m:lit/>
                              </m:rP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_</m:t>
                            </m:r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76353" y="3174656"/>
                <a:ext cx="4572000" cy="707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kumimoji="1" lang="en-US" altLang="zh-CN" sz="2000" b="1" dirty="0" smtClean="0">
                    <a:solidFill>
                      <a:schemeClr val="tx1"/>
                    </a:solidFill>
                  </a:rPr>
                  <a:t>Rule 1. 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𝑎𝑚𝑜𝑑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53" y="3174656"/>
                <a:ext cx="4572000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896138" y="4659356"/>
            <a:ext cx="76944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It’s a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03586" y="4659354"/>
            <a:ext cx="849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great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63783" y="4659349"/>
            <a:ext cx="881523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zoom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66351" y="4659347"/>
            <a:ext cx="70403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lens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0940" y="4659345"/>
            <a:ext cx="261610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.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530805" y="4503480"/>
                <a:ext cx="60407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𝐍</m:t>
                          </m:r>
                        </m:e>
                        <m:sub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−</m:t>
                          </m:r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05" y="4503480"/>
                <a:ext cx="604076" cy="3539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弧 25"/>
          <p:cNvSpPr/>
          <p:nvPr/>
        </p:nvSpPr>
        <p:spPr>
          <a:xfrm>
            <a:off x="2475065" y="4231093"/>
            <a:ext cx="1033137" cy="421147"/>
          </a:xfrm>
          <a:prstGeom prst="arc">
            <a:avLst>
              <a:gd name="adj1" fmla="val 16435316"/>
              <a:gd name="adj2" fmla="val 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27" name="弧 26"/>
          <p:cNvSpPr/>
          <p:nvPr/>
        </p:nvSpPr>
        <p:spPr>
          <a:xfrm flipH="1">
            <a:off x="1871548" y="4200098"/>
            <a:ext cx="1190805" cy="620797"/>
          </a:xfrm>
          <a:prstGeom prst="arc">
            <a:avLst>
              <a:gd name="adj1" fmla="val 17323489"/>
              <a:gd name="adj2" fmla="val 207252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705372" y="4497769"/>
                <a:ext cx="391454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latin typeface="Cambria Math" charset="0"/>
                        </a:rPr>
                        <m:t>𝐀</m:t>
                      </m:r>
                    </m:oMath>
                  </m:oMathPara>
                </a14:m>
                <a:endParaRPr kumimoji="1" lang="zh-CN" altLang="en-US" sz="1700" b="1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72" y="4497769"/>
                <a:ext cx="391454" cy="3539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298854" y="4504944"/>
                <a:ext cx="394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latin typeface="Cambria Math" charset="0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54" y="4504944"/>
                <a:ext cx="394660" cy="3539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2337337" y="4014120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amod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03510" y="3466663"/>
            <a:ext cx="2716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o</a:t>
            </a:r>
            <a:r>
              <a:rPr kumimoji="1" lang="en-US" altLang="zh-CN" sz="2400" dirty="0" smtClean="0"/>
              <a:t>pinion-aspect pairs</a:t>
            </a:r>
          </a:p>
          <a:p>
            <a:pPr algn="ctr"/>
            <a:r>
              <a:rPr kumimoji="1" lang="en-US" altLang="zh-CN" sz="2400" strike="sngStrike" dirty="0"/>
              <a:t>(great, </a:t>
            </a:r>
            <a:r>
              <a:rPr kumimoji="1" lang="en-US" altLang="zh-CN" sz="2400" strike="sngStrike" dirty="0" smtClean="0"/>
              <a:t>lens)</a:t>
            </a:r>
            <a:endParaRPr kumimoji="1" lang="en-US" altLang="zh-CN" sz="2400" strike="sngStrike" dirty="0" smtClean="0"/>
          </a:p>
          <a:p>
            <a:pPr algn="ctr"/>
            <a:r>
              <a:rPr kumimoji="1" lang="en-US" altLang="zh-CN" sz="2400" dirty="0" smtClean="0"/>
              <a:t>(great, zoom lens)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090462" y="4690058"/>
                <a:ext cx="17475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dirty="0" smtClean="0"/>
                  <a:t>zoom lens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𝑃</m:t>
                    </m:r>
                  </m:oMath>
                </a14:m>
                <a:r>
                  <a:rPr kumimoji="1" lang="en-US" altLang="zh-CN" sz="2000" dirty="0" smtClean="0"/>
                  <a:t> 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62" y="4690058"/>
                <a:ext cx="1747594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3484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6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33500" y="582"/>
            <a:ext cx="6477000" cy="1989667"/>
          </a:xfrm>
        </p:spPr>
        <p:txBody>
          <a:bodyPr/>
          <a:lstStyle/>
          <a:p>
            <a:r>
              <a:rPr lang="en-US" altLang="zh-CN" b="1" dirty="0" smtClean="0"/>
              <a:t>Framework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714500" y="2260018"/>
            <a:ext cx="6007100" cy="2253666"/>
          </a:xfrm>
        </p:spPr>
        <p:txBody>
          <a:bodyPr>
            <a:normAutofit fontScale="77500" lnSpcReduction="20000"/>
          </a:bodyPr>
          <a:lstStyle/>
          <a:p>
            <a:pPr marL="285739" indent="-285739" algn="l"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Aspect Candidates Extraction</a:t>
            </a:r>
            <a:endParaRPr kumimoji="1"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/>
                </a:solidFill>
              </a:rPr>
              <a:t>Aspect Taxonomy Construction</a:t>
            </a: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Aspect Ranking</a:t>
            </a: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Aspect Generation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4457676" y="519776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4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926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Aspect Taxonomy 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WordNet Synset Matching</a:t>
            </a:r>
          </a:p>
          <a:p>
            <a:r>
              <a:rPr kumimoji="1" lang="en-US" altLang="zh-CN" dirty="0" smtClean="0"/>
              <a:t>Aspect Taxonomy Extraction from WordNet</a:t>
            </a: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9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Aspect Taxonomy 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WordNet Synset Matching</a:t>
            </a: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63618"/>
            <a:ext cx="5384800" cy="2311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62503" y="4096631"/>
            <a:ext cx="3664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mechanical device on a camera </a:t>
            </a:r>
            <a:endParaRPr lang="en-US" altLang="zh-CN" dirty="0" smtClean="0"/>
          </a:p>
          <a:p>
            <a:r>
              <a:rPr lang="en-US" altLang="zh-CN" dirty="0" smtClean="0"/>
              <a:t>that </a:t>
            </a:r>
            <a:r>
              <a:rPr lang="en-US" altLang="zh-CN" dirty="0"/>
              <a:t>opens and closes </a:t>
            </a:r>
            <a:r>
              <a:rPr lang="en-US" altLang="zh-CN" dirty="0" smtClean="0"/>
              <a:t>to </a:t>
            </a:r>
            <a:r>
              <a:rPr lang="en-US" altLang="zh-CN" dirty="0"/>
              <a:t>control </a:t>
            </a:r>
            <a:endParaRPr lang="en-US" altLang="zh-CN" dirty="0" smtClean="0"/>
          </a:p>
          <a:p>
            <a:r>
              <a:rPr lang="en-US" altLang="zh-CN" dirty="0" smtClean="0"/>
              <a:t>the time </a:t>
            </a:r>
            <a:r>
              <a:rPr lang="en-US" altLang="zh-CN" dirty="0"/>
              <a:t>of a photographic </a:t>
            </a:r>
            <a:r>
              <a:rPr lang="en-US" altLang="zh-CN" dirty="0" smtClean="0"/>
              <a:t>exposure.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78387" y="2895459"/>
            <a:ext cx="27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 hinged blind for </a:t>
            </a:r>
            <a:r>
              <a:rPr lang="en-US" altLang="zh-CN"/>
              <a:t>a </a:t>
            </a:r>
            <a:r>
              <a:rPr lang="en-US" altLang="zh-CN" smtClean="0"/>
              <a:t>window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Aspect Taxonomy 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WordNet Synset Matching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17921" y="2641476"/>
            <a:ext cx="8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shutter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099425" y="3891190"/>
            <a:ext cx="46459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316641" y="3890674"/>
            <a:ext cx="46459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533857" y="3890158"/>
            <a:ext cx="46459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49432" y="40425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lens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53635" y="40425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lens_cover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220201" y="4042500"/>
            <a:ext cx="119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zoom_lens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2316641" y="3175664"/>
            <a:ext cx="46459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/>
          <p:cNvCxnSpPr>
            <a:stCxn id="11" idx="0"/>
            <a:endCxn id="26" idx="2"/>
          </p:cNvCxnSpPr>
          <p:nvPr/>
        </p:nvCxnSpPr>
        <p:spPr>
          <a:xfrm flipV="1">
            <a:off x="1331721" y="3319680"/>
            <a:ext cx="1217216" cy="5715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3" idx="0"/>
            <a:endCxn id="26" idx="2"/>
          </p:cNvCxnSpPr>
          <p:nvPr/>
        </p:nvCxnSpPr>
        <p:spPr>
          <a:xfrm flipV="1">
            <a:off x="2548937" y="3319680"/>
            <a:ext cx="0" cy="5709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26" idx="2"/>
          </p:cNvCxnSpPr>
          <p:nvPr/>
        </p:nvCxnSpPr>
        <p:spPr>
          <a:xfrm flipH="1" flipV="1">
            <a:off x="2548937" y="3319680"/>
            <a:ext cx="1217216" cy="5709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075906" y="2669770"/>
            <a:ext cx="13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shutter.n.01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282045" y="3891190"/>
            <a:ext cx="46459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499261" y="3890674"/>
            <a:ext cx="46459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7716477" y="3890158"/>
            <a:ext cx="46459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841189" y="4042500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mechanical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335367" y="4055419"/>
            <a:ext cx="79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device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556994" y="4055419"/>
            <a:ext cx="87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camera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499261" y="3175664"/>
            <a:ext cx="46459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/>
          <p:cNvCxnSpPr>
            <a:stCxn id="36" idx="0"/>
            <a:endCxn id="42" idx="2"/>
          </p:cNvCxnSpPr>
          <p:nvPr/>
        </p:nvCxnSpPr>
        <p:spPr>
          <a:xfrm flipV="1">
            <a:off x="5514341" y="3319680"/>
            <a:ext cx="1217216" cy="5715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7" idx="0"/>
            <a:endCxn id="42" idx="2"/>
          </p:cNvCxnSpPr>
          <p:nvPr/>
        </p:nvCxnSpPr>
        <p:spPr>
          <a:xfrm flipV="1">
            <a:off x="6731557" y="3319680"/>
            <a:ext cx="0" cy="5709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endCxn id="42" idx="2"/>
          </p:cNvCxnSpPr>
          <p:nvPr/>
        </p:nvCxnSpPr>
        <p:spPr>
          <a:xfrm flipH="1" flipV="1">
            <a:off x="6731557" y="3319680"/>
            <a:ext cx="1217216" cy="5709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089583" y="4699864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context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701576" y="3066652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ynset vector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114780" y="40442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405100" y="40341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089992" y="4699864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ynset gloss</a:t>
            </a:r>
            <a:endParaRPr kumimoji="1" lang="zh-CN" altLang="en-US" dirty="0"/>
          </a:p>
        </p:txBody>
      </p:sp>
      <p:sp>
        <p:nvSpPr>
          <p:cNvPr id="51" name="左大括号 50"/>
          <p:cNvSpPr/>
          <p:nvPr/>
        </p:nvSpPr>
        <p:spPr>
          <a:xfrm rot="16200000">
            <a:off x="2393119" y="3326830"/>
            <a:ext cx="311635" cy="2434432"/>
          </a:xfrm>
          <a:prstGeom prst="leftBrace">
            <a:avLst>
              <a:gd name="adj1" fmla="val 98739"/>
              <a:gd name="adj2" fmla="val 5095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左大括号 51"/>
          <p:cNvSpPr/>
          <p:nvPr/>
        </p:nvSpPr>
        <p:spPr>
          <a:xfrm rot="16200000">
            <a:off x="6580819" y="3364835"/>
            <a:ext cx="311635" cy="2434432"/>
          </a:xfrm>
          <a:prstGeom prst="leftBrace">
            <a:avLst>
              <a:gd name="adj1" fmla="val 98739"/>
              <a:gd name="adj2" fmla="val 5095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07040" y="3058947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context vector</a:t>
            </a:r>
            <a:endParaRPr kumimoji="1" lang="zh-CN" altLang="en-US" dirty="0"/>
          </a:p>
        </p:txBody>
      </p:sp>
      <p:sp>
        <p:nvSpPr>
          <p:cNvPr id="54" name="左大括号 53"/>
          <p:cNvSpPr/>
          <p:nvPr/>
        </p:nvSpPr>
        <p:spPr>
          <a:xfrm rot="5400000">
            <a:off x="4469697" y="450942"/>
            <a:ext cx="311635" cy="4069432"/>
          </a:xfrm>
          <a:prstGeom prst="leftBrace">
            <a:avLst>
              <a:gd name="adj1" fmla="val 98739"/>
              <a:gd name="adj2" fmla="val 5095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923928" y="1993404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</a:t>
            </a:r>
            <a:r>
              <a:rPr kumimoji="1" lang="en-US" altLang="zh-CN" smtClean="0"/>
              <a:t>ost similar ?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139952" y="3496280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average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Aspect Taxonomy 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Aspect Taxonomy Extraction from WordNet</a:t>
            </a: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66" name="Oval 238"/>
          <p:cNvSpPr/>
          <p:nvPr/>
        </p:nvSpPr>
        <p:spPr>
          <a:xfrm>
            <a:off x="4901604" y="3693709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7" name="TextBox 239"/>
          <p:cNvSpPr txBox="1"/>
          <p:nvPr/>
        </p:nvSpPr>
        <p:spPr>
          <a:xfrm>
            <a:off x="5141025" y="3780535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176" name="Oval 254"/>
          <p:cNvSpPr/>
          <p:nvPr/>
        </p:nvSpPr>
        <p:spPr>
          <a:xfrm>
            <a:off x="4637701" y="4373211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77" name="TextBox 255"/>
          <p:cNvSpPr txBox="1"/>
          <p:nvPr/>
        </p:nvSpPr>
        <p:spPr>
          <a:xfrm>
            <a:off x="4606379" y="4619927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178" name="Straight Arrow Connector 256"/>
          <p:cNvCxnSpPr/>
          <p:nvPr/>
        </p:nvCxnSpPr>
        <p:spPr>
          <a:xfrm flipV="1">
            <a:off x="4794461" y="4007217"/>
            <a:ext cx="263903" cy="3659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Aspect Taxonomy 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Aspect Taxonomy Extraction from WordNet</a:t>
            </a: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66" name="Oval 238"/>
          <p:cNvSpPr/>
          <p:nvPr/>
        </p:nvSpPr>
        <p:spPr>
          <a:xfrm>
            <a:off x="4901604" y="3693709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7" name="TextBox 239"/>
          <p:cNvSpPr txBox="1"/>
          <p:nvPr/>
        </p:nvSpPr>
        <p:spPr>
          <a:xfrm>
            <a:off x="5141025" y="3780535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176" name="Oval 254"/>
          <p:cNvSpPr/>
          <p:nvPr/>
        </p:nvSpPr>
        <p:spPr>
          <a:xfrm>
            <a:off x="4637701" y="4373211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77" name="TextBox 255"/>
          <p:cNvSpPr txBox="1"/>
          <p:nvPr/>
        </p:nvSpPr>
        <p:spPr>
          <a:xfrm>
            <a:off x="4606379" y="4619927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178" name="Straight Arrow Connector 256"/>
          <p:cNvCxnSpPr/>
          <p:nvPr/>
        </p:nvCxnSpPr>
        <p:spPr>
          <a:xfrm flipV="1">
            <a:off x="4794461" y="4007217"/>
            <a:ext cx="263903" cy="3659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27984" y="3577580"/>
            <a:ext cx="2016224" cy="136815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32240" y="4007217"/>
            <a:ext cx="17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Synset matching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277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Aspect Taxonomy 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Aspect Taxonomy Extraction from WordNet</a:t>
            </a: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56" name="Oval 217"/>
          <p:cNvSpPr/>
          <p:nvPr/>
        </p:nvSpPr>
        <p:spPr>
          <a:xfrm>
            <a:off x="3851418" y="2989540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57" name="Oval 219"/>
          <p:cNvSpPr/>
          <p:nvPr/>
        </p:nvSpPr>
        <p:spPr>
          <a:xfrm>
            <a:off x="4394482" y="3239066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59" name="TextBox 221"/>
          <p:cNvSpPr txBox="1"/>
          <p:nvPr/>
        </p:nvSpPr>
        <p:spPr>
          <a:xfrm>
            <a:off x="2624932" y="2934329"/>
            <a:ext cx="12534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device.n.01</a:t>
            </a:r>
            <a:endParaRPr lang="en-US" sz="1799" dirty="0"/>
          </a:p>
        </p:txBody>
      </p:sp>
      <p:sp>
        <p:nvSpPr>
          <p:cNvPr id="160" name="TextBox 223"/>
          <p:cNvSpPr txBox="1"/>
          <p:nvPr/>
        </p:nvSpPr>
        <p:spPr>
          <a:xfrm>
            <a:off x="4641531" y="3166871"/>
            <a:ext cx="205922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optical_device.n.01</a:t>
            </a:r>
          </a:p>
        </p:txBody>
      </p:sp>
      <p:cxnSp>
        <p:nvCxnSpPr>
          <p:cNvPr id="162" name="Straight Arrow Connector 228"/>
          <p:cNvCxnSpPr/>
          <p:nvPr/>
        </p:nvCxnSpPr>
        <p:spPr>
          <a:xfrm flipH="1" flipV="1">
            <a:off x="4164934" y="3146294"/>
            <a:ext cx="275465" cy="1386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34"/>
          <p:cNvCxnSpPr/>
          <p:nvPr/>
        </p:nvCxnSpPr>
        <p:spPr>
          <a:xfrm flipH="1" flipV="1">
            <a:off x="4662077" y="3506669"/>
            <a:ext cx="273468" cy="235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238"/>
          <p:cNvSpPr/>
          <p:nvPr/>
        </p:nvSpPr>
        <p:spPr>
          <a:xfrm>
            <a:off x="4901604" y="3693709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7" name="TextBox 239"/>
          <p:cNvSpPr txBox="1"/>
          <p:nvPr/>
        </p:nvSpPr>
        <p:spPr>
          <a:xfrm>
            <a:off x="5141025" y="3780535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176" name="Oval 254"/>
          <p:cNvSpPr/>
          <p:nvPr/>
        </p:nvSpPr>
        <p:spPr>
          <a:xfrm>
            <a:off x="4637701" y="4373211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77" name="TextBox 255"/>
          <p:cNvSpPr txBox="1"/>
          <p:nvPr/>
        </p:nvSpPr>
        <p:spPr>
          <a:xfrm>
            <a:off x="4606379" y="4619927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178" name="Straight Arrow Connector 256"/>
          <p:cNvCxnSpPr/>
          <p:nvPr/>
        </p:nvCxnSpPr>
        <p:spPr>
          <a:xfrm flipV="1">
            <a:off x="4794461" y="4007217"/>
            <a:ext cx="263903" cy="3659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217"/>
          <p:cNvSpPr/>
          <p:nvPr/>
        </p:nvSpPr>
        <p:spPr>
          <a:xfrm>
            <a:off x="4085484" y="2384754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180" name="Straight Arrow Connector 228"/>
          <p:cNvCxnSpPr/>
          <p:nvPr/>
        </p:nvCxnSpPr>
        <p:spPr>
          <a:xfrm flipV="1">
            <a:off x="4021178" y="2664866"/>
            <a:ext cx="158559" cy="3359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217"/>
          <p:cNvSpPr/>
          <p:nvPr/>
        </p:nvSpPr>
        <p:spPr>
          <a:xfrm>
            <a:off x="4695484" y="2111371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182" name="Straight Arrow Connector 228"/>
          <p:cNvCxnSpPr/>
          <p:nvPr/>
        </p:nvCxnSpPr>
        <p:spPr>
          <a:xfrm flipV="1">
            <a:off x="4353080" y="2326957"/>
            <a:ext cx="354910" cy="1037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239"/>
          <p:cNvSpPr txBox="1"/>
          <p:nvPr/>
        </p:nvSpPr>
        <p:spPr>
          <a:xfrm>
            <a:off x="4252843" y="1743757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 smtClean="0"/>
              <a:t>entity</a:t>
            </a:r>
            <a:r>
              <a:rPr lang="en-US" sz="1799" dirty="0" smtClean="0"/>
              <a:t>.n.01</a:t>
            </a:r>
            <a:endParaRPr lang="en-US" sz="1799" dirty="0"/>
          </a:p>
        </p:txBody>
      </p:sp>
      <p:sp>
        <p:nvSpPr>
          <p:cNvPr id="36" name="TextBox 255"/>
          <p:cNvSpPr txBox="1"/>
          <p:nvPr/>
        </p:nvSpPr>
        <p:spPr>
          <a:xfrm>
            <a:off x="3698367" y="2326957"/>
            <a:ext cx="38829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799" smtClean="0"/>
              <a:t>…</a:t>
            </a:r>
            <a:endParaRPr lang="en-US" sz="1799" dirty="0"/>
          </a:p>
        </p:txBody>
      </p:sp>
      <p:sp>
        <p:nvSpPr>
          <p:cNvPr id="37" name="文本框 36"/>
          <p:cNvSpPr txBox="1"/>
          <p:nvPr/>
        </p:nvSpPr>
        <p:spPr>
          <a:xfrm>
            <a:off x="6732240" y="4007217"/>
            <a:ext cx="166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Hypernym path</a:t>
            </a:r>
          </a:p>
          <a:p>
            <a:r>
              <a:rPr kumimoji="1" lang="en-US" altLang="zh-CN" b="1" dirty="0" smtClean="0"/>
              <a:t>(Is-a relation)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142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Problem</a:t>
            </a:r>
            <a:endParaRPr lang="zh-CN" altLang="en-US" sz="4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610741" cy="3909219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Extracting Prominent Review Aspects from Customer Feedback</a:t>
            </a:r>
          </a:p>
          <a:p>
            <a:pPr marL="457200" indent="-457200">
              <a:buFont typeface="Arial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charset="0"/>
              <a:buChar char="•"/>
            </a:pP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D53E-EA6E-4053-B9AA-E09E73DD5CD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64" y="1195918"/>
            <a:ext cx="4482836" cy="34002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93561" y="634763"/>
            <a:ext cx="535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An example user </a:t>
            </a:r>
            <a:r>
              <a:rPr kumimoji="1" lang="en-US" altLang="zh-CN" dirty="0" smtClean="0"/>
              <a:t>review about a hotel from TripAdvisor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6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Aspect Taxonomy 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Aspect Taxonomy Extraction from WordNet</a:t>
            </a: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54" name="Rounded Rectangle 214"/>
          <p:cNvSpPr/>
          <p:nvPr/>
        </p:nvSpPr>
        <p:spPr>
          <a:xfrm>
            <a:off x="1763688" y="2740332"/>
            <a:ext cx="4832099" cy="255155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55" name="Oval 215"/>
          <p:cNvSpPr/>
          <p:nvPr/>
        </p:nvSpPr>
        <p:spPr>
          <a:xfrm>
            <a:off x="3034124" y="3623781"/>
            <a:ext cx="313508" cy="3135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Oval 217"/>
          <p:cNvSpPr/>
          <p:nvPr/>
        </p:nvSpPr>
        <p:spPr>
          <a:xfrm>
            <a:off x="3851418" y="2989540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57" name="Oval 219"/>
          <p:cNvSpPr/>
          <p:nvPr/>
        </p:nvSpPr>
        <p:spPr>
          <a:xfrm>
            <a:off x="4394482" y="3239066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58" name="TextBox 220"/>
          <p:cNvSpPr txBox="1"/>
          <p:nvPr/>
        </p:nvSpPr>
        <p:spPr>
          <a:xfrm>
            <a:off x="2058513" y="3706711"/>
            <a:ext cx="102853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>
                    <a:lumMod val="50000"/>
                  </a:schemeClr>
                </a:solidFill>
              </a:rPr>
              <a:t>lens.n.01</a:t>
            </a:r>
          </a:p>
        </p:txBody>
      </p:sp>
      <p:sp>
        <p:nvSpPr>
          <p:cNvPr id="159" name="TextBox 221"/>
          <p:cNvSpPr txBox="1"/>
          <p:nvPr/>
        </p:nvSpPr>
        <p:spPr>
          <a:xfrm>
            <a:off x="2624932" y="2934329"/>
            <a:ext cx="12534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device.n.01</a:t>
            </a:r>
            <a:endParaRPr lang="en-US" sz="1799" dirty="0"/>
          </a:p>
        </p:txBody>
      </p:sp>
      <p:sp>
        <p:nvSpPr>
          <p:cNvPr id="160" name="TextBox 223"/>
          <p:cNvSpPr txBox="1"/>
          <p:nvPr/>
        </p:nvSpPr>
        <p:spPr>
          <a:xfrm>
            <a:off x="4641531" y="3166871"/>
            <a:ext cx="205922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optical_device.n.01</a:t>
            </a:r>
          </a:p>
        </p:txBody>
      </p:sp>
      <p:cxnSp>
        <p:nvCxnSpPr>
          <p:cNvPr id="161" name="Straight Arrow Connector 225"/>
          <p:cNvCxnSpPr/>
          <p:nvPr/>
        </p:nvCxnSpPr>
        <p:spPr>
          <a:xfrm flipV="1">
            <a:off x="3347639" y="3395827"/>
            <a:ext cx="1046849" cy="3847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228"/>
          <p:cNvCxnSpPr/>
          <p:nvPr/>
        </p:nvCxnSpPr>
        <p:spPr>
          <a:xfrm flipH="1" flipV="1">
            <a:off x="4164934" y="3146294"/>
            <a:ext cx="275465" cy="1386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229"/>
          <p:cNvSpPr txBox="1"/>
          <p:nvPr/>
        </p:nvSpPr>
        <p:spPr>
          <a:xfrm>
            <a:off x="2383453" y="2688863"/>
            <a:ext cx="383933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>
                <a:solidFill>
                  <a:schemeClr val="bg1">
                    <a:lumMod val="50000"/>
                  </a:schemeClr>
                </a:solidFill>
              </a:rPr>
              <a:t>Aspect Taxonomy</a:t>
            </a:r>
          </a:p>
        </p:txBody>
      </p:sp>
      <p:sp>
        <p:nvSpPr>
          <p:cNvPr id="164" name="Oval 230"/>
          <p:cNvSpPr/>
          <p:nvPr/>
        </p:nvSpPr>
        <p:spPr>
          <a:xfrm>
            <a:off x="3834884" y="4193917"/>
            <a:ext cx="313508" cy="3135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Straight Arrow Connector 234"/>
          <p:cNvCxnSpPr/>
          <p:nvPr/>
        </p:nvCxnSpPr>
        <p:spPr>
          <a:xfrm flipH="1" flipV="1">
            <a:off x="4662077" y="3506669"/>
            <a:ext cx="273468" cy="2356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238"/>
          <p:cNvSpPr/>
          <p:nvPr/>
        </p:nvSpPr>
        <p:spPr>
          <a:xfrm>
            <a:off x="4901604" y="3693709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7" name="TextBox 239"/>
          <p:cNvSpPr txBox="1"/>
          <p:nvPr/>
        </p:nvSpPr>
        <p:spPr>
          <a:xfrm>
            <a:off x="5141025" y="3780535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168" name="TextBox 240"/>
          <p:cNvSpPr txBox="1"/>
          <p:nvPr/>
        </p:nvSpPr>
        <p:spPr>
          <a:xfrm>
            <a:off x="3803569" y="4440633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>
                    <a:lumMod val="50000"/>
                  </a:schemeClr>
                </a:solidFill>
              </a:rPr>
              <a:t>lens</a:t>
            </a:r>
          </a:p>
        </p:txBody>
      </p:sp>
      <p:cxnSp>
        <p:nvCxnSpPr>
          <p:cNvPr id="169" name="Straight Arrow Connector 241"/>
          <p:cNvCxnSpPr/>
          <p:nvPr/>
        </p:nvCxnSpPr>
        <p:spPr>
          <a:xfrm flipH="1" flipV="1">
            <a:off x="3301721" y="3891378"/>
            <a:ext cx="579076" cy="34845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244"/>
          <p:cNvSpPr/>
          <p:nvPr/>
        </p:nvSpPr>
        <p:spPr>
          <a:xfrm>
            <a:off x="2441565" y="4262369"/>
            <a:ext cx="313508" cy="3135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TextBox 245"/>
          <p:cNvSpPr txBox="1"/>
          <p:nvPr/>
        </p:nvSpPr>
        <p:spPr>
          <a:xfrm>
            <a:off x="1763689" y="4503128"/>
            <a:ext cx="1220721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>
                    <a:lumMod val="50000"/>
                  </a:schemeClr>
                </a:solidFill>
              </a:rPr>
              <a:t>telephoto_lens.n.01</a:t>
            </a:r>
          </a:p>
        </p:txBody>
      </p:sp>
      <p:sp>
        <p:nvSpPr>
          <p:cNvPr id="172" name="Oval 246"/>
          <p:cNvSpPr/>
          <p:nvPr/>
        </p:nvSpPr>
        <p:spPr>
          <a:xfrm>
            <a:off x="3334710" y="4919263"/>
            <a:ext cx="313508" cy="3135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TextBox 247"/>
          <p:cNvSpPr txBox="1"/>
          <p:nvPr/>
        </p:nvSpPr>
        <p:spPr>
          <a:xfrm>
            <a:off x="3627725" y="4863281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>
                    <a:lumMod val="50000"/>
                  </a:schemeClr>
                </a:solidFill>
              </a:rPr>
              <a:t>zoom_lens</a:t>
            </a:r>
          </a:p>
        </p:txBody>
      </p:sp>
      <p:cxnSp>
        <p:nvCxnSpPr>
          <p:cNvPr id="174" name="Straight Arrow Connector 248"/>
          <p:cNvCxnSpPr/>
          <p:nvPr/>
        </p:nvCxnSpPr>
        <p:spPr>
          <a:xfrm flipV="1">
            <a:off x="2709168" y="3891383"/>
            <a:ext cx="370875" cy="4169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251"/>
          <p:cNvCxnSpPr/>
          <p:nvPr/>
        </p:nvCxnSpPr>
        <p:spPr>
          <a:xfrm flipH="1" flipV="1">
            <a:off x="2709168" y="4529965"/>
            <a:ext cx="671461" cy="4352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254"/>
          <p:cNvSpPr/>
          <p:nvPr/>
        </p:nvSpPr>
        <p:spPr>
          <a:xfrm>
            <a:off x="4637701" y="4373211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77" name="TextBox 255"/>
          <p:cNvSpPr txBox="1"/>
          <p:nvPr/>
        </p:nvSpPr>
        <p:spPr>
          <a:xfrm>
            <a:off x="4606379" y="4619927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178" name="Straight Arrow Connector 256"/>
          <p:cNvCxnSpPr/>
          <p:nvPr/>
        </p:nvCxnSpPr>
        <p:spPr>
          <a:xfrm flipV="1">
            <a:off x="4794461" y="4007217"/>
            <a:ext cx="263903" cy="3659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Aspect Taxonomy 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Aspect Taxonomy Extraction from WordNet</a:t>
            </a: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545268"/>
            <a:ext cx="5125189" cy="27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33500" y="582"/>
            <a:ext cx="6477000" cy="1989667"/>
          </a:xfrm>
        </p:spPr>
        <p:txBody>
          <a:bodyPr/>
          <a:lstStyle/>
          <a:p>
            <a:r>
              <a:rPr lang="en-US" altLang="zh-CN" b="1" dirty="0" smtClean="0"/>
              <a:t>Framework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714500" y="2260018"/>
            <a:ext cx="6007100" cy="2253666"/>
          </a:xfrm>
        </p:spPr>
        <p:txBody>
          <a:bodyPr>
            <a:normAutofit fontScale="77500" lnSpcReduction="20000"/>
          </a:bodyPr>
          <a:lstStyle/>
          <a:p>
            <a:pPr marL="285739" indent="-285739" algn="l"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Aspect Candidates Extraction</a:t>
            </a:r>
            <a:endParaRPr kumimoji="1"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Aspect Taxonomy Construction</a:t>
            </a: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/>
                </a:solidFill>
              </a:rPr>
              <a:t>Aspect Ranking</a:t>
            </a: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Aspect Generation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4457676" y="519776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4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266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Aspect Ranking</a:t>
            </a:r>
            <a:endParaRPr kumimoji="1" lang="zh-CN" altLang="en-US" dirty="0"/>
          </a:p>
        </p:txBody>
      </p:sp>
      <p:sp>
        <p:nvSpPr>
          <p:cNvPr id="231" name="内容占位符 2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Personalized Random Walk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Aspect Taxonomy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265" name="图片 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21396"/>
            <a:ext cx="4458092" cy="965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/>
              <p:cNvSpPr txBox="1"/>
              <p:nvPr/>
            </p:nvSpPr>
            <p:spPr>
              <a:xfrm>
                <a:off x="5804447" y="2065412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en-US" altLang="zh-CN" b="1" dirty="0"/>
                  <a:t>E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66" name="文本框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47" y="2065412"/>
                <a:ext cx="69371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/>
              <p:cNvSpPr txBox="1"/>
              <p:nvPr/>
            </p:nvSpPr>
            <p:spPr>
              <a:xfrm>
                <a:off x="5804447" y="2425452"/>
                <a:ext cx="26778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𝑙𝑒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 the lemma form of</a:t>
                </a:r>
              </a:p>
              <a:p>
                <a:r>
                  <a:rPr lang="en-US" altLang="zh-CN" dirty="0" smtClean="0"/>
                  <a:t> the synset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47" y="2425452"/>
                <a:ext cx="2677849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660" r="-136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Aspect Ranking</a:t>
            </a:r>
            <a:endParaRPr kumimoji="1" lang="zh-CN" altLang="en-US" dirty="0"/>
          </a:p>
        </p:txBody>
      </p:sp>
      <p:sp>
        <p:nvSpPr>
          <p:cNvPr id="231" name="内容占位符 2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Walk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Aspect Taxonomy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242" name="Oval 284"/>
          <p:cNvSpPr/>
          <p:nvPr/>
        </p:nvSpPr>
        <p:spPr>
          <a:xfrm>
            <a:off x="3167906" y="3690400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46" name="TextBox 288"/>
          <p:cNvSpPr txBox="1"/>
          <p:nvPr/>
        </p:nvSpPr>
        <p:spPr>
          <a:xfrm>
            <a:off x="3040842" y="3947458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</a:t>
            </a:r>
          </a:p>
        </p:txBody>
      </p:sp>
      <p:sp>
        <p:nvSpPr>
          <p:cNvPr id="250" name="Oval 292"/>
          <p:cNvSpPr/>
          <p:nvPr/>
        </p:nvSpPr>
        <p:spPr>
          <a:xfrm>
            <a:off x="2584904" y="4364851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1" name="TextBox 293"/>
          <p:cNvSpPr txBox="1"/>
          <p:nvPr/>
        </p:nvSpPr>
        <p:spPr>
          <a:xfrm>
            <a:off x="2864996" y="4370106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zoom_lens</a:t>
            </a:r>
          </a:p>
        </p:txBody>
      </p:sp>
      <p:sp>
        <p:nvSpPr>
          <p:cNvPr id="254" name="Oval 296"/>
          <p:cNvSpPr/>
          <p:nvPr/>
        </p:nvSpPr>
        <p:spPr>
          <a:xfrm>
            <a:off x="4081735" y="3846164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5" name="TextBox 297"/>
          <p:cNvSpPr txBox="1"/>
          <p:nvPr/>
        </p:nvSpPr>
        <p:spPr>
          <a:xfrm>
            <a:off x="3843651" y="4126752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sp>
        <p:nvSpPr>
          <p:cNvPr id="263" name="文本框 262"/>
          <p:cNvSpPr txBox="1"/>
          <p:nvPr/>
        </p:nvSpPr>
        <p:spPr>
          <a:xfrm>
            <a:off x="6159393" y="400033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>
                <a:solidFill>
                  <a:srgbClr val="C00000"/>
                </a:solidFill>
              </a:rPr>
              <a:t>seeds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65" name="图片 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21396"/>
            <a:ext cx="4458092" cy="965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/>
              <p:cNvSpPr txBox="1"/>
              <p:nvPr/>
            </p:nvSpPr>
            <p:spPr>
              <a:xfrm>
                <a:off x="5804447" y="2065412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en-US" altLang="zh-CN" b="1" dirty="0"/>
                  <a:t>E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66" name="文本框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47" y="2065412"/>
                <a:ext cx="69371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/>
              <p:cNvSpPr txBox="1"/>
              <p:nvPr/>
            </p:nvSpPr>
            <p:spPr>
              <a:xfrm>
                <a:off x="5804447" y="2425452"/>
                <a:ext cx="26778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𝑙𝑒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 the lemma form of</a:t>
                </a:r>
              </a:p>
              <a:p>
                <a:r>
                  <a:rPr lang="en-US" altLang="zh-CN" dirty="0" smtClean="0"/>
                  <a:t> the synset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47" y="2425452"/>
                <a:ext cx="2677849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660" r="-136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824108" y="3062491"/>
                <a:ext cx="228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: frequency function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108" y="3062491"/>
                <a:ext cx="228190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16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Aspect Ranking</a:t>
            </a:r>
            <a:endParaRPr kumimoji="1" lang="zh-CN" altLang="en-US" dirty="0"/>
          </a:p>
        </p:txBody>
      </p:sp>
      <p:sp>
        <p:nvSpPr>
          <p:cNvPr id="231" name="内容占位符 2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Walk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Aspect Taxonomy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234" name="Oval 275"/>
          <p:cNvSpPr/>
          <p:nvPr/>
        </p:nvSpPr>
        <p:spPr>
          <a:xfrm>
            <a:off x="2271396" y="3130606"/>
            <a:ext cx="313508" cy="3135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5" name="Oval 276"/>
          <p:cNvSpPr/>
          <p:nvPr/>
        </p:nvSpPr>
        <p:spPr>
          <a:xfrm>
            <a:off x="3016583" y="2414902"/>
            <a:ext cx="313508" cy="3135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6" name="Oval 277"/>
          <p:cNvSpPr/>
          <p:nvPr/>
        </p:nvSpPr>
        <p:spPr>
          <a:xfrm>
            <a:off x="3631753" y="2745891"/>
            <a:ext cx="313508" cy="3135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TextBox 278"/>
          <p:cNvSpPr txBox="1"/>
          <p:nvPr/>
        </p:nvSpPr>
        <p:spPr>
          <a:xfrm>
            <a:off x="1295786" y="3213536"/>
            <a:ext cx="102853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lens.n.01</a:t>
            </a:r>
          </a:p>
        </p:txBody>
      </p:sp>
      <p:sp>
        <p:nvSpPr>
          <p:cNvPr id="238" name="TextBox 279"/>
          <p:cNvSpPr txBox="1"/>
          <p:nvPr/>
        </p:nvSpPr>
        <p:spPr>
          <a:xfrm>
            <a:off x="1862203" y="2441155"/>
            <a:ext cx="12534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>
                <a:solidFill>
                  <a:schemeClr val="bg1">
                    <a:lumMod val="65000"/>
                  </a:schemeClr>
                </a:solidFill>
              </a:rPr>
              <a:t>device.n.01</a:t>
            </a:r>
            <a:endParaRPr lang="en-US" sz="1799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TextBox 280"/>
          <p:cNvSpPr txBox="1"/>
          <p:nvPr/>
        </p:nvSpPr>
        <p:spPr>
          <a:xfrm>
            <a:off x="3878804" y="2673696"/>
            <a:ext cx="205922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optical_device.n.01</a:t>
            </a:r>
          </a:p>
        </p:txBody>
      </p:sp>
      <p:cxnSp>
        <p:nvCxnSpPr>
          <p:cNvPr id="240" name="Straight Arrow Connector 281"/>
          <p:cNvCxnSpPr/>
          <p:nvPr/>
        </p:nvCxnSpPr>
        <p:spPr>
          <a:xfrm flipV="1">
            <a:off x="2584911" y="2902652"/>
            <a:ext cx="1046849" cy="3847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82"/>
          <p:cNvCxnSpPr/>
          <p:nvPr/>
        </p:nvCxnSpPr>
        <p:spPr>
          <a:xfrm flipH="1" flipV="1">
            <a:off x="3330091" y="2571663"/>
            <a:ext cx="347574" cy="2201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84"/>
          <p:cNvSpPr/>
          <p:nvPr/>
        </p:nvSpPr>
        <p:spPr>
          <a:xfrm>
            <a:off x="3167906" y="3690400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243" name="Straight Arrow Connector 285"/>
          <p:cNvCxnSpPr/>
          <p:nvPr/>
        </p:nvCxnSpPr>
        <p:spPr>
          <a:xfrm flipH="1" flipV="1">
            <a:off x="3899350" y="3013493"/>
            <a:ext cx="273468" cy="235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86"/>
          <p:cNvSpPr/>
          <p:nvPr/>
        </p:nvSpPr>
        <p:spPr>
          <a:xfrm>
            <a:off x="4138876" y="3200535"/>
            <a:ext cx="313508" cy="3135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5" name="TextBox 287"/>
          <p:cNvSpPr txBox="1"/>
          <p:nvPr/>
        </p:nvSpPr>
        <p:spPr>
          <a:xfrm>
            <a:off x="4378297" y="3241096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shutter.n.01</a:t>
            </a:r>
          </a:p>
        </p:txBody>
      </p:sp>
      <p:sp>
        <p:nvSpPr>
          <p:cNvPr id="246" name="TextBox 288"/>
          <p:cNvSpPr txBox="1"/>
          <p:nvPr/>
        </p:nvSpPr>
        <p:spPr>
          <a:xfrm>
            <a:off x="3040842" y="3947458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</a:t>
            </a:r>
          </a:p>
        </p:txBody>
      </p:sp>
      <p:cxnSp>
        <p:nvCxnSpPr>
          <p:cNvPr id="247" name="Straight Arrow Connector 289"/>
          <p:cNvCxnSpPr/>
          <p:nvPr/>
        </p:nvCxnSpPr>
        <p:spPr>
          <a:xfrm flipH="1" flipV="1">
            <a:off x="2538993" y="3398202"/>
            <a:ext cx="674826" cy="33811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90"/>
          <p:cNvSpPr/>
          <p:nvPr/>
        </p:nvSpPr>
        <p:spPr>
          <a:xfrm>
            <a:off x="1678837" y="3769194"/>
            <a:ext cx="313508" cy="3135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9" name="TextBox 291"/>
          <p:cNvSpPr txBox="1"/>
          <p:nvPr/>
        </p:nvSpPr>
        <p:spPr>
          <a:xfrm>
            <a:off x="1058109" y="4018119"/>
            <a:ext cx="1220721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telephoto_lens.n.01</a:t>
            </a:r>
          </a:p>
        </p:txBody>
      </p:sp>
      <p:sp>
        <p:nvSpPr>
          <p:cNvPr id="250" name="Oval 292"/>
          <p:cNvSpPr/>
          <p:nvPr/>
        </p:nvSpPr>
        <p:spPr>
          <a:xfrm>
            <a:off x="2584904" y="4364851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1" name="TextBox 293"/>
          <p:cNvSpPr txBox="1"/>
          <p:nvPr/>
        </p:nvSpPr>
        <p:spPr>
          <a:xfrm>
            <a:off x="2864996" y="4370106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zoom_lens</a:t>
            </a:r>
          </a:p>
        </p:txBody>
      </p:sp>
      <p:cxnSp>
        <p:nvCxnSpPr>
          <p:cNvPr id="252" name="Straight Arrow Connector 294"/>
          <p:cNvCxnSpPr/>
          <p:nvPr/>
        </p:nvCxnSpPr>
        <p:spPr>
          <a:xfrm flipV="1">
            <a:off x="1946440" y="3398208"/>
            <a:ext cx="370875" cy="4169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95"/>
          <p:cNvCxnSpPr/>
          <p:nvPr/>
        </p:nvCxnSpPr>
        <p:spPr>
          <a:xfrm flipH="1" flipV="1">
            <a:off x="1946440" y="4036797"/>
            <a:ext cx="684383" cy="37397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96"/>
          <p:cNvSpPr/>
          <p:nvPr/>
        </p:nvSpPr>
        <p:spPr>
          <a:xfrm>
            <a:off x="4081735" y="3846164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5" name="TextBox 297"/>
          <p:cNvSpPr txBox="1"/>
          <p:nvPr/>
        </p:nvSpPr>
        <p:spPr>
          <a:xfrm>
            <a:off x="3843651" y="4126752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256" name="Straight Arrow Connector 298"/>
          <p:cNvCxnSpPr/>
          <p:nvPr/>
        </p:nvCxnSpPr>
        <p:spPr>
          <a:xfrm flipV="1">
            <a:off x="4238496" y="3514042"/>
            <a:ext cx="57141" cy="332122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00"/>
          <p:cNvSpPr txBox="1"/>
          <p:nvPr/>
        </p:nvSpPr>
        <p:spPr>
          <a:xfrm>
            <a:off x="1470757" y="3441002"/>
            <a:ext cx="6521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bg1">
                    <a:lumMod val="65000"/>
                  </a:schemeClr>
                </a:solidFill>
              </a:rPr>
              <a:t>0.75</a:t>
            </a:r>
          </a:p>
        </p:txBody>
      </p:sp>
      <p:sp>
        <p:nvSpPr>
          <p:cNvPr id="258" name="TextBox 301"/>
          <p:cNvSpPr txBox="1"/>
          <p:nvPr/>
        </p:nvSpPr>
        <p:spPr>
          <a:xfrm>
            <a:off x="2554072" y="2784696"/>
            <a:ext cx="65219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bg1">
                    <a:lumMod val="65000"/>
                  </a:schemeClr>
                </a:solidFill>
              </a:rPr>
              <a:t>0.66</a:t>
            </a:r>
          </a:p>
        </p:txBody>
      </p:sp>
      <p:sp>
        <p:nvSpPr>
          <p:cNvPr id="259" name="TextBox 303"/>
          <p:cNvSpPr txBox="1"/>
          <p:nvPr/>
        </p:nvSpPr>
        <p:spPr>
          <a:xfrm>
            <a:off x="3468112" y="2339371"/>
            <a:ext cx="5564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bg1">
                    <a:lumMod val="65000"/>
                  </a:schemeClr>
                </a:solidFill>
              </a:rPr>
              <a:t>0.5</a:t>
            </a:r>
          </a:p>
        </p:txBody>
      </p:sp>
      <p:sp>
        <p:nvSpPr>
          <p:cNvPr id="260" name="TextBox 304"/>
          <p:cNvSpPr txBox="1"/>
          <p:nvPr/>
        </p:nvSpPr>
        <p:spPr>
          <a:xfrm>
            <a:off x="4117579" y="2872413"/>
            <a:ext cx="5895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bg1">
                    <a:lumMod val="65000"/>
                  </a:schemeClr>
                </a:solidFill>
              </a:rPr>
              <a:t>0.32</a:t>
            </a:r>
          </a:p>
        </p:txBody>
      </p:sp>
      <p:cxnSp>
        <p:nvCxnSpPr>
          <p:cNvPr id="261" name="Straight Arrow Connector 306"/>
          <p:cNvCxnSpPr/>
          <p:nvPr/>
        </p:nvCxnSpPr>
        <p:spPr>
          <a:xfrm flipH="1">
            <a:off x="1995709" y="3013494"/>
            <a:ext cx="1618744" cy="8509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310"/>
          <p:cNvSpPr txBox="1"/>
          <p:nvPr/>
        </p:nvSpPr>
        <p:spPr>
          <a:xfrm>
            <a:off x="2937975" y="3241036"/>
            <a:ext cx="9784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99" b="1" i="1" dirty="0">
                <a:solidFill>
                  <a:schemeClr val="bg1">
                    <a:lumMod val="65000"/>
                  </a:schemeClr>
                </a:solidFill>
              </a:rPr>
              <a:t>Teleport</a:t>
            </a:r>
          </a:p>
        </p:txBody>
      </p:sp>
      <p:sp>
        <p:nvSpPr>
          <p:cNvPr id="263" name="文本框 262"/>
          <p:cNvSpPr txBox="1"/>
          <p:nvPr/>
        </p:nvSpPr>
        <p:spPr>
          <a:xfrm>
            <a:off x="6159393" y="400033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>
                <a:solidFill>
                  <a:srgbClr val="C00000"/>
                </a:solidFill>
              </a:rPr>
              <a:t>seeds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Aspect Ranking</a:t>
            </a:r>
            <a:endParaRPr kumimoji="1" lang="zh-CN" altLang="en-US" dirty="0"/>
          </a:p>
        </p:txBody>
      </p:sp>
      <p:sp>
        <p:nvSpPr>
          <p:cNvPr id="231" name="内容占位符 2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Walk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Aspect Taxonomy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12275"/>
            <a:ext cx="4418500" cy="5369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4447" y="3446338"/>
            <a:ext cx="3401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: transition probabilities matrix </a:t>
            </a:r>
          </a:p>
          <a:p>
            <a:r>
              <a:rPr lang="en-US" altLang="zh-CN" dirty="0" smtClean="0"/>
              <a:t>which </a:t>
            </a:r>
            <a:r>
              <a:rPr lang="en-US" altLang="zh-CN" dirty="0"/>
              <a:t>are the normalized weights 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/>
              <a:t>the edges of the taxonomy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21396"/>
            <a:ext cx="4458092" cy="965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804447" y="2065412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en-US" altLang="zh-CN" b="1" dirty="0"/>
                  <a:t>E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47" y="2065412"/>
                <a:ext cx="69371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804447" y="2425452"/>
                <a:ext cx="26778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𝑙𝑒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 the lemma form of</a:t>
                </a:r>
              </a:p>
              <a:p>
                <a:r>
                  <a:rPr lang="en-US" altLang="zh-CN" dirty="0" smtClean="0"/>
                  <a:t> the synset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47" y="2425452"/>
                <a:ext cx="2677849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660" r="-136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824108" y="3062491"/>
                <a:ext cx="228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: frequency function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108" y="3062491"/>
                <a:ext cx="228190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16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Aspect Ranking</a:t>
            </a:r>
            <a:endParaRPr kumimoji="1" lang="zh-CN" altLang="en-US" dirty="0"/>
          </a:p>
        </p:txBody>
      </p:sp>
      <p:sp>
        <p:nvSpPr>
          <p:cNvPr id="231" name="内容占位符 2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Walk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Aspect Taxonomy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159393" y="4360376"/>
            <a:ext cx="249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Importance propagating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12275"/>
            <a:ext cx="4418500" cy="5369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4447" y="3446338"/>
            <a:ext cx="3401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: transition probabilities matrix </a:t>
            </a:r>
          </a:p>
          <a:p>
            <a:r>
              <a:rPr lang="en-US" altLang="zh-CN" dirty="0" smtClean="0"/>
              <a:t>which </a:t>
            </a:r>
            <a:r>
              <a:rPr lang="en-US" altLang="zh-CN" dirty="0"/>
              <a:t>are the normalized weights 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/>
              <a:t>the edges of the taxonomy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21396"/>
            <a:ext cx="4458092" cy="965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804447" y="2065412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en-US" altLang="zh-CN" b="1" dirty="0"/>
                  <a:t>E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47" y="2065412"/>
                <a:ext cx="69371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804447" y="2425452"/>
                <a:ext cx="26778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𝑙𝑒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 the lemma form of</a:t>
                </a:r>
              </a:p>
              <a:p>
                <a:r>
                  <a:rPr lang="en-US" altLang="zh-CN" dirty="0" smtClean="0"/>
                  <a:t> the synset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47" y="2425452"/>
                <a:ext cx="2677849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660" r="-136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824108" y="3062491"/>
                <a:ext cx="228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: frequency function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108" y="3062491"/>
                <a:ext cx="228190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16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9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Aspect Ranking</a:t>
            </a:r>
            <a:endParaRPr kumimoji="1" lang="zh-CN" altLang="en-US" dirty="0"/>
          </a:p>
        </p:txBody>
      </p:sp>
      <p:sp>
        <p:nvSpPr>
          <p:cNvPr id="231" name="内容占位符 2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Walk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Aspect Taxonomy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234" name="Oval 275"/>
          <p:cNvSpPr/>
          <p:nvPr/>
        </p:nvSpPr>
        <p:spPr>
          <a:xfrm>
            <a:off x="2271396" y="3130606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35" name="Oval 276"/>
          <p:cNvSpPr/>
          <p:nvPr/>
        </p:nvSpPr>
        <p:spPr>
          <a:xfrm>
            <a:off x="3016583" y="2414902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36" name="Oval 277"/>
          <p:cNvSpPr/>
          <p:nvPr/>
        </p:nvSpPr>
        <p:spPr>
          <a:xfrm>
            <a:off x="3631753" y="2745891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37" name="TextBox 278"/>
          <p:cNvSpPr txBox="1"/>
          <p:nvPr/>
        </p:nvSpPr>
        <p:spPr>
          <a:xfrm>
            <a:off x="1295786" y="3213536"/>
            <a:ext cx="102853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lens.n.01</a:t>
            </a:r>
          </a:p>
        </p:txBody>
      </p:sp>
      <p:sp>
        <p:nvSpPr>
          <p:cNvPr id="238" name="TextBox 279"/>
          <p:cNvSpPr txBox="1"/>
          <p:nvPr/>
        </p:nvSpPr>
        <p:spPr>
          <a:xfrm>
            <a:off x="1862203" y="2441155"/>
            <a:ext cx="12534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device.n.01</a:t>
            </a:r>
            <a:endParaRPr lang="en-US" sz="1799" dirty="0"/>
          </a:p>
        </p:txBody>
      </p:sp>
      <p:sp>
        <p:nvSpPr>
          <p:cNvPr id="239" name="TextBox 280"/>
          <p:cNvSpPr txBox="1"/>
          <p:nvPr/>
        </p:nvSpPr>
        <p:spPr>
          <a:xfrm>
            <a:off x="3878804" y="2673696"/>
            <a:ext cx="205922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optical_device.n.01</a:t>
            </a:r>
          </a:p>
        </p:txBody>
      </p:sp>
      <p:cxnSp>
        <p:nvCxnSpPr>
          <p:cNvPr id="240" name="Straight Arrow Connector 281"/>
          <p:cNvCxnSpPr/>
          <p:nvPr/>
        </p:nvCxnSpPr>
        <p:spPr>
          <a:xfrm flipV="1">
            <a:off x="2584911" y="2902652"/>
            <a:ext cx="1046849" cy="38471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82"/>
          <p:cNvCxnSpPr/>
          <p:nvPr/>
        </p:nvCxnSpPr>
        <p:spPr>
          <a:xfrm flipH="1" flipV="1">
            <a:off x="3330091" y="2571663"/>
            <a:ext cx="347574" cy="2201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84"/>
          <p:cNvSpPr/>
          <p:nvPr/>
        </p:nvSpPr>
        <p:spPr>
          <a:xfrm>
            <a:off x="3167906" y="3690400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243" name="Straight Arrow Connector 285"/>
          <p:cNvCxnSpPr/>
          <p:nvPr/>
        </p:nvCxnSpPr>
        <p:spPr>
          <a:xfrm flipH="1" flipV="1">
            <a:off x="3899350" y="3013493"/>
            <a:ext cx="273468" cy="23563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86"/>
          <p:cNvSpPr/>
          <p:nvPr/>
        </p:nvSpPr>
        <p:spPr>
          <a:xfrm>
            <a:off x="4138876" y="3200535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5" name="TextBox 287"/>
          <p:cNvSpPr txBox="1"/>
          <p:nvPr/>
        </p:nvSpPr>
        <p:spPr>
          <a:xfrm>
            <a:off x="4378297" y="3241096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246" name="TextBox 288"/>
          <p:cNvSpPr txBox="1"/>
          <p:nvPr/>
        </p:nvSpPr>
        <p:spPr>
          <a:xfrm>
            <a:off x="3040842" y="3947458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</a:t>
            </a:r>
          </a:p>
        </p:txBody>
      </p:sp>
      <p:cxnSp>
        <p:nvCxnSpPr>
          <p:cNvPr id="247" name="Straight Arrow Connector 289"/>
          <p:cNvCxnSpPr/>
          <p:nvPr/>
        </p:nvCxnSpPr>
        <p:spPr>
          <a:xfrm flipH="1" flipV="1">
            <a:off x="2538993" y="3398202"/>
            <a:ext cx="674826" cy="33811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90"/>
          <p:cNvSpPr/>
          <p:nvPr/>
        </p:nvSpPr>
        <p:spPr>
          <a:xfrm>
            <a:off x="1678837" y="3769194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9" name="TextBox 291"/>
          <p:cNvSpPr txBox="1"/>
          <p:nvPr/>
        </p:nvSpPr>
        <p:spPr>
          <a:xfrm>
            <a:off x="1058109" y="4018119"/>
            <a:ext cx="1220721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telephoto_lens.n.01</a:t>
            </a:r>
          </a:p>
        </p:txBody>
      </p:sp>
      <p:sp>
        <p:nvSpPr>
          <p:cNvPr id="250" name="Oval 292"/>
          <p:cNvSpPr/>
          <p:nvPr/>
        </p:nvSpPr>
        <p:spPr>
          <a:xfrm>
            <a:off x="2584904" y="4364851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1" name="TextBox 293"/>
          <p:cNvSpPr txBox="1"/>
          <p:nvPr/>
        </p:nvSpPr>
        <p:spPr>
          <a:xfrm>
            <a:off x="2864996" y="4370106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zoom_lens</a:t>
            </a:r>
          </a:p>
        </p:txBody>
      </p:sp>
      <p:cxnSp>
        <p:nvCxnSpPr>
          <p:cNvPr id="252" name="Straight Arrow Connector 294"/>
          <p:cNvCxnSpPr/>
          <p:nvPr/>
        </p:nvCxnSpPr>
        <p:spPr>
          <a:xfrm flipV="1">
            <a:off x="1946440" y="3398208"/>
            <a:ext cx="370875" cy="41690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95"/>
          <p:cNvCxnSpPr/>
          <p:nvPr/>
        </p:nvCxnSpPr>
        <p:spPr>
          <a:xfrm flipH="1" flipV="1">
            <a:off x="1946440" y="4036797"/>
            <a:ext cx="684383" cy="37397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96"/>
          <p:cNvSpPr/>
          <p:nvPr/>
        </p:nvSpPr>
        <p:spPr>
          <a:xfrm>
            <a:off x="4081735" y="3846164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5" name="TextBox 297"/>
          <p:cNvSpPr txBox="1"/>
          <p:nvPr/>
        </p:nvSpPr>
        <p:spPr>
          <a:xfrm>
            <a:off x="3843651" y="4126752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256" name="Straight Arrow Connector 298"/>
          <p:cNvCxnSpPr/>
          <p:nvPr/>
        </p:nvCxnSpPr>
        <p:spPr>
          <a:xfrm flipV="1">
            <a:off x="4238496" y="3514042"/>
            <a:ext cx="57141" cy="332122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00"/>
          <p:cNvSpPr txBox="1"/>
          <p:nvPr/>
        </p:nvSpPr>
        <p:spPr>
          <a:xfrm>
            <a:off x="1470757" y="3441002"/>
            <a:ext cx="6521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0.75</a:t>
            </a:r>
          </a:p>
        </p:txBody>
      </p:sp>
      <p:sp>
        <p:nvSpPr>
          <p:cNvPr id="258" name="TextBox 301"/>
          <p:cNvSpPr txBox="1"/>
          <p:nvPr/>
        </p:nvSpPr>
        <p:spPr>
          <a:xfrm>
            <a:off x="2554072" y="2784696"/>
            <a:ext cx="6521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0.66</a:t>
            </a:r>
          </a:p>
        </p:txBody>
      </p:sp>
      <p:sp>
        <p:nvSpPr>
          <p:cNvPr id="259" name="TextBox 303"/>
          <p:cNvSpPr txBox="1"/>
          <p:nvPr/>
        </p:nvSpPr>
        <p:spPr>
          <a:xfrm>
            <a:off x="3468112" y="2339371"/>
            <a:ext cx="5564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260" name="TextBox 304"/>
          <p:cNvSpPr txBox="1"/>
          <p:nvPr/>
        </p:nvSpPr>
        <p:spPr>
          <a:xfrm>
            <a:off x="4117579" y="2872413"/>
            <a:ext cx="5895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0.32</a:t>
            </a:r>
          </a:p>
        </p:txBody>
      </p:sp>
      <p:cxnSp>
        <p:nvCxnSpPr>
          <p:cNvPr id="261" name="Straight Arrow Connector 306"/>
          <p:cNvCxnSpPr/>
          <p:nvPr/>
        </p:nvCxnSpPr>
        <p:spPr>
          <a:xfrm flipH="1">
            <a:off x="1995709" y="3013494"/>
            <a:ext cx="1618744" cy="8509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310"/>
          <p:cNvSpPr txBox="1"/>
          <p:nvPr/>
        </p:nvSpPr>
        <p:spPr>
          <a:xfrm>
            <a:off x="2937975" y="3241036"/>
            <a:ext cx="97843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i="1" dirty="0">
                <a:solidFill>
                  <a:schemeClr val="accent2"/>
                </a:solidFill>
              </a:rPr>
              <a:t>Teleport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159393" y="4000336"/>
            <a:ext cx="249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Importance propagating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16510"/>
            <a:ext cx="4418500" cy="5369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4447" y="1862541"/>
            <a:ext cx="3401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: transition probabilities matrix </a:t>
            </a:r>
          </a:p>
          <a:p>
            <a:r>
              <a:rPr lang="en-US" altLang="zh-CN" dirty="0" smtClean="0"/>
              <a:t>which </a:t>
            </a:r>
            <a:r>
              <a:rPr lang="en-US" altLang="zh-CN" dirty="0"/>
              <a:t>are the normalized weights 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/>
              <a:t>the edges of the taxonomy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804447" y="2931438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en-US" altLang="zh-CN" b="1" dirty="0"/>
                  <a:t>E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47" y="2931438"/>
                <a:ext cx="69371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796136" y="3382591"/>
                <a:ext cx="1861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: teleport factor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382591"/>
                <a:ext cx="186127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229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90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Aspect Ranking</a:t>
            </a:r>
            <a:endParaRPr kumimoji="1" lang="zh-CN" altLang="en-US" dirty="0"/>
          </a:p>
        </p:txBody>
      </p:sp>
      <p:sp>
        <p:nvSpPr>
          <p:cNvPr id="231" name="内容占位符 2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Walk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Aspect Taxonomy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232" name="Rounded Rectangle 349"/>
          <p:cNvSpPr/>
          <p:nvPr/>
        </p:nvSpPr>
        <p:spPr>
          <a:xfrm>
            <a:off x="1025015" y="2361450"/>
            <a:ext cx="5044521" cy="242152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33" name="TextBox 273"/>
          <p:cNvSpPr txBox="1"/>
          <p:nvPr/>
        </p:nvSpPr>
        <p:spPr>
          <a:xfrm>
            <a:off x="845153" y="1993404"/>
            <a:ext cx="552704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/>
              <a:t>Aspect Graph &amp; Random Walk (</a:t>
            </a:r>
            <a:r>
              <a:rPr lang="en-US" sz="1799" b="1" i="1" dirty="0"/>
              <a:t>Personalized Page Rank</a:t>
            </a:r>
            <a:r>
              <a:rPr lang="en-US" sz="1799" b="1" dirty="0"/>
              <a:t>)</a:t>
            </a:r>
          </a:p>
        </p:txBody>
      </p:sp>
      <p:sp>
        <p:nvSpPr>
          <p:cNvPr id="234" name="Oval 275"/>
          <p:cNvSpPr/>
          <p:nvPr/>
        </p:nvSpPr>
        <p:spPr>
          <a:xfrm>
            <a:off x="2271396" y="3130606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35" name="Oval 276"/>
          <p:cNvSpPr/>
          <p:nvPr/>
        </p:nvSpPr>
        <p:spPr>
          <a:xfrm>
            <a:off x="3016583" y="2414902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36" name="Oval 277"/>
          <p:cNvSpPr/>
          <p:nvPr/>
        </p:nvSpPr>
        <p:spPr>
          <a:xfrm>
            <a:off x="3631753" y="2745891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37" name="TextBox 278"/>
          <p:cNvSpPr txBox="1"/>
          <p:nvPr/>
        </p:nvSpPr>
        <p:spPr>
          <a:xfrm>
            <a:off x="1295786" y="3213536"/>
            <a:ext cx="102853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lens.n.01</a:t>
            </a:r>
          </a:p>
        </p:txBody>
      </p:sp>
      <p:sp>
        <p:nvSpPr>
          <p:cNvPr id="238" name="TextBox 279"/>
          <p:cNvSpPr txBox="1"/>
          <p:nvPr/>
        </p:nvSpPr>
        <p:spPr>
          <a:xfrm>
            <a:off x="1862203" y="2441155"/>
            <a:ext cx="12534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device.n.01</a:t>
            </a:r>
            <a:endParaRPr lang="en-US" sz="1799" dirty="0"/>
          </a:p>
        </p:txBody>
      </p:sp>
      <p:sp>
        <p:nvSpPr>
          <p:cNvPr id="239" name="TextBox 280"/>
          <p:cNvSpPr txBox="1"/>
          <p:nvPr/>
        </p:nvSpPr>
        <p:spPr>
          <a:xfrm>
            <a:off x="3878804" y="2673696"/>
            <a:ext cx="205922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optical_device.n.01</a:t>
            </a:r>
          </a:p>
        </p:txBody>
      </p:sp>
      <p:cxnSp>
        <p:nvCxnSpPr>
          <p:cNvPr id="240" name="Straight Arrow Connector 281"/>
          <p:cNvCxnSpPr/>
          <p:nvPr/>
        </p:nvCxnSpPr>
        <p:spPr>
          <a:xfrm flipV="1">
            <a:off x="2584911" y="2902652"/>
            <a:ext cx="1046849" cy="38471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82"/>
          <p:cNvCxnSpPr/>
          <p:nvPr/>
        </p:nvCxnSpPr>
        <p:spPr>
          <a:xfrm flipH="1" flipV="1">
            <a:off x="3330091" y="2571663"/>
            <a:ext cx="347574" cy="2201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84"/>
          <p:cNvSpPr/>
          <p:nvPr/>
        </p:nvSpPr>
        <p:spPr>
          <a:xfrm>
            <a:off x="3167906" y="3690400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243" name="Straight Arrow Connector 285"/>
          <p:cNvCxnSpPr/>
          <p:nvPr/>
        </p:nvCxnSpPr>
        <p:spPr>
          <a:xfrm flipH="1" flipV="1">
            <a:off x="3899350" y="3013493"/>
            <a:ext cx="273468" cy="23563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86"/>
          <p:cNvSpPr/>
          <p:nvPr/>
        </p:nvSpPr>
        <p:spPr>
          <a:xfrm>
            <a:off x="4138876" y="3200535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5" name="TextBox 287"/>
          <p:cNvSpPr txBox="1"/>
          <p:nvPr/>
        </p:nvSpPr>
        <p:spPr>
          <a:xfrm>
            <a:off x="4378297" y="3241096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246" name="TextBox 288"/>
          <p:cNvSpPr txBox="1"/>
          <p:nvPr/>
        </p:nvSpPr>
        <p:spPr>
          <a:xfrm>
            <a:off x="3040842" y="3947458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</a:t>
            </a:r>
          </a:p>
        </p:txBody>
      </p:sp>
      <p:cxnSp>
        <p:nvCxnSpPr>
          <p:cNvPr id="247" name="Straight Arrow Connector 289"/>
          <p:cNvCxnSpPr/>
          <p:nvPr/>
        </p:nvCxnSpPr>
        <p:spPr>
          <a:xfrm flipH="1" flipV="1">
            <a:off x="2538993" y="3398202"/>
            <a:ext cx="674826" cy="33811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90"/>
          <p:cNvSpPr/>
          <p:nvPr/>
        </p:nvSpPr>
        <p:spPr>
          <a:xfrm>
            <a:off x="1678837" y="3769194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9" name="TextBox 291"/>
          <p:cNvSpPr txBox="1"/>
          <p:nvPr/>
        </p:nvSpPr>
        <p:spPr>
          <a:xfrm>
            <a:off x="1058109" y="4018119"/>
            <a:ext cx="1220721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telephoto_lens.n.01</a:t>
            </a:r>
          </a:p>
        </p:txBody>
      </p:sp>
      <p:sp>
        <p:nvSpPr>
          <p:cNvPr id="250" name="Oval 292"/>
          <p:cNvSpPr/>
          <p:nvPr/>
        </p:nvSpPr>
        <p:spPr>
          <a:xfrm>
            <a:off x="2584904" y="4364851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1" name="TextBox 293"/>
          <p:cNvSpPr txBox="1"/>
          <p:nvPr/>
        </p:nvSpPr>
        <p:spPr>
          <a:xfrm>
            <a:off x="2864996" y="4370106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zoom_lens</a:t>
            </a:r>
          </a:p>
        </p:txBody>
      </p:sp>
      <p:cxnSp>
        <p:nvCxnSpPr>
          <p:cNvPr id="252" name="Straight Arrow Connector 294"/>
          <p:cNvCxnSpPr/>
          <p:nvPr/>
        </p:nvCxnSpPr>
        <p:spPr>
          <a:xfrm flipV="1">
            <a:off x="1946440" y="3398208"/>
            <a:ext cx="370875" cy="41690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95"/>
          <p:cNvCxnSpPr/>
          <p:nvPr/>
        </p:nvCxnSpPr>
        <p:spPr>
          <a:xfrm flipH="1" flipV="1">
            <a:off x="1946440" y="4036797"/>
            <a:ext cx="684383" cy="37397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96"/>
          <p:cNvSpPr/>
          <p:nvPr/>
        </p:nvSpPr>
        <p:spPr>
          <a:xfrm>
            <a:off x="4081735" y="3846164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5" name="TextBox 297"/>
          <p:cNvSpPr txBox="1"/>
          <p:nvPr/>
        </p:nvSpPr>
        <p:spPr>
          <a:xfrm>
            <a:off x="3843651" y="4126752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256" name="Straight Arrow Connector 298"/>
          <p:cNvCxnSpPr/>
          <p:nvPr/>
        </p:nvCxnSpPr>
        <p:spPr>
          <a:xfrm flipV="1">
            <a:off x="4238496" y="3514042"/>
            <a:ext cx="57141" cy="332122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00"/>
          <p:cNvSpPr txBox="1"/>
          <p:nvPr/>
        </p:nvSpPr>
        <p:spPr>
          <a:xfrm>
            <a:off x="1470757" y="3441002"/>
            <a:ext cx="6521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0.75</a:t>
            </a:r>
          </a:p>
        </p:txBody>
      </p:sp>
      <p:sp>
        <p:nvSpPr>
          <p:cNvPr id="258" name="TextBox 301"/>
          <p:cNvSpPr txBox="1"/>
          <p:nvPr/>
        </p:nvSpPr>
        <p:spPr>
          <a:xfrm>
            <a:off x="2554072" y="2784696"/>
            <a:ext cx="6521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0.66</a:t>
            </a:r>
          </a:p>
        </p:txBody>
      </p:sp>
      <p:sp>
        <p:nvSpPr>
          <p:cNvPr id="259" name="TextBox 303"/>
          <p:cNvSpPr txBox="1"/>
          <p:nvPr/>
        </p:nvSpPr>
        <p:spPr>
          <a:xfrm>
            <a:off x="3468112" y="2339371"/>
            <a:ext cx="5564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260" name="TextBox 304"/>
          <p:cNvSpPr txBox="1"/>
          <p:nvPr/>
        </p:nvSpPr>
        <p:spPr>
          <a:xfrm>
            <a:off x="4117579" y="2872413"/>
            <a:ext cx="5895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0.32</a:t>
            </a:r>
          </a:p>
        </p:txBody>
      </p:sp>
      <p:cxnSp>
        <p:nvCxnSpPr>
          <p:cNvPr id="261" name="Straight Arrow Connector 306"/>
          <p:cNvCxnSpPr/>
          <p:nvPr/>
        </p:nvCxnSpPr>
        <p:spPr>
          <a:xfrm flipH="1">
            <a:off x="1995709" y="3013494"/>
            <a:ext cx="1618744" cy="8509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310"/>
          <p:cNvSpPr txBox="1"/>
          <p:nvPr/>
        </p:nvSpPr>
        <p:spPr>
          <a:xfrm>
            <a:off x="2937975" y="3241036"/>
            <a:ext cx="97843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i="1" dirty="0">
                <a:solidFill>
                  <a:schemeClr val="accent2"/>
                </a:solidFill>
              </a:rPr>
              <a:t>Teleport</a:t>
            </a:r>
          </a:p>
        </p:txBody>
      </p:sp>
    </p:spTree>
    <p:extLst>
      <p:ext uri="{BB962C8B-B14F-4D97-AF65-F5344CB8AC3E}">
        <p14:creationId xmlns:p14="http://schemas.microsoft.com/office/powerpoint/2010/main" val="53293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Problem</a:t>
            </a:r>
            <a:endParaRPr lang="zh-CN" altLang="en-US" sz="4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610741" cy="390921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Extracting</a:t>
            </a:r>
            <a:r>
              <a:rPr lang="en-US" altLang="zh-CN" sz="2800" dirty="0"/>
              <a:t> </a:t>
            </a:r>
            <a:r>
              <a:rPr lang="en-US" altLang="zh-CN" sz="2800" b="1" dirty="0"/>
              <a:t>Prominent Review Aspects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from Customer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800" dirty="0" smtClean="0"/>
          </a:p>
          <a:p>
            <a:pPr marL="457200" indent="-457200">
              <a:buFont typeface="Arial" charset="0"/>
              <a:buChar char="•"/>
            </a:pP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D53E-EA6E-4053-B9AA-E09E73DD5CD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64" y="1195918"/>
            <a:ext cx="4482836" cy="340020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067944" y="3865612"/>
            <a:ext cx="4618856" cy="7305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93561" y="634763"/>
            <a:ext cx="535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An example user </a:t>
            </a:r>
            <a:r>
              <a:rPr kumimoji="1" lang="en-US" altLang="zh-CN" dirty="0" smtClean="0"/>
              <a:t>review about a hotel from TripAdvisor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Aspect Ranking</a:t>
            </a:r>
            <a:endParaRPr kumimoji="1" lang="zh-CN" altLang="en-US" dirty="0"/>
          </a:p>
        </p:txBody>
      </p:sp>
      <p:sp>
        <p:nvSpPr>
          <p:cNvPr id="231" name="内容占位符 2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Walk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Aspect Taxonomy</a:t>
            </a:r>
          </a:p>
          <a:p>
            <a:pPr lvl="1"/>
            <a:r>
              <a:rPr kumimoji="1" lang="en-US" altLang="zh-CN" dirty="0" smtClean="0"/>
              <a:t>A global ranking of nodes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37" name="Rounded Rectangle 334"/>
          <p:cNvSpPr/>
          <p:nvPr/>
        </p:nvSpPr>
        <p:spPr>
          <a:xfrm>
            <a:off x="1644056" y="2847594"/>
            <a:ext cx="2639912" cy="124429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8" name="TextBox 336"/>
          <p:cNvSpPr txBox="1"/>
          <p:nvPr/>
        </p:nvSpPr>
        <p:spPr>
          <a:xfrm>
            <a:off x="1619672" y="2892075"/>
            <a:ext cx="2880320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i="1" dirty="0" smtClean="0">
                <a:solidFill>
                  <a:srgbClr val="C00000"/>
                </a:solidFill>
              </a:rPr>
              <a:t>lens                           0.025</a:t>
            </a:r>
            <a:endParaRPr lang="en-US" sz="1799" b="1" i="1" strike="sngStrike" dirty="0" smtClean="0">
              <a:solidFill>
                <a:srgbClr val="C00000"/>
              </a:solidFill>
            </a:endParaRPr>
          </a:p>
          <a:p>
            <a:r>
              <a:rPr lang="en-US" altLang="zh-CN" sz="1799" b="1" i="1" dirty="0" smtClean="0">
                <a:solidFill>
                  <a:srgbClr val="C00000"/>
                </a:solidFill>
              </a:rPr>
              <a:t>telephoto</a:t>
            </a:r>
            <a:r>
              <a:rPr lang="en-US" sz="1799" b="1" i="1" dirty="0" smtClean="0">
                <a:solidFill>
                  <a:srgbClr val="C00000"/>
                </a:solidFill>
              </a:rPr>
              <a:t>_lens       0.012</a:t>
            </a:r>
            <a:endParaRPr lang="en-US" sz="1799" b="1" i="1" dirty="0">
              <a:solidFill>
                <a:srgbClr val="C00000"/>
              </a:solidFill>
            </a:endParaRPr>
          </a:p>
          <a:p>
            <a:r>
              <a:rPr lang="en-US" sz="1799" b="1" dirty="0" smtClean="0">
                <a:solidFill>
                  <a:srgbClr val="C00000"/>
                </a:solidFill>
              </a:rPr>
              <a:t>shutter                     0.009</a:t>
            </a:r>
            <a:endParaRPr lang="en-US" sz="1799" b="1" dirty="0">
              <a:solidFill>
                <a:srgbClr val="C00000"/>
              </a:solidFill>
            </a:endParaRPr>
          </a:p>
          <a:p>
            <a:r>
              <a:rPr lang="en-US" sz="1799" dirty="0" smtClean="0"/>
              <a:t>….                              </a:t>
            </a:r>
            <a:r>
              <a:rPr lang="is-IS" sz="1799" dirty="0" smtClean="0"/>
              <a:t>….</a:t>
            </a:r>
            <a:endParaRPr lang="en-US" sz="1799" dirty="0"/>
          </a:p>
        </p:txBody>
      </p:sp>
      <p:sp>
        <p:nvSpPr>
          <p:cNvPr id="3" name="文本框 2"/>
          <p:cNvSpPr txBox="1"/>
          <p:nvPr/>
        </p:nvSpPr>
        <p:spPr>
          <a:xfrm>
            <a:off x="1644056" y="2426415"/>
            <a:ext cx="14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aspect terms</a:t>
            </a:r>
            <a:endParaRPr kumimoji="1"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3419872" y="2425452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scores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6745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33500" y="582"/>
            <a:ext cx="6477000" cy="1989667"/>
          </a:xfrm>
        </p:spPr>
        <p:txBody>
          <a:bodyPr/>
          <a:lstStyle/>
          <a:p>
            <a:r>
              <a:rPr lang="en-US" altLang="zh-CN" b="1" dirty="0" smtClean="0"/>
              <a:t>Framework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714500" y="2260018"/>
            <a:ext cx="6007100" cy="2253666"/>
          </a:xfrm>
        </p:spPr>
        <p:txBody>
          <a:bodyPr>
            <a:normAutofit fontScale="77500" lnSpcReduction="20000"/>
          </a:bodyPr>
          <a:lstStyle/>
          <a:p>
            <a:pPr marL="285739" indent="-285739" algn="l"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Aspect Candidates Extraction</a:t>
            </a:r>
            <a:endParaRPr kumimoji="1"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Aspect Taxonomy Construction</a:t>
            </a: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Aspect Ranking</a:t>
            </a: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/>
                </a:solidFill>
              </a:rPr>
              <a:t>Aspect Generation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4457676" y="519776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4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05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Aspect </a:t>
            </a:r>
            <a:r>
              <a:rPr kumimoji="1" lang="en-US" altLang="zh-CN" dirty="0" smtClean="0"/>
              <a:t>Generation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generate the prominent aspects using the rank values of the aspects as well as the aspect taxonomy.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11" name="Rounded Rectangle 314"/>
          <p:cNvSpPr/>
          <p:nvPr/>
        </p:nvSpPr>
        <p:spPr>
          <a:xfrm>
            <a:off x="4382013" y="2425452"/>
            <a:ext cx="1702107" cy="43569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315"/>
          <p:cNvSpPr/>
          <p:nvPr/>
        </p:nvSpPr>
        <p:spPr>
          <a:xfrm>
            <a:off x="4545888" y="2471076"/>
            <a:ext cx="146057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-K Aspects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ounded Rectangle 324"/>
          <p:cNvSpPr/>
          <p:nvPr/>
        </p:nvSpPr>
        <p:spPr>
          <a:xfrm>
            <a:off x="4382006" y="3454290"/>
            <a:ext cx="1702108" cy="43505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325"/>
          <p:cNvSpPr/>
          <p:nvPr/>
        </p:nvSpPr>
        <p:spPr>
          <a:xfrm>
            <a:off x="4216229" y="3499907"/>
            <a:ext cx="208753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Deduplication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ight Arrow 327"/>
          <p:cNvSpPr/>
          <p:nvPr/>
        </p:nvSpPr>
        <p:spPr>
          <a:xfrm rot="5400000">
            <a:off x="4941251" y="3045437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6" name="Rounded Rectangle 329"/>
          <p:cNvSpPr/>
          <p:nvPr/>
        </p:nvSpPr>
        <p:spPr>
          <a:xfrm>
            <a:off x="2100924" y="2712723"/>
            <a:ext cx="1810461" cy="62449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330"/>
          <p:cNvSpPr/>
          <p:nvPr/>
        </p:nvSpPr>
        <p:spPr>
          <a:xfrm>
            <a:off x="1835696" y="2690884"/>
            <a:ext cx="2315091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Remove Taxonomy Overlapping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ounded Rectangle 334"/>
          <p:cNvSpPr/>
          <p:nvPr/>
        </p:nvSpPr>
        <p:spPr>
          <a:xfrm>
            <a:off x="2218134" y="3405143"/>
            <a:ext cx="1583352" cy="129297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9" name="TextBox 336"/>
          <p:cNvSpPr txBox="1"/>
          <p:nvPr/>
        </p:nvSpPr>
        <p:spPr>
          <a:xfrm>
            <a:off x="2193749" y="3449624"/>
            <a:ext cx="1607737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i="1" dirty="0">
                <a:solidFill>
                  <a:schemeClr val="accent2"/>
                </a:solidFill>
              </a:rPr>
              <a:t>lens</a:t>
            </a:r>
            <a:endParaRPr lang="en-US" sz="1799" b="1" i="1" strike="sngStrike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zh-CN" sz="1799" b="1" i="1" strike="sngStrike" dirty="0">
                <a:solidFill>
                  <a:schemeClr val="accent2"/>
                </a:solidFill>
              </a:rPr>
              <a:t>telephoto</a:t>
            </a:r>
            <a:r>
              <a:rPr lang="en-US" sz="1799" b="1" i="1" strike="sngStrike" dirty="0" smtClean="0">
                <a:solidFill>
                  <a:schemeClr val="accent2"/>
                </a:solidFill>
              </a:rPr>
              <a:t>_lens</a:t>
            </a:r>
            <a:endParaRPr lang="en-US" sz="1799" b="1" i="1" dirty="0">
              <a:solidFill>
                <a:schemeClr val="accent2"/>
              </a:solidFill>
            </a:endParaRPr>
          </a:p>
          <a:p>
            <a:pPr algn="ctr"/>
            <a:r>
              <a:rPr lang="en-US" sz="1799" dirty="0"/>
              <a:t>shutter</a:t>
            </a:r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20" name="Right Arrow 337"/>
          <p:cNvSpPr/>
          <p:nvPr/>
        </p:nvSpPr>
        <p:spPr>
          <a:xfrm rot="5400000">
            <a:off x="4939210" y="4080796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1" name="Rounded Rectangle 338"/>
          <p:cNvSpPr/>
          <p:nvPr/>
        </p:nvSpPr>
        <p:spPr>
          <a:xfrm>
            <a:off x="4397842" y="4480104"/>
            <a:ext cx="1702108" cy="43505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339"/>
          <p:cNvSpPr/>
          <p:nvPr/>
        </p:nvSpPr>
        <p:spPr>
          <a:xfrm>
            <a:off x="4232065" y="4525721"/>
            <a:ext cx="208753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Final Aspects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33500" y="582"/>
            <a:ext cx="6477000" cy="1989667"/>
          </a:xfrm>
        </p:spPr>
        <p:txBody>
          <a:bodyPr/>
          <a:lstStyle/>
          <a:p>
            <a:r>
              <a:rPr lang="en-US" altLang="zh-CN" b="1" dirty="0" smtClean="0"/>
              <a:t>Evaluation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714500" y="2260018"/>
            <a:ext cx="6007100" cy="1965634"/>
          </a:xfrm>
        </p:spPr>
        <p:txBody>
          <a:bodyPr>
            <a:normAutofit/>
          </a:bodyPr>
          <a:lstStyle/>
          <a:p>
            <a:pPr marL="285739" indent="-285739" algn="l"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Dataset</a:t>
            </a:r>
          </a:p>
          <a:p>
            <a:pPr marL="285739" indent="-285739" algn="l"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WordNet 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Synset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 Matching</a:t>
            </a:r>
          </a:p>
          <a:p>
            <a:pPr marL="285739" indent="-285739" algn="l"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Comparisons for aspect extraction</a:t>
            </a:r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457676" y="519776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49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Customer </a:t>
            </a:r>
            <a:r>
              <a:rPr kumimoji="1" lang="en-US" altLang="zh-CN" dirty="0" smtClean="0"/>
              <a:t>reviews corpora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Evaluation dataset</a:t>
            </a:r>
          </a:p>
          <a:p>
            <a:pPr lvl="1"/>
            <a:r>
              <a:rPr kumimoji="1" lang="en-US" altLang="zh-CN" dirty="0"/>
              <a:t>https://</a:t>
            </a:r>
            <a:r>
              <a:rPr kumimoji="1" lang="en-US" altLang="zh-CN" dirty="0" err="1"/>
              <a:t>adapt.seiee.sjtu.edu.cn</a:t>
            </a:r>
            <a:r>
              <a:rPr kumimoji="1" lang="en-US" altLang="zh-CN" dirty="0"/>
              <a:t>/extra/</a:t>
            </a:r>
            <a:r>
              <a:rPr kumimoji="1" lang="en-US" altLang="zh-CN" dirty="0" err="1"/>
              <a:t>eval-dataset.txt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7380"/>
            <a:ext cx="411446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1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Evaluation: WordNet </a:t>
            </a:r>
            <a:r>
              <a:rPr kumimoji="1" lang="en-US" altLang="zh-CN" dirty="0" err="1" smtClean="0"/>
              <a:t>Synset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Matching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LESK</a:t>
            </a:r>
          </a:p>
          <a:p>
            <a:pPr lvl="1"/>
            <a:r>
              <a:rPr kumimoji="1" lang="en-US" altLang="zh-CN" dirty="0" smtClean="0"/>
              <a:t>Sample sentences with the aspect candidate and apply LESK algorithm on them.</a:t>
            </a:r>
          </a:p>
          <a:p>
            <a:r>
              <a:rPr kumimoji="1" lang="en-US" altLang="zh-CN" dirty="0" smtClean="0"/>
              <a:t>Cluster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3253102"/>
            <a:ext cx="7020272" cy="15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8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Comparisons </a:t>
            </a:r>
            <a:r>
              <a:rPr kumimoji="1" lang="en-US" altLang="zh-CN" dirty="0"/>
              <a:t>for aspect extraction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51935"/>
            <a:ext cx="6732240" cy="39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42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Comparisons </a:t>
            </a:r>
            <a:r>
              <a:rPr kumimoji="1" lang="en-US" altLang="zh-CN" dirty="0"/>
              <a:t>for aspect extraction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6" y="1296727"/>
            <a:ext cx="6639007" cy="39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33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We propose an unsupervised framework for extracting the most prominent aspect terms about a type of product or service from user reviews.</a:t>
            </a:r>
          </a:p>
          <a:p>
            <a:r>
              <a:rPr kumimoji="1" lang="en-US" altLang="zh-CN" dirty="0" smtClean="0"/>
              <a:t>This would benefit both qualitative and quantitative aspect-based review summarization.</a:t>
            </a:r>
          </a:p>
          <a:p>
            <a:r>
              <a:rPr kumimoji="1" lang="en-US" altLang="zh-CN" dirty="0" smtClean="0"/>
              <a:t>Using WordNet as a backbone, and by running personalized page rank on the extracted taxonomy, we can produce aspect terms that are both important and non-overlapping.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862B-19E6-447D-AA80-B05C98A200E6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Problem</a:t>
            </a:r>
            <a:endParaRPr lang="zh-CN" altLang="en-US" sz="4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610741" cy="3909219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Extracting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Prominent Review Aspects from </a:t>
            </a:r>
            <a:r>
              <a:rPr lang="en-US" altLang="zh-CN" sz="2800" b="1" dirty="0" smtClean="0"/>
              <a:t>Customer Feedback</a:t>
            </a:r>
          </a:p>
          <a:p>
            <a:pPr marL="457200" indent="-457200">
              <a:buFont typeface="Arial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charset="0"/>
              <a:buChar char="•"/>
            </a:pP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D53E-EA6E-4053-B9AA-E09E73DD5CD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64" y="1195918"/>
            <a:ext cx="4482836" cy="340020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067944" y="1777380"/>
            <a:ext cx="4618856" cy="17281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93561" y="634763"/>
            <a:ext cx="535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An example user </a:t>
            </a:r>
            <a:r>
              <a:rPr kumimoji="1" lang="en-US" altLang="zh-CN" dirty="0" smtClean="0"/>
              <a:t>review about a hotel from TripAdvisor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8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End-to-End Evaluation: </a:t>
            </a:r>
            <a:br>
              <a:rPr kumimoji="1" lang="en-US" altLang="zh-CN" dirty="0" smtClean="0"/>
            </a:br>
            <a:r>
              <a:rPr kumimoji="1" lang="en-US" altLang="zh-CN" dirty="0" smtClean="0"/>
              <a:t>Comparisons </a:t>
            </a:r>
            <a:r>
              <a:rPr kumimoji="1" lang="en-US" altLang="zh-CN" dirty="0"/>
              <a:t>for aspect </a:t>
            </a:r>
            <a:r>
              <a:rPr kumimoji="1" lang="en-US" altLang="zh-CN" dirty="0" smtClean="0"/>
              <a:t>extraction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13826"/>
              </p:ext>
            </p:extLst>
          </p:nvPr>
        </p:nvGraphicFramePr>
        <p:xfrm>
          <a:off x="899592" y="1489347"/>
          <a:ext cx="778720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482952"/>
              </a:tblGrid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Product</a:t>
                      </a:r>
                      <a:r>
                        <a:rPr lang="en-US" altLang="zh-CN" baseline="0" dirty="0" smtClean="0"/>
                        <a:t> /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Prominent</a:t>
                      </a:r>
                      <a:r>
                        <a:rPr lang="en-US" altLang="zh-CN" baseline="0" dirty="0" smtClean="0"/>
                        <a:t> aspects</a:t>
                      </a:r>
                      <a:endParaRPr lang="zh-CN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hotel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room, location, view</a:t>
                      </a:r>
                      <a:r>
                        <a:rPr lang="en-US" altLang="zh-CN" baseline="0" dirty="0" smtClean="0"/>
                        <a:t>, staff, service</a:t>
                      </a:r>
                      <a:endParaRPr lang="zh-CN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drive, sound_quality, feature, screen,</a:t>
                      </a:r>
                      <a:r>
                        <a:rPr lang="en-US" altLang="zh-CN" baseline="0" dirty="0" smtClean="0"/>
                        <a:t> software</a:t>
                      </a:r>
                      <a:endParaRPr lang="zh-CN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cameras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image_quality,</a:t>
                      </a:r>
                      <a:r>
                        <a:rPr lang="en-US" altLang="zh-CN" baseline="0" dirty="0" smtClean="0"/>
                        <a:t> photograph, feature, shot, lens</a:t>
                      </a:r>
                      <a:endParaRPr lang="zh-CN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mobile 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feature, pri</a:t>
                      </a:r>
                      <a:r>
                        <a:rPr lang="en-US" altLang="zh-CN" baseline="0" dirty="0" smtClean="0"/>
                        <a:t>ce, screen, quality, service</a:t>
                      </a:r>
                      <a:endParaRPr lang="zh-CN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laptop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drive, price, screen, deal, performance</a:t>
                      </a:r>
                      <a:endParaRPr lang="zh-CN" altLang="en-US" dirty="0"/>
                    </a:p>
                  </a:txBody>
                  <a:tcPr/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restaurant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service, food, experience, company, price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61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Problem</a:t>
            </a:r>
            <a:endParaRPr lang="zh-CN" altLang="en-US" sz="4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8229597" cy="3909219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More specifically, the problem is to generate most K prominent aspects of a given product type from textual reviews.</a:t>
            </a:r>
            <a:endParaRPr lang="en-US" altLang="zh-CN" sz="26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600" dirty="0" smtClean="0"/>
              <a:t>Example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altLang="zh-CN" sz="2400" dirty="0" smtClean="0"/>
              <a:t>Hotel, K=5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room, location, staff, breakfast, pool</a:t>
            </a:r>
          </a:p>
          <a:p>
            <a:pPr marL="457200" indent="-457200">
              <a:buFont typeface="Arial" charset="0"/>
              <a:buChar char="•"/>
            </a:pP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D53E-EA6E-4053-B9AA-E09E73DD5CD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33500" y="582"/>
            <a:ext cx="6477000" cy="1989667"/>
          </a:xfrm>
        </p:spPr>
        <p:txBody>
          <a:bodyPr/>
          <a:lstStyle/>
          <a:p>
            <a:r>
              <a:rPr lang="en-US" altLang="zh-CN" b="1" dirty="0" smtClean="0"/>
              <a:t>Framework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714500" y="2260018"/>
            <a:ext cx="6007100" cy="2253666"/>
          </a:xfrm>
        </p:spPr>
        <p:txBody>
          <a:bodyPr>
            <a:normAutofit fontScale="77500" lnSpcReduction="20000"/>
          </a:bodyPr>
          <a:lstStyle/>
          <a:p>
            <a:pPr marL="285739" indent="-285739" algn="l"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/>
                </a:solidFill>
              </a:rPr>
              <a:t>Aspect Candidates Extraction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/>
                </a:solidFill>
              </a:rPr>
              <a:t>Aspect Taxonomy Construction</a:t>
            </a: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/>
                </a:solidFill>
              </a:rPr>
              <a:t>Aspect Ranking</a:t>
            </a: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/>
                </a:solidFill>
              </a:rPr>
              <a:t>Aspect Generation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4457676" y="519776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4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743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33500" y="582"/>
            <a:ext cx="6477000" cy="1989667"/>
          </a:xfrm>
        </p:spPr>
        <p:txBody>
          <a:bodyPr/>
          <a:lstStyle/>
          <a:p>
            <a:r>
              <a:rPr lang="en-US" altLang="zh-CN" b="1" dirty="0" smtClean="0"/>
              <a:t>Framework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714500" y="2260018"/>
            <a:ext cx="6007100" cy="2253666"/>
          </a:xfrm>
        </p:spPr>
        <p:txBody>
          <a:bodyPr>
            <a:normAutofit fontScale="77500" lnSpcReduction="20000"/>
          </a:bodyPr>
          <a:lstStyle/>
          <a:p>
            <a:pPr marL="285739" indent="-285739" algn="l"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tx1"/>
                </a:solidFill>
              </a:rPr>
              <a:t>Aspect Candidates Extraction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Aspect Taxonomy Construction</a:t>
            </a: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Aspect Ranking</a:t>
            </a:r>
          </a:p>
          <a:p>
            <a:pPr marL="285739" indent="-285739" algn="l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Aspect Generation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4457676" y="519776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4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105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4000" dirty="0"/>
              <a:t>Aspect Candidates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Extraction Rules</a:t>
                </a:r>
              </a:p>
              <a:p>
                <a:pPr lvl="1"/>
                <a:r>
                  <a:rPr kumimoji="1" lang="en-US" altLang="zh-CN" sz="2000" b="1" dirty="0" smtClean="0"/>
                  <a:t>Rule 1. </a:t>
                </a:r>
                <a:r>
                  <a:rPr kumimoji="1"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𝑎𝑚𝑜𝑑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/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/>
                  <a:t>.</a:t>
                </a:r>
              </a:p>
              <a:p>
                <a:pPr lvl="1"/>
                <a:r>
                  <a:rPr kumimoji="1" lang="en-US" altLang="zh-CN" sz="2000" b="1" dirty="0" smtClean="0"/>
                  <a:t>Rule 2. </a:t>
                </a:r>
                <a:r>
                  <a:rPr kumimoji="1"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𝑛𝑠𝑢𝑏𝑗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𝑁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/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zh-CN" sz="2000" dirty="0" smtClean="0"/>
                  <a:t>.</a:t>
                </a:r>
              </a:p>
              <a:p>
                <a:pPr lvl="1"/>
                <a:r>
                  <a:rPr kumimoji="1" lang="en-US" altLang="zh-CN" sz="2000" b="1" dirty="0" smtClean="0"/>
                  <a:t>Rule 3. </a:t>
                </a:r>
                <a:r>
                  <a:rPr kumimoji="1" lang="en-US" altLang="zh-CN" sz="20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𝑐𝑜𝑛𝑗</m:t>
                    </m:r>
                    <m:r>
                      <a:rPr kumimoji="1" lang="en-US" altLang="zh-CN" sz="20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sz="2000" dirty="0" smtClean="0"/>
                  <a:t>, then extract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0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 smtClean="0"/>
                  <a:t>.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F32-F6D7-499B-A6F5-1E6C5B211BA7}" type="datetime1">
              <a:rPr lang="zh-CN" altLang="en-US" smtClean="0"/>
              <a:t>18/9/12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7939" y="2880355"/>
            <a:ext cx="35673" cy="109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8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3308</Words>
  <Application>Microsoft Macintosh PowerPoint</Application>
  <PresentationFormat>全屏显示(16:10)</PresentationFormat>
  <Paragraphs>615</Paragraphs>
  <Slides>50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Calibri</vt:lpstr>
      <vt:lpstr>Cambria Math</vt:lpstr>
      <vt:lpstr>等线</vt:lpstr>
      <vt:lpstr>宋体</vt:lpstr>
      <vt:lpstr>Arial</vt:lpstr>
      <vt:lpstr>Office 主题</vt:lpstr>
      <vt:lpstr>ExtRA:  Extracting Prominent Review Aspects from Customer Feedback</vt:lpstr>
      <vt:lpstr>Problem</vt:lpstr>
      <vt:lpstr>Problem</vt:lpstr>
      <vt:lpstr>Problem</vt:lpstr>
      <vt:lpstr>Problem</vt:lpstr>
      <vt:lpstr>Problem</vt:lpstr>
      <vt:lpstr>Framework</vt:lpstr>
      <vt:lpstr>Framework</vt:lpstr>
      <vt:lpstr>Aspect Candidates Extraction</vt:lpstr>
      <vt:lpstr>Aspect Candidates Extraction</vt:lpstr>
      <vt:lpstr>Aspect Candidates Extraction</vt:lpstr>
      <vt:lpstr>Aspect Candidates Extraction</vt:lpstr>
      <vt:lpstr>Aspect Candidates Extraction</vt:lpstr>
      <vt:lpstr>Aspect Candidates Extraction</vt:lpstr>
      <vt:lpstr>Aspect Candidates Extraction</vt:lpstr>
      <vt:lpstr>Aspect Candidates Extraction</vt:lpstr>
      <vt:lpstr>Aspect Candidates Extraction</vt:lpstr>
      <vt:lpstr>Aspect Candidates Extraction</vt:lpstr>
      <vt:lpstr>Aspect Candidates Extraction</vt:lpstr>
      <vt:lpstr>Aspect Candidates Extraction</vt:lpstr>
      <vt:lpstr>Aspect Candidates Extraction</vt:lpstr>
      <vt:lpstr>Aspect Candidates Extraction</vt:lpstr>
      <vt:lpstr>Framework</vt:lpstr>
      <vt:lpstr>Aspect Taxonomy Construction</vt:lpstr>
      <vt:lpstr>Aspect Taxonomy Construction</vt:lpstr>
      <vt:lpstr>Aspect Taxonomy Construction</vt:lpstr>
      <vt:lpstr>Aspect Taxonomy Construction</vt:lpstr>
      <vt:lpstr>Aspect Taxonomy Construction</vt:lpstr>
      <vt:lpstr>Aspect Taxonomy Construction</vt:lpstr>
      <vt:lpstr>Aspect Taxonomy Construction</vt:lpstr>
      <vt:lpstr>Aspect Taxonomy Construction</vt:lpstr>
      <vt:lpstr>Framework</vt:lpstr>
      <vt:lpstr>Aspect Ranking</vt:lpstr>
      <vt:lpstr>Aspect Ranking</vt:lpstr>
      <vt:lpstr>Aspect Ranking</vt:lpstr>
      <vt:lpstr>Aspect Ranking</vt:lpstr>
      <vt:lpstr>Aspect Ranking</vt:lpstr>
      <vt:lpstr>Aspect Ranking</vt:lpstr>
      <vt:lpstr>Aspect Ranking</vt:lpstr>
      <vt:lpstr>Aspect Ranking</vt:lpstr>
      <vt:lpstr>Framework</vt:lpstr>
      <vt:lpstr>Aspect Generation</vt:lpstr>
      <vt:lpstr>Evaluation</vt:lpstr>
      <vt:lpstr>Dataset</vt:lpstr>
      <vt:lpstr>Evaluation: WordNet Synset Matching</vt:lpstr>
      <vt:lpstr>Comparisons for aspect extraction</vt:lpstr>
      <vt:lpstr>Comparisons for aspect extraction</vt:lpstr>
      <vt:lpstr>Conclusion</vt:lpstr>
      <vt:lpstr>Q &amp; A</vt:lpstr>
      <vt:lpstr>End-to-End Evaluation:  Comparisons for aspect extraction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KBQA</dc:title>
  <dc:creator>kangqi</dc:creator>
  <cp:lastModifiedBy>Microsoft Office 用户</cp:lastModifiedBy>
  <cp:revision>719</cp:revision>
  <dcterms:created xsi:type="dcterms:W3CDTF">2017-11-14T04:41:54Z</dcterms:created>
  <dcterms:modified xsi:type="dcterms:W3CDTF">2018-09-12T08:49:38Z</dcterms:modified>
</cp:coreProperties>
</file>