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3" r:id="rId5"/>
    <p:sldId id="259" r:id="rId6"/>
    <p:sldId id="269" r:id="rId7"/>
    <p:sldId id="270" r:id="rId8"/>
    <p:sldId id="260" r:id="rId9"/>
    <p:sldId id="276" r:id="rId10"/>
    <p:sldId id="261" r:id="rId11"/>
    <p:sldId id="271" r:id="rId12"/>
    <p:sldId id="272" r:id="rId13"/>
    <p:sldId id="284" r:id="rId14"/>
    <p:sldId id="285" r:id="rId15"/>
    <p:sldId id="273" r:id="rId16"/>
    <p:sldId id="277" r:id="rId17"/>
    <p:sldId id="278" r:id="rId18"/>
    <p:sldId id="279" r:id="rId19"/>
    <p:sldId id="280" r:id="rId20"/>
    <p:sldId id="281" r:id="rId21"/>
    <p:sldId id="282" r:id="rId22"/>
    <p:sldId id="262" r:id="rId23"/>
    <p:sldId id="263" r:id="rId24"/>
    <p:sldId id="264" r:id="rId25"/>
    <p:sldId id="267" r:id="rId26"/>
    <p:sldId id="26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79232"/>
  </p:normalViewPr>
  <p:slideViewPr>
    <p:cSldViewPr snapToGrid="0" snapToObjects="1">
      <p:cViewPr>
        <p:scale>
          <a:sx n="93" d="100"/>
          <a:sy n="93" d="100"/>
        </p:scale>
        <p:origin x="1136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49B0-25CE-E34B-A02B-934E891C7611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FA4EA-C84D-9043-9DD3-BEB8AD030F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48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FA4EA-C84D-9043-9DD3-BEB8AD030F8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00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FA4EA-C84D-9043-9DD3-BEB8AD030F8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41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 is just one approach</a:t>
            </a:r>
            <a:r>
              <a:rPr kumimoji="1" lang="en-US" altLang="zh-CN" baseline="0" dirty="0" smtClean="0"/>
              <a:t> to add additional features to the model, which is used in this paper.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FA4EA-C84D-9043-9DD3-BEB8AD030F8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76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P:</a:t>
            </a:r>
            <a:r>
              <a:rPr kumimoji="1" lang="en-US" altLang="zh-CN" baseline="0" dirty="0" smtClean="0"/>
              <a:t> prior distribution (X,A,T)</a:t>
            </a:r>
          </a:p>
          <a:p>
            <a:r>
              <a:rPr kumimoji="1" lang="en-US" altLang="zh-CN" baseline="0" dirty="0" smtClean="0"/>
              <a:t>Q: approximate distribution (Q,X,A,T)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FA4EA-C84D-9043-9DD3-BEB8AD030F8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0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discriminator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inputs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，所以是不能导到</a:t>
            </a:r>
            <a:r>
              <a:rPr kumimoji="1" lang="en-US" altLang="zh-CN" dirty="0" smtClean="0"/>
              <a:t>generator</a:t>
            </a:r>
            <a:r>
              <a:rPr kumimoji="1" lang="zh-CN" altLang="en-US" dirty="0" smtClean="0"/>
              <a:t>处了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FA4EA-C84D-9043-9DD3-BEB8AD030F8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78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63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23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73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62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31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1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83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6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58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2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72D3-1590-224E-8D8B-E261AFEA0E4F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0F47-2A33-C243-8FEF-3EB156D5A5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89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image" Target="../media/image55.png"/><Relationship Id="rId29" Type="http://schemas.openxmlformats.org/officeDocument/2006/relationships/image" Target="../media/image5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0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92523" y="2391718"/>
            <a:ext cx="90069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Times New Roman" charset="0"/>
                <a:ea typeface="Times New Roman" charset="0"/>
                <a:cs typeface="Times New Roman" charset="0"/>
              </a:rPr>
              <a:t>Teaching Machines to Ask Questions</a:t>
            </a:r>
            <a:endParaRPr lang="zh-CN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47999" y="32207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Kaichun Yao, Libo Zhang, Tiejian Luo, Lili Tao, YanJun Wu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7999" y="36497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IJCAI-18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556739"/>
            <a:ext cx="5181320" cy="56942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49092" y="4724401"/>
            <a:ext cx="6688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Generator: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Variational Auto-Encoder (VAE)</a:t>
            </a:r>
            <a:endParaRPr kumimoji="1" lang="zh-CN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9092" y="1528061"/>
            <a:ext cx="4875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Discriminator: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Two Classifiers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9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01546" y="853905"/>
            <a:ext cx="51774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The American Football Conference (AFC) champion 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Denver Broncos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defeated the National Football Conference (NFC) champion Carolina Panthers 24-10 to earn their third Super Bowl title</a:t>
            </a:r>
            <a:r>
              <a:rPr kumimoji="1" lang="mr-IN" altLang="zh-CN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79574" y="5509302"/>
            <a:ext cx="546351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NFL team represented the AFC at super bowl 50?</a:t>
            </a:r>
          </a:p>
        </p:txBody>
      </p:sp>
      <p:sp>
        <p:nvSpPr>
          <p:cNvPr id="7" name="矩形 6"/>
          <p:cNvSpPr/>
          <p:nvPr/>
        </p:nvSpPr>
        <p:spPr>
          <a:xfrm>
            <a:off x="4993676" y="2557499"/>
            <a:ext cx="1393222" cy="710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Encoder 1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直线箭头连接符 12"/>
          <p:cNvCxnSpPr>
            <a:stCxn id="3" idx="2"/>
            <a:endCxn id="7" idx="0"/>
          </p:cNvCxnSpPr>
          <p:nvPr/>
        </p:nvCxnSpPr>
        <p:spPr>
          <a:xfrm>
            <a:off x="5690286" y="2054234"/>
            <a:ext cx="1" cy="5032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2"/>
            <a:endCxn id="25" idx="0"/>
          </p:cNvCxnSpPr>
          <p:nvPr/>
        </p:nvCxnSpPr>
        <p:spPr>
          <a:xfrm flipH="1">
            <a:off x="5690286" y="3268013"/>
            <a:ext cx="1" cy="3923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63548" y="3608817"/>
            <a:ext cx="158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mbedding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5746"/>
              </p:ext>
            </p:extLst>
          </p:nvPr>
        </p:nvGraphicFramePr>
        <p:xfrm>
          <a:off x="3790091" y="3660340"/>
          <a:ext cx="3800390" cy="290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039"/>
                <a:gridCol w="380039"/>
                <a:gridCol w="380039"/>
                <a:gridCol w="380039"/>
                <a:gridCol w="380039"/>
                <a:gridCol w="380039"/>
                <a:gridCol w="380039"/>
                <a:gridCol w="380039"/>
                <a:gridCol w="380039"/>
                <a:gridCol w="380039"/>
              </a:tblGrid>
              <a:tr h="29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0.34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0.45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93676" y="4388064"/>
            <a:ext cx="1393222" cy="710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Decoder 1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9" name="直线箭头连接符 28"/>
          <p:cNvCxnSpPr>
            <a:stCxn id="25" idx="2"/>
            <a:endCxn id="26" idx="0"/>
          </p:cNvCxnSpPr>
          <p:nvPr/>
        </p:nvCxnSpPr>
        <p:spPr>
          <a:xfrm>
            <a:off x="5690286" y="3951047"/>
            <a:ext cx="1" cy="4370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6" idx="2"/>
          </p:cNvCxnSpPr>
          <p:nvPr/>
        </p:nvCxnSpPr>
        <p:spPr>
          <a:xfrm>
            <a:off x="5690287" y="5098578"/>
            <a:ext cx="0" cy="4597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43085" y="1684902"/>
            <a:ext cx="805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7" name="肘形连接符 26"/>
          <p:cNvCxnSpPr>
            <a:stCxn id="2" idx="2"/>
            <a:endCxn id="7" idx="3"/>
          </p:cNvCxnSpPr>
          <p:nvPr/>
        </p:nvCxnSpPr>
        <p:spPr>
          <a:xfrm rot="5400000">
            <a:off x="7386988" y="1054144"/>
            <a:ext cx="858522" cy="285870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 21"/>
          <p:cNvGrpSpPr/>
          <p:nvPr/>
        </p:nvGrpSpPr>
        <p:grpSpPr>
          <a:xfrm>
            <a:off x="1790773" y="3584007"/>
            <a:ext cx="4318665" cy="2399432"/>
            <a:chOff x="1667543" y="3075637"/>
            <a:chExt cx="4318665" cy="2399432"/>
          </a:xfrm>
        </p:grpSpPr>
        <p:sp>
          <p:nvSpPr>
            <p:cNvPr id="18" name="椭圆 17"/>
            <p:cNvSpPr/>
            <p:nvPr/>
          </p:nvSpPr>
          <p:spPr>
            <a:xfrm>
              <a:off x="1667543" y="3075637"/>
              <a:ext cx="4318665" cy="2399432"/>
            </a:xfrm>
            <a:prstGeom prst="ellipse">
              <a:avLst/>
            </a:prstGeom>
            <a:solidFill>
              <a:schemeClr val="accent2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3021656" y="4322181"/>
                  <a:ext cx="2115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656" y="4322181"/>
                  <a:ext cx="21159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857" r="-2285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4506807" y="4322181"/>
                  <a:ext cx="2099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7" y="4322181"/>
                  <a:ext cx="20999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r="-14706"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/>
            <p:cNvSpPr/>
            <p:nvPr/>
          </p:nvSpPr>
          <p:spPr>
            <a:xfrm>
              <a:off x="3402767" y="3655110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555167" y="3807510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859967" y="379751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144777" y="346773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245372" y="339278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144777" y="445708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795667" y="376753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844977" y="454702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549513" y="376753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707567" y="342026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057337" y="388995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012367" y="4729406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322821" y="4354651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487717" y="4579503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0057" y="940343"/>
            <a:ext cx="51774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The American Football Conference (AFC) champion 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Denver Broncos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defeated the National Football Conference (NFC) champion Carolina Panthers 24-10 to earn their third Super Bowl title</a:t>
            </a:r>
            <a:r>
              <a:rPr kumimoji="1" lang="mr-IN" altLang="zh-CN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45698" y="2492848"/>
            <a:ext cx="1393222" cy="71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Encoder 2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20311"/>
              </p:ext>
            </p:extLst>
          </p:nvPr>
        </p:nvGraphicFramePr>
        <p:xfrm>
          <a:off x="2517424" y="4499796"/>
          <a:ext cx="1346885" cy="2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77"/>
                <a:gridCol w="269377"/>
                <a:gridCol w="269377"/>
                <a:gridCol w="269377"/>
                <a:gridCol w="269377"/>
              </a:tblGrid>
              <a:tr h="283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0.53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94210"/>
              </p:ext>
            </p:extLst>
          </p:nvPr>
        </p:nvGraphicFramePr>
        <p:xfrm>
          <a:off x="4059957" y="4499796"/>
          <a:ext cx="1346885" cy="2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77"/>
                <a:gridCol w="269377"/>
                <a:gridCol w="269377"/>
                <a:gridCol w="269377"/>
                <a:gridCol w="269377"/>
              </a:tblGrid>
              <a:tr h="283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0.5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0.26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46050" y="4441704"/>
            <a:ext cx="167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3947018" y="3207459"/>
            <a:ext cx="6177" cy="4150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02114"/>
              </p:ext>
            </p:extLst>
          </p:nvPr>
        </p:nvGraphicFramePr>
        <p:xfrm>
          <a:off x="7445649" y="4636335"/>
          <a:ext cx="3643870" cy="283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</a:tblGrid>
              <a:tr h="283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0.34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0.45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7815045" y="4904947"/>
            <a:ext cx="2975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Paragraph embedding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606006" y="2859994"/>
            <a:ext cx="1393222" cy="71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Decoder 2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直线箭头连接符 54"/>
          <p:cNvCxnSpPr>
            <a:stCxn id="54" idx="0"/>
            <a:endCxn id="71" idx="2"/>
          </p:cNvCxnSpPr>
          <p:nvPr/>
        </p:nvCxnSpPr>
        <p:spPr>
          <a:xfrm flipV="1">
            <a:off x="9302617" y="2084084"/>
            <a:ext cx="1" cy="775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9" idx="0"/>
            <a:endCxn id="54" idx="2"/>
          </p:cNvCxnSpPr>
          <p:nvPr/>
        </p:nvCxnSpPr>
        <p:spPr>
          <a:xfrm flipV="1">
            <a:off x="9267584" y="3570508"/>
            <a:ext cx="0" cy="1065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3" idx="2"/>
            <a:endCxn id="36" idx="0"/>
          </p:cNvCxnSpPr>
          <p:nvPr/>
        </p:nvCxnSpPr>
        <p:spPr>
          <a:xfrm>
            <a:off x="3938797" y="2140672"/>
            <a:ext cx="3512" cy="3521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4009867" y="4202251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cxnSp>
        <p:nvCxnSpPr>
          <p:cNvPr id="69" name="直线箭头连接符 68"/>
          <p:cNvCxnSpPr/>
          <p:nvPr/>
        </p:nvCxnSpPr>
        <p:spPr>
          <a:xfrm>
            <a:off x="6127493" y="4778026"/>
            <a:ext cx="12171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080937" y="4383909"/>
            <a:ext cx="167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Sampling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991905" y="1437753"/>
            <a:ext cx="462142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NFL team represented the AFC at super bowl 50?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5724" y="1777819"/>
            <a:ext cx="805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肘形连接符 6"/>
          <p:cNvCxnSpPr>
            <a:stCxn id="48" idx="2"/>
            <a:endCxn id="36" idx="1"/>
          </p:cNvCxnSpPr>
          <p:nvPr/>
        </p:nvCxnSpPr>
        <p:spPr>
          <a:xfrm rot="16200000" flipH="1">
            <a:off x="1636491" y="1238898"/>
            <a:ext cx="700954" cy="251745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 21"/>
          <p:cNvGrpSpPr/>
          <p:nvPr/>
        </p:nvGrpSpPr>
        <p:grpSpPr>
          <a:xfrm>
            <a:off x="1790773" y="3584007"/>
            <a:ext cx="4318665" cy="2399432"/>
            <a:chOff x="1667543" y="3075637"/>
            <a:chExt cx="4318665" cy="2399432"/>
          </a:xfrm>
        </p:grpSpPr>
        <p:sp>
          <p:nvSpPr>
            <p:cNvPr id="18" name="椭圆 17"/>
            <p:cNvSpPr/>
            <p:nvPr/>
          </p:nvSpPr>
          <p:spPr>
            <a:xfrm>
              <a:off x="1667543" y="3075637"/>
              <a:ext cx="4318665" cy="2399432"/>
            </a:xfrm>
            <a:prstGeom prst="ellipse">
              <a:avLst/>
            </a:prstGeom>
            <a:solidFill>
              <a:schemeClr val="accent2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3021656" y="4322181"/>
                  <a:ext cx="2115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656" y="4322181"/>
                  <a:ext cx="21159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857" r="-2285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4506807" y="4322181"/>
                  <a:ext cx="2099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7" y="4322181"/>
                  <a:ext cx="20999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r="-14706"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/>
            <p:cNvSpPr/>
            <p:nvPr/>
          </p:nvSpPr>
          <p:spPr>
            <a:xfrm>
              <a:off x="3402767" y="3655110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555167" y="3807510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859967" y="379751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144777" y="346773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245372" y="339278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144777" y="445708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795667" y="376753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844977" y="454702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549513" y="376753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707567" y="342026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057337" y="388995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012367" y="4729406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322821" y="4354651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487717" y="4579503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0057" y="940343"/>
            <a:ext cx="51774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The American Football Conference (AFC) champion 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Denver Broncos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defeated the National Football Conference (NFC) champion Carolina Panthers 24-10 to earn their third Super Bowl title</a:t>
            </a:r>
            <a:r>
              <a:rPr kumimoji="1" lang="mr-IN" altLang="zh-CN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45698" y="2492848"/>
            <a:ext cx="1393222" cy="71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Encoder 2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2517424" y="4499796"/>
          <a:ext cx="1346885" cy="2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77"/>
                <a:gridCol w="269377"/>
                <a:gridCol w="269377"/>
                <a:gridCol w="269377"/>
                <a:gridCol w="269377"/>
              </a:tblGrid>
              <a:tr h="283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0.53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4059957" y="4499796"/>
          <a:ext cx="1346885" cy="2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77"/>
                <a:gridCol w="269377"/>
                <a:gridCol w="269377"/>
                <a:gridCol w="269377"/>
                <a:gridCol w="269377"/>
              </a:tblGrid>
              <a:tr h="283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0.5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0.26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46050" y="4441704"/>
            <a:ext cx="167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3947018" y="3207459"/>
            <a:ext cx="6177" cy="4150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61456"/>
              </p:ext>
            </p:extLst>
          </p:nvPr>
        </p:nvGraphicFramePr>
        <p:xfrm>
          <a:off x="7445649" y="4636335"/>
          <a:ext cx="3643870" cy="283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</a:tblGrid>
              <a:tr h="283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0.451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0.46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0.18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0.97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7815045" y="4904947"/>
            <a:ext cx="2975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Paragraph embedding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606006" y="2859994"/>
            <a:ext cx="1393222" cy="71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Decoder 2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直线箭头连接符 54"/>
          <p:cNvCxnSpPr>
            <a:stCxn id="54" idx="0"/>
            <a:endCxn id="71" idx="2"/>
          </p:cNvCxnSpPr>
          <p:nvPr/>
        </p:nvCxnSpPr>
        <p:spPr>
          <a:xfrm flipV="1">
            <a:off x="9302617" y="1810355"/>
            <a:ext cx="0" cy="1049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9" idx="0"/>
            <a:endCxn id="54" idx="2"/>
          </p:cNvCxnSpPr>
          <p:nvPr/>
        </p:nvCxnSpPr>
        <p:spPr>
          <a:xfrm flipV="1">
            <a:off x="9267584" y="3570508"/>
            <a:ext cx="0" cy="1065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3" idx="2"/>
            <a:endCxn id="36" idx="0"/>
          </p:cNvCxnSpPr>
          <p:nvPr/>
        </p:nvCxnSpPr>
        <p:spPr>
          <a:xfrm>
            <a:off x="3938797" y="2140672"/>
            <a:ext cx="3512" cy="3521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4009867" y="4202251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cxnSp>
        <p:nvCxnSpPr>
          <p:cNvPr id="69" name="直线箭头连接符 68"/>
          <p:cNvCxnSpPr/>
          <p:nvPr/>
        </p:nvCxnSpPr>
        <p:spPr>
          <a:xfrm>
            <a:off x="6127493" y="4778026"/>
            <a:ext cx="12171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080937" y="4383909"/>
            <a:ext cx="167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Sampling</a:t>
            </a:r>
            <a:endParaRPr kumimoji="1" lang="zh-CN" altLang="en-US" sz="2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69566" y="1441023"/>
            <a:ext cx="36661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NFL team won super bowl 50?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5724" y="1777819"/>
            <a:ext cx="805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肘形连接符 6"/>
          <p:cNvCxnSpPr>
            <a:stCxn id="48" idx="2"/>
            <a:endCxn id="36" idx="1"/>
          </p:cNvCxnSpPr>
          <p:nvPr/>
        </p:nvCxnSpPr>
        <p:spPr>
          <a:xfrm rot="16200000" flipH="1">
            <a:off x="1636491" y="1238898"/>
            <a:ext cx="700954" cy="251745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 21"/>
          <p:cNvGrpSpPr/>
          <p:nvPr/>
        </p:nvGrpSpPr>
        <p:grpSpPr>
          <a:xfrm>
            <a:off x="1790773" y="3584007"/>
            <a:ext cx="4318665" cy="2399432"/>
            <a:chOff x="1667543" y="3075637"/>
            <a:chExt cx="4318665" cy="2399432"/>
          </a:xfrm>
        </p:grpSpPr>
        <p:sp>
          <p:nvSpPr>
            <p:cNvPr id="18" name="椭圆 17"/>
            <p:cNvSpPr/>
            <p:nvPr/>
          </p:nvSpPr>
          <p:spPr>
            <a:xfrm>
              <a:off x="1667543" y="3075637"/>
              <a:ext cx="4318665" cy="2399432"/>
            </a:xfrm>
            <a:prstGeom prst="ellipse">
              <a:avLst/>
            </a:prstGeom>
            <a:solidFill>
              <a:schemeClr val="accent2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3021656" y="4322181"/>
                  <a:ext cx="2115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𝝁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656" y="4322181"/>
                  <a:ext cx="21159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857" r="-2285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4506807" y="4322181"/>
                  <a:ext cx="2099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7" y="4322181"/>
                  <a:ext cx="20999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r="-14706"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椭圆 18"/>
            <p:cNvSpPr/>
            <p:nvPr/>
          </p:nvSpPr>
          <p:spPr>
            <a:xfrm>
              <a:off x="3402767" y="3655110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555167" y="3807510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859967" y="379751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144777" y="346773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245372" y="339278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144777" y="445708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795667" y="376753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844977" y="4547025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549513" y="376753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707567" y="342026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057337" y="3889959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012367" y="4729406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322821" y="4354651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487717" y="4579503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0057" y="940343"/>
            <a:ext cx="51774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The American Football Conference (AFC) champion 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Denver Broncos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defeated the National Football Conference (NFC) champion Carolina Panthers 24-10 to earn their third Super Bowl title</a:t>
            </a:r>
            <a:r>
              <a:rPr kumimoji="1" lang="mr-IN" altLang="zh-CN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45698" y="2492848"/>
            <a:ext cx="1393222" cy="71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Encoder 2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2517424" y="4499796"/>
          <a:ext cx="1346885" cy="2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77"/>
                <a:gridCol w="269377"/>
                <a:gridCol w="269377"/>
                <a:gridCol w="269377"/>
                <a:gridCol w="269377"/>
              </a:tblGrid>
              <a:tr h="283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0.53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4059957" y="4499796"/>
          <a:ext cx="1346885" cy="2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77"/>
                <a:gridCol w="269377"/>
                <a:gridCol w="269377"/>
                <a:gridCol w="269377"/>
                <a:gridCol w="269377"/>
              </a:tblGrid>
              <a:tr h="283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0.5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0.26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46050" y="4441704"/>
            <a:ext cx="167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3947018" y="3207459"/>
            <a:ext cx="6177" cy="4150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7445649" y="4636335"/>
          <a:ext cx="3643870" cy="283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</a:tblGrid>
              <a:tr h="283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0.451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0.46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0.18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0.97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7815045" y="4904947"/>
            <a:ext cx="2975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Paragraph embedding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606006" y="2859994"/>
            <a:ext cx="1393222" cy="71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Decoder 2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直线箭头连接符 54"/>
          <p:cNvCxnSpPr>
            <a:stCxn id="54" idx="0"/>
            <a:endCxn id="71" idx="2"/>
          </p:cNvCxnSpPr>
          <p:nvPr/>
        </p:nvCxnSpPr>
        <p:spPr>
          <a:xfrm flipV="1">
            <a:off x="9302617" y="1810355"/>
            <a:ext cx="0" cy="1049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9" idx="0"/>
            <a:endCxn id="54" idx="2"/>
          </p:cNvCxnSpPr>
          <p:nvPr/>
        </p:nvCxnSpPr>
        <p:spPr>
          <a:xfrm flipV="1">
            <a:off x="9267584" y="3570508"/>
            <a:ext cx="0" cy="1065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3" idx="2"/>
            <a:endCxn id="36" idx="0"/>
          </p:cNvCxnSpPr>
          <p:nvPr/>
        </p:nvCxnSpPr>
        <p:spPr>
          <a:xfrm>
            <a:off x="3938797" y="2140672"/>
            <a:ext cx="3512" cy="3521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4009867" y="4202251"/>
            <a:ext cx="108000" cy="10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cxnSp>
        <p:nvCxnSpPr>
          <p:cNvPr id="69" name="直线箭头连接符 68"/>
          <p:cNvCxnSpPr/>
          <p:nvPr/>
        </p:nvCxnSpPr>
        <p:spPr>
          <a:xfrm>
            <a:off x="6127493" y="4778026"/>
            <a:ext cx="12171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080937" y="4383909"/>
            <a:ext cx="167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Sampling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69566" y="1441023"/>
            <a:ext cx="36661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NFL team won super bowl 50?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13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5724" y="1777819"/>
            <a:ext cx="805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肘形连接符 6"/>
          <p:cNvCxnSpPr>
            <a:stCxn id="48" idx="2"/>
            <a:endCxn id="36" idx="1"/>
          </p:cNvCxnSpPr>
          <p:nvPr/>
        </p:nvCxnSpPr>
        <p:spPr>
          <a:xfrm rot="16200000" flipH="1">
            <a:off x="1636491" y="1238898"/>
            <a:ext cx="700954" cy="251745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437051" y="5421989"/>
            <a:ext cx="646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VAE: Variational Auto-Encoder</a:t>
            </a:r>
            <a:endParaRPr kumimoji="1" lang="zh-CN" altLang="en-US" sz="3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983" y="639601"/>
            <a:ext cx="51774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The American Football Conference (AFC) champion 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Denver Broncos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defeated the National Football Conference (NFC) champion Carolina Panthers 24-10 to earn their third Super Bowl title</a:t>
            </a:r>
            <a:r>
              <a:rPr kumimoji="1" lang="mr-IN" altLang="zh-C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+ [Which]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7011" y="5475070"/>
            <a:ext cx="462142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NFL team represented the AFC at super bowl 50?</a:t>
            </a:r>
            <a:endParaRPr lang="en-US" altLang="zh-CN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1915" y="5445766"/>
            <a:ext cx="411776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NFL team won super bowl 50?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113" y="2213163"/>
            <a:ext cx="1393222" cy="710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Encoder 1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直线箭头连接符 12"/>
          <p:cNvCxnSpPr>
            <a:stCxn id="3" idx="2"/>
            <a:endCxn id="7" idx="0"/>
          </p:cNvCxnSpPr>
          <p:nvPr/>
        </p:nvCxnSpPr>
        <p:spPr>
          <a:xfrm>
            <a:off x="3107723" y="1839930"/>
            <a:ext cx="1" cy="3732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2"/>
          </p:cNvCxnSpPr>
          <p:nvPr/>
        </p:nvCxnSpPr>
        <p:spPr>
          <a:xfrm>
            <a:off x="3107724" y="2923677"/>
            <a:ext cx="6177" cy="4150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0" y="3286275"/>
            <a:ext cx="123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smtClean="0">
                <a:latin typeface="Times New Roman" charset="0"/>
                <a:ea typeface="Times New Roman" charset="0"/>
                <a:cs typeface="Times New Roman" charset="0"/>
              </a:rPr>
              <a:t>Embedding</a:t>
            </a:r>
            <a:endParaRPr kumimoji="1"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207529" y="3338985"/>
          <a:ext cx="3800390" cy="290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039"/>
                <a:gridCol w="380039"/>
                <a:gridCol w="380039"/>
                <a:gridCol w="380039"/>
                <a:gridCol w="380039"/>
                <a:gridCol w="380039"/>
                <a:gridCol w="380039"/>
                <a:gridCol w="380039"/>
                <a:gridCol w="380039"/>
                <a:gridCol w="380039"/>
              </a:tblGrid>
              <a:tr h="290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0.34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0.45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2411113" y="4353832"/>
            <a:ext cx="1393222" cy="710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Decoder 1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9" name="直线箭头连接符 28"/>
          <p:cNvCxnSpPr>
            <a:stCxn id="25" idx="2"/>
            <a:endCxn id="26" idx="0"/>
          </p:cNvCxnSpPr>
          <p:nvPr/>
        </p:nvCxnSpPr>
        <p:spPr>
          <a:xfrm>
            <a:off x="3107724" y="3629692"/>
            <a:ext cx="0" cy="724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6" idx="2"/>
          </p:cNvCxnSpPr>
          <p:nvPr/>
        </p:nvCxnSpPr>
        <p:spPr>
          <a:xfrm>
            <a:off x="3107724" y="5064346"/>
            <a:ext cx="0" cy="4597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963416" y="1705830"/>
            <a:ext cx="1393222" cy="71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Encoder 2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0" name="肘形连接符 39"/>
          <p:cNvCxnSpPr>
            <a:stCxn id="3" idx="3"/>
            <a:endCxn id="36" idx="0"/>
          </p:cNvCxnSpPr>
          <p:nvPr/>
        </p:nvCxnSpPr>
        <p:spPr>
          <a:xfrm>
            <a:off x="5696463" y="1239766"/>
            <a:ext cx="2963564" cy="46606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7249301" y="2839136"/>
          <a:ext cx="1346885" cy="2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77"/>
                <a:gridCol w="269377"/>
                <a:gridCol w="269377"/>
                <a:gridCol w="269377"/>
                <a:gridCol w="269377"/>
              </a:tblGrid>
              <a:tr h="283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0.53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8791834" y="2839136"/>
          <a:ext cx="1346885" cy="2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77"/>
                <a:gridCol w="269377"/>
                <a:gridCol w="269377"/>
                <a:gridCol w="269377"/>
                <a:gridCol w="269377"/>
              </a:tblGrid>
              <a:tr h="2839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0.5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0.13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0.26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0.67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10591715" y="2670733"/>
            <a:ext cx="1456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1600" b="1" smtClean="0">
                <a:latin typeface="Times New Roman" charset="0"/>
                <a:ea typeface="Times New Roman" charset="0"/>
                <a:cs typeface="Times New Roman" charset="0"/>
              </a:rPr>
              <a:t>mbedding</a:t>
            </a:r>
            <a:endParaRPr kumimoji="1" lang="en-US" altLang="zh-CN" sz="16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16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endParaRPr kumimoji="1" lang="zh-CN" altLang="en-US" sz="1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825056" y="3148428"/>
                <a:ext cx="195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056" y="3148428"/>
                <a:ext cx="19537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5000" r="-21875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9356638" y="3163531"/>
                <a:ext cx="20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638" y="3163531"/>
                <a:ext cx="20281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152" r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46"/>
          <p:cNvCxnSpPr/>
          <p:nvPr/>
        </p:nvCxnSpPr>
        <p:spPr>
          <a:xfrm>
            <a:off x="8653850" y="2396777"/>
            <a:ext cx="6177" cy="4150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8673091" y="3362651"/>
            <a:ext cx="6177" cy="4150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831915" y="3912489"/>
          <a:ext cx="3643870" cy="283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  <a:gridCol w="364387"/>
              </a:tblGrid>
              <a:tr h="283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0.451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0.46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…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0.18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0.22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0.97</a:t>
                      </a:r>
                      <a:endParaRPr lang="zh-CN" altLang="en-US" sz="105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8737215" y="3403913"/>
            <a:ext cx="1456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Sampling</a:t>
            </a:r>
            <a:endParaRPr kumimoji="1" lang="zh-CN" altLang="en-US" sz="16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703915" y="3842806"/>
            <a:ext cx="123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1600" b="1" smtClean="0">
                <a:latin typeface="Times New Roman" charset="0"/>
                <a:ea typeface="Times New Roman" charset="0"/>
                <a:cs typeface="Times New Roman" charset="0"/>
              </a:rPr>
              <a:t>mbedding</a:t>
            </a:r>
            <a:endParaRPr kumimoji="1" lang="zh-CN" alt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976480" y="4480279"/>
            <a:ext cx="1393222" cy="71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Decoder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>
            <a:off x="8665648" y="4196003"/>
            <a:ext cx="7442" cy="2842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8673090" y="5161490"/>
            <a:ext cx="7442" cy="2842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14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054" y="872836"/>
            <a:ext cx="4289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VAE Model Training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15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471054" y="2423701"/>
            <a:ext cx="11148437" cy="1223164"/>
            <a:chOff x="521780" y="2573602"/>
            <a:chExt cx="11148437" cy="1223164"/>
          </a:xfrm>
        </p:grpSpPr>
        <p:grpSp>
          <p:nvGrpSpPr>
            <p:cNvPr id="15" name="组 14"/>
            <p:cNvGrpSpPr/>
            <p:nvPr/>
          </p:nvGrpSpPr>
          <p:grpSpPr>
            <a:xfrm>
              <a:off x="2263948" y="2573602"/>
              <a:ext cx="9406269" cy="1223164"/>
              <a:chOff x="2208529" y="1985775"/>
              <a:chExt cx="9406269" cy="122316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959978" y="1985775"/>
                <a:ext cx="4654820" cy="69039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334321" y="2747274"/>
                <a:ext cx="39061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Question reconstruction loss</a:t>
                </a:r>
                <a:endParaRPr kumimoji="1" lang="zh-CN" altLang="en-US" sz="24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208529" y="1997942"/>
                <a:ext cx="4391685" cy="6782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356727" y="2747274"/>
                <a:ext cx="4095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Distribution approximate loss</a:t>
                </a:r>
                <a:endParaRPr kumimoji="1" lang="zh-CN" altLang="en-US" sz="24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521780" y="2622047"/>
                  <a:ext cx="11148437" cy="5527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𝑱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𝒈𝒆𝒏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𝜽</m:t>
                            </m:r>
                            <m:r>
                              <a:rPr kumimoji="1" lang="en-US" altLang="zh-CN" sz="24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,∅</m:t>
                            </m:r>
                          </m:e>
                        </m:d>
                        <m:r>
                          <a:rPr kumimoji="1" lang="en-US" altLang="zh-CN" sz="2400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sz="2400" b="1" i="1" smtClean="0">
                            <a:latin typeface="Cambria Math" charset="0"/>
                          </a:rPr>
                          <m:t>𝑲𝑳</m:t>
                        </m:r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400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𝒛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𝑿</m:t>
                                </m:r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𝑨</m:t>
                                </m:r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𝑻</m:t>
                                </m:r>
                              </m:e>
                            </m:d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400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𝒛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𝑿</m:t>
                                </m:r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𝑨</m:t>
                                </m:r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sz="2400" b="1" i="1">
                                    <a:latin typeface="Cambria Math" charset="0"/>
                                  </a:rPr>
                                  <m:t>𝑻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zh-CN" sz="2400" b="1" i="1" smtClean="0">
                            <a:latin typeface="Cambria Math" charset="0"/>
                          </a:rPr>
                          <m:t>− 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𝑬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  <m:t>𝒛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  <m:t>𝑿</m:t>
                                </m:r>
                                <m: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  <m:t>, </m:t>
                                </m:r>
                                <m: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  <m:t>𝑨</m:t>
                                </m:r>
                                <m: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  <m:t>𝑻</m:t>
                                </m:r>
                              </m:e>
                            </m:d>
                          </m:sub>
                        </m:sSub>
                        <m:r>
                          <a:rPr kumimoji="1" lang="en-US" altLang="zh-CN" sz="2400" b="1" i="1" smtClean="0">
                            <a:latin typeface="Cambria Math" charset="0"/>
                          </a:rPr>
                          <m:t>[</m:t>
                        </m:r>
                        <m:func>
                          <m:func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𝒍𝒐𝒈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𝝋</m:t>
                                </m:r>
                              </m:sub>
                            </m:sSub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𝒀</m:t>
                            </m:r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𝒛</m:t>
                            </m:r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𝑿</m:t>
                            </m:r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𝑨</m:t>
                            </m:r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𝑻</m:t>
                            </m:r>
                            <m:r>
                              <a:rPr kumimoji="1" lang="en-US" altLang="zh-CN" sz="2400" b="1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  <m:r>
                          <a:rPr kumimoji="1" lang="en-US" altLang="zh-CN" sz="2400" b="1" i="1" smtClean="0"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80" y="2622047"/>
                  <a:ext cx="11148437" cy="5527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35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054" y="8728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Discriminator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63548" y="2131721"/>
            <a:ext cx="8486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Binary Classifier: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Real question or Fake question</a:t>
            </a:r>
          </a:p>
          <a:p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Type Classifier: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Correct question type or not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16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054" y="8728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Discriminator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63548" y="2131721"/>
            <a:ext cx="8486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Binary Classifier: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Real question or Fake question</a:t>
            </a:r>
          </a:p>
          <a:p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Type Classifier: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Correct question type or not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3548" y="4277543"/>
            <a:ext cx="8713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Quiz 3: Could this model be trained end-to-end with one loss function just like pure seq2seq model?</a:t>
            </a:r>
            <a:endParaRPr kumimoji="1" lang="zh-CN" alt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17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054" y="8728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Discriminator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63548" y="2131721"/>
            <a:ext cx="8486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Binary Classifier: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Real question or Fake question</a:t>
            </a:r>
          </a:p>
          <a:p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Type Classifier: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Correct question type or not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3548" y="4277543"/>
            <a:ext cx="8713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Quiz 3: Could this model be trained end-to-end with one loss function just like pure seq2seq model?</a:t>
            </a:r>
            <a:endParaRPr kumimoji="1" lang="zh-CN" alt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2800" y="4915261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No!!!</a:t>
            </a:r>
            <a:endParaRPr kumimoji="1" lang="zh-CN" altLang="en-US" sz="44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18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02692" y="1556712"/>
            <a:ext cx="55111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Task Definition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Naïve Deep Model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Weakness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Advanced Deep Model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Evaluation &amp; Results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83211" y="622355"/>
            <a:ext cx="2347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kumimoji="1" lang="zh-CN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463762" y="1233057"/>
            <a:ext cx="2616200" cy="3400651"/>
            <a:chOff x="463762" y="803564"/>
            <a:chExt cx="2616200" cy="340065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762" y="1448315"/>
              <a:ext cx="2616200" cy="2755900"/>
            </a:xfrm>
            <a:prstGeom prst="rect">
              <a:avLst/>
            </a:prstGeom>
          </p:spPr>
        </p:pic>
        <p:sp>
          <p:nvSpPr>
            <p:cNvPr id="10" name="线形标注 2 9"/>
            <p:cNvSpPr/>
            <p:nvPr/>
          </p:nvSpPr>
          <p:spPr>
            <a:xfrm>
              <a:off x="1663548" y="803564"/>
              <a:ext cx="456197" cy="401781"/>
            </a:xfrm>
            <a:prstGeom prst="borderCallout2">
              <a:avLst>
                <a:gd name="adj1" fmla="val 18750"/>
                <a:gd name="adj2" fmla="val -8333"/>
                <a:gd name="adj3" fmla="val 25647"/>
                <a:gd name="adj4" fmla="val -63548"/>
                <a:gd name="adj5" fmla="val 305821"/>
                <a:gd name="adj6" fmla="val -2409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0.25</a:t>
              </a:r>
              <a:endParaRPr kumimoji="1" lang="zh-CN" altLang="en-US" sz="1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479799" y="1199895"/>
            <a:ext cx="2616200" cy="3433813"/>
            <a:chOff x="3930072" y="770402"/>
            <a:chExt cx="2616200" cy="343381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072" y="1448315"/>
              <a:ext cx="2616200" cy="2755900"/>
            </a:xfrm>
            <a:prstGeom prst="rect">
              <a:avLst/>
            </a:prstGeom>
          </p:spPr>
        </p:pic>
        <p:sp>
          <p:nvSpPr>
            <p:cNvPr id="12" name="线形标注 2 11"/>
            <p:cNvSpPr/>
            <p:nvPr/>
          </p:nvSpPr>
          <p:spPr>
            <a:xfrm>
              <a:off x="5238172" y="770402"/>
              <a:ext cx="456197" cy="401781"/>
            </a:xfrm>
            <a:prstGeom prst="borderCallout2">
              <a:avLst>
                <a:gd name="adj1" fmla="val 18750"/>
                <a:gd name="adj2" fmla="val -8333"/>
                <a:gd name="adj3" fmla="val 25647"/>
                <a:gd name="adj4" fmla="val -63548"/>
                <a:gd name="adj5" fmla="val 305821"/>
                <a:gd name="adj6" fmla="val -2409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0.05</a:t>
              </a:r>
              <a:endParaRPr kumimoji="1" lang="zh-CN" altLang="en-US" sz="1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35294" y="4943170"/>
            <a:ext cx="515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CV: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each digit could represent one pixel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7826" y="940669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cat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58878"/>
              </p:ext>
            </p:extLst>
          </p:nvPr>
        </p:nvGraphicFramePr>
        <p:xfrm>
          <a:off x="7734691" y="1525444"/>
          <a:ext cx="355118" cy="332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18"/>
              </a:tblGrid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0.22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0.12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0.87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0.25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0.46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0.11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532882" y="94066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smtClean="0"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2510"/>
              </p:ext>
            </p:extLst>
          </p:nvPr>
        </p:nvGraphicFramePr>
        <p:xfrm>
          <a:off x="9550942" y="1525444"/>
          <a:ext cx="355118" cy="332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118"/>
              </a:tblGrid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0.22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0.12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0.07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0.25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0.46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0.2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41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0.11</a:t>
                      </a:r>
                      <a:endParaRPr lang="zh-CN" alt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387948" y="4942484"/>
            <a:ext cx="5487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NLP: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not all vector could represent a word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19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874616" y="2071254"/>
            <a:ext cx="2410691" cy="2715491"/>
            <a:chOff x="458202" y="2071254"/>
            <a:chExt cx="2410691" cy="2715491"/>
          </a:xfrm>
          <a:solidFill>
            <a:schemeClr val="accent6"/>
          </a:solidFill>
        </p:grpSpPr>
        <p:sp>
          <p:nvSpPr>
            <p:cNvPr id="2" name="梯形 1"/>
            <p:cNvSpPr/>
            <p:nvPr/>
          </p:nvSpPr>
          <p:spPr>
            <a:xfrm rot="5400000">
              <a:off x="305802" y="2223654"/>
              <a:ext cx="2715491" cy="2410691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8335" y="3198167"/>
              <a:ext cx="155042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Generator</a:t>
              </a:r>
              <a:endPara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 rot="10800000">
            <a:off x="7786253" y="2071254"/>
            <a:ext cx="2410691" cy="2611582"/>
            <a:chOff x="458202" y="2123211"/>
            <a:chExt cx="2410691" cy="2611582"/>
          </a:xfrm>
          <a:solidFill>
            <a:schemeClr val="accent4"/>
          </a:solidFill>
        </p:grpSpPr>
        <p:sp>
          <p:nvSpPr>
            <p:cNvPr id="25" name="梯形 24"/>
            <p:cNvSpPr/>
            <p:nvPr/>
          </p:nvSpPr>
          <p:spPr>
            <a:xfrm rot="5400000">
              <a:off x="357757" y="2223656"/>
              <a:ext cx="2611582" cy="2410691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 rot="10800000">
              <a:off x="648687" y="3198168"/>
              <a:ext cx="202972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smtClean="0">
                  <a:latin typeface="Times New Roman" charset="0"/>
                  <a:ea typeface="Times New Roman" charset="0"/>
                  <a:cs typeface="Times New Roman" charset="0"/>
                </a:rPr>
                <a:t>Discriminator</a:t>
              </a:r>
              <a:endPara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40073" y="2960752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Reward = </a:t>
            </a:r>
            <a:r>
              <a:rPr kumimoji="1" lang="en-US" altLang="zh-CN" sz="2000" b="1" dirty="0" err="1" smtClean="0">
                <a:latin typeface="Times New Roman" charset="0"/>
                <a:ea typeface="Times New Roman" charset="0"/>
                <a:cs typeface="Times New Roman" charset="0"/>
              </a:rPr>
              <a:t>Dis_Loss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7" name="直线箭头连接符 26"/>
          <p:cNvCxnSpPr>
            <a:stCxn id="25" idx="0"/>
            <a:endCxn id="2" idx="0"/>
          </p:cNvCxnSpPr>
          <p:nvPr/>
        </p:nvCxnSpPr>
        <p:spPr>
          <a:xfrm flipH="1">
            <a:off x="4285307" y="3377046"/>
            <a:ext cx="3500946" cy="519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34626" y="4565514"/>
            <a:ext cx="6185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Policy Gradient: Multiple </a:t>
            </a:r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this reward to generator loss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91119" y="833583"/>
            <a:ext cx="515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Reinforcement Learning 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7134" y="62469"/>
            <a:ext cx="39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Evaluation &amp; Results (5/6)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4250" y="3773317"/>
            <a:ext cx="9814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GAN improves the model performance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VAE improves the model performance (Average score after three samples)</a:t>
            </a:r>
          </a:p>
          <a:p>
            <a:pPr marL="457200" indent="-457200">
              <a:buFontTx/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Type feature improves the model performance (Best scores in all types)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84902" y="691691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smtClean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865035" y="1407310"/>
            <a:ext cx="10132291" cy="2291866"/>
            <a:chOff x="865035" y="1407310"/>
            <a:chExt cx="10132291" cy="22918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651"/>
            <a:stretch/>
          </p:blipFill>
          <p:spPr>
            <a:xfrm>
              <a:off x="865035" y="1407310"/>
              <a:ext cx="10058400" cy="57181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31"/>
            <a:stretch/>
          </p:blipFill>
          <p:spPr>
            <a:xfrm>
              <a:off x="938926" y="1965285"/>
              <a:ext cx="10058400" cy="173389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843376" y="1951417"/>
            <a:ext cx="444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(1)</a:t>
            </a:r>
          </a:p>
          <a:p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(2)</a:t>
            </a:r>
          </a:p>
          <a:p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(3)</a:t>
            </a:r>
          </a:p>
          <a:p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(4)</a:t>
            </a:r>
          </a:p>
          <a:p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(5)</a:t>
            </a:r>
          </a:p>
          <a:p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(6)</a:t>
            </a:r>
            <a:endParaRPr kumimoji="1"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7135" y="62469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Conclusion (6/6)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1119" y="833583"/>
            <a:ext cx="470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Knowledge Take-Away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8527" y="1915297"/>
            <a:ext cx="104473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VAE improves the diversity of generated questions by sampling from the trained distribution.</a:t>
            </a:r>
          </a:p>
          <a:p>
            <a:pPr marL="457200" indent="-457200">
              <a:buAutoNum type="arabicPeriod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GAN is an idea rather than a specific model, which uses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dversarial training to improve the performance of the model.</a:t>
            </a:r>
          </a:p>
          <a:p>
            <a:pPr marL="457200" indent="-457200">
              <a:buAutoNum type="arabicPeriod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AutoNum type="arabicPeriod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When applying GAN in seq2seq model, RL is used to solve the problem of blocked gradient.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chemeClr val="bg1"/>
                </a:solidFill>
              </a:rPr>
              <a:t>22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36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40550" y="3044279"/>
            <a:ext cx="35108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smtClean="0">
                <a:latin typeface="Times New Roman" charset="0"/>
                <a:ea typeface="Times New Roman" charset="0"/>
                <a:cs typeface="Times New Roman" charset="0"/>
              </a:rPr>
              <a:t>Thank you </a:t>
            </a:r>
            <a:r>
              <a:rPr lang="en-US" altLang="zh-CN" sz="4400" b="1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</a:t>
            </a:r>
            <a:endParaRPr lang="zh-CN" altLang="en-US" sz="4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1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241856" y="404732"/>
            <a:ext cx="11429144" cy="6210023"/>
            <a:chOff x="241856" y="0"/>
            <a:chExt cx="11429144" cy="6210023"/>
          </a:xfrm>
        </p:grpSpPr>
        <p:grpSp>
          <p:nvGrpSpPr>
            <p:cNvPr id="3" name="组 2"/>
            <p:cNvGrpSpPr/>
            <p:nvPr/>
          </p:nvGrpSpPr>
          <p:grpSpPr>
            <a:xfrm>
              <a:off x="1079146" y="0"/>
              <a:ext cx="10591854" cy="6210023"/>
              <a:chOff x="105369" y="510188"/>
              <a:chExt cx="10591854" cy="6210023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641122" y="4876453"/>
                <a:ext cx="1117600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LSTM cell</a:t>
                </a:r>
                <a:endParaRPr kumimoji="1" lang="zh-CN" alt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406422" y="4876453"/>
                <a:ext cx="1117600" cy="533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LSTM cell</a:t>
                </a:r>
                <a:endParaRPr kumimoji="1" lang="zh-CN" alt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171722" y="4876453"/>
                <a:ext cx="1117600" cy="533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LSTM cell</a:t>
                </a:r>
                <a:endParaRPr kumimoji="1" lang="zh-CN" alt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6937022" y="4876453"/>
                <a:ext cx="1117600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LSTM cell</a:t>
                </a:r>
                <a:endParaRPr kumimoji="1" lang="zh-CN" alt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16" name="直线箭头连接符 115"/>
              <p:cNvCxnSpPr>
                <a:endCxn id="103" idx="1"/>
              </p:cNvCxnSpPr>
              <p:nvPr/>
            </p:nvCxnSpPr>
            <p:spPr>
              <a:xfrm>
                <a:off x="2758722" y="5143153"/>
                <a:ext cx="647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箭头连接符 116"/>
              <p:cNvCxnSpPr/>
              <p:nvPr/>
            </p:nvCxnSpPr>
            <p:spPr>
              <a:xfrm flipV="1">
                <a:off x="2168296" y="5409853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2050149" y="5867053"/>
                    <a:ext cx="2857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19" name="文本框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149" y="5867053"/>
                    <a:ext cx="285719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11" r="-638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直线箭头连接符 123"/>
              <p:cNvCxnSpPr/>
              <p:nvPr/>
            </p:nvCxnSpPr>
            <p:spPr>
              <a:xfrm>
                <a:off x="4524022" y="5155853"/>
                <a:ext cx="647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文本框 125"/>
              <p:cNvSpPr txBox="1"/>
              <p:nvPr/>
            </p:nvSpPr>
            <p:spPr>
              <a:xfrm flipH="1">
                <a:off x="6469941" y="4763354"/>
                <a:ext cx="2952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mr-IN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endParaRPr kumimoji="1" lang="zh-CN" alt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28" name="直线箭头连接符 127"/>
              <p:cNvCxnSpPr/>
              <p:nvPr/>
            </p:nvCxnSpPr>
            <p:spPr>
              <a:xfrm>
                <a:off x="6289322" y="5155853"/>
                <a:ext cx="647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endCxn id="103" idx="2"/>
              </p:cNvCxnSpPr>
              <p:nvPr/>
            </p:nvCxnSpPr>
            <p:spPr>
              <a:xfrm flipH="1" flipV="1">
                <a:off x="3965222" y="5409853"/>
                <a:ext cx="0" cy="4571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3829542" y="5867052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35" name="文本框 1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42" y="5867052"/>
                    <a:ext cx="291042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0417" r="-41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直线箭头连接符 135"/>
              <p:cNvCxnSpPr>
                <a:endCxn id="105" idx="2"/>
              </p:cNvCxnSpPr>
              <p:nvPr/>
            </p:nvCxnSpPr>
            <p:spPr>
              <a:xfrm flipH="1" flipV="1">
                <a:off x="5730521" y="5409853"/>
                <a:ext cx="0" cy="3986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>
                <a:endCxn id="107" idx="2"/>
              </p:cNvCxnSpPr>
              <p:nvPr/>
            </p:nvCxnSpPr>
            <p:spPr>
              <a:xfrm flipV="1">
                <a:off x="7495822" y="5409853"/>
                <a:ext cx="0" cy="4571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7340459" y="5867051"/>
                    <a:ext cx="3107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59" name="文本框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0459" y="5867051"/>
                    <a:ext cx="310726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804" r="-196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1" name="文本框 230"/>
                  <p:cNvSpPr txBox="1"/>
                  <p:nvPr/>
                </p:nvSpPr>
                <p:spPr>
                  <a:xfrm>
                    <a:off x="5603677" y="5867050"/>
                    <a:ext cx="2910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31" name="文本框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77" y="5867050"/>
                    <a:ext cx="291042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0417" r="-41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2" name="矩形 231"/>
              <p:cNvSpPr/>
              <p:nvPr/>
            </p:nvSpPr>
            <p:spPr>
              <a:xfrm>
                <a:off x="1511972" y="1444386"/>
                <a:ext cx="1117600" cy="533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LSTM cell</a:t>
                </a:r>
                <a:endParaRPr kumimoji="1" lang="zh-CN" alt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3141592" y="1444386"/>
                <a:ext cx="1117600" cy="533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LSTM cell</a:t>
                </a:r>
                <a:endParaRPr kumimoji="1" lang="zh-CN" alt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4789962" y="1444386"/>
                <a:ext cx="1117600" cy="533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LSTM cell</a:t>
                </a:r>
                <a:endParaRPr kumimoji="1" lang="zh-CN" alt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6412932" y="1444386"/>
                <a:ext cx="1117600" cy="533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LSTM cell</a:t>
                </a:r>
                <a:endParaRPr kumimoji="1" lang="zh-CN" alt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8048602" y="1406523"/>
                <a:ext cx="1117600" cy="533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LSTM cell</a:t>
                </a:r>
                <a:endParaRPr kumimoji="1" lang="zh-CN" alt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42" name="直线箭头连接符 241"/>
              <p:cNvCxnSpPr/>
              <p:nvPr/>
            </p:nvCxnSpPr>
            <p:spPr>
              <a:xfrm flipV="1">
                <a:off x="2094543" y="1977786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3" name="文本框 242"/>
                  <p:cNvSpPr txBox="1"/>
                  <p:nvPr/>
                </p:nvSpPr>
                <p:spPr>
                  <a:xfrm>
                    <a:off x="1951683" y="2434986"/>
                    <a:ext cx="2927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43" name="文本框 2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1683" y="2434986"/>
                    <a:ext cx="292708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750" r="-41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直线箭头连接符 243"/>
              <p:cNvCxnSpPr/>
              <p:nvPr/>
            </p:nvCxnSpPr>
            <p:spPr>
              <a:xfrm flipV="1">
                <a:off x="2070772" y="877293"/>
                <a:ext cx="0" cy="5670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5" name="文本框 244"/>
                  <p:cNvSpPr txBox="1"/>
                  <p:nvPr/>
                </p:nvSpPr>
                <p:spPr>
                  <a:xfrm>
                    <a:off x="1951683" y="518487"/>
                    <a:ext cx="28738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zh-CN" alt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45" name="文本框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1683" y="518487"/>
                    <a:ext cx="287386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1277" t="-22222" r="-40426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6" name="直线箭头连接符 245"/>
              <p:cNvCxnSpPr/>
              <p:nvPr/>
            </p:nvCxnSpPr>
            <p:spPr>
              <a:xfrm flipV="1">
                <a:off x="3732986" y="1977785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7" name="文本框 246"/>
                  <p:cNvSpPr txBox="1"/>
                  <p:nvPr/>
                </p:nvSpPr>
                <p:spPr>
                  <a:xfrm>
                    <a:off x="3590126" y="2434985"/>
                    <a:ext cx="28738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47" name="文本框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0126" y="2434985"/>
                    <a:ext cx="287386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9149" r="-4255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8" name="直线箭头连接符 247"/>
              <p:cNvCxnSpPr/>
              <p:nvPr/>
            </p:nvCxnSpPr>
            <p:spPr>
              <a:xfrm flipV="1">
                <a:off x="3709215" y="877293"/>
                <a:ext cx="0" cy="5670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9" name="文本框 248"/>
                  <p:cNvSpPr txBox="1"/>
                  <p:nvPr/>
                </p:nvSpPr>
                <p:spPr>
                  <a:xfrm>
                    <a:off x="3590126" y="518487"/>
                    <a:ext cx="2927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zh-CN" alt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49" name="文本框 2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0126" y="518487"/>
                    <a:ext cx="292708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8750" t="-22222" r="-41667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1" name="直线箭头连接符 250"/>
              <p:cNvCxnSpPr/>
              <p:nvPr/>
            </p:nvCxnSpPr>
            <p:spPr>
              <a:xfrm flipV="1">
                <a:off x="6936729" y="2003549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2" name="文本框 251"/>
                  <p:cNvSpPr txBox="1"/>
                  <p:nvPr/>
                </p:nvSpPr>
                <p:spPr>
                  <a:xfrm>
                    <a:off x="6793869" y="2460749"/>
                    <a:ext cx="49276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52" name="文本框 2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3869" y="2460749"/>
                    <a:ext cx="492764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9877" r="-3704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3" name="直线箭头连接符 252"/>
              <p:cNvCxnSpPr/>
              <p:nvPr/>
            </p:nvCxnSpPr>
            <p:spPr>
              <a:xfrm flipV="1">
                <a:off x="8581668" y="1962254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4" name="文本框 253"/>
                  <p:cNvSpPr txBox="1"/>
                  <p:nvPr/>
                </p:nvSpPr>
                <p:spPr>
                  <a:xfrm>
                    <a:off x="8438808" y="2419454"/>
                    <a:ext cx="2731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54" name="文本框 2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8808" y="2419454"/>
                    <a:ext cx="273152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7778" r="-2222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5" name="文本框 254"/>
              <p:cNvSpPr txBox="1"/>
              <p:nvPr/>
            </p:nvSpPr>
            <p:spPr>
              <a:xfrm>
                <a:off x="5098957" y="785676"/>
                <a:ext cx="415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...</a:t>
                </a:r>
                <a:endParaRPr kumimoji="1" lang="zh-CN" altLang="en-US" sz="2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56" name="直线箭头连接符 255"/>
              <p:cNvCxnSpPr/>
              <p:nvPr/>
            </p:nvCxnSpPr>
            <p:spPr>
              <a:xfrm flipV="1">
                <a:off x="6936729" y="868994"/>
                <a:ext cx="0" cy="5670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文本框 256"/>
                  <p:cNvSpPr txBox="1"/>
                  <p:nvPr/>
                </p:nvSpPr>
                <p:spPr>
                  <a:xfrm>
                    <a:off x="6817640" y="510188"/>
                    <a:ext cx="2731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zh-CN" altLang="en-US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57" name="文本框 2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7640" y="510188"/>
                    <a:ext cx="273152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7778" t="-19565" r="-57778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8" name="直线箭头连接符 257"/>
              <p:cNvCxnSpPr/>
              <p:nvPr/>
            </p:nvCxnSpPr>
            <p:spPr>
              <a:xfrm flipV="1">
                <a:off x="8574020" y="839429"/>
                <a:ext cx="0" cy="5670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文本框 258"/>
                  <p:cNvSpPr txBox="1"/>
                  <p:nvPr/>
                </p:nvSpPr>
                <p:spPr>
                  <a:xfrm>
                    <a:off x="8084026" y="518487"/>
                    <a:ext cx="963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𝐸𝑂𝑆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&gt;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59" name="文本框 2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026" y="518487"/>
                    <a:ext cx="963084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3797" r="-379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直线箭头连接符 259"/>
              <p:cNvCxnSpPr/>
              <p:nvPr/>
            </p:nvCxnSpPr>
            <p:spPr>
              <a:xfrm>
                <a:off x="2629572" y="1711086"/>
                <a:ext cx="5120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线箭头连接符 260"/>
              <p:cNvCxnSpPr/>
              <p:nvPr/>
            </p:nvCxnSpPr>
            <p:spPr>
              <a:xfrm>
                <a:off x="4265647" y="1711086"/>
                <a:ext cx="5120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5901724" y="1711086"/>
                <a:ext cx="5120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线箭头连接符 262"/>
              <p:cNvCxnSpPr/>
              <p:nvPr/>
            </p:nvCxnSpPr>
            <p:spPr>
              <a:xfrm>
                <a:off x="7530532" y="1711086"/>
                <a:ext cx="5120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/>
              <p:nvPr/>
            </p:nvCxnSpPr>
            <p:spPr>
              <a:xfrm flipV="1">
                <a:off x="3965222" y="3960828"/>
                <a:ext cx="0" cy="9156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线箭头连接符 271"/>
              <p:cNvCxnSpPr/>
              <p:nvPr/>
            </p:nvCxnSpPr>
            <p:spPr>
              <a:xfrm flipV="1">
                <a:off x="5749198" y="3960828"/>
                <a:ext cx="0" cy="9156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5" name="文本框 274"/>
                  <p:cNvSpPr txBox="1"/>
                  <p:nvPr/>
                </p:nvSpPr>
                <p:spPr>
                  <a:xfrm>
                    <a:off x="3702446" y="4306123"/>
                    <a:ext cx="29809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75" name="文本框 2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2446" y="4306123"/>
                    <a:ext cx="298094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8367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6" name="文本框 275"/>
                  <p:cNvSpPr txBox="1"/>
                  <p:nvPr/>
                </p:nvSpPr>
                <p:spPr>
                  <a:xfrm>
                    <a:off x="5459398" y="4293766"/>
                    <a:ext cx="29809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76" name="文本框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9398" y="4293766"/>
                    <a:ext cx="298094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8367" r="-61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矩形 1"/>
              <p:cNvSpPr/>
              <p:nvPr/>
            </p:nvSpPr>
            <p:spPr>
              <a:xfrm>
                <a:off x="2524308" y="3452740"/>
                <a:ext cx="4971514" cy="508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Concatenate</a:t>
                </a:r>
                <a:endParaRPr kumimoji="1" lang="zh-CN" altLang="en-US" sz="2400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31" name="肘形连接符 30"/>
              <p:cNvCxnSpPr>
                <a:stCxn id="109" idx="3"/>
                <a:endCxn id="2" idx="3"/>
              </p:cNvCxnSpPr>
              <p:nvPr/>
            </p:nvCxnSpPr>
            <p:spPr>
              <a:xfrm flipH="1" flipV="1">
                <a:off x="7495822" y="3706784"/>
                <a:ext cx="558800" cy="1436369"/>
              </a:xfrm>
              <a:prstGeom prst="bentConnector3">
                <a:avLst>
                  <a:gd name="adj1" fmla="val -409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8300413" y="4247599"/>
                <a:ext cx="2396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Paragraph embedding</a:t>
                </a:r>
                <a:endParaRPr kumimoji="1" lang="zh-CN" alt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3829542" y="6350879"/>
                <a:ext cx="1866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Answer positions</a:t>
                </a:r>
                <a:endParaRPr kumimoji="1" lang="zh-CN" alt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49" name="右大括号 48"/>
              <p:cNvSpPr/>
              <p:nvPr/>
            </p:nvSpPr>
            <p:spPr>
              <a:xfrm rot="5400000">
                <a:off x="4729011" y="5408277"/>
                <a:ext cx="219572" cy="1783448"/>
              </a:xfrm>
              <a:prstGeom prst="rightBrace">
                <a:avLst>
                  <a:gd name="adj1" fmla="val 53937"/>
                  <a:gd name="adj2" fmla="val 5069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2" name="肘形连接符 51"/>
              <p:cNvCxnSpPr>
                <a:stCxn id="2" idx="0"/>
                <a:endCxn id="232" idx="1"/>
              </p:cNvCxnSpPr>
              <p:nvPr/>
            </p:nvCxnSpPr>
            <p:spPr>
              <a:xfrm rot="16200000" flipV="1">
                <a:off x="2390192" y="832866"/>
                <a:ext cx="1741654" cy="3498093"/>
              </a:xfrm>
              <a:prstGeom prst="bentConnector4">
                <a:avLst>
                  <a:gd name="adj1" fmla="val 16802"/>
                  <a:gd name="adj2" fmla="val 11112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文本框 279"/>
              <p:cNvSpPr txBox="1"/>
              <p:nvPr/>
            </p:nvSpPr>
            <p:spPr>
              <a:xfrm>
                <a:off x="105369" y="2276083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smtClean="0">
                    <a:latin typeface="Times New Roman" charset="0"/>
                    <a:ea typeface="Times New Roman" charset="0"/>
                    <a:cs typeface="Times New Roman" charset="0"/>
                  </a:rPr>
                  <a:t>Initialize</a:t>
                </a:r>
                <a:endParaRPr kumimoji="1" lang="zh-CN" alt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241856" y="5383058"/>
              <a:ext cx="2142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Type one-hot vector</a:t>
              </a:r>
              <a:endParaRPr kumimoji="1"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" name="肘形连接符 5"/>
            <p:cNvCxnSpPr>
              <a:stCxn id="58" idx="0"/>
              <a:endCxn id="2" idx="1"/>
            </p:cNvCxnSpPr>
            <p:nvPr/>
          </p:nvCxnSpPr>
          <p:spPr>
            <a:xfrm rot="5400000" flipH="1" flipV="1">
              <a:off x="1312367" y="3197340"/>
              <a:ext cx="2186462" cy="218497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45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线箭头连接符 56"/>
          <p:cNvCxnSpPr>
            <a:stCxn id="35" idx="3"/>
          </p:cNvCxnSpPr>
          <p:nvPr/>
        </p:nvCxnSpPr>
        <p:spPr>
          <a:xfrm flipV="1">
            <a:off x="5342964" y="5550264"/>
            <a:ext cx="1466806" cy="76541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33" idx="3"/>
            <a:endCxn id="9" idx="2"/>
          </p:cNvCxnSpPr>
          <p:nvPr/>
        </p:nvCxnSpPr>
        <p:spPr>
          <a:xfrm flipV="1">
            <a:off x="3597062" y="4889500"/>
            <a:ext cx="1609938" cy="14846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9" idx="3"/>
            <a:endCxn id="8" idx="2"/>
          </p:cNvCxnSpPr>
          <p:nvPr/>
        </p:nvCxnSpPr>
        <p:spPr>
          <a:xfrm flipV="1">
            <a:off x="1812346" y="4889500"/>
            <a:ext cx="1629354" cy="14847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17600" y="5245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2900" y="5245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8200" y="5245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3500" y="5245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2900" y="4356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8200" y="4356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3500" y="4356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8800" y="4356100"/>
            <a:ext cx="11176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直线箭头连接符 12"/>
          <p:cNvCxnSpPr>
            <a:stCxn id="4" idx="3"/>
            <a:endCxn id="5" idx="1"/>
          </p:cNvCxnSpPr>
          <p:nvPr/>
        </p:nvCxnSpPr>
        <p:spPr>
          <a:xfrm>
            <a:off x="2235200" y="55118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9" idx="0"/>
            <a:endCxn id="4" idx="2"/>
          </p:cNvCxnSpPr>
          <p:nvPr/>
        </p:nvCxnSpPr>
        <p:spPr>
          <a:xfrm flipV="1">
            <a:off x="1669487" y="57785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526627" y="6235700"/>
                <a:ext cx="28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27" y="6235700"/>
                <a:ext cx="28571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511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箭头连接符 23"/>
          <p:cNvCxnSpPr>
            <a:endCxn id="4" idx="1"/>
          </p:cNvCxnSpPr>
          <p:nvPr/>
        </p:nvCxnSpPr>
        <p:spPr>
          <a:xfrm>
            <a:off x="609600" y="5506651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19811" y="5188679"/>
                <a:ext cx="287578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11" y="5188679"/>
                <a:ext cx="287578" cy="317972"/>
              </a:xfrm>
              <a:prstGeom prst="rect">
                <a:avLst/>
              </a:prstGeom>
              <a:blipFill rotWithShape="0">
                <a:blip r:embed="rId3"/>
                <a:stretch>
                  <a:fillRect l="-19149" r="-638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/>
          <p:cNvCxnSpPr/>
          <p:nvPr/>
        </p:nvCxnSpPr>
        <p:spPr>
          <a:xfrm>
            <a:off x="4000500" y="55245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 flipH="1">
            <a:off x="4172812" y="5227077"/>
            <a:ext cx="2952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mr-IN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5765800" y="55245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7531100" y="55372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33" idx="0"/>
            <a:endCxn id="5" idx="2"/>
          </p:cNvCxnSpPr>
          <p:nvPr/>
        </p:nvCxnSpPr>
        <p:spPr>
          <a:xfrm flipH="1" flipV="1">
            <a:off x="3441700" y="5778500"/>
            <a:ext cx="0" cy="457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306020" y="6235699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020" y="6235699"/>
                <a:ext cx="29104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箭头连接符 33"/>
          <p:cNvCxnSpPr>
            <a:stCxn id="35" idx="0"/>
            <a:endCxn id="6" idx="2"/>
          </p:cNvCxnSpPr>
          <p:nvPr/>
        </p:nvCxnSpPr>
        <p:spPr>
          <a:xfrm flipH="1" flipV="1">
            <a:off x="5206999" y="5778500"/>
            <a:ext cx="0" cy="39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088202" y="6177175"/>
            <a:ext cx="2547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mr-IN" altLang="zh-CN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6" name="直线箭头连接符 35"/>
          <p:cNvCxnSpPr>
            <a:stCxn id="37" idx="0"/>
            <a:endCxn id="7" idx="2"/>
          </p:cNvCxnSpPr>
          <p:nvPr/>
        </p:nvCxnSpPr>
        <p:spPr>
          <a:xfrm flipV="1">
            <a:off x="6972300" y="5778500"/>
            <a:ext cx="0" cy="457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816937" y="6235698"/>
                <a:ext cx="310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937" y="6235698"/>
                <a:ext cx="31072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843" r="-39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401648" y="5188679"/>
                <a:ext cx="28225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648" y="5188679"/>
                <a:ext cx="282257" cy="317972"/>
              </a:xfrm>
              <a:prstGeom prst="rect">
                <a:avLst/>
              </a:prstGeom>
              <a:blipFill rotWithShape="0">
                <a:blip r:embed="rId6"/>
                <a:stretch>
                  <a:fillRect l="-19565" r="-434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806304" y="5193828"/>
                <a:ext cx="526876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04" y="5193828"/>
                <a:ext cx="526876" cy="317972"/>
              </a:xfrm>
              <a:prstGeom prst="rect">
                <a:avLst/>
              </a:prstGeom>
              <a:blipFill rotWithShape="0">
                <a:blip r:embed="rId7"/>
                <a:stretch>
                  <a:fillRect l="-10345" r="-344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569487" y="5206590"/>
                <a:ext cx="570925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87" y="5206590"/>
                <a:ext cx="570925" cy="317972"/>
              </a:xfrm>
              <a:prstGeom prst="rect">
                <a:avLst/>
              </a:prstGeom>
              <a:blipFill rotWithShape="0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/>
          <p:cNvCxnSpPr>
            <a:endCxn id="11" idx="3"/>
          </p:cNvCxnSpPr>
          <p:nvPr/>
        </p:nvCxnSpPr>
        <p:spPr>
          <a:xfrm flipH="1">
            <a:off x="9296400" y="4622800"/>
            <a:ext cx="495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302066" y="4279193"/>
                <a:ext cx="526876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066" y="4279193"/>
                <a:ext cx="526876" cy="317972"/>
              </a:xfrm>
              <a:prstGeom prst="rect">
                <a:avLst/>
              </a:prstGeom>
              <a:blipFill rotWithShape="0">
                <a:blip r:embed="rId9"/>
                <a:stretch>
                  <a:fillRect l="-10465" r="-3488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箭头连接符 17"/>
          <p:cNvCxnSpPr>
            <a:stCxn id="11" idx="1"/>
            <a:endCxn id="10" idx="3"/>
          </p:cNvCxnSpPr>
          <p:nvPr/>
        </p:nvCxnSpPr>
        <p:spPr>
          <a:xfrm flipH="1">
            <a:off x="7531100" y="46228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531100" y="4267200"/>
                <a:ext cx="694380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0" y="4267200"/>
                <a:ext cx="694380" cy="317972"/>
              </a:xfrm>
              <a:prstGeom prst="rect">
                <a:avLst/>
              </a:prstGeom>
              <a:blipFill rotWithShape="0">
                <a:blip r:embed="rId10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/>
          <p:cNvCxnSpPr>
            <a:stCxn id="10" idx="1"/>
            <a:endCxn id="9" idx="3"/>
          </p:cNvCxnSpPr>
          <p:nvPr/>
        </p:nvCxnSpPr>
        <p:spPr>
          <a:xfrm flipH="1">
            <a:off x="5765800" y="46228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127840" y="4279193"/>
            <a:ext cx="5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直线箭头连接符 41"/>
          <p:cNvCxnSpPr>
            <a:stCxn id="9" idx="1"/>
            <a:endCxn id="8" idx="3"/>
          </p:cNvCxnSpPr>
          <p:nvPr/>
        </p:nvCxnSpPr>
        <p:spPr>
          <a:xfrm flipH="1">
            <a:off x="4000500" y="46228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2456682" y="4291893"/>
                <a:ext cx="282257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82" y="4291893"/>
                <a:ext cx="282257" cy="317972"/>
              </a:xfrm>
              <a:prstGeom prst="rect">
                <a:avLst/>
              </a:prstGeom>
              <a:blipFill rotWithShape="0">
                <a:blip r:embed="rId11"/>
                <a:stretch>
                  <a:fillRect l="-19565" r="-434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箭头连接符 43"/>
          <p:cNvCxnSpPr>
            <a:stCxn id="8" idx="1"/>
          </p:cNvCxnSpPr>
          <p:nvPr/>
        </p:nvCxnSpPr>
        <p:spPr>
          <a:xfrm flipH="1">
            <a:off x="2235200" y="4622800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858136" y="4266021"/>
                <a:ext cx="526876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136" y="4266021"/>
                <a:ext cx="526876" cy="317972"/>
              </a:xfrm>
              <a:prstGeom prst="rect">
                <a:avLst/>
              </a:prstGeom>
              <a:blipFill rotWithShape="0">
                <a:blip r:embed="rId12"/>
                <a:stretch>
                  <a:fillRect l="-10465" r="-3488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线箭头连接符 60"/>
          <p:cNvCxnSpPr>
            <a:stCxn id="37" idx="3"/>
            <a:endCxn id="11" idx="2"/>
          </p:cNvCxnSpPr>
          <p:nvPr/>
        </p:nvCxnSpPr>
        <p:spPr>
          <a:xfrm flipV="1">
            <a:off x="7127663" y="4889500"/>
            <a:ext cx="1609937" cy="148469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401648" y="4013200"/>
            <a:ext cx="337291" cy="176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128412" y="4001701"/>
            <a:ext cx="337291" cy="176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881909" y="4019079"/>
            <a:ext cx="471179" cy="176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7711647" y="4001701"/>
            <a:ext cx="273977" cy="176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2429164" y="3586611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64" y="3586611"/>
                <a:ext cx="28225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9149" r="-425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4155928" y="357599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FF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…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28" y="3575991"/>
                <a:ext cx="235642" cy="27699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5859408" y="3589498"/>
                <a:ext cx="526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𝑇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408" y="3589498"/>
                <a:ext cx="52687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345" r="-3448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7682846" y="3586612"/>
                <a:ext cx="307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46" y="3586612"/>
                <a:ext cx="30726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7647" r="-1961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/>
          <p:cNvSpPr/>
          <p:nvPr/>
        </p:nvSpPr>
        <p:spPr>
          <a:xfrm>
            <a:off x="1376048" y="1100493"/>
            <a:ext cx="1117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005668" y="1100493"/>
            <a:ext cx="1117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654038" y="1100493"/>
            <a:ext cx="1117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77008" y="1100493"/>
            <a:ext cx="1117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912678" y="1062630"/>
            <a:ext cx="1117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LSTM cell</a:t>
            </a:r>
            <a:endParaRPr kumimoji="1" lang="zh-CN" alt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122630" y="2471090"/>
            <a:ext cx="2168737" cy="5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Attention</a:t>
            </a:r>
            <a:endParaRPr kumimoji="1" lang="zh-CN" altLang="en-US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6" name="直线箭头连接符 105"/>
          <p:cNvCxnSpPr>
            <a:stCxn id="87" idx="0"/>
            <a:endCxn id="104" idx="2"/>
          </p:cNvCxnSpPr>
          <p:nvPr/>
        </p:nvCxnSpPr>
        <p:spPr>
          <a:xfrm flipV="1">
            <a:off x="2570293" y="3029890"/>
            <a:ext cx="2636706" cy="55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/>
          <p:cNvCxnSpPr>
            <a:stCxn id="88" idx="0"/>
            <a:endCxn id="104" idx="2"/>
          </p:cNvCxnSpPr>
          <p:nvPr/>
        </p:nvCxnSpPr>
        <p:spPr>
          <a:xfrm flipV="1">
            <a:off x="4273749" y="3029890"/>
            <a:ext cx="933250" cy="546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89" idx="0"/>
            <a:endCxn id="104" idx="2"/>
          </p:cNvCxnSpPr>
          <p:nvPr/>
        </p:nvCxnSpPr>
        <p:spPr>
          <a:xfrm flipH="1" flipV="1">
            <a:off x="5206999" y="3029890"/>
            <a:ext cx="915847" cy="559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stCxn id="90" idx="0"/>
            <a:endCxn id="104" idx="2"/>
          </p:cNvCxnSpPr>
          <p:nvPr/>
        </p:nvCxnSpPr>
        <p:spPr>
          <a:xfrm flipH="1" flipV="1">
            <a:off x="5206999" y="3029890"/>
            <a:ext cx="2629479" cy="556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104" idx="0"/>
            <a:endCxn id="91" idx="2"/>
          </p:cNvCxnSpPr>
          <p:nvPr/>
        </p:nvCxnSpPr>
        <p:spPr>
          <a:xfrm flipH="1" flipV="1">
            <a:off x="1934848" y="1633893"/>
            <a:ext cx="3272151" cy="837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>
            <a:stCxn id="104" idx="0"/>
            <a:endCxn id="92" idx="2"/>
          </p:cNvCxnSpPr>
          <p:nvPr/>
        </p:nvCxnSpPr>
        <p:spPr>
          <a:xfrm flipH="1" flipV="1">
            <a:off x="3564468" y="1633893"/>
            <a:ext cx="1642531" cy="837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endCxn id="93" idx="2"/>
          </p:cNvCxnSpPr>
          <p:nvPr/>
        </p:nvCxnSpPr>
        <p:spPr>
          <a:xfrm flipV="1">
            <a:off x="5212838" y="1633893"/>
            <a:ext cx="0" cy="837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4" idx="0"/>
            <a:endCxn id="94" idx="2"/>
          </p:cNvCxnSpPr>
          <p:nvPr/>
        </p:nvCxnSpPr>
        <p:spPr>
          <a:xfrm flipV="1">
            <a:off x="5206999" y="1633893"/>
            <a:ext cx="1628809" cy="837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/>
          <p:cNvCxnSpPr>
            <a:stCxn id="104" idx="0"/>
            <a:endCxn id="95" idx="2"/>
          </p:cNvCxnSpPr>
          <p:nvPr/>
        </p:nvCxnSpPr>
        <p:spPr>
          <a:xfrm flipV="1">
            <a:off x="5206999" y="1596030"/>
            <a:ext cx="3264479" cy="875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/>
          <p:cNvCxnSpPr/>
          <p:nvPr/>
        </p:nvCxnSpPr>
        <p:spPr>
          <a:xfrm flipV="1">
            <a:off x="1958619" y="163389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/>
              <p:cNvSpPr txBox="1"/>
              <p:nvPr/>
            </p:nvSpPr>
            <p:spPr>
              <a:xfrm>
                <a:off x="1815759" y="2091093"/>
                <a:ext cx="29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9" y="2091093"/>
                <a:ext cx="29270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750" r="-41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直线箭头连接符 131"/>
          <p:cNvCxnSpPr>
            <a:stCxn id="91" idx="0"/>
          </p:cNvCxnSpPr>
          <p:nvPr/>
        </p:nvCxnSpPr>
        <p:spPr>
          <a:xfrm flipV="1">
            <a:off x="1934848" y="533400"/>
            <a:ext cx="0" cy="56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/>
              <p:cNvSpPr txBox="1"/>
              <p:nvPr/>
            </p:nvSpPr>
            <p:spPr>
              <a:xfrm>
                <a:off x="1815759" y="174594"/>
                <a:ext cx="287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3" name="文本框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59" y="174594"/>
                <a:ext cx="287386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1277" t="-22222" r="-40426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线箭头连接符 136"/>
          <p:cNvCxnSpPr/>
          <p:nvPr/>
        </p:nvCxnSpPr>
        <p:spPr>
          <a:xfrm flipV="1">
            <a:off x="3597062" y="16338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/>
              <p:cNvSpPr txBox="1"/>
              <p:nvPr/>
            </p:nvSpPr>
            <p:spPr>
              <a:xfrm>
                <a:off x="3454202" y="2091092"/>
                <a:ext cx="287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02" y="2091092"/>
                <a:ext cx="28738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9149" r="-425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线箭头连接符 138"/>
          <p:cNvCxnSpPr/>
          <p:nvPr/>
        </p:nvCxnSpPr>
        <p:spPr>
          <a:xfrm flipV="1">
            <a:off x="3573291" y="533400"/>
            <a:ext cx="0" cy="56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/>
              <p:cNvSpPr txBox="1"/>
              <p:nvPr/>
            </p:nvSpPr>
            <p:spPr>
              <a:xfrm>
                <a:off x="3454202" y="174594"/>
                <a:ext cx="29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02" y="174594"/>
                <a:ext cx="292708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8750" t="-22222" r="-41667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本框 140"/>
          <p:cNvSpPr txBox="1"/>
          <p:nvPr/>
        </p:nvSpPr>
        <p:spPr>
          <a:xfrm>
            <a:off x="4963033" y="191709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2" name="直线箭头连接符 141"/>
          <p:cNvCxnSpPr/>
          <p:nvPr/>
        </p:nvCxnSpPr>
        <p:spPr>
          <a:xfrm flipV="1">
            <a:off x="6800805" y="1659656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/>
              <p:cNvSpPr txBox="1"/>
              <p:nvPr/>
            </p:nvSpPr>
            <p:spPr>
              <a:xfrm>
                <a:off x="6657945" y="2116856"/>
                <a:ext cx="492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5" y="2116856"/>
                <a:ext cx="492764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9877" r="-370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/>
          <p:cNvCxnSpPr/>
          <p:nvPr/>
        </p:nvCxnSpPr>
        <p:spPr>
          <a:xfrm flipV="1">
            <a:off x="8445744" y="1618361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8302884" y="2075561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884" y="2075561"/>
                <a:ext cx="273152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7778" r="-222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文本框 145"/>
          <p:cNvSpPr txBox="1"/>
          <p:nvPr/>
        </p:nvSpPr>
        <p:spPr>
          <a:xfrm>
            <a:off x="4963033" y="44178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7" name="直线箭头连接符 146"/>
          <p:cNvCxnSpPr/>
          <p:nvPr/>
        </p:nvCxnSpPr>
        <p:spPr>
          <a:xfrm flipV="1">
            <a:off x="6800805" y="525101"/>
            <a:ext cx="0" cy="56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/>
              <p:cNvSpPr txBox="1"/>
              <p:nvPr/>
            </p:nvSpPr>
            <p:spPr>
              <a:xfrm>
                <a:off x="6681716" y="166295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i="1" smtClean="0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16" y="166295"/>
                <a:ext cx="273152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7778" t="-19565" r="-57778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线箭头连接符 148"/>
          <p:cNvCxnSpPr/>
          <p:nvPr/>
        </p:nvCxnSpPr>
        <p:spPr>
          <a:xfrm flipV="1">
            <a:off x="8438096" y="495536"/>
            <a:ext cx="0" cy="567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/>
              <p:cNvSpPr txBox="1"/>
              <p:nvPr/>
            </p:nvSpPr>
            <p:spPr>
              <a:xfrm>
                <a:off x="7948102" y="174594"/>
                <a:ext cx="963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&lt;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𝐸𝑂𝑆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&gt;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102" y="174594"/>
                <a:ext cx="963084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3797" r="-379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线箭头连接符 151"/>
          <p:cNvCxnSpPr>
            <a:stCxn id="91" idx="3"/>
            <a:endCxn id="92" idx="1"/>
          </p:cNvCxnSpPr>
          <p:nvPr/>
        </p:nvCxnSpPr>
        <p:spPr>
          <a:xfrm>
            <a:off x="2493648" y="1367193"/>
            <a:ext cx="512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/>
          <p:cNvCxnSpPr/>
          <p:nvPr/>
        </p:nvCxnSpPr>
        <p:spPr>
          <a:xfrm>
            <a:off x="4129723" y="1367193"/>
            <a:ext cx="512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/>
          <p:nvPr/>
        </p:nvCxnSpPr>
        <p:spPr>
          <a:xfrm>
            <a:off x="5765800" y="1367193"/>
            <a:ext cx="512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/>
          <p:nvPr/>
        </p:nvCxnSpPr>
        <p:spPr>
          <a:xfrm>
            <a:off x="7394608" y="1367193"/>
            <a:ext cx="512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10081414" y="1118965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Decoder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0164427" y="4842356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smtClean="0">
                <a:latin typeface="Times New Roman" charset="0"/>
                <a:ea typeface="Times New Roman" charset="0"/>
                <a:cs typeface="Times New Roman" charset="0"/>
              </a:rPr>
              <a:t>Encoder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直线箭头连接符 11"/>
          <p:cNvCxnSpPr>
            <a:endCxn id="91" idx="1"/>
          </p:cNvCxnSpPr>
          <p:nvPr/>
        </p:nvCxnSpPr>
        <p:spPr>
          <a:xfrm>
            <a:off x="719811" y="1367193"/>
            <a:ext cx="656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603272" y="1040595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272" y="1040595"/>
                <a:ext cx="292772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18750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4229567" y="1040595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567" y="1040595"/>
                <a:ext cx="298094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18367" r="-408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5781598" y="1064647"/>
                <a:ext cx="49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98" y="1064647"/>
                <a:ext cx="498150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10976" r="-365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7394742" y="1064646"/>
                <a:ext cx="49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42" y="1064646"/>
                <a:ext cx="498150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10976" r="-365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637781" y="690087"/>
                <a:ext cx="78162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4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4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81" y="690087"/>
                <a:ext cx="781624" cy="677108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59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7135" y="62469"/>
            <a:ext cx="213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Task Definition (1/6)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88200" y="3281218"/>
            <a:ext cx="5000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Input: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Paragraph </a:t>
            </a:r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+ </a:t>
            </a:r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Key phrase + Type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Output: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Question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29726" y="808704"/>
            <a:ext cx="9549372" cy="5240592"/>
            <a:chOff x="429726" y="808704"/>
            <a:chExt cx="9549372" cy="5240592"/>
          </a:xfrm>
        </p:grpSpPr>
        <p:grpSp>
          <p:nvGrpSpPr>
            <p:cNvPr id="39" name="组 38"/>
            <p:cNvGrpSpPr/>
            <p:nvPr/>
          </p:nvGrpSpPr>
          <p:grpSpPr>
            <a:xfrm>
              <a:off x="2377975" y="808704"/>
              <a:ext cx="7601123" cy="5240592"/>
              <a:chOff x="393696" y="539987"/>
              <a:chExt cx="7601123" cy="5240592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3198678" y="921251"/>
                <a:ext cx="479614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mr-IN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r>
                  <a:rPr kumimoji="1"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It is a replica of the grotto at Lourdes, France where the Virgin Mary reputedly appeared to </a:t>
                </a:r>
                <a:r>
                  <a:rPr kumimoji="1" lang="en-US" altLang="zh-CN" sz="1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Saint Bernadette Soubirous </a:t>
                </a:r>
                <a:r>
                  <a:rPr kumimoji="1"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 1858. </a:t>
                </a:r>
                <a:r>
                  <a:rPr kumimoji="1" lang="mr-IN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endParaRPr kumimoji="1" lang="zh-CN" alt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93696" y="1413694"/>
                <a:ext cx="243528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Saint Bernadette Soubirous</a:t>
                </a:r>
                <a:endParaRPr kumimoji="1" lang="zh-CN" altLang="en-US" sz="16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247208" y="2781669"/>
                <a:ext cx="1902940" cy="9144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Question Generator</a:t>
                </a:r>
                <a:endParaRPr kumimoji="1" lang="zh-CN" altLang="en-US" sz="2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751658" y="4496847"/>
                <a:ext cx="289404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smtClean="0">
                    <a:latin typeface="Times New Roman" charset="0"/>
                    <a:ea typeface="Times New Roman" charset="0"/>
                    <a:cs typeface="Times New Roman" charset="0"/>
                  </a:rPr>
                  <a:t>To whom did the Virgin Mary allegedly appear in 1858 in Lourdes France?</a:t>
                </a:r>
                <a:endParaRPr kumimoji="1" lang="zh-CN" alt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0" name="直线箭头连接符 19"/>
              <p:cNvCxnSpPr>
                <a:stCxn id="9" idx="2"/>
                <a:endCxn id="10" idx="0"/>
              </p:cNvCxnSpPr>
              <p:nvPr/>
            </p:nvCxnSpPr>
            <p:spPr>
              <a:xfrm>
                <a:off x="3198678" y="3696069"/>
                <a:ext cx="1" cy="8007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/>
              <p:cNvCxnSpPr>
                <a:stCxn id="8" idx="2"/>
                <a:endCxn id="9" idx="0"/>
              </p:cNvCxnSpPr>
              <p:nvPr/>
            </p:nvCxnSpPr>
            <p:spPr>
              <a:xfrm>
                <a:off x="1611337" y="1752248"/>
                <a:ext cx="1587341" cy="1029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箭头连接符 26"/>
              <p:cNvCxnSpPr>
                <a:stCxn id="3" idx="2"/>
                <a:endCxn id="9" idx="0"/>
              </p:cNvCxnSpPr>
              <p:nvPr/>
            </p:nvCxnSpPr>
            <p:spPr>
              <a:xfrm flipH="1">
                <a:off x="3198678" y="1752248"/>
                <a:ext cx="2398071" cy="1029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940440" y="949978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smtClean="0">
                    <a:latin typeface="Times New Roman" charset="0"/>
                    <a:ea typeface="Times New Roman" charset="0"/>
                    <a:cs typeface="Times New Roman" charset="0"/>
                  </a:rPr>
                  <a:t>Key phrase</a:t>
                </a:r>
                <a:endParaRPr kumimoji="1" lang="zh-CN" alt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036338" y="539987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Paragraph</a:t>
                </a:r>
                <a:endParaRPr kumimoji="1" lang="zh-CN" alt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74148" y="54112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Question</a:t>
                </a:r>
                <a:endParaRPr kumimoji="1" lang="zh-CN" alt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04065" y="1682411"/>
              <a:ext cx="80174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Who</a:t>
              </a:r>
              <a:endParaRPr kumimoji="1" lang="zh-CN" alt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9726" y="1218330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Question type</a:t>
              </a:r>
              <a:endParaRPr kumimoji="1"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2" name="直线箭头连接符 21"/>
            <p:cNvCxnSpPr>
              <a:stCxn id="19" idx="2"/>
              <a:endCxn id="9" idx="0"/>
            </p:cNvCxnSpPr>
            <p:nvPr/>
          </p:nvCxnSpPr>
          <p:spPr>
            <a:xfrm>
              <a:off x="1204938" y="2020965"/>
              <a:ext cx="3978019" cy="10294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0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7135" y="62469"/>
            <a:ext cx="213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Task Definition (1/6)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3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29726" y="808704"/>
            <a:ext cx="9549372" cy="5240592"/>
            <a:chOff x="429726" y="808704"/>
            <a:chExt cx="9549372" cy="5240592"/>
          </a:xfrm>
        </p:grpSpPr>
        <p:grpSp>
          <p:nvGrpSpPr>
            <p:cNvPr id="39" name="组 38"/>
            <p:cNvGrpSpPr/>
            <p:nvPr/>
          </p:nvGrpSpPr>
          <p:grpSpPr>
            <a:xfrm>
              <a:off x="2377975" y="808704"/>
              <a:ext cx="7601123" cy="5240592"/>
              <a:chOff x="393696" y="539987"/>
              <a:chExt cx="7601123" cy="5240592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3198678" y="921251"/>
                <a:ext cx="479614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mr-IN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r>
                  <a:rPr kumimoji="1"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It is a replica of the grotto at Lourdes, France where the Virgin Mary reputedly appeared to </a:t>
                </a:r>
                <a:r>
                  <a:rPr kumimoji="1" lang="en-US" altLang="zh-CN" sz="1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Saint Bernadette Soubirous </a:t>
                </a:r>
                <a:r>
                  <a:rPr kumimoji="1"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in 1858. </a:t>
                </a:r>
                <a:r>
                  <a:rPr kumimoji="1" lang="mr-IN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…</a:t>
                </a:r>
                <a:endParaRPr kumimoji="1" lang="zh-CN" alt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93696" y="1413694"/>
                <a:ext cx="243528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Saint Bernadette Soubirous</a:t>
                </a:r>
                <a:endParaRPr kumimoji="1" lang="zh-CN" altLang="en-US" sz="16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247208" y="2781669"/>
                <a:ext cx="1902940" cy="9144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Question Generator</a:t>
                </a:r>
                <a:endParaRPr kumimoji="1" lang="zh-CN" altLang="en-US" sz="2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751658" y="4496847"/>
                <a:ext cx="289404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smtClean="0">
                    <a:latin typeface="Times New Roman" charset="0"/>
                    <a:ea typeface="Times New Roman" charset="0"/>
                    <a:cs typeface="Times New Roman" charset="0"/>
                  </a:rPr>
                  <a:t>To whom did the Virgin Mary allegedly appear in 1858 in Lourdes France?</a:t>
                </a:r>
                <a:endParaRPr kumimoji="1" lang="zh-CN" alt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20" name="直线箭头连接符 19"/>
              <p:cNvCxnSpPr>
                <a:stCxn id="9" idx="2"/>
                <a:endCxn id="10" idx="0"/>
              </p:cNvCxnSpPr>
              <p:nvPr/>
            </p:nvCxnSpPr>
            <p:spPr>
              <a:xfrm>
                <a:off x="3198678" y="3696069"/>
                <a:ext cx="1" cy="8007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/>
              <p:cNvCxnSpPr>
                <a:stCxn id="8" idx="2"/>
                <a:endCxn id="9" idx="0"/>
              </p:cNvCxnSpPr>
              <p:nvPr/>
            </p:nvCxnSpPr>
            <p:spPr>
              <a:xfrm>
                <a:off x="1611337" y="1752248"/>
                <a:ext cx="1587341" cy="1029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箭头连接符 26"/>
              <p:cNvCxnSpPr>
                <a:stCxn id="3" idx="2"/>
                <a:endCxn id="9" idx="0"/>
              </p:cNvCxnSpPr>
              <p:nvPr/>
            </p:nvCxnSpPr>
            <p:spPr>
              <a:xfrm flipH="1">
                <a:off x="3198678" y="1752248"/>
                <a:ext cx="2398071" cy="10294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940440" y="949978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smtClean="0">
                    <a:latin typeface="Times New Roman" charset="0"/>
                    <a:ea typeface="Times New Roman" charset="0"/>
                    <a:cs typeface="Times New Roman" charset="0"/>
                  </a:rPr>
                  <a:t>Key phrase</a:t>
                </a:r>
                <a:endParaRPr kumimoji="1" lang="zh-CN" alt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036338" y="539987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Paragraph</a:t>
                </a:r>
                <a:endParaRPr kumimoji="1" lang="zh-CN" alt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574148" y="54112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Question</a:t>
                </a:r>
                <a:endParaRPr kumimoji="1" lang="zh-CN" alt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04065" y="1682411"/>
              <a:ext cx="80174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Who</a:t>
              </a:r>
              <a:endParaRPr kumimoji="1" lang="zh-CN" alt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9726" y="1218330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Question type</a:t>
              </a:r>
              <a:endParaRPr kumimoji="1" lang="zh-CN" altLang="en-US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2" name="直线箭头连接符 21"/>
            <p:cNvCxnSpPr>
              <a:stCxn id="19" idx="2"/>
              <a:endCxn id="9" idx="0"/>
            </p:cNvCxnSpPr>
            <p:nvPr/>
          </p:nvCxnSpPr>
          <p:spPr>
            <a:xfrm>
              <a:off x="1204938" y="2020965"/>
              <a:ext cx="3978019" cy="10294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6716941" y="3262138"/>
            <a:ext cx="533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Quiz 1: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Which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deep model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can be used to do this task?</a:t>
            </a:r>
            <a:endParaRPr kumimoji="1" lang="zh-CN" alt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7135" y="62469"/>
            <a:ext cx="35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Naïve Deep Model (2/6)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250" y="1562459"/>
            <a:ext cx="6857656" cy="3975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99503" y="735201"/>
            <a:ext cx="7090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Sequence to Sequence Model (Seq2Seq)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7135" y="5839596"/>
            <a:ext cx="8798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Du, X., Shao, J., &amp; Cardie, C. (2017). Learning to Ask: Neural Question Generation for Reading Comprehension. In </a:t>
            </a:r>
            <a:r>
              <a:rPr lang="en-US" altLang="zh-CN" sz="1200" i="1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Proceedings of the 55th Annual Meeting of the Association for Computational Linguistics (Volume 1: Long Papers)</a:t>
            </a:r>
            <a:r>
              <a:rPr lang="en-US" altLang="zh-CN" sz="1200" dirty="0">
                <a:solidFill>
                  <a:srgbClr val="222222"/>
                </a:solidFill>
                <a:latin typeface="Times New Roman" charset="0"/>
                <a:ea typeface="Times New Roman" charset="0"/>
                <a:cs typeface="Times New Roman" charset="0"/>
              </a:rPr>
              <a:t> (Vol. 1, pp. 1342-1352).</a:t>
            </a:r>
            <a:endParaRPr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4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7135" y="62469"/>
            <a:ext cx="35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Naïve Deep Model (2/6)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414" y="666109"/>
            <a:ext cx="11355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Sequence 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to Sequence Model (Seq2Seq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) with </a:t>
            </a:r>
            <a:r>
              <a:rPr kumimoji="1" lang="en-US" altLang="zh-CN" sz="3200" b="1" smtClean="0">
                <a:latin typeface="Times New Roman" charset="0"/>
                <a:ea typeface="Times New Roman" charset="0"/>
                <a:cs typeface="Times New Roman" charset="0"/>
              </a:rPr>
              <a:t>additional features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5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54" y="1187031"/>
            <a:ext cx="8885420" cy="50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7135" y="62469"/>
            <a:ext cx="35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Naïve Deep Model (2/6)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2007" y="735201"/>
            <a:ext cx="8787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smtClean="0">
                <a:latin typeface="Times New Roman" charset="0"/>
                <a:ea typeface="Times New Roman" charset="0"/>
                <a:cs typeface="Times New Roman" charset="0"/>
              </a:rPr>
              <a:t>Modified Sequence 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to Sequence Model (Seq2Seq)</a:t>
            </a:r>
            <a:endParaRPr kumimoji="1" lang="zh-CN" alt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6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1625786"/>
            <a:ext cx="7378372" cy="42053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08727" y="2785613"/>
            <a:ext cx="498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Quiz 2: Through this model, how many questions could be generated with fixed paragraph and answer?</a:t>
            </a:r>
            <a:endParaRPr kumimoji="1" lang="zh-CN" alt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7135" y="62469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Weakness (3/6)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327" y="751344"/>
            <a:ext cx="725341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Super Bowl 50 was an American football game to determine the champion of the National Football League (NFL) for the 2015 season. The American Football Conference (AFC) champion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Denver Broncos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defeated the National Football Conference (NFC) champion Carolina Panthers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24-10 to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earn their third Super Bowl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title</a:t>
            </a:r>
            <a:r>
              <a:rPr kumimoji="1" lang="mr-IN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[Which]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05742" y="1731775"/>
            <a:ext cx="415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Paragraph </a:t>
            </a:r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+ </a:t>
            </a:r>
            <a:r>
              <a:rPr kumimoji="1" lang="en-US" altLang="zh-CN" sz="2000" b="1" smtClean="0">
                <a:latin typeface="Times New Roman" charset="0"/>
                <a:ea typeface="Times New Roman" charset="0"/>
                <a:cs typeface="Times New Roman" charset="0"/>
              </a:rPr>
              <a:t>answer + question type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7049" y="3728754"/>
            <a:ext cx="722869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NFL team 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represented the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AFC at 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super bowl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50?</a:t>
            </a:r>
            <a:endParaRPr lang="en-US" altLang="zh-CN" sz="2400" dirty="0" smtClean="0">
              <a:solidFill>
                <a:srgbClr val="000000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NFL team 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won super bowl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50?</a:t>
            </a:r>
            <a:endParaRPr lang="en-US" altLang="zh-CN" sz="2400" dirty="0" smtClean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7902" y="3993163"/>
            <a:ext cx="2889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Ground Truth Questions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1810" y="5228837"/>
            <a:ext cx="982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Weakness: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Naïve seq2seq model could generate only one question with fixed paragraph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answer and type,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which limits </a:t>
            </a:r>
            <a:r>
              <a:rPr kumimoji="1" lang="en-US" altLang="zh-CN" sz="24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 diversity of questions.</a:t>
            </a:r>
            <a:endParaRPr kumimoji="1" lang="zh-CN" altLang="en-US" sz="24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7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373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12192000" cy="4942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7135" y="6246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Advanced Deep Model (4/6)</a:t>
            </a:r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556739"/>
            <a:ext cx="5181320" cy="56942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75510" y="2502000"/>
            <a:ext cx="76819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Model Structure: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Generative Adversarial Networks (GAN) </a:t>
            </a:r>
          </a:p>
          <a:p>
            <a:endParaRPr kumimoji="1" lang="en-US" altLang="zh-CN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Learning Strategy: </a:t>
            </a: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Reinforcement Learning (RL)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7049" y="643787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Copyright © Shenglei 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Huang 2018.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de-DE" altLang="zh-CN" sz="1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14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de-DE" altLang="zh-CN" sz="14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kumimoji="1" lang="zh-CN" altLang="en-US" sz="1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245600" y="6409196"/>
            <a:ext cx="2743200" cy="36512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8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1468</Words>
  <Application>Microsoft Macintosh PowerPoint</Application>
  <PresentationFormat>宽屏</PresentationFormat>
  <Paragraphs>418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Cambria Math</vt:lpstr>
      <vt:lpstr>DengXian</vt:lpstr>
      <vt:lpstr>DengXian Light</vt:lpstr>
      <vt:lpstr>Times New Roman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Shenglei</dc:creator>
  <cp:lastModifiedBy>Huang Shenglei</cp:lastModifiedBy>
  <cp:revision>526</cp:revision>
  <dcterms:created xsi:type="dcterms:W3CDTF">2018-10-14T08:19:08Z</dcterms:created>
  <dcterms:modified xsi:type="dcterms:W3CDTF">2018-10-17T07:34:32Z</dcterms:modified>
</cp:coreProperties>
</file>