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5" r:id="rId3"/>
    <p:sldId id="266" r:id="rId4"/>
    <p:sldId id="286" r:id="rId5"/>
    <p:sldId id="258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3" r:id="rId14"/>
    <p:sldId id="267" r:id="rId15"/>
    <p:sldId id="268" r:id="rId16"/>
    <p:sldId id="259" r:id="rId17"/>
    <p:sldId id="269" r:id="rId18"/>
    <p:sldId id="270" r:id="rId19"/>
    <p:sldId id="271" r:id="rId20"/>
    <p:sldId id="297" r:id="rId21"/>
    <p:sldId id="276" r:id="rId22"/>
    <p:sldId id="277" r:id="rId23"/>
    <p:sldId id="278" r:id="rId24"/>
    <p:sldId id="272" r:id="rId25"/>
    <p:sldId id="279" r:id="rId26"/>
    <p:sldId id="280" r:id="rId27"/>
    <p:sldId id="275" r:id="rId28"/>
    <p:sldId id="281" r:id="rId29"/>
    <p:sldId id="263" r:id="rId30"/>
    <p:sldId id="264" r:id="rId31"/>
    <p:sldId id="261" r:id="rId32"/>
    <p:sldId id="283" r:id="rId33"/>
    <p:sldId id="284" r:id="rId34"/>
    <p:sldId id="285" r:id="rId35"/>
    <p:sldId id="282" r:id="rId36"/>
    <p:sldId id="260" r:id="rId37"/>
    <p:sldId id="262" r:id="rId38"/>
    <p:sldId id="298" r:id="rId39"/>
    <p:sldId id="299" r:id="rId40"/>
    <p:sldId id="300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6" r:id="rId54"/>
    <p:sldId id="317" r:id="rId55"/>
    <p:sldId id="319" r:id="rId56"/>
    <p:sldId id="318" r:id="rId57"/>
    <p:sldId id="320" r:id="rId58"/>
    <p:sldId id="265" r:id="rId59"/>
    <p:sldId id="296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CC"/>
    <a:srgbClr val="CC66FF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98" autoAdjust="0"/>
  </p:normalViewPr>
  <p:slideViewPr>
    <p:cSldViewPr snapToGrid="0">
      <p:cViewPr>
        <p:scale>
          <a:sx n="66" d="100"/>
          <a:sy n="66" d="100"/>
        </p:scale>
        <p:origin x="130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21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6.wmf"/><Relationship Id="rId7" Type="http://schemas.openxmlformats.org/officeDocument/2006/relationships/image" Target="../media/image2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2.wmf"/><Relationship Id="rId4" Type="http://schemas.openxmlformats.org/officeDocument/2006/relationships/image" Target="../media/image7.wmf"/><Relationship Id="rId9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12" Type="http://schemas.openxmlformats.org/officeDocument/2006/relationships/image" Target="../media/image12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12" Type="http://schemas.openxmlformats.org/officeDocument/2006/relationships/image" Target="../media/image12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2.wmf"/><Relationship Id="rId7" Type="http://schemas.openxmlformats.org/officeDocument/2006/relationships/image" Target="../media/image38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3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6.wmf"/><Relationship Id="rId7" Type="http://schemas.openxmlformats.org/officeDocument/2006/relationships/image" Target="../media/image13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6.wmf"/><Relationship Id="rId7" Type="http://schemas.openxmlformats.org/officeDocument/2006/relationships/image" Target="../media/image13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6.wmf"/><Relationship Id="rId7" Type="http://schemas.openxmlformats.org/officeDocument/2006/relationships/image" Target="../media/image13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6.wmf"/><Relationship Id="rId7" Type="http://schemas.openxmlformats.org/officeDocument/2006/relationships/image" Target="../media/image13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6.wmf"/><Relationship Id="rId7" Type="http://schemas.openxmlformats.org/officeDocument/2006/relationships/image" Target="../media/image1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7.wmf"/><Relationship Id="rId9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8BD0-B4F0-4E12-AB70-F8ED64E3DA86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CA43-4E05-4896-8F03-8770C941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00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9459-AAE2-46DF-A0C8-6B40672023DE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FAB04-863A-4D0A-A94B-1227BFADA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33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4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Seq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But</a:t>
            </a:r>
            <a:r>
              <a:rPr lang="en-US" altLang="zh-CN" baseline="0" dirty="0" smtClean="0"/>
              <a:t> pointer network is not just a seq2seq model, it is combined with the attention mechanism.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2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Seq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But</a:t>
            </a:r>
            <a:r>
              <a:rPr lang="en-US" altLang="zh-CN" baseline="0" dirty="0" smtClean="0"/>
              <a:t> pointer network is not just a seq2seq model, it is combined with the attention mechanism.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10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Previous method: pair-wise models</a:t>
            </a:r>
            <a:r>
              <a:rPr lang="en-US" altLang="zh-CN" dirty="0" smtClean="0">
                <a:solidFill>
                  <a:srgbClr val="FF0000"/>
                </a:solidFill>
              </a:rPr>
              <a:t>?? (Chen el al 2016)decomposing the score to independent pairs</a:t>
            </a:r>
          </a:p>
          <a:p>
            <a:r>
              <a:rPr lang="en-US" altLang="zh-CN" dirty="0" err="1" smtClean="0"/>
              <a:t>Adavantages</a:t>
            </a:r>
            <a:r>
              <a:rPr lang="en-US" altLang="zh-CN" dirty="0" smtClean="0"/>
              <a:t>: exploit the contextual information; alleviate the error propagation problem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67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9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CBoW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simply averages the </a:t>
            </a:r>
            <a:r>
              <a:rPr lang="en-US" altLang="zh-CN" baseline="0" dirty="0" err="1" smtClean="0"/>
              <a:t>embeddings</a:t>
            </a:r>
            <a:r>
              <a:rPr lang="en-US" altLang="zh-CN" baseline="0" dirty="0" smtClean="0"/>
              <a:t> of words of a sentence</a:t>
            </a:r>
          </a:p>
          <a:p>
            <a:r>
              <a:rPr lang="en-US" altLang="zh-CN" baseline="0" dirty="0" smtClean="0"/>
              <a:t>CNN: capture the features of the sentence with filters and max pooling layer, and finally turns the words’ embedding matrix into a fixed length vector.</a:t>
            </a:r>
          </a:p>
          <a:p>
            <a:r>
              <a:rPr lang="en-US" altLang="zh-CN" baseline="0" dirty="0" smtClean="0"/>
              <a:t>LSTM: use the last hidden state to represent the sentence embedding.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73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48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initial state of the</a:t>
            </a:r>
            <a:r>
              <a:rPr lang="en-US" altLang="zh-CN" baseline="0" dirty="0" smtClean="0"/>
              <a:t> decoder is the latest output of the encoder.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90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initial state of the</a:t>
            </a:r>
            <a:r>
              <a:rPr lang="en-US" altLang="zh-CN" baseline="0" dirty="0" smtClean="0"/>
              <a:t> decoder is the latest output of the encoder.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60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find the best order is a NP hard problem.</a:t>
            </a:r>
          </a:p>
          <a:p>
            <a:r>
              <a:rPr lang="en-US" altLang="zh-CN" dirty="0" smtClean="0"/>
              <a:t>Instead,</a:t>
            </a:r>
            <a:r>
              <a:rPr lang="en-US" altLang="zh-CN" baseline="0" dirty="0" smtClean="0"/>
              <a:t> we use two strategies to decode a sub optimal results.</a:t>
            </a:r>
          </a:p>
          <a:p>
            <a:r>
              <a:rPr lang="en-US" altLang="zh-CN" baseline="0" dirty="0" smtClean="0"/>
              <a:t>One is Greedy Decoding as we have described above, to choose the output with maximum probability at each step.</a:t>
            </a:r>
          </a:p>
          <a:p>
            <a:r>
              <a:rPr lang="en-US" altLang="zh-CN" baseline="0" dirty="0" smtClean="0"/>
              <a:t>The other is Beam Search Decoding, we keep the k-top results at each step, and choose the </a:t>
            </a:r>
            <a:r>
              <a:rPr lang="en-US" altLang="zh-CN" baseline="0" dirty="0" err="1" smtClean="0"/>
              <a:t>topest</a:t>
            </a:r>
            <a:r>
              <a:rPr lang="en-US" altLang="zh-CN" baseline="0" dirty="0" smtClean="0"/>
              <a:t> score at the last step as the final result.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08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have m training example, and each is made up of x and y.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Given x and theta, the higher the </a:t>
            </a:r>
            <a:r>
              <a:rPr lang="en-US" altLang="zh-CN" baseline="0" dirty="0" err="1" smtClean="0"/>
              <a:t>probabity</a:t>
            </a:r>
            <a:r>
              <a:rPr lang="en-US" altLang="zh-CN" baseline="0" dirty="0" smtClean="0"/>
              <a:t> is , the less loss we get.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1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</a:t>
            </a:r>
            <a:r>
              <a:rPr lang="en-US" altLang="zh-CN" baseline="0" dirty="0" smtClean="0"/>
              <a:t> may be some other methods to deal with such problems in machine translation. Here it is just a simple example to show the motivation of pointer network.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5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Predict result</a:t>
            </a:r>
          </a:p>
          <a:p>
            <a:r>
              <a:rPr lang="en-US" altLang="zh-CN" dirty="0" smtClean="0"/>
              <a:t>True order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44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27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r>
              <a:rPr lang="en-US" altLang="zh-CN" baseline="0" dirty="0" smtClean="0"/>
              <a:t> in SIND dataset all contains 5 sentences, and w</a:t>
            </a:r>
            <a:r>
              <a:rPr lang="en-US" altLang="zh-CN" dirty="0" smtClean="0"/>
              <a:t>e only use captions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2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02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Performances</a:t>
            </a:r>
            <a:r>
              <a:rPr lang="en-US" altLang="zh-CN" baseline="0" dirty="0" smtClean="0"/>
              <a:t> of different configuration of noise on test sets of </a:t>
            </a:r>
            <a:r>
              <a:rPr lang="en-US" altLang="zh-CN" baseline="0" dirty="0" err="1" smtClean="0"/>
              <a:t>arXiv</a:t>
            </a:r>
            <a:r>
              <a:rPr lang="en-US" altLang="zh-CN" baseline="0" dirty="0" smtClean="0"/>
              <a:t> dataset using </a:t>
            </a:r>
            <a:r>
              <a:rPr lang="en-US" altLang="zh-CN" baseline="0" dirty="0" err="1" smtClean="0"/>
              <a:t>Prt</a:t>
            </a:r>
            <a:r>
              <a:rPr lang="en-US" altLang="zh-CN" baseline="0" dirty="0" smtClean="0"/>
              <a:t>-Net with LSTM sentence encoder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6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62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Saving</a:t>
            </a:r>
            <a:r>
              <a:rPr lang="en-US" altLang="zh-CN" baseline="0" dirty="0" smtClean="0"/>
              <a:t> both time and money at comparable performance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83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single</a:t>
            </a:r>
            <a:r>
              <a:rPr lang="en-US" altLang="zh-CN" baseline="0" dirty="0" smtClean="0"/>
              <a:t> shared encoder</a:t>
            </a:r>
          </a:p>
          <a:p>
            <a:r>
              <a:rPr lang="en-US" altLang="zh-CN" baseline="0" dirty="0" smtClean="0"/>
              <a:t>More than one decoders, one for each piece of information we wish to generate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19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38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5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other words, it uses attention as a pointer to select a member of the input sequence as the output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output dictionary size is not fixed. It depends on the number of elements in the input sequence.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66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27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27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5613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14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283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310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78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818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7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Seq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But</a:t>
            </a:r>
            <a:r>
              <a:rPr lang="en-US" altLang="zh-CN" baseline="0" dirty="0" smtClean="0"/>
              <a:t> pointer network is not just a seq2seq model, it is combined with the attention mechanism.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78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single</a:t>
            </a:r>
            <a:r>
              <a:rPr lang="en-US" altLang="zh-CN" baseline="0" dirty="0" smtClean="0"/>
              <a:t> shared encoder</a:t>
            </a:r>
          </a:p>
          <a:p>
            <a:r>
              <a:rPr lang="en-US" altLang="zh-CN" baseline="0" dirty="0" smtClean="0"/>
              <a:t>More than one decoders, one for each piece of information we wish to generate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9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Seq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But</a:t>
            </a:r>
            <a:r>
              <a:rPr lang="en-US" altLang="zh-CN" baseline="0" dirty="0" smtClean="0"/>
              <a:t> pointer network is not just a seq2seq model, it is combined with the attention mechanism.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66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Seq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But</a:t>
            </a:r>
            <a:r>
              <a:rPr lang="en-US" altLang="zh-CN" baseline="0" dirty="0" smtClean="0"/>
              <a:t> pointer network is not just a seq2seq model, it is combined with the attention mechanism.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8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Seq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But</a:t>
            </a:r>
            <a:r>
              <a:rPr lang="en-US" altLang="zh-CN" baseline="0" dirty="0" smtClean="0"/>
              <a:t> pointer network is not just a seq2seq model, it is combined with the attention mechanism.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80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Seq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But</a:t>
            </a:r>
            <a:r>
              <a:rPr lang="en-US" altLang="zh-CN" baseline="0" dirty="0" smtClean="0"/>
              <a:t> pointer network is not just a seq2seq model, it is combined with the attention mechanism.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8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Seq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But</a:t>
            </a:r>
            <a:r>
              <a:rPr lang="en-US" altLang="zh-CN" baseline="0" dirty="0" smtClean="0"/>
              <a:t> pointer network is not just a seq2seq model, it is combined with the attention mechanism.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AB04-863A-4D0A-A94B-1227BFADA6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7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DB49-6C17-4F1D-B609-EDF03A86F8D6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39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1105-F455-4BB5-A81B-D6384ADC9457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B78-5B9D-4F3B-B439-E16CE0274A96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4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849-B2C7-40C0-8EEF-1EDAD531C69D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1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BBF4-8797-4E27-8E38-2556D3DAE3D7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86F-4AAD-468C-A322-826DAF85189B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8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FEFE-56C0-4226-93D7-ADDA57430413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1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ECEF-A89D-422B-AB70-A29A475F33BB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6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CF6-0B7A-49F8-A8F2-1415E220FA64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9FCC-F869-4ABC-BBE3-16A93C86EBFE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2B2-9F01-4A4A-9D2D-E551BC1F36F6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6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65AE-BE21-44A0-BBC4-9F1574BF94BA}" type="datetime1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26762-A538-4CE6-A90C-C5472913A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7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5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5.png"/><Relationship Id="rId5" Type="http://schemas.openxmlformats.org/officeDocument/2006/relationships/image" Target="../media/image31.png"/><Relationship Id="rId15" Type="http://schemas.openxmlformats.org/officeDocument/2006/relationships/image" Target="../media/image49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54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2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5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5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6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10.wmf"/><Relationship Id="rId22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20.wmf"/><Relationship Id="rId22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20.wmf"/><Relationship Id="rId22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14.wmf"/><Relationship Id="rId22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20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.wmf"/><Relationship Id="rId22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20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9.wmf"/><Relationship Id="rId22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2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133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40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35.wmf"/><Relationship Id="rId5" Type="http://schemas.openxmlformats.org/officeDocument/2006/relationships/image" Target="../media/image30.w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44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3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7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5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Network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64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475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286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770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2358735" y="427586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3539835" y="427586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4720935" y="4275860"/>
            <a:ext cx="4918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47553" y="484216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53" y="4842166"/>
                <a:ext cx="59228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128653" y="484216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3" y="4842165"/>
                <a:ext cx="59228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16234" y="484216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34" y="4842165"/>
                <a:ext cx="59228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>
            <a:stCxn id="16" idx="0"/>
            <a:endCxn id="6" idx="2"/>
          </p:cNvCxnSpPr>
          <p:nvPr/>
        </p:nvCxnSpPr>
        <p:spPr>
          <a:xfrm flipH="1" flipV="1">
            <a:off x="3243694" y="4572001"/>
            <a:ext cx="1" cy="270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  <a:endCxn id="7" idx="2"/>
          </p:cNvCxnSpPr>
          <p:nvPr/>
        </p:nvCxnSpPr>
        <p:spPr>
          <a:xfrm flipH="1" flipV="1">
            <a:off x="4424794" y="4572001"/>
            <a:ext cx="1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0"/>
            <a:endCxn id="8" idx="2"/>
          </p:cNvCxnSpPr>
          <p:nvPr/>
        </p:nvCxnSpPr>
        <p:spPr>
          <a:xfrm flipH="1" flipV="1">
            <a:off x="5508911" y="4572001"/>
            <a:ext cx="3465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80306" y="401458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06" y="4014586"/>
                <a:ext cx="59228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994311" y="4045027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11" y="4045027"/>
                <a:ext cx="592283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75412" y="404502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12" y="4045026"/>
                <a:ext cx="592283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259530" y="404502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30" y="4045026"/>
                <a:ext cx="592283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366162" y="2386447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380015" y="2421314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15" y="2421314"/>
                <a:ext cx="592283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肘形连接符 4"/>
          <p:cNvCxnSpPr>
            <a:stCxn id="30" idx="3"/>
            <a:endCxn id="31" idx="2"/>
          </p:cNvCxnSpPr>
          <p:nvPr/>
        </p:nvCxnSpPr>
        <p:spPr>
          <a:xfrm flipV="1">
            <a:off x="5851813" y="2978729"/>
            <a:ext cx="810490" cy="1297130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73783" y="2439266"/>
            <a:ext cx="1073726" cy="42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Match</a:t>
            </a:r>
            <a:endParaRPr lang="zh-CN" altLang="en-US" sz="2000" b="1" dirty="0"/>
          </a:p>
        </p:txBody>
      </p:sp>
      <p:cxnSp>
        <p:nvCxnSpPr>
          <p:cNvPr id="13" name="直接箭头连接符 12"/>
          <p:cNvCxnSpPr>
            <a:stCxn id="8" idx="0"/>
            <a:endCxn id="9" idx="2"/>
          </p:cNvCxnSpPr>
          <p:nvPr/>
        </p:nvCxnSpPr>
        <p:spPr>
          <a:xfrm flipV="1">
            <a:off x="5508911" y="2861831"/>
            <a:ext cx="1735" cy="111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6" idx="1"/>
            <a:endCxn id="9" idx="3"/>
          </p:cNvCxnSpPr>
          <p:nvPr/>
        </p:nvCxnSpPr>
        <p:spPr>
          <a:xfrm flipH="1" flipV="1">
            <a:off x="6047509" y="2650549"/>
            <a:ext cx="332506" cy="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259529" y="1838420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29" y="1838420"/>
                <a:ext cx="592283" cy="477888"/>
              </a:xfrm>
              <a:prstGeom prst="rect">
                <a:avLst/>
              </a:prstGeom>
              <a:blipFill>
                <a:blip r:embed="rId11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6453" y="460317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47553" y="460317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28653" y="460317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770" y="460317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2358735" y="489932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3539835" y="489932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4720935" y="4899320"/>
            <a:ext cx="4918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47553" y="546562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53" y="5465626"/>
                <a:ext cx="59228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128653" y="546562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3" y="5465625"/>
                <a:ext cx="59228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16234" y="546562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34" y="5465625"/>
                <a:ext cx="59228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>
            <a:stCxn id="16" idx="0"/>
            <a:endCxn id="6" idx="2"/>
          </p:cNvCxnSpPr>
          <p:nvPr/>
        </p:nvCxnSpPr>
        <p:spPr>
          <a:xfrm flipH="1" flipV="1">
            <a:off x="3243694" y="5195461"/>
            <a:ext cx="1" cy="270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  <a:endCxn id="7" idx="2"/>
          </p:cNvCxnSpPr>
          <p:nvPr/>
        </p:nvCxnSpPr>
        <p:spPr>
          <a:xfrm flipH="1" flipV="1">
            <a:off x="4424794" y="5195461"/>
            <a:ext cx="1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0"/>
            <a:endCxn id="8" idx="2"/>
          </p:cNvCxnSpPr>
          <p:nvPr/>
        </p:nvCxnSpPr>
        <p:spPr>
          <a:xfrm flipH="1" flipV="1">
            <a:off x="5508911" y="5195461"/>
            <a:ext cx="3465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80306" y="463804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06" y="4638046"/>
                <a:ext cx="59228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994311" y="4668487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11" y="4668487"/>
                <a:ext cx="59228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75412" y="466848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12" y="4668486"/>
                <a:ext cx="59228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259530" y="466848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30" y="4668486"/>
                <a:ext cx="59228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366162" y="3009907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380015" y="3044774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15" y="3044774"/>
                <a:ext cx="592283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肘形连接符 4"/>
          <p:cNvCxnSpPr>
            <a:stCxn id="30" idx="3"/>
            <a:endCxn id="31" idx="2"/>
          </p:cNvCxnSpPr>
          <p:nvPr/>
        </p:nvCxnSpPr>
        <p:spPr>
          <a:xfrm flipV="1">
            <a:off x="5851813" y="3602189"/>
            <a:ext cx="810490" cy="1297130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780305" y="398934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05" y="3989344"/>
                <a:ext cx="592283" cy="477888"/>
              </a:xfrm>
              <a:prstGeom prst="rect">
                <a:avLst/>
              </a:prstGeom>
              <a:blipFill>
                <a:blip r:embed="rId11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994311" y="3978322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11" y="3978322"/>
                <a:ext cx="592283" cy="477888"/>
              </a:xfrm>
              <a:prstGeom prst="rect">
                <a:avLst/>
              </a:prstGeom>
              <a:blipFill>
                <a:blip r:embed="rId12"/>
                <a:stretch>
                  <a:fillRect r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128652" y="3996065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2" y="3996065"/>
                <a:ext cx="592283" cy="477888"/>
              </a:xfrm>
              <a:prstGeom prst="rect">
                <a:avLst/>
              </a:prstGeom>
              <a:blipFill>
                <a:blip r:embed="rId13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259529" y="398934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29" y="3989344"/>
                <a:ext cx="592283" cy="477888"/>
              </a:xfrm>
              <a:prstGeom prst="rect">
                <a:avLst/>
              </a:prstGeom>
              <a:blipFill>
                <a:blip r:embed="rId14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766453" y="3412920"/>
            <a:ext cx="4187538" cy="47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Softmax</a:t>
            </a:r>
            <a:endParaRPr lang="zh-CN" altLang="en-US" sz="2000" b="1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076446" y="3860118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291314" y="3845151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422193" y="3851739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569525" y="3869603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062590" y="3077335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277458" y="3062368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408337" y="3068956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5555669" y="3086820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766453" y="3009907"/>
            <a:ext cx="418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43100" y="2524996"/>
            <a:ext cx="280555" cy="48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03416" y="2674433"/>
            <a:ext cx="284020" cy="332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280183" y="2054439"/>
            <a:ext cx="271035" cy="95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34007" y="2584311"/>
            <a:ext cx="231631" cy="42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1818404" y="1502448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04" y="1502448"/>
                <a:ext cx="592283" cy="477888"/>
              </a:xfrm>
              <a:prstGeom prst="rect">
                <a:avLst/>
              </a:prstGeom>
              <a:blipFill>
                <a:blip r:embed="rId15"/>
                <a:stretch>
                  <a:fillRect t="-2532" r="-10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032410" y="1491426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10" y="1491426"/>
                <a:ext cx="592283" cy="477888"/>
              </a:xfrm>
              <a:prstGeom prst="rect">
                <a:avLst/>
              </a:prstGeom>
              <a:blipFill>
                <a:blip r:embed="rId16"/>
                <a:stretch>
                  <a:fillRect t="-2564" r="-9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4166751" y="1509169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751" y="1509169"/>
                <a:ext cx="592283" cy="477888"/>
              </a:xfrm>
              <a:prstGeom prst="rect">
                <a:avLst/>
              </a:prstGeom>
              <a:blipFill>
                <a:blip r:embed="rId17"/>
                <a:stretch>
                  <a:fillRect t="-2564" r="-9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297628" y="1502448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28" y="1502448"/>
                <a:ext cx="592283" cy="477888"/>
              </a:xfrm>
              <a:prstGeom prst="rect">
                <a:avLst/>
              </a:prstGeom>
              <a:blipFill>
                <a:blip r:embed="rId18"/>
                <a:stretch>
                  <a:fillRect t="-2532" r="-10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9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6453" y="460317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47553" y="460317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28653" y="460317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770" y="460317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2358735" y="489932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3539835" y="489932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4720935" y="4899320"/>
            <a:ext cx="4918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47553" y="546562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53" y="5465626"/>
                <a:ext cx="59228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128653" y="546562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3" y="5465625"/>
                <a:ext cx="59228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16234" y="546562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34" y="5465625"/>
                <a:ext cx="59228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>
            <a:stCxn id="16" idx="0"/>
            <a:endCxn id="6" idx="2"/>
          </p:cNvCxnSpPr>
          <p:nvPr/>
        </p:nvCxnSpPr>
        <p:spPr>
          <a:xfrm flipH="1" flipV="1">
            <a:off x="3243694" y="5195461"/>
            <a:ext cx="1" cy="270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  <a:endCxn id="7" idx="2"/>
          </p:cNvCxnSpPr>
          <p:nvPr/>
        </p:nvCxnSpPr>
        <p:spPr>
          <a:xfrm flipH="1" flipV="1">
            <a:off x="4424794" y="5195461"/>
            <a:ext cx="1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0"/>
            <a:endCxn id="8" idx="2"/>
          </p:cNvCxnSpPr>
          <p:nvPr/>
        </p:nvCxnSpPr>
        <p:spPr>
          <a:xfrm flipH="1" flipV="1">
            <a:off x="5508911" y="5195461"/>
            <a:ext cx="3465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80306" y="463804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06" y="4638046"/>
                <a:ext cx="59228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994311" y="4668487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11" y="4668487"/>
                <a:ext cx="59228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75412" y="466848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12" y="4668486"/>
                <a:ext cx="59228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259530" y="466848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30" y="4668486"/>
                <a:ext cx="59228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366162" y="3009907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380015" y="3044774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15" y="3044774"/>
                <a:ext cx="592283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肘形连接符 4"/>
          <p:cNvCxnSpPr>
            <a:stCxn id="30" idx="3"/>
            <a:endCxn id="31" idx="2"/>
          </p:cNvCxnSpPr>
          <p:nvPr/>
        </p:nvCxnSpPr>
        <p:spPr>
          <a:xfrm flipV="1">
            <a:off x="5851813" y="3602189"/>
            <a:ext cx="810490" cy="1297130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1818404" y="3736496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04" y="3736496"/>
                <a:ext cx="592283" cy="477888"/>
              </a:xfrm>
              <a:prstGeom prst="rect">
                <a:avLst/>
              </a:prstGeom>
              <a:blipFill>
                <a:blip r:embed="rId11"/>
                <a:stretch>
                  <a:fillRect t="-2564" r="-10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032410" y="372547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10" y="3725474"/>
                <a:ext cx="592283" cy="477888"/>
              </a:xfrm>
              <a:prstGeom prst="rect">
                <a:avLst/>
              </a:prstGeom>
              <a:blipFill>
                <a:blip r:embed="rId12"/>
                <a:stretch>
                  <a:fillRect t="-2532" r="-9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4166751" y="3743217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751" y="3743217"/>
                <a:ext cx="592283" cy="477888"/>
              </a:xfrm>
              <a:prstGeom prst="rect">
                <a:avLst/>
              </a:prstGeom>
              <a:blipFill>
                <a:blip r:embed="rId13"/>
                <a:stretch>
                  <a:fillRect t="-2564" r="-9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297628" y="3736496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28" y="3736496"/>
                <a:ext cx="592283" cy="477888"/>
              </a:xfrm>
              <a:prstGeom prst="rect">
                <a:avLst/>
              </a:prstGeom>
              <a:blipFill>
                <a:blip r:embed="rId14"/>
                <a:stretch>
                  <a:fillRect t="-2564" r="-10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901532" y="4106804"/>
            <a:ext cx="4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*</a:t>
            </a:r>
            <a:endParaRPr lang="zh-CN" altLang="en-US" sz="3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073972" y="4106804"/>
            <a:ext cx="4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*</a:t>
            </a:r>
            <a:endParaRPr lang="zh-CN" altLang="en-US" sz="3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232559" y="4119755"/>
            <a:ext cx="4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*</a:t>
            </a:r>
            <a:endParaRPr lang="zh-CN" altLang="en-US" sz="3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359109" y="4141514"/>
            <a:ext cx="4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*</a:t>
            </a:r>
            <a:endParaRPr lang="zh-CN" altLang="en-US" sz="3200" dirty="0"/>
          </a:p>
        </p:txBody>
      </p:sp>
      <p:cxnSp>
        <p:nvCxnSpPr>
          <p:cNvPr id="19" name="直接箭头连接符 18"/>
          <p:cNvCxnSpPr>
            <a:stCxn id="50" idx="0"/>
            <a:endCxn id="56" idx="2"/>
          </p:cNvCxnSpPr>
          <p:nvPr/>
        </p:nvCxnSpPr>
        <p:spPr>
          <a:xfrm flipV="1">
            <a:off x="2114546" y="2537613"/>
            <a:ext cx="2041814" cy="119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3860218" y="2075948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218" y="2075948"/>
                <a:ext cx="592283" cy="461665"/>
              </a:xfrm>
              <a:prstGeom prst="rect">
                <a:avLst/>
              </a:prstGeom>
              <a:blipFill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>
            <a:stCxn id="51" idx="0"/>
            <a:endCxn id="56" idx="2"/>
          </p:cNvCxnSpPr>
          <p:nvPr/>
        </p:nvCxnSpPr>
        <p:spPr>
          <a:xfrm flipV="1">
            <a:off x="3328552" y="2537613"/>
            <a:ext cx="827808" cy="118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3" idx="0"/>
            <a:endCxn id="56" idx="2"/>
          </p:cNvCxnSpPr>
          <p:nvPr/>
        </p:nvCxnSpPr>
        <p:spPr>
          <a:xfrm flipH="1" flipV="1">
            <a:off x="4156360" y="2537613"/>
            <a:ext cx="306533" cy="120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0"/>
            <a:endCxn id="56" idx="2"/>
          </p:cNvCxnSpPr>
          <p:nvPr/>
        </p:nvCxnSpPr>
        <p:spPr>
          <a:xfrm flipH="1" flipV="1">
            <a:off x="4156360" y="2537613"/>
            <a:ext cx="1437410" cy="119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932952" y="2879647"/>
            <a:ext cx="4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+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7547262" y="3009903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6958444" y="3306044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7594020" y="3075211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020" y="3075211"/>
                <a:ext cx="592283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7554193" y="390352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193" y="3903525"/>
                <a:ext cx="592283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箭头连接符 65"/>
          <p:cNvCxnSpPr>
            <a:stCxn id="65" idx="0"/>
          </p:cNvCxnSpPr>
          <p:nvPr/>
        </p:nvCxnSpPr>
        <p:spPr>
          <a:xfrm flipH="1" flipV="1">
            <a:off x="7850334" y="3633361"/>
            <a:ext cx="1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7843402" y="2621723"/>
            <a:ext cx="1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7554192" y="2079370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192" y="2079370"/>
                <a:ext cx="592283" cy="461665"/>
              </a:xfrm>
              <a:prstGeom prst="rect">
                <a:avLst/>
              </a:prstGeom>
              <a:blipFill>
                <a:blip r:embed="rId1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9" grpId="0"/>
      <p:bldP spid="52" grpId="0"/>
      <p:bldP spid="55" grpId="0"/>
      <p:bldP spid="56" grpId="0"/>
      <p:bldP spid="61" grpId="0"/>
      <p:bldP spid="62" grpId="0" animBg="1"/>
      <p:bldP spid="64" grpId="0"/>
      <p:bldP spid="65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6453" y="460317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47553" y="460317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28653" y="460317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770" y="460317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2358735" y="489932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3539835" y="489932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4720935" y="4899320"/>
            <a:ext cx="4918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47553" y="546562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53" y="5465626"/>
                <a:ext cx="59228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128653" y="546562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3" y="5465625"/>
                <a:ext cx="59228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16234" y="546562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34" y="5465625"/>
                <a:ext cx="59228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>
            <a:stCxn id="16" idx="0"/>
            <a:endCxn id="6" idx="2"/>
          </p:cNvCxnSpPr>
          <p:nvPr/>
        </p:nvCxnSpPr>
        <p:spPr>
          <a:xfrm flipH="1" flipV="1">
            <a:off x="3243694" y="5195461"/>
            <a:ext cx="1" cy="270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</p:cNvCxnSpPr>
          <p:nvPr/>
        </p:nvCxnSpPr>
        <p:spPr>
          <a:xfrm flipH="1" flipV="1">
            <a:off x="4424794" y="5195461"/>
            <a:ext cx="1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0"/>
            <a:endCxn id="8" idx="2"/>
          </p:cNvCxnSpPr>
          <p:nvPr/>
        </p:nvCxnSpPr>
        <p:spPr>
          <a:xfrm flipH="1" flipV="1">
            <a:off x="5508911" y="5195461"/>
            <a:ext cx="3465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80306" y="463804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06" y="4638046"/>
                <a:ext cx="59228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994311" y="4668487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11" y="4668487"/>
                <a:ext cx="59228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75412" y="466848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12" y="4668486"/>
                <a:ext cx="59228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259530" y="466848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30" y="4668486"/>
                <a:ext cx="59228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366162" y="3009907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380015" y="3044774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15" y="3044774"/>
                <a:ext cx="592283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肘形连接符 4"/>
          <p:cNvCxnSpPr>
            <a:stCxn id="30" idx="3"/>
            <a:endCxn id="31" idx="2"/>
          </p:cNvCxnSpPr>
          <p:nvPr/>
        </p:nvCxnSpPr>
        <p:spPr>
          <a:xfrm flipV="1">
            <a:off x="5851813" y="3602189"/>
            <a:ext cx="810490" cy="1297130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780305" y="398934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05" y="3989344"/>
                <a:ext cx="592283" cy="477888"/>
              </a:xfrm>
              <a:prstGeom prst="rect">
                <a:avLst/>
              </a:prstGeom>
              <a:blipFill>
                <a:blip r:embed="rId11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994311" y="3978322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11" y="3978322"/>
                <a:ext cx="592283" cy="477888"/>
              </a:xfrm>
              <a:prstGeom prst="rect">
                <a:avLst/>
              </a:prstGeom>
              <a:blipFill>
                <a:blip r:embed="rId12"/>
                <a:stretch>
                  <a:fillRect r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128652" y="3996065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2" y="3996065"/>
                <a:ext cx="592283" cy="477888"/>
              </a:xfrm>
              <a:prstGeom prst="rect">
                <a:avLst/>
              </a:prstGeom>
              <a:blipFill>
                <a:blip r:embed="rId13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259529" y="398934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29" y="3989344"/>
                <a:ext cx="592283" cy="477888"/>
              </a:xfrm>
              <a:prstGeom prst="rect">
                <a:avLst/>
              </a:prstGeom>
              <a:blipFill>
                <a:blip r:embed="rId14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766453" y="3412920"/>
            <a:ext cx="4187538" cy="47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Softmax</a:t>
            </a:r>
            <a:endParaRPr lang="zh-CN" altLang="en-US" sz="2000" b="1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076446" y="3860118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291314" y="3845151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422193" y="3851739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569525" y="3869603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062590" y="3077335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277458" y="3062368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408337" y="3068956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5555669" y="3086820"/>
            <a:ext cx="1" cy="301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766453" y="3009907"/>
            <a:ext cx="418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43100" y="2524996"/>
            <a:ext cx="280555" cy="48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03416" y="2674433"/>
            <a:ext cx="284020" cy="332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280183" y="2054439"/>
            <a:ext cx="271035" cy="95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34007" y="2584311"/>
            <a:ext cx="231631" cy="42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1818404" y="1502448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04" y="1502448"/>
                <a:ext cx="592283" cy="477888"/>
              </a:xfrm>
              <a:prstGeom prst="rect">
                <a:avLst/>
              </a:prstGeom>
              <a:blipFill>
                <a:blip r:embed="rId15"/>
                <a:stretch>
                  <a:fillRect t="-2532" r="-10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032410" y="1491426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10" y="1491426"/>
                <a:ext cx="592283" cy="477888"/>
              </a:xfrm>
              <a:prstGeom prst="rect">
                <a:avLst/>
              </a:prstGeom>
              <a:blipFill>
                <a:blip r:embed="rId16"/>
                <a:stretch>
                  <a:fillRect t="-2564" r="-9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4166751" y="1509169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751" y="1509169"/>
                <a:ext cx="592283" cy="477888"/>
              </a:xfrm>
              <a:prstGeom prst="rect">
                <a:avLst/>
              </a:prstGeom>
              <a:blipFill>
                <a:blip r:embed="rId17"/>
                <a:stretch>
                  <a:fillRect t="-2564" r="-9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297628" y="1502448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28" y="1502448"/>
                <a:ext cx="592283" cy="477888"/>
              </a:xfrm>
              <a:prstGeom prst="rect">
                <a:avLst/>
              </a:prstGeom>
              <a:blipFill>
                <a:blip r:embed="rId18"/>
                <a:stretch>
                  <a:fillRect t="-2532" r="-10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7547262" y="3009903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958444" y="3306044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7594020" y="3075211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020" y="3075211"/>
                <a:ext cx="592283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4031673" y="1439471"/>
            <a:ext cx="736022" cy="4576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7554193" y="390352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193" y="3903525"/>
                <a:ext cx="592283" cy="461665"/>
              </a:xfrm>
              <a:prstGeom prst="rect">
                <a:avLst/>
              </a:prstGeom>
              <a:blipFill>
                <a:blip r:embed="rId2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/>
          <p:cNvCxnSpPr>
            <a:stCxn id="56" idx="0"/>
          </p:cNvCxnSpPr>
          <p:nvPr/>
        </p:nvCxnSpPr>
        <p:spPr>
          <a:xfrm flipH="1" flipV="1">
            <a:off x="7850334" y="3633361"/>
            <a:ext cx="1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6380015" y="208495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15" y="2084956"/>
                <a:ext cx="592283" cy="461665"/>
              </a:xfrm>
              <a:prstGeom prst="rect">
                <a:avLst/>
              </a:prstGeom>
              <a:blipFill>
                <a:blip r:embed="rId2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/>
          <p:cNvCxnSpPr/>
          <p:nvPr/>
        </p:nvCxnSpPr>
        <p:spPr>
          <a:xfrm flipH="1" flipV="1">
            <a:off x="6676156" y="2583881"/>
            <a:ext cx="1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6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5" grpId="0"/>
      <p:bldP spid="56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Application1:Sentence ordering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arrange a set of sentences into a coherent text in a clear and consistent manner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5284" y="3149600"/>
            <a:ext cx="3326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first question is ……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……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third question is ……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question is ……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55491" y="3454400"/>
            <a:ext cx="1016000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90593" y="3149600"/>
            <a:ext cx="3326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first question is ……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question is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third question is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0270" y="5143266"/>
            <a:ext cx="422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random sorted sentences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07505" y="5143266"/>
            <a:ext cx="37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sequence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Description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n sentences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find the gold order          which has the maximal probability of given sentences: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indicates any order of these sentences and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set of all possible orders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80190"/>
              </p:ext>
            </p:extLst>
          </p:nvPr>
        </p:nvGraphicFramePr>
        <p:xfrm>
          <a:off x="4946132" y="2512292"/>
          <a:ext cx="2299736" cy="59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46132" y="2512292"/>
                        <a:ext cx="2299736" cy="599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045093"/>
              </p:ext>
            </p:extLst>
          </p:nvPr>
        </p:nvGraphicFramePr>
        <p:xfrm>
          <a:off x="6096000" y="3365267"/>
          <a:ext cx="452005" cy="41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Equation" r:id="rId6" imgW="164880" imgH="203040" progId="Equation.DSMT4">
                  <p:embed/>
                </p:oleObj>
              </mc:Choice>
              <mc:Fallback>
                <p:oleObj name="Equation" r:id="rId6" imgW="164880" imgH="203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3365267"/>
                        <a:ext cx="452005" cy="410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51989"/>
              </p:ext>
            </p:extLst>
          </p:nvPr>
        </p:nvGraphicFramePr>
        <p:xfrm>
          <a:off x="4473287" y="4438903"/>
          <a:ext cx="2948216" cy="41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8" imgW="1638000" imgH="228600" progId="Equation.DSMT4">
                  <p:embed/>
                </p:oleObj>
              </mc:Choice>
              <mc:Fallback>
                <p:oleObj name="Equation" r:id="rId8" imgW="163800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3287" y="4438903"/>
                        <a:ext cx="2948216" cy="411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26327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6440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66553" y="2680857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36666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3241964" y="3761513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 flipV="1">
            <a:off x="4012077" y="3761512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9" idx="1"/>
          </p:cNvCxnSpPr>
          <p:nvPr/>
        </p:nvCxnSpPr>
        <p:spPr>
          <a:xfrm flipV="1">
            <a:off x="4782190" y="3761511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796886" y="5182897"/>
            <a:ext cx="6598228" cy="48837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Sentence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803320"/>
              </p:ext>
            </p:extLst>
          </p:nvPr>
        </p:nvGraphicFramePr>
        <p:xfrm>
          <a:off x="3578225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8225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4362"/>
              </p:ext>
            </p:extLst>
          </p:nvPr>
        </p:nvGraphicFramePr>
        <p:xfrm>
          <a:off x="4377989" y="5830906"/>
          <a:ext cx="414592" cy="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Equation" r:id="rId6" imgW="139680" imgH="228600" progId="Equation.DSMT4">
                  <p:embed/>
                </p:oleObj>
              </mc:Choice>
              <mc:Fallback>
                <p:oleObj name="Equation" r:id="rId6" imgW="139680" imgH="2286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7989" y="5830906"/>
                        <a:ext cx="414592" cy="536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649181"/>
              </p:ext>
            </p:extLst>
          </p:nvPr>
        </p:nvGraphicFramePr>
        <p:xfrm>
          <a:off x="5118100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18100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V="1">
            <a:off x="3804258" y="5671270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561702" y="566940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344319" y="56791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314301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84414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854527" y="2680855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624640" y="2680854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9" idx="3"/>
            <a:endCxn id="30" idx="1"/>
          </p:cNvCxnSpPr>
          <p:nvPr/>
        </p:nvCxnSpPr>
        <p:spPr>
          <a:xfrm>
            <a:off x="6729938" y="3761511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3"/>
            <a:endCxn id="31" idx="1"/>
          </p:cNvCxnSpPr>
          <p:nvPr/>
        </p:nvCxnSpPr>
        <p:spPr>
          <a:xfrm flipV="1">
            <a:off x="7500051" y="3761510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 flipV="1">
            <a:off x="8270164" y="3761509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22997"/>
              </p:ext>
            </p:extLst>
          </p:nvPr>
        </p:nvGraphicFramePr>
        <p:xfrm>
          <a:off x="7113588" y="5840849"/>
          <a:ext cx="414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13588" y="5840849"/>
                        <a:ext cx="4143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403081"/>
              </p:ext>
            </p:extLst>
          </p:nvPr>
        </p:nvGraphicFramePr>
        <p:xfrm>
          <a:off x="7875588" y="5840849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75588" y="5840849"/>
                        <a:ext cx="4524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305641"/>
              </p:ext>
            </p:extLst>
          </p:nvPr>
        </p:nvGraphicFramePr>
        <p:xfrm>
          <a:off x="8635031" y="5841297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635031" y="5841297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V="1">
            <a:off x="7321189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8078633" y="5679382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861250" y="5678735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29" idx="1"/>
          </p:cNvCxnSpPr>
          <p:nvPr/>
        </p:nvCxnSpPr>
        <p:spPr>
          <a:xfrm>
            <a:off x="5552303" y="3761511"/>
            <a:ext cx="7619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9" idx="0"/>
            <a:endCxn id="8" idx="0"/>
          </p:cNvCxnSpPr>
          <p:nvPr/>
        </p:nvCxnSpPr>
        <p:spPr>
          <a:xfrm rot="16200000" flipH="1" flipV="1">
            <a:off x="5548245" y="1706982"/>
            <a:ext cx="1" cy="194774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30" idx="0"/>
            <a:endCxn id="9" idx="0"/>
          </p:cNvCxnSpPr>
          <p:nvPr/>
        </p:nvCxnSpPr>
        <p:spPr>
          <a:xfrm rot="16200000" flipV="1">
            <a:off x="6318359" y="1706982"/>
            <a:ext cx="12700" cy="1947748"/>
          </a:xfrm>
          <a:prstGeom prst="bentConnector3">
            <a:avLst>
              <a:gd name="adj1" fmla="val 4090906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3797908" y="1859737"/>
            <a:ext cx="4264439" cy="810730"/>
            <a:chOff x="3797908" y="1870128"/>
            <a:chExt cx="4264439" cy="810730"/>
          </a:xfrm>
        </p:grpSpPr>
        <p:cxnSp>
          <p:nvCxnSpPr>
            <p:cNvPr id="99" name="肘形连接符 98"/>
            <p:cNvCxnSpPr>
              <a:stCxn id="31" idx="0"/>
            </p:cNvCxnSpPr>
            <p:nvPr/>
          </p:nvCxnSpPr>
          <p:spPr>
            <a:xfrm rot="16200000" flipV="1">
              <a:off x="5537129" y="155638"/>
              <a:ext cx="792347" cy="4258088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7" idx="0"/>
            </p:cNvCxnSpPr>
            <p:nvPr/>
          </p:nvCxnSpPr>
          <p:spPr>
            <a:xfrm>
              <a:off x="3797908" y="1870128"/>
              <a:ext cx="6351" cy="81073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接箭头连接符 105"/>
          <p:cNvCxnSpPr/>
          <p:nvPr/>
        </p:nvCxnSpPr>
        <p:spPr>
          <a:xfrm flipV="1">
            <a:off x="6546643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6376647" y="5971850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grpSp>
        <p:nvGrpSpPr>
          <p:cNvPr id="114" name="组合 113"/>
          <p:cNvGrpSpPr/>
          <p:nvPr/>
        </p:nvGrpSpPr>
        <p:grpSpPr>
          <a:xfrm>
            <a:off x="3023755" y="1517075"/>
            <a:ext cx="5808704" cy="1163783"/>
            <a:chOff x="3023755" y="1517075"/>
            <a:chExt cx="5808704" cy="1163783"/>
          </a:xfrm>
        </p:grpSpPr>
        <p:cxnSp>
          <p:nvCxnSpPr>
            <p:cNvPr id="109" name="肘形连接符 108"/>
            <p:cNvCxnSpPr>
              <a:stCxn id="32" idx="0"/>
            </p:cNvCxnSpPr>
            <p:nvPr/>
          </p:nvCxnSpPr>
          <p:spPr>
            <a:xfrm rot="16200000" flipV="1">
              <a:off x="5351412" y="-800193"/>
              <a:ext cx="1153390" cy="5808704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endCxn id="3" idx="0"/>
            </p:cNvCxnSpPr>
            <p:nvPr/>
          </p:nvCxnSpPr>
          <p:spPr>
            <a:xfrm>
              <a:off x="3034145" y="1517075"/>
              <a:ext cx="1" cy="116378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直接箭头连接符 114"/>
          <p:cNvCxnSpPr/>
          <p:nvPr/>
        </p:nvCxnSpPr>
        <p:spPr>
          <a:xfrm flipV="1">
            <a:off x="3800793" y="4857314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4558237" y="48554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5340854" y="486519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7317724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8075168" y="4865426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8857785" y="486477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6543178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400300" y="2483427"/>
            <a:ext cx="3608027" cy="3893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4" name="组合 143"/>
          <p:cNvGrpSpPr/>
          <p:nvPr/>
        </p:nvGrpSpPr>
        <p:grpSpPr>
          <a:xfrm>
            <a:off x="2400300" y="1350818"/>
            <a:ext cx="7242464" cy="5026606"/>
            <a:chOff x="2400300" y="1350818"/>
            <a:chExt cx="7242464" cy="5026606"/>
          </a:xfrm>
        </p:grpSpPr>
        <p:cxnSp>
          <p:nvCxnSpPr>
            <p:cNvPr id="128" name="直接连接符 127"/>
            <p:cNvCxnSpPr/>
            <p:nvPr/>
          </p:nvCxnSpPr>
          <p:spPr>
            <a:xfrm flipV="1">
              <a:off x="2400300" y="1350818"/>
              <a:ext cx="0" cy="9247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2400300" y="1361209"/>
              <a:ext cx="7242464" cy="103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9642764" y="1371600"/>
              <a:ext cx="0" cy="50058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H="1">
              <a:off x="6234545" y="6377424"/>
              <a:ext cx="34082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H="1" flipV="1">
              <a:off x="6203373" y="2275609"/>
              <a:ext cx="31172" cy="40918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2400300" y="2275609"/>
              <a:ext cx="38342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文本框 144"/>
          <p:cNvSpPr txBox="1"/>
          <p:nvPr/>
        </p:nvSpPr>
        <p:spPr>
          <a:xfrm>
            <a:off x="1119418" y="3950551"/>
            <a:ext cx="126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E</a:t>
            </a:r>
            <a:r>
              <a:rPr lang="en-US" altLang="zh-CN" sz="2400" dirty="0" smtClean="0">
                <a:solidFill>
                  <a:srgbClr val="FF0000"/>
                </a:solidFill>
              </a:rPr>
              <a:t>ncoder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9890415" y="3572390"/>
            <a:ext cx="137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D</a:t>
            </a:r>
            <a:r>
              <a:rPr lang="en-US" altLang="zh-CN" sz="2400" dirty="0">
                <a:solidFill>
                  <a:srgbClr val="0070C0"/>
                </a:solidFill>
              </a:rPr>
              <a:t>e</a:t>
            </a:r>
            <a:r>
              <a:rPr lang="en-US" altLang="zh-CN" sz="2400" dirty="0" smtClean="0">
                <a:solidFill>
                  <a:srgbClr val="0070C0"/>
                </a:solidFill>
              </a:rPr>
              <a:t>coder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371599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41712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911825" y="2680857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681938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2" idx="3"/>
            <a:endCxn id="43" idx="1"/>
          </p:cNvCxnSpPr>
          <p:nvPr/>
        </p:nvCxnSpPr>
        <p:spPr>
          <a:xfrm>
            <a:off x="1787236" y="3761513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2557349" y="3761512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45" idx="1"/>
          </p:cNvCxnSpPr>
          <p:nvPr/>
        </p:nvCxnSpPr>
        <p:spPr>
          <a:xfrm flipV="1">
            <a:off x="3327462" y="3761511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342158" y="5182897"/>
            <a:ext cx="6440633" cy="488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Sentence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062997"/>
              </p:ext>
            </p:extLst>
          </p:nvPr>
        </p:nvGraphicFramePr>
        <p:xfrm>
          <a:off x="2123497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3497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258109"/>
              </p:ext>
            </p:extLst>
          </p:nvPr>
        </p:nvGraphicFramePr>
        <p:xfrm>
          <a:off x="2923261" y="5830906"/>
          <a:ext cx="414592" cy="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" name="Equation" r:id="rId6" imgW="139680" imgH="228600" progId="Equation.DSMT4">
                  <p:embed/>
                </p:oleObj>
              </mc:Choice>
              <mc:Fallback>
                <p:oleObj name="Equation" r:id="rId6" imgW="139680" imgH="2286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3261" y="5830906"/>
                        <a:ext cx="414592" cy="536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79297"/>
              </p:ext>
            </p:extLst>
          </p:nvPr>
        </p:nvGraphicFramePr>
        <p:xfrm>
          <a:off x="3663372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3372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2349530" y="5671270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3106974" y="566940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3889591" y="56791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859573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629686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399799" y="2680855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169912" y="2680854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6" idx="3"/>
            <a:endCxn id="57" idx="1"/>
          </p:cNvCxnSpPr>
          <p:nvPr/>
        </p:nvCxnSpPr>
        <p:spPr>
          <a:xfrm>
            <a:off x="5275210" y="3761511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8" idx="1"/>
          </p:cNvCxnSpPr>
          <p:nvPr/>
        </p:nvCxnSpPr>
        <p:spPr>
          <a:xfrm flipV="1">
            <a:off x="6045323" y="3761510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8" idx="3"/>
            <a:endCxn id="59" idx="1"/>
          </p:cNvCxnSpPr>
          <p:nvPr/>
        </p:nvCxnSpPr>
        <p:spPr>
          <a:xfrm flipV="1">
            <a:off x="6815436" y="3761509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198206"/>
              </p:ext>
            </p:extLst>
          </p:nvPr>
        </p:nvGraphicFramePr>
        <p:xfrm>
          <a:off x="5658860" y="5840849"/>
          <a:ext cx="414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"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36" name="对象 3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58860" y="5840849"/>
                        <a:ext cx="4143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081531"/>
              </p:ext>
            </p:extLst>
          </p:nvPr>
        </p:nvGraphicFramePr>
        <p:xfrm>
          <a:off x="6420860" y="5840849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37" name="对象 3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20860" y="5840849"/>
                        <a:ext cx="4524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653170"/>
              </p:ext>
            </p:extLst>
          </p:nvPr>
        </p:nvGraphicFramePr>
        <p:xfrm>
          <a:off x="7180303" y="5841297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38" name="对象 3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80303" y="5841297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箭头连接符 65"/>
          <p:cNvCxnSpPr/>
          <p:nvPr/>
        </p:nvCxnSpPr>
        <p:spPr>
          <a:xfrm flipV="1">
            <a:off x="5866461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6623905" y="5679382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406522" y="5678735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5" idx="3"/>
            <a:endCxn id="56" idx="1"/>
          </p:cNvCxnSpPr>
          <p:nvPr/>
        </p:nvCxnSpPr>
        <p:spPr>
          <a:xfrm>
            <a:off x="4097575" y="3761511"/>
            <a:ext cx="7619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6" idx="0"/>
            <a:endCxn id="44" idx="0"/>
          </p:cNvCxnSpPr>
          <p:nvPr/>
        </p:nvCxnSpPr>
        <p:spPr>
          <a:xfrm rot="16200000" flipH="1" flipV="1">
            <a:off x="4093517" y="1706982"/>
            <a:ext cx="1" cy="194774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7" idx="0"/>
            <a:endCxn id="45" idx="0"/>
          </p:cNvCxnSpPr>
          <p:nvPr/>
        </p:nvCxnSpPr>
        <p:spPr>
          <a:xfrm rot="16200000" flipV="1">
            <a:off x="4863631" y="1706982"/>
            <a:ext cx="12700" cy="1947748"/>
          </a:xfrm>
          <a:prstGeom prst="bentConnector3">
            <a:avLst>
              <a:gd name="adj1" fmla="val 4090906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2343180" y="1859737"/>
            <a:ext cx="4264439" cy="810730"/>
            <a:chOff x="2343180" y="1870128"/>
            <a:chExt cx="4264439" cy="810730"/>
          </a:xfrm>
        </p:grpSpPr>
        <p:cxnSp>
          <p:nvCxnSpPr>
            <p:cNvPr id="73" name="肘形连接符 72"/>
            <p:cNvCxnSpPr>
              <a:stCxn id="58" idx="0"/>
            </p:cNvCxnSpPr>
            <p:nvPr/>
          </p:nvCxnSpPr>
          <p:spPr>
            <a:xfrm rot="16200000" flipV="1">
              <a:off x="4082401" y="155638"/>
              <a:ext cx="792347" cy="4258088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endCxn id="43" idx="0"/>
            </p:cNvCxnSpPr>
            <p:nvPr/>
          </p:nvCxnSpPr>
          <p:spPr>
            <a:xfrm>
              <a:off x="2343180" y="1870128"/>
              <a:ext cx="6351" cy="81073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直接箭头连接符 74"/>
          <p:cNvCxnSpPr/>
          <p:nvPr/>
        </p:nvCxnSpPr>
        <p:spPr>
          <a:xfrm flipV="1">
            <a:off x="5091915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1919" y="5971850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1569027" y="1517075"/>
            <a:ext cx="5808704" cy="1163783"/>
            <a:chOff x="1569027" y="1517075"/>
            <a:chExt cx="5808704" cy="1163783"/>
          </a:xfrm>
        </p:grpSpPr>
        <p:cxnSp>
          <p:nvCxnSpPr>
            <p:cNvPr id="78" name="肘形连接符 77"/>
            <p:cNvCxnSpPr>
              <a:stCxn id="59" idx="0"/>
            </p:cNvCxnSpPr>
            <p:nvPr/>
          </p:nvCxnSpPr>
          <p:spPr>
            <a:xfrm rot="16200000" flipV="1">
              <a:off x="3896684" y="-800193"/>
              <a:ext cx="1153390" cy="5808704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endCxn id="42" idx="0"/>
            </p:cNvCxnSpPr>
            <p:nvPr/>
          </p:nvCxnSpPr>
          <p:spPr>
            <a:xfrm>
              <a:off x="1579417" y="1517075"/>
              <a:ext cx="1" cy="116378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箭头连接符 79"/>
          <p:cNvCxnSpPr/>
          <p:nvPr/>
        </p:nvCxnSpPr>
        <p:spPr>
          <a:xfrm flipV="1">
            <a:off x="2346065" y="4857314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3103509" y="48554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3886126" y="486519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5862996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6620440" y="4865426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7403057" y="486477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8450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345085" y="2098965"/>
            <a:ext cx="32939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turns </a:t>
            </a:r>
            <a:r>
              <a:rPr lang="en-US" altLang="zh-CN" dirty="0"/>
              <a:t>sentences with </a:t>
            </a:r>
            <a:r>
              <a:rPr lang="en-US" altLang="zh-CN" b="1" dirty="0" err="1"/>
              <a:t>variational</a:t>
            </a:r>
            <a:r>
              <a:rPr lang="en-US" altLang="zh-CN" dirty="0"/>
              <a:t> length into a </a:t>
            </a:r>
            <a:r>
              <a:rPr lang="en-US" altLang="zh-CN" b="1" dirty="0"/>
              <a:t>fixed</a:t>
            </a:r>
            <a:r>
              <a:rPr lang="en-US" altLang="zh-CN" dirty="0"/>
              <a:t> length vector.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Continues </a:t>
            </a:r>
            <a:r>
              <a:rPr lang="en-US" altLang="zh-CN" dirty="0"/>
              <a:t>bag of </a:t>
            </a:r>
            <a:r>
              <a:rPr lang="en-US" altLang="zh-CN" dirty="0" smtClean="0"/>
              <a:t>word (</a:t>
            </a:r>
            <a:r>
              <a:rPr lang="en-US" altLang="zh-CN" dirty="0" err="1" smtClean="0"/>
              <a:t>CBoW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</a:t>
            </a:r>
            <a:r>
              <a:rPr lang="en-US" altLang="zh-CN" dirty="0" smtClean="0"/>
              <a:t>onvolutional </a:t>
            </a:r>
            <a:r>
              <a:rPr lang="en-US" altLang="zh-CN" dirty="0"/>
              <a:t>neural networks </a:t>
            </a:r>
            <a:r>
              <a:rPr lang="en-US" altLang="zh-CN" dirty="0" smtClean="0"/>
              <a:t>(CNNs)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L</a:t>
            </a:r>
            <a:r>
              <a:rPr lang="en-US" altLang="zh-CN" dirty="0" smtClean="0"/>
              <a:t>ong </a:t>
            </a:r>
            <a:r>
              <a:rPr lang="en-US" altLang="zh-CN" dirty="0"/>
              <a:t>short-term neural </a:t>
            </a:r>
            <a:r>
              <a:rPr lang="en-US" altLang="zh-CN" dirty="0" smtClean="0"/>
              <a:t>networks (LSTMs)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…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826327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6440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66553" y="2680857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36666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2" idx="3"/>
            <a:endCxn id="43" idx="1"/>
          </p:cNvCxnSpPr>
          <p:nvPr/>
        </p:nvCxnSpPr>
        <p:spPr>
          <a:xfrm>
            <a:off x="3241964" y="3761513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4012077" y="3761512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45" idx="1"/>
          </p:cNvCxnSpPr>
          <p:nvPr/>
        </p:nvCxnSpPr>
        <p:spPr>
          <a:xfrm flipV="1">
            <a:off x="4782190" y="3761511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96886" y="5182897"/>
            <a:ext cx="6598228" cy="48837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Sentence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252629"/>
              </p:ext>
            </p:extLst>
          </p:nvPr>
        </p:nvGraphicFramePr>
        <p:xfrm>
          <a:off x="3578225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8225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525908"/>
              </p:ext>
            </p:extLst>
          </p:nvPr>
        </p:nvGraphicFramePr>
        <p:xfrm>
          <a:off x="4377989" y="5830906"/>
          <a:ext cx="414592" cy="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6" name="Equation" r:id="rId6" imgW="139680" imgH="228600" progId="Equation.DSMT4">
                  <p:embed/>
                </p:oleObj>
              </mc:Choice>
              <mc:Fallback>
                <p:oleObj name="Equation" r:id="rId6" imgW="139680" imgH="2286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7989" y="5830906"/>
                        <a:ext cx="414592" cy="536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98424"/>
              </p:ext>
            </p:extLst>
          </p:nvPr>
        </p:nvGraphicFramePr>
        <p:xfrm>
          <a:off x="5118100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18100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3804258" y="5671270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561702" y="566940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344319" y="56791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5" idx="3"/>
          </p:cNvCxnSpPr>
          <p:nvPr/>
        </p:nvCxnSpPr>
        <p:spPr>
          <a:xfrm>
            <a:off x="5552303" y="3761511"/>
            <a:ext cx="7619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3800793" y="4857314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558237" y="48554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340854" y="486519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对象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52157"/>
              </p:ext>
            </p:extLst>
          </p:nvPr>
        </p:nvGraphicFramePr>
        <p:xfrm>
          <a:off x="3175000" y="3168650"/>
          <a:ext cx="488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75000" y="3168650"/>
                        <a:ext cx="4889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923093"/>
              </p:ext>
            </p:extLst>
          </p:nvPr>
        </p:nvGraphicFramePr>
        <p:xfrm>
          <a:off x="3992563" y="3168650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87" name="对象 8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92563" y="3168650"/>
                        <a:ext cx="4524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374156"/>
              </p:ext>
            </p:extLst>
          </p:nvPr>
        </p:nvGraphicFramePr>
        <p:xfrm>
          <a:off x="4751388" y="3192463"/>
          <a:ext cx="4905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88" name="对象 8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51388" y="3192463"/>
                        <a:ext cx="4905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26697"/>
              </p:ext>
            </p:extLst>
          </p:nvPr>
        </p:nvGraphicFramePr>
        <p:xfrm>
          <a:off x="5568950" y="3211513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1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89" name="对象 8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68950" y="3211513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2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826327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6440" y="2680858"/>
            <a:ext cx="415637" cy="216130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66553" y="2680857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36666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2" idx="3"/>
            <a:endCxn id="43" idx="1"/>
          </p:cNvCxnSpPr>
          <p:nvPr/>
        </p:nvCxnSpPr>
        <p:spPr>
          <a:xfrm>
            <a:off x="3241964" y="3761513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4012077" y="3761512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45" idx="1"/>
          </p:cNvCxnSpPr>
          <p:nvPr/>
        </p:nvCxnSpPr>
        <p:spPr>
          <a:xfrm flipV="1">
            <a:off x="4782190" y="3761511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96886" y="5182897"/>
            <a:ext cx="6598228" cy="48837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Sentence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252629"/>
              </p:ext>
            </p:extLst>
          </p:nvPr>
        </p:nvGraphicFramePr>
        <p:xfrm>
          <a:off x="3578225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1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8225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525908"/>
              </p:ext>
            </p:extLst>
          </p:nvPr>
        </p:nvGraphicFramePr>
        <p:xfrm>
          <a:off x="4377989" y="5830906"/>
          <a:ext cx="414592" cy="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2" name="Equation" r:id="rId6" imgW="139680" imgH="228600" progId="Equation.DSMT4">
                  <p:embed/>
                </p:oleObj>
              </mc:Choice>
              <mc:Fallback>
                <p:oleObj name="Equation" r:id="rId6" imgW="139680" imgH="2286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7989" y="5830906"/>
                        <a:ext cx="414592" cy="536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98424"/>
              </p:ext>
            </p:extLst>
          </p:nvPr>
        </p:nvGraphicFramePr>
        <p:xfrm>
          <a:off x="5118100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3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18100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3804258" y="5671270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561702" y="566940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344319" y="56791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14301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45" idx="3"/>
            <a:endCxn id="56" idx="1"/>
          </p:cNvCxnSpPr>
          <p:nvPr/>
        </p:nvCxnSpPr>
        <p:spPr>
          <a:xfrm>
            <a:off x="5552303" y="3761511"/>
            <a:ext cx="7619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6" idx="0"/>
            <a:endCxn id="42" idx="0"/>
          </p:cNvCxnSpPr>
          <p:nvPr/>
        </p:nvCxnSpPr>
        <p:spPr>
          <a:xfrm rot="16200000" flipH="1" flipV="1">
            <a:off x="4778132" y="936870"/>
            <a:ext cx="2" cy="3487974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546643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376647" y="5971850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800793" y="4857314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558237" y="48554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340854" y="486519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543178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对象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78726"/>
              </p:ext>
            </p:extLst>
          </p:nvPr>
        </p:nvGraphicFramePr>
        <p:xfrm>
          <a:off x="3175000" y="3168650"/>
          <a:ext cx="488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4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87" name="对象 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75000" y="3168650"/>
                        <a:ext cx="4889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532830"/>
              </p:ext>
            </p:extLst>
          </p:nvPr>
        </p:nvGraphicFramePr>
        <p:xfrm>
          <a:off x="3992563" y="3168650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88" name="对象 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92563" y="3168650"/>
                        <a:ext cx="4524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929015"/>
              </p:ext>
            </p:extLst>
          </p:nvPr>
        </p:nvGraphicFramePr>
        <p:xfrm>
          <a:off x="4751388" y="3192463"/>
          <a:ext cx="4905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89" name="对象 8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51388" y="3192463"/>
                        <a:ext cx="4905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890897"/>
              </p:ext>
            </p:extLst>
          </p:nvPr>
        </p:nvGraphicFramePr>
        <p:xfrm>
          <a:off x="5568950" y="3211513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7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90" name="对象 8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68950" y="3211513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6692900" y="3213100"/>
          <a:ext cx="452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8" name="Equation" r:id="rId18" imgW="152280" imgH="241200" progId="Equation.DSMT4">
                  <p:embed/>
                </p:oleObj>
              </mc:Choice>
              <mc:Fallback>
                <p:oleObj name="Equation" r:id="rId18" imgW="152280" imgH="241200" progId="Equation.DSMT4">
                  <p:embed/>
                  <p:pic>
                    <p:nvPicPr>
                      <p:cNvPr id="87" name="对象 8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92900" y="3213100"/>
                        <a:ext cx="452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直接箭头连接符 98"/>
          <p:cNvCxnSpPr/>
          <p:nvPr/>
        </p:nvCxnSpPr>
        <p:spPr>
          <a:xfrm>
            <a:off x="6729938" y="3761511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对象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00695"/>
              </p:ext>
            </p:extLst>
          </p:nvPr>
        </p:nvGraphicFramePr>
        <p:xfrm>
          <a:off x="7367588" y="1639888"/>
          <a:ext cx="405606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" name="Equation" r:id="rId20" imgW="1714320" imgH="228600" progId="Equation.DSMT4">
                  <p:embed/>
                </p:oleObj>
              </mc:Choice>
              <mc:Fallback>
                <p:oleObj name="Equation" r:id="rId20" imgW="171432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367588" y="1639888"/>
                        <a:ext cx="4056062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6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23552" y="1811355"/>
            <a:ext cx="55111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What is Pointer Network?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Application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—Sentence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Ordering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Application 2</a:t>
            </a:r>
          </a:p>
          <a:p>
            <a:pPr>
              <a:lnSpc>
                <a:spcPct val="150000"/>
              </a:lnSpc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           —Information Extraction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3211" y="622355"/>
            <a:ext cx="2347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Contents</a:t>
            </a:r>
            <a:endParaRPr kumimoji="1" lang="zh-CN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826327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6440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66553" y="2680857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36666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2" idx="3"/>
            <a:endCxn id="43" idx="1"/>
          </p:cNvCxnSpPr>
          <p:nvPr/>
        </p:nvCxnSpPr>
        <p:spPr>
          <a:xfrm>
            <a:off x="3241964" y="3761513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4012077" y="3761512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45" idx="1"/>
          </p:cNvCxnSpPr>
          <p:nvPr/>
        </p:nvCxnSpPr>
        <p:spPr>
          <a:xfrm flipV="1">
            <a:off x="4782190" y="3761511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96886" y="5182897"/>
            <a:ext cx="6598228" cy="48837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Sentence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/>
          </p:nvPr>
        </p:nvGraphicFramePr>
        <p:xfrm>
          <a:off x="3578225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8225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/>
          </p:nvPr>
        </p:nvGraphicFramePr>
        <p:xfrm>
          <a:off x="4377989" y="5830906"/>
          <a:ext cx="414592" cy="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name="Equation" r:id="rId6" imgW="139680" imgH="228600" progId="Equation.DSMT4">
                  <p:embed/>
                </p:oleObj>
              </mc:Choice>
              <mc:Fallback>
                <p:oleObj name="Equation" r:id="rId6" imgW="139680" imgH="22860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7989" y="5830906"/>
                        <a:ext cx="414592" cy="536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/>
          </p:nvPr>
        </p:nvGraphicFramePr>
        <p:xfrm>
          <a:off x="5118100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18100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3804258" y="5671270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561702" y="566940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344319" y="56791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14301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45" idx="3"/>
            <a:endCxn id="56" idx="1"/>
          </p:cNvCxnSpPr>
          <p:nvPr/>
        </p:nvCxnSpPr>
        <p:spPr>
          <a:xfrm>
            <a:off x="5552303" y="3761511"/>
            <a:ext cx="7619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6" idx="0"/>
            <a:endCxn id="43" idx="0"/>
          </p:cNvCxnSpPr>
          <p:nvPr/>
        </p:nvCxnSpPr>
        <p:spPr>
          <a:xfrm rot="16200000" flipH="1" flipV="1">
            <a:off x="5163189" y="1321926"/>
            <a:ext cx="2" cy="2717861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546643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376647" y="5971850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800793" y="4857314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558237" y="48554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340854" y="486519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543178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对象 89"/>
          <p:cNvGraphicFramePr>
            <a:graphicFrameLocks noChangeAspect="1"/>
          </p:cNvGraphicFramePr>
          <p:nvPr>
            <p:extLst/>
          </p:nvPr>
        </p:nvGraphicFramePr>
        <p:xfrm>
          <a:off x="3175000" y="3168650"/>
          <a:ext cx="488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90" name="对象 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75000" y="3168650"/>
                        <a:ext cx="4889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>
            <p:extLst/>
          </p:nvPr>
        </p:nvGraphicFramePr>
        <p:xfrm>
          <a:off x="3992563" y="3168650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91" name="对象 9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92563" y="3168650"/>
                        <a:ext cx="4524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>
            <p:extLst/>
          </p:nvPr>
        </p:nvGraphicFramePr>
        <p:xfrm>
          <a:off x="4751388" y="3192463"/>
          <a:ext cx="4905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92" name="对象 9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51388" y="3192463"/>
                        <a:ext cx="4905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>
            <p:extLst/>
          </p:nvPr>
        </p:nvGraphicFramePr>
        <p:xfrm>
          <a:off x="5568950" y="3211513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93" name="对象 9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68950" y="3211513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6692900" y="3213100"/>
          <a:ext cx="452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Equation" r:id="rId18" imgW="152280" imgH="241200" progId="Equation.DSMT4">
                  <p:embed/>
                </p:oleObj>
              </mc:Choice>
              <mc:Fallback>
                <p:oleObj name="Equation" r:id="rId18" imgW="152280" imgH="241200" progId="Equation.DSMT4">
                  <p:embed/>
                  <p:pic>
                    <p:nvPicPr>
                      <p:cNvPr id="98" name="对象 9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92900" y="3213100"/>
                        <a:ext cx="452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直接箭头连接符 98"/>
          <p:cNvCxnSpPr/>
          <p:nvPr/>
        </p:nvCxnSpPr>
        <p:spPr>
          <a:xfrm>
            <a:off x="6729938" y="3761511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对象 100"/>
          <p:cNvGraphicFramePr>
            <a:graphicFrameLocks noChangeAspect="1"/>
          </p:cNvGraphicFramePr>
          <p:nvPr>
            <p:extLst/>
          </p:nvPr>
        </p:nvGraphicFramePr>
        <p:xfrm>
          <a:off x="7593013" y="1639888"/>
          <a:ext cx="36052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Equation" r:id="rId20" imgW="1523880" imgH="228600" progId="Equation.DSMT4">
                  <p:embed/>
                </p:oleObj>
              </mc:Choice>
              <mc:Fallback>
                <p:oleObj name="Equation" r:id="rId20" imgW="1523880" imgH="228600" progId="Equation.DSMT4">
                  <p:embed/>
                  <p:pic>
                    <p:nvPicPr>
                      <p:cNvPr id="101" name="对象 10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93013" y="1639888"/>
                        <a:ext cx="3605212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826327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6440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66553" y="2680857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36666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2" idx="3"/>
            <a:endCxn id="43" idx="1"/>
          </p:cNvCxnSpPr>
          <p:nvPr/>
        </p:nvCxnSpPr>
        <p:spPr>
          <a:xfrm>
            <a:off x="3241964" y="3761513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4012077" y="3761512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45" idx="1"/>
          </p:cNvCxnSpPr>
          <p:nvPr/>
        </p:nvCxnSpPr>
        <p:spPr>
          <a:xfrm flipV="1">
            <a:off x="4782190" y="3761511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96886" y="5182897"/>
            <a:ext cx="6598228" cy="48837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Sentence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3578225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8225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377989" y="5830906"/>
          <a:ext cx="414592" cy="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7989" y="5830906"/>
                        <a:ext cx="414592" cy="536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5118100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8100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3804258" y="5671270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561702" y="566940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344319" y="56791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14301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45" idx="3"/>
            <a:endCxn id="56" idx="1"/>
          </p:cNvCxnSpPr>
          <p:nvPr/>
        </p:nvCxnSpPr>
        <p:spPr>
          <a:xfrm>
            <a:off x="5552303" y="3761511"/>
            <a:ext cx="7619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6" idx="0"/>
            <a:endCxn id="44" idx="0"/>
          </p:cNvCxnSpPr>
          <p:nvPr/>
        </p:nvCxnSpPr>
        <p:spPr>
          <a:xfrm rot="16200000" flipH="1" flipV="1">
            <a:off x="5548245" y="1706982"/>
            <a:ext cx="1" cy="1947748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546643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376647" y="5971850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800793" y="4857314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558237" y="48554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340854" y="486519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543178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3175000" y="3168650"/>
          <a:ext cx="488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90" name="对象 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5000" y="3168650"/>
                        <a:ext cx="4889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3992563" y="3168650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91" name="对象 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2563" y="3168650"/>
                        <a:ext cx="4524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4751388" y="3192463"/>
          <a:ext cx="4905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1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92" name="对象 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1388" y="3192463"/>
                        <a:ext cx="4905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5568950" y="3211513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"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93" name="对象 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68950" y="3211513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692900" y="3213100"/>
          <a:ext cx="452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" name="Equation" r:id="rId17" imgW="152280" imgH="241200" progId="Equation.DSMT4">
                  <p:embed/>
                </p:oleObj>
              </mc:Choice>
              <mc:Fallback>
                <p:oleObj name="Equation" r:id="rId17" imgW="152280" imgH="241200" progId="Equation.DSMT4">
                  <p:embed/>
                  <p:pic>
                    <p:nvPicPr>
                      <p:cNvPr id="87" name="对象 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92900" y="3213100"/>
                        <a:ext cx="452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6729938" y="3761511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035922"/>
              </p:ext>
            </p:extLst>
          </p:nvPr>
        </p:nvGraphicFramePr>
        <p:xfrm>
          <a:off x="7607126" y="1640538"/>
          <a:ext cx="3575976" cy="54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" name="Equation" r:id="rId19" imgW="1511280" imgH="228600" progId="Equation.DSMT4">
                  <p:embed/>
                </p:oleObj>
              </mc:Choice>
              <mc:Fallback>
                <p:oleObj name="Equation" r:id="rId19" imgW="1511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07126" y="1640538"/>
                        <a:ext cx="3575976" cy="540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6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826327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6440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66553" y="2680857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36666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2" idx="3"/>
            <a:endCxn id="43" idx="1"/>
          </p:cNvCxnSpPr>
          <p:nvPr/>
        </p:nvCxnSpPr>
        <p:spPr>
          <a:xfrm>
            <a:off x="3241964" y="3761513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4012077" y="3761512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45" idx="1"/>
          </p:cNvCxnSpPr>
          <p:nvPr/>
        </p:nvCxnSpPr>
        <p:spPr>
          <a:xfrm flipV="1">
            <a:off x="4782190" y="3761511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96886" y="5182897"/>
            <a:ext cx="6598228" cy="48837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Sentence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3578225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8225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377989" y="5830906"/>
          <a:ext cx="414592" cy="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7989" y="5830906"/>
                        <a:ext cx="414592" cy="536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5118100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8100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3804258" y="5671270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561702" y="566940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344319" y="56791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14301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45" idx="3"/>
            <a:endCxn id="56" idx="1"/>
          </p:cNvCxnSpPr>
          <p:nvPr/>
        </p:nvCxnSpPr>
        <p:spPr>
          <a:xfrm>
            <a:off x="5552303" y="3761511"/>
            <a:ext cx="7619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6" idx="0"/>
            <a:endCxn id="45" idx="0"/>
          </p:cNvCxnSpPr>
          <p:nvPr/>
        </p:nvCxnSpPr>
        <p:spPr>
          <a:xfrm rot="16200000" flipV="1">
            <a:off x="5933303" y="2092038"/>
            <a:ext cx="12700" cy="1177635"/>
          </a:xfrm>
          <a:prstGeom prst="bentConnector3">
            <a:avLst>
              <a:gd name="adj1" fmla="val 180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546643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376647" y="5971850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800793" y="4857314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558237" y="48554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340854" y="486519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543178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3175000" y="3168650"/>
          <a:ext cx="488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90" name="对象 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5000" y="3168650"/>
                        <a:ext cx="4889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3992563" y="3168650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91" name="对象 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2563" y="3168650"/>
                        <a:ext cx="4524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4751388" y="3192463"/>
          <a:ext cx="4905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92" name="对象 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1388" y="3192463"/>
                        <a:ext cx="4905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5568950" y="3211513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"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93" name="对象 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68950" y="3211513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6692900" y="3213100"/>
          <a:ext cx="452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" name="Equation" r:id="rId17" imgW="152280" imgH="241200" progId="Equation.DSMT4">
                  <p:embed/>
                </p:oleObj>
              </mc:Choice>
              <mc:Fallback>
                <p:oleObj name="Equation" r:id="rId17" imgW="152280" imgH="241200" progId="Equation.DSMT4">
                  <p:embed/>
                  <p:pic>
                    <p:nvPicPr>
                      <p:cNvPr id="87" name="对象 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92900" y="3213100"/>
                        <a:ext cx="452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>
          <a:xfrm>
            <a:off x="6729938" y="3761511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65679"/>
              </p:ext>
            </p:extLst>
          </p:nvPr>
        </p:nvGraphicFramePr>
        <p:xfrm>
          <a:off x="7593013" y="1639888"/>
          <a:ext cx="36052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" name="Equation" r:id="rId19" imgW="1523880" imgH="228600" progId="Equation.DSMT4">
                  <p:embed/>
                </p:oleObj>
              </mc:Choice>
              <mc:Fallback>
                <p:oleObj name="Equation" r:id="rId19" imgW="152388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93013" y="1639888"/>
                        <a:ext cx="3605212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5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826327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6440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66553" y="2680857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36666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2" idx="3"/>
            <a:endCxn id="43" idx="1"/>
          </p:cNvCxnSpPr>
          <p:nvPr/>
        </p:nvCxnSpPr>
        <p:spPr>
          <a:xfrm>
            <a:off x="3241964" y="3761513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4012077" y="3761512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45" idx="1"/>
          </p:cNvCxnSpPr>
          <p:nvPr/>
        </p:nvCxnSpPr>
        <p:spPr>
          <a:xfrm flipV="1">
            <a:off x="4782190" y="3761511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96886" y="5182897"/>
            <a:ext cx="6598228" cy="48837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Sentence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3578225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2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8225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294037"/>
              </p:ext>
            </p:extLst>
          </p:nvPr>
        </p:nvGraphicFramePr>
        <p:xfrm>
          <a:off x="4377989" y="5830906"/>
          <a:ext cx="414592" cy="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3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7989" y="5830906"/>
                        <a:ext cx="414592" cy="53655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5118100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8100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3804258" y="5671270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561702" y="566940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344319" y="56791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14301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6" idx="3"/>
          </p:cNvCxnSpPr>
          <p:nvPr/>
        </p:nvCxnSpPr>
        <p:spPr>
          <a:xfrm>
            <a:off x="6729938" y="3761511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661340"/>
              </p:ext>
            </p:extLst>
          </p:nvPr>
        </p:nvGraphicFramePr>
        <p:xfrm>
          <a:off x="7113588" y="5840849"/>
          <a:ext cx="414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63" name="对象 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13588" y="5840849"/>
                        <a:ext cx="414337" cy="5365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箭头连接符 65"/>
          <p:cNvCxnSpPr/>
          <p:nvPr/>
        </p:nvCxnSpPr>
        <p:spPr>
          <a:xfrm flipV="1">
            <a:off x="7321189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5" idx="3"/>
            <a:endCxn id="56" idx="1"/>
          </p:cNvCxnSpPr>
          <p:nvPr/>
        </p:nvCxnSpPr>
        <p:spPr>
          <a:xfrm>
            <a:off x="5552303" y="3761511"/>
            <a:ext cx="7619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6" idx="0"/>
            <a:endCxn id="44" idx="0"/>
          </p:cNvCxnSpPr>
          <p:nvPr/>
        </p:nvCxnSpPr>
        <p:spPr>
          <a:xfrm rot="16200000" flipH="1" flipV="1">
            <a:off x="5548245" y="1706982"/>
            <a:ext cx="1" cy="1947748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546643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376647" y="5971850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800793" y="4857314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558237" y="48554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340854" y="486519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543178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对象 86"/>
          <p:cNvGraphicFramePr>
            <a:graphicFrameLocks noChangeAspect="1"/>
          </p:cNvGraphicFramePr>
          <p:nvPr/>
        </p:nvGraphicFramePr>
        <p:xfrm>
          <a:off x="6692900" y="3213100"/>
          <a:ext cx="452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6" name="Equation" r:id="rId11" imgW="152280" imgH="241200" progId="Equation.DSMT4">
                  <p:embed/>
                </p:oleObj>
              </mc:Choice>
              <mc:Fallback>
                <p:oleObj name="Equation" r:id="rId11" imgW="152280" imgH="241200" progId="Equation.DSMT4">
                  <p:embed/>
                  <p:pic>
                    <p:nvPicPr>
                      <p:cNvPr id="87" name="对象 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92900" y="3213100"/>
                        <a:ext cx="452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3175000" y="3168650"/>
          <a:ext cx="488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7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90" name="对象 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75000" y="3168650"/>
                        <a:ext cx="4889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3992563" y="3168650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"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91" name="对象 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92563" y="3168650"/>
                        <a:ext cx="4524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4751388" y="3192463"/>
          <a:ext cx="4905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9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92" name="对象 9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51388" y="3192463"/>
                        <a:ext cx="4905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5568950" y="3211513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0" name="Equation" r:id="rId19" imgW="152280" imgH="228600" progId="Equation.DSMT4">
                  <p:embed/>
                </p:oleObj>
              </mc:Choice>
              <mc:Fallback>
                <p:oleObj name="Equation" r:id="rId19" imgW="152280" imgH="228600" progId="Equation.DSMT4">
                  <p:embed/>
                  <p:pic>
                    <p:nvPicPr>
                      <p:cNvPr id="93" name="对象 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68950" y="3211513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7084414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7317724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335652"/>
              </p:ext>
            </p:extLst>
          </p:nvPr>
        </p:nvGraphicFramePr>
        <p:xfrm>
          <a:off x="7007225" y="1519238"/>
          <a:ext cx="47767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1" name="Equation" r:id="rId21" imgW="2019240" imgH="330120" progId="Equation.DSMT4">
                  <p:embed/>
                </p:oleObj>
              </mc:Choice>
              <mc:Fallback>
                <p:oleObj name="Equation" r:id="rId21" imgW="2019240" imgH="33012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07225" y="1519238"/>
                        <a:ext cx="4776788" cy="78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826327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6440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66553" y="2680857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36666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2" idx="3"/>
            <a:endCxn id="43" idx="1"/>
          </p:cNvCxnSpPr>
          <p:nvPr/>
        </p:nvCxnSpPr>
        <p:spPr>
          <a:xfrm>
            <a:off x="3241964" y="3761513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4012077" y="3761512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45" idx="1"/>
          </p:cNvCxnSpPr>
          <p:nvPr/>
        </p:nvCxnSpPr>
        <p:spPr>
          <a:xfrm flipV="1">
            <a:off x="4782190" y="3761511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96886" y="5182897"/>
            <a:ext cx="6598228" cy="48837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Sentence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252629"/>
              </p:ext>
            </p:extLst>
          </p:nvPr>
        </p:nvGraphicFramePr>
        <p:xfrm>
          <a:off x="3578225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8225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525136"/>
              </p:ext>
            </p:extLst>
          </p:nvPr>
        </p:nvGraphicFramePr>
        <p:xfrm>
          <a:off x="4377989" y="5830906"/>
          <a:ext cx="414592" cy="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7989" y="5830906"/>
                        <a:ext cx="414592" cy="53655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98424"/>
              </p:ext>
            </p:extLst>
          </p:nvPr>
        </p:nvGraphicFramePr>
        <p:xfrm>
          <a:off x="5118100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8100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3804258" y="5671270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561702" y="566940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344319" y="56791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14301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084414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6" idx="3"/>
            <a:endCxn id="57" idx="1"/>
          </p:cNvCxnSpPr>
          <p:nvPr/>
        </p:nvCxnSpPr>
        <p:spPr>
          <a:xfrm>
            <a:off x="6729938" y="3761511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</p:cNvCxnSpPr>
          <p:nvPr/>
        </p:nvCxnSpPr>
        <p:spPr>
          <a:xfrm flipV="1">
            <a:off x="7500051" y="3761510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651716"/>
              </p:ext>
            </p:extLst>
          </p:nvPr>
        </p:nvGraphicFramePr>
        <p:xfrm>
          <a:off x="7113588" y="5840849"/>
          <a:ext cx="414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36" name="对象 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13588" y="5840849"/>
                        <a:ext cx="414337" cy="5365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箭头连接符 65"/>
          <p:cNvCxnSpPr/>
          <p:nvPr/>
        </p:nvCxnSpPr>
        <p:spPr>
          <a:xfrm flipV="1">
            <a:off x="7321189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5" idx="3"/>
            <a:endCxn id="56" idx="1"/>
          </p:cNvCxnSpPr>
          <p:nvPr/>
        </p:nvCxnSpPr>
        <p:spPr>
          <a:xfrm>
            <a:off x="5552303" y="3761511"/>
            <a:ext cx="7619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6" idx="0"/>
            <a:endCxn id="44" idx="0"/>
          </p:cNvCxnSpPr>
          <p:nvPr/>
        </p:nvCxnSpPr>
        <p:spPr>
          <a:xfrm rot="16200000" flipH="1" flipV="1">
            <a:off x="5548245" y="1706982"/>
            <a:ext cx="1" cy="1947748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546643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376647" y="5971850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800793" y="4857314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558237" y="48554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340854" y="486519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7317724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543178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对象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242584"/>
              </p:ext>
            </p:extLst>
          </p:nvPr>
        </p:nvGraphicFramePr>
        <p:xfrm>
          <a:off x="6692900" y="3213100"/>
          <a:ext cx="452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" name="Equation" r:id="rId11" imgW="152280" imgH="241200" progId="Equation.DSMT4">
                  <p:embed/>
                </p:oleObj>
              </mc:Choice>
              <mc:Fallback>
                <p:oleObj name="Equation" r:id="rId11" imgW="152280" imgH="241200" progId="Equation.DSMT4">
                  <p:embed/>
                  <p:pic>
                    <p:nvPicPr>
                      <p:cNvPr id="87" name="对象 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92900" y="3213100"/>
                        <a:ext cx="452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864972"/>
              </p:ext>
            </p:extLst>
          </p:nvPr>
        </p:nvGraphicFramePr>
        <p:xfrm>
          <a:off x="7443788" y="3211513"/>
          <a:ext cx="4889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" name="Equation" r:id="rId13" imgW="164880" imgH="241200" progId="Equation.DSMT4">
                  <p:embed/>
                </p:oleObj>
              </mc:Choice>
              <mc:Fallback>
                <p:oleObj name="Equation" r:id="rId13" imgW="164880" imgH="241200" progId="Equation.DSMT4">
                  <p:embed/>
                  <p:pic>
                    <p:nvPicPr>
                      <p:cNvPr id="88" name="对象 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43788" y="3211513"/>
                        <a:ext cx="48895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759208"/>
              </p:ext>
            </p:extLst>
          </p:nvPr>
        </p:nvGraphicFramePr>
        <p:xfrm>
          <a:off x="3175000" y="3168650"/>
          <a:ext cx="488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90" name="对象 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5000" y="3168650"/>
                        <a:ext cx="4889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054734"/>
              </p:ext>
            </p:extLst>
          </p:nvPr>
        </p:nvGraphicFramePr>
        <p:xfrm>
          <a:off x="3992563" y="3168650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" name="Equation" r:id="rId17" imgW="152280" imgH="228600" progId="Equation.DSMT4">
                  <p:embed/>
                </p:oleObj>
              </mc:Choice>
              <mc:Fallback>
                <p:oleObj name="Equation" r:id="rId17" imgW="152280" imgH="228600" progId="Equation.DSMT4">
                  <p:embed/>
                  <p:pic>
                    <p:nvPicPr>
                      <p:cNvPr id="91" name="对象 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92563" y="3168650"/>
                        <a:ext cx="4524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55562"/>
              </p:ext>
            </p:extLst>
          </p:nvPr>
        </p:nvGraphicFramePr>
        <p:xfrm>
          <a:off x="4751388" y="3192463"/>
          <a:ext cx="4905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" name="Equation" r:id="rId19" imgW="164880" imgH="228600" progId="Equation.DSMT4">
                  <p:embed/>
                </p:oleObj>
              </mc:Choice>
              <mc:Fallback>
                <p:oleObj name="Equation" r:id="rId19" imgW="164880" imgH="228600" progId="Equation.DSMT4">
                  <p:embed/>
                  <p:pic>
                    <p:nvPicPr>
                      <p:cNvPr id="92" name="对象 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51388" y="3192463"/>
                        <a:ext cx="4905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184192"/>
              </p:ext>
            </p:extLst>
          </p:nvPr>
        </p:nvGraphicFramePr>
        <p:xfrm>
          <a:off x="7697788" y="1639888"/>
          <a:ext cx="339566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" name="Equation" r:id="rId21" imgW="1434960" imgH="228600" progId="Equation.DSMT4">
                  <p:embed/>
                </p:oleObj>
              </mc:Choice>
              <mc:Fallback>
                <p:oleObj name="Equation" r:id="rId21" imgW="143496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697788" y="1639888"/>
                        <a:ext cx="3395662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826327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6440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66553" y="2680857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36666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2" idx="3"/>
            <a:endCxn id="43" idx="1"/>
          </p:cNvCxnSpPr>
          <p:nvPr/>
        </p:nvCxnSpPr>
        <p:spPr>
          <a:xfrm>
            <a:off x="3241964" y="3761513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4012077" y="3761512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45" idx="1"/>
          </p:cNvCxnSpPr>
          <p:nvPr/>
        </p:nvCxnSpPr>
        <p:spPr>
          <a:xfrm flipV="1">
            <a:off x="4782190" y="3761511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96886" y="5182897"/>
            <a:ext cx="6598228" cy="48837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Sentence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3578225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1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8225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377989" y="5830906"/>
          <a:ext cx="414592" cy="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2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7989" y="5830906"/>
                        <a:ext cx="414592" cy="53655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5118100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3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8100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3804258" y="5671270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561702" y="566940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344319" y="56791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14301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084414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6" idx="3"/>
            <a:endCxn id="57" idx="1"/>
          </p:cNvCxnSpPr>
          <p:nvPr/>
        </p:nvCxnSpPr>
        <p:spPr>
          <a:xfrm>
            <a:off x="6729938" y="3761511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8" idx="1"/>
          </p:cNvCxnSpPr>
          <p:nvPr/>
        </p:nvCxnSpPr>
        <p:spPr>
          <a:xfrm flipV="1">
            <a:off x="7500051" y="3761510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7113588" y="5840849"/>
          <a:ext cx="414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4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63" name="对象 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13588" y="5840849"/>
                        <a:ext cx="414337" cy="5365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箭头连接符 65"/>
          <p:cNvCxnSpPr/>
          <p:nvPr/>
        </p:nvCxnSpPr>
        <p:spPr>
          <a:xfrm flipV="1">
            <a:off x="7321189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5" idx="3"/>
            <a:endCxn id="56" idx="1"/>
          </p:cNvCxnSpPr>
          <p:nvPr/>
        </p:nvCxnSpPr>
        <p:spPr>
          <a:xfrm>
            <a:off x="5552303" y="3761511"/>
            <a:ext cx="7619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6" idx="0"/>
            <a:endCxn id="44" idx="0"/>
          </p:cNvCxnSpPr>
          <p:nvPr/>
        </p:nvCxnSpPr>
        <p:spPr>
          <a:xfrm rot="16200000" flipH="1" flipV="1">
            <a:off x="5548245" y="1706982"/>
            <a:ext cx="1" cy="1947748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7" idx="0"/>
            <a:endCxn id="45" idx="0"/>
          </p:cNvCxnSpPr>
          <p:nvPr/>
        </p:nvCxnSpPr>
        <p:spPr>
          <a:xfrm rot="16200000" flipV="1">
            <a:off x="6318359" y="1706982"/>
            <a:ext cx="12700" cy="1947748"/>
          </a:xfrm>
          <a:prstGeom prst="bentConnector3">
            <a:avLst>
              <a:gd name="adj1" fmla="val 409090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546643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376647" y="5971850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800793" y="4857314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558237" y="48554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340854" y="486519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7317724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543178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对象 86"/>
          <p:cNvGraphicFramePr>
            <a:graphicFrameLocks noChangeAspect="1"/>
          </p:cNvGraphicFramePr>
          <p:nvPr/>
        </p:nvGraphicFramePr>
        <p:xfrm>
          <a:off x="6692900" y="3213100"/>
          <a:ext cx="452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5" name="Equation" r:id="rId11" imgW="152280" imgH="241200" progId="Equation.DSMT4">
                  <p:embed/>
                </p:oleObj>
              </mc:Choice>
              <mc:Fallback>
                <p:oleObj name="Equation" r:id="rId11" imgW="152280" imgH="241200" progId="Equation.DSMT4">
                  <p:embed/>
                  <p:pic>
                    <p:nvPicPr>
                      <p:cNvPr id="87" name="对象 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92900" y="3213100"/>
                        <a:ext cx="452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7443788" y="3211513"/>
          <a:ext cx="4889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6" name="Equation" r:id="rId13" imgW="164880" imgH="241200" progId="Equation.DSMT4">
                  <p:embed/>
                </p:oleObj>
              </mc:Choice>
              <mc:Fallback>
                <p:oleObj name="Equation" r:id="rId13" imgW="164880" imgH="241200" progId="Equation.DSMT4">
                  <p:embed/>
                  <p:pic>
                    <p:nvPicPr>
                      <p:cNvPr id="88" name="对象 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43788" y="3211513"/>
                        <a:ext cx="48895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3175000" y="3168650"/>
          <a:ext cx="488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7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90" name="对象 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5000" y="3168650"/>
                        <a:ext cx="4889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3992563" y="3168650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8" name="Equation" r:id="rId17" imgW="152280" imgH="228600" progId="Equation.DSMT4">
                  <p:embed/>
                </p:oleObj>
              </mc:Choice>
              <mc:Fallback>
                <p:oleObj name="Equation" r:id="rId17" imgW="152280" imgH="228600" progId="Equation.DSMT4">
                  <p:embed/>
                  <p:pic>
                    <p:nvPicPr>
                      <p:cNvPr id="91" name="对象 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92563" y="3168650"/>
                        <a:ext cx="4524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4751388" y="3192463"/>
          <a:ext cx="4905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9" name="Equation" r:id="rId19" imgW="164880" imgH="228600" progId="Equation.DSMT4">
                  <p:embed/>
                </p:oleObj>
              </mc:Choice>
              <mc:Fallback>
                <p:oleObj name="Equation" r:id="rId19" imgW="164880" imgH="228600" progId="Equation.DSMT4">
                  <p:embed/>
                  <p:pic>
                    <p:nvPicPr>
                      <p:cNvPr id="92" name="对象 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51388" y="3192463"/>
                        <a:ext cx="4905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08635"/>
              </p:ext>
            </p:extLst>
          </p:nvPr>
        </p:nvGraphicFramePr>
        <p:xfrm>
          <a:off x="6767513" y="1519238"/>
          <a:ext cx="52578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0" name="Equation" r:id="rId21" imgW="2222280" imgH="330120" progId="Equation.DSMT4">
                  <p:embed/>
                </p:oleObj>
              </mc:Choice>
              <mc:Fallback>
                <p:oleObj name="Equation" r:id="rId21" imgW="2222280" imgH="330120" progId="Equation.DSMT4">
                  <p:embed/>
                  <p:pic>
                    <p:nvPicPr>
                      <p:cNvPr id="38" name="对象 3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67513" y="1519238"/>
                        <a:ext cx="5257800" cy="78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826327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6440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66553" y="2680857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36666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2" idx="3"/>
            <a:endCxn id="43" idx="1"/>
          </p:cNvCxnSpPr>
          <p:nvPr/>
        </p:nvCxnSpPr>
        <p:spPr>
          <a:xfrm>
            <a:off x="3241964" y="3761513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4012077" y="3761512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45" idx="1"/>
          </p:cNvCxnSpPr>
          <p:nvPr/>
        </p:nvCxnSpPr>
        <p:spPr>
          <a:xfrm flipV="1">
            <a:off x="4782190" y="3761511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96886" y="5182897"/>
            <a:ext cx="6598228" cy="48837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Sentence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3578225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8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8225" y="5831324"/>
                        <a:ext cx="4524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377989" y="5830906"/>
          <a:ext cx="414592" cy="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9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7989" y="5830906"/>
                        <a:ext cx="414592" cy="53655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241596"/>
              </p:ext>
            </p:extLst>
          </p:nvPr>
        </p:nvGraphicFramePr>
        <p:xfrm>
          <a:off x="5118100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0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8100" y="5831324"/>
                        <a:ext cx="452438" cy="536575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3804258" y="5671270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561702" y="566940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344319" y="56791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14301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084414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6" idx="3"/>
            <a:endCxn id="57" idx="1"/>
          </p:cNvCxnSpPr>
          <p:nvPr/>
        </p:nvCxnSpPr>
        <p:spPr>
          <a:xfrm>
            <a:off x="6729938" y="3761511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8" idx="1"/>
          </p:cNvCxnSpPr>
          <p:nvPr/>
        </p:nvCxnSpPr>
        <p:spPr>
          <a:xfrm flipV="1">
            <a:off x="7500051" y="3761510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7113588" y="5840849"/>
          <a:ext cx="414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1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63" name="对象 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13588" y="5840849"/>
                        <a:ext cx="414337" cy="5365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64873"/>
              </p:ext>
            </p:extLst>
          </p:nvPr>
        </p:nvGraphicFramePr>
        <p:xfrm>
          <a:off x="7875588" y="5840849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75588" y="5840849"/>
                        <a:ext cx="452437" cy="536575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箭头连接符 65"/>
          <p:cNvCxnSpPr/>
          <p:nvPr/>
        </p:nvCxnSpPr>
        <p:spPr>
          <a:xfrm flipV="1">
            <a:off x="7321189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8078633" y="5679382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5" idx="3"/>
            <a:endCxn id="56" idx="1"/>
          </p:cNvCxnSpPr>
          <p:nvPr/>
        </p:nvCxnSpPr>
        <p:spPr>
          <a:xfrm>
            <a:off x="5552303" y="3761511"/>
            <a:ext cx="7619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6" idx="0"/>
            <a:endCxn id="44" idx="0"/>
          </p:cNvCxnSpPr>
          <p:nvPr/>
        </p:nvCxnSpPr>
        <p:spPr>
          <a:xfrm rot="16200000" flipH="1" flipV="1">
            <a:off x="5548245" y="1706982"/>
            <a:ext cx="1" cy="1947748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7" idx="0"/>
            <a:endCxn id="45" idx="0"/>
          </p:cNvCxnSpPr>
          <p:nvPr/>
        </p:nvCxnSpPr>
        <p:spPr>
          <a:xfrm rot="16200000" flipV="1">
            <a:off x="6318359" y="1706982"/>
            <a:ext cx="12700" cy="1947748"/>
          </a:xfrm>
          <a:prstGeom prst="bentConnector3">
            <a:avLst>
              <a:gd name="adj1" fmla="val 409090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546643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376647" y="5971850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800793" y="4857314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558237" y="48554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340854" y="486519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7317724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543178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对象 86"/>
          <p:cNvGraphicFramePr>
            <a:graphicFrameLocks noChangeAspect="1"/>
          </p:cNvGraphicFramePr>
          <p:nvPr/>
        </p:nvGraphicFramePr>
        <p:xfrm>
          <a:off x="6692900" y="3213100"/>
          <a:ext cx="452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" name="Equation" r:id="rId13" imgW="152280" imgH="241200" progId="Equation.DSMT4">
                  <p:embed/>
                </p:oleObj>
              </mc:Choice>
              <mc:Fallback>
                <p:oleObj name="Equation" r:id="rId13" imgW="152280" imgH="241200" progId="Equation.DSMT4">
                  <p:embed/>
                  <p:pic>
                    <p:nvPicPr>
                      <p:cNvPr id="87" name="对象 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92900" y="3213100"/>
                        <a:ext cx="452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7443788" y="3211513"/>
          <a:ext cx="4889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4" name="Equation" r:id="rId15" imgW="164880" imgH="241200" progId="Equation.DSMT4">
                  <p:embed/>
                </p:oleObj>
              </mc:Choice>
              <mc:Fallback>
                <p:oleObj name="Equation" r:id="rId15" imgW="164880" imgH="241200" progId="Equation.DSMT4">
                  <p:embed/>
                  <p:pic>
                    <p:nvPicPr>
                      <p:cNvPr id="88" name="对象 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43788" y="3211513"/>
                        <a:ext cx="48895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3175000" y="3168650"/>
          <a:ext cx="488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5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90" name="对象 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75000" y="3168650"/>
                        <a:ext cx="4889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3992563" y="3168650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6" name="Equation" r:id="rId19" imgW="152280" imgH="228600" progId="Equation.DSMT4">
                  <p:embed/>
                </p:oleObj>
              </mc:Choice>
              <mc:Fallback>
                <p:oleObj name="Equation" r:id="rId19" imgW="152280" imgH="228600" progId="Equation.DSMT4">
                  <p:embed/>
                  <p:pic>
                    <p:nvPicPr>
                      <p:cNvPr id="91" name="对象 9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2563" y="3168650"/>
                        <a:ext cx="4524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4751388" y="3192463"/>
          <a:ext cx="4905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7" name="Equation" r:id="rId21" imgW="164880" imgH="228600" progId="Equation.DSMT4">
                  <p:embed/>
                </p:oleObj>
              </mc:Choice>
              <mc:Fallback>
                <p:oleObj name="Equation" r:id="rId21" imgW="164880" imgH="228600" progId="Equation.DSMT4">
                  <p:embed/>
                  <p:pic>
                    <p:nvPicPr>
                      <p:cNvPr id="92" name="对象 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51388" y="3192463"/>
                        <a:ext cx="4905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826327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6440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66553" y="2680857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36666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2" idx="3"/>
            <a:endCxn id="43" idx="1"/>
          </p:cNvCxnSpPr>
          <p:nvPr/>
        </p:nvCxnSpPr>
        <p:spPr>
          <a:xfrm>
            <a:off x="3241964" y="3761513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4012077" y="3761512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45" idx="1"/>
          </p:cNvCxnSpPr>
          <p:nvPr/>
        </p:nvCxnSpPr>
        <p:spPr>
          <a:xfrm flipV="1">
            <a:off x="4782190" y="3761511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96886" y="5182897"/>
            <a:ext cx="6598228" cy="48837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Sentence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672726"/>
              </p:ext>
            </p:extLst>
          </p:nvPr>
        </p:nvGraphicFramePr>
        <p:xfrm>
          <a:off x="3578225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4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8225" y="5831324"/>
                        <a:ext cx="452438" cy="536575"/>
                      </a:xfrm>
                      <a:prstGeom prst="rect">
                        <a:avLst/>
                      </a:prstGeom>
                      <a:ln>
                        <a:solidFill>
                          <a:srgbClr val="CC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382463"/>
              </p:ext>
            </p:extLst>
          </p:nvPr>
        </p:nvGraphicFramePr>
        <p:xfrm>
          <a:off x="4377989" y="5830906"/>
          <a:ext cx="414592" cy="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5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7989" y="5830906"/>
                        <a:ext cx="414592" cy="53655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457500"/>
              </p:ext>
            </p:extLst>
          </p:nvPr>
        </p:nvGraphicFramePr>
        <p:xfrm>
          <a:off x="5118100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6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8100" y="5831324"/>
                        <a:ext cx="452438" cy="536575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3804258" y="5671270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561702" y="566940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344319" y="56791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14301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084414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854527" y="2680855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6" idx="3"/>
            <a:endCxn id="57" idx="1"/>
          </p:cNvCxnSpPr>
          <p:nvPr/>
        </p:nvCxnSpPr>
        <p:spPr>
          <a:xfrm>
            <a:off x="6729938" y="3761511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8" idx="1"/>
          </p:cNvCxnSpPr>
          <p:nvPr/>
        </p:nvCxnSpPr>
        <p:spPr>
          <a:xfrm flipV="1">
            <a:off x="7500051" y="3761510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8" idx="3"/>
            <a:endCxn id="59" idx="1"/>
          </p:cNvCxnSpPr>
          <p:nvPr/>
        </p:nvCxnSpPr>
        <p:spPr>
          <a:xfrm flipV="1">
            <a:off x="8270164" y="3761509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464242"/>
              </p:ext>
            </p:extLst>
          </p:nvPr>
        </p:nvGraphicFramePr>
        <p:xfrm>
          <a:off x="7113588" y="5840849"/>
          <a:ext cx="414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7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63" name="对象 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13588" y="5840849"/>
                        <a:ext cx="414337" cy="5365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268325"/>
              </p:ext>
            </p:extLst>
          </p:nvPr>
        </p:nvGraphicFramePr>
        <p:xfrm>
          <a:off x="7875588" y="5840849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8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75588" y="5840849"/>
                        <a:ext cx="452437" cy="536575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10283"/>
              </p:ext>
            </p:extLst>
          </p:nvPr>
        </p:nvGraphicFramePr>
        <p:xfrm>
          <a:off x="8635031" y="5841297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9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65" name="对象 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35031" y="5841297"/>
                        <a:ext cx="452438" cy="536575"/>
                      </a:xfrm>
                      <a:prstGeom prst="rect">
                        <a:avLst/>
                      </a:prstGeom>
                      <a:ln>
                        <a:solidFill>
                          <a:srgbClr val="CC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箭头连接符 65"/>
          <p:cNvCxnSpPr/>
          <p:nvPr/>
        </p:nvCxnSpPr>
        <p:spPr>
          <a:xfrm flipV="1">
            <a:off x="7321189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8078633" y="5679382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8861250" y="5678735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5" idx="3"/>
            <a:endCxn id="56" idx="1"/>
          </p:cNvCxnSpPr>
          <p:nvPr/>
        </p:nvCxnSpPr>
        <p:spPr>
          <a:xfrm>
            <a:off x="5552303" y="3761511"/>
            <a:ext cx="7619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6" idx="0"/>
            <a:endCxn id="44" idx="0"/>
          </p:cNvCxnSpPr>
          <p:nvPr/>
        </p:nvCxnSpPr>
        <p:spPr>
          <a:xfrm rot="16200000" flipH="1" flipV="1">
            <a:off x="5548245" y="1706982"/>
            <a:ext cx="1" cy="1947748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7" idx="0"/>
            <a:endCxn id="45" idx="0"/>
          </p:cNvCxnSpPr>
          <p:nvPr/>
        </p:nvCxnSpPr>
        <p:spPr>
          <a:xfrm rot="16200000" flipV="1">
            <a:off x="6318359" y="1706982"/>
            <a:ext cx="12700" cy="1947748"/>
          </a:xfrm>
          <a:prstGeom prst="bentConnector3">
            <a:avLst>
              <a:gd name="adj1" fmla="val 409090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3797908" y="1859737"/>
            <a:ext cx="4264439" cy="810730"/>
            <a:chOff x="3797908" y="1870128"/>
            <a:chExt cx="4264439" cy="810730"/>
          </a:xfrm>
        </p:grpSpPr>
        <p:cxnSp>
          <p:nvCxnSpPr>
            <p:cNvPr id="73" name="肘形连接符 72"/>
            <p:cNvCxnSpPr>
              <a:stCxn id="58" idx="0"/>
            </p:cNvCxnSpPr>
            <p:nvPr/>
          </p:nvCxnSpPr>
          <p:spPr>
            <a:xfrm rot="16200000" flipV="1">
              <a:off x="5537129" y="155638"/>
              <a:ext cx="792347" cy="4258088"/>
            </a:xfrm>
            <a:prstGeom prst="bentConnector2">
              <a:avLst/>
            </a:prstGeom>
            <a:ln w="28575">
              <a:solidFill>
                <a:srgbClr val="CC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endCxn id="43" idx="0"/>
            </p:cNvCxnSpPr>
            <p:nvPr/>
          </p:nvCxnSpPr>
          <p:spPr>
            <a:xfrm>
              <a:off x="3797908" y="1870128"/>
              <a:ext cx="6351" cy="810730"/>
            </a:xfrm>
            <a:prstGeom prst="straightConnector1">
              <a:avLst/>
            </a:prstGeom>
            <a:ln w="28575">
              <a:solidFill>
                <a:srgbClr val="CC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直接箭头连接符 74"/>
          <p:cNvCxnSpPr/>
          <p:nvPr/>
        </p:nvCxnSpPr>
        <p:spPr>
          <a:xfrm flipV="1">
            <a:off x="6546643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376647" y="5971850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800793" y="4857314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558237" y="48554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340854" y="486519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7317724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8075168" y="4865426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543178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对象 86"/>
          <p:cNvGraphicFramePr>
            <a:graphicFrameLocks noChangeAspect="1"/>
          </p:cNvGraphicFramePr>
          <p:nvPr/>
        </p:nvGraphicFramePr>
        <p:xfrm>
          <a:off x="6692900" y="3213100"/>
          <a:ext cx="452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0" name="Equation" r:id="rId15" imgW="152280" imgH="241200" progId="Equation.DSMT4">
                  <p:embed/>
                </p:oleObj>
              </mc:Choice>
              <mc:Fallback>
                <p:oleObj name="Equation" r:id="rId15" imgW="152280" imgH="241200" progId="Equation.DSMT4">
                  <p:embed/>
                  <p:pic>
                    <p:nvPicPr>
                      <p:cNvPr id="87" name="对象 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92900" y="3213100"/>
                        <a:ext cx="452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7443788" y="3211513"/>
          <a:ext cx="4889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" name="Equation" r:id="rId17" imgW="164880" imgH="241200" progId="Equation.DSMT4">
                  <p:embed/>
                </p:oleObj>
              </mc:Choice>
              <mc:Fallback>
                <p:oleObj name="Equation" r:id="rId17" imgW="164880" imgH="241200" progId="Equation.DSMT4">
                  <p:embed/>
                  <p:pic>
                    <p:nvPicPr>
                      <p:cNvPr id="88" name="对象 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43788" y="3211513"/>
                        <a:ext cx="48895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8268570" y="3211513"/>
          <a:ext cx="452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2" name="Equation" r:id="rId19" imgW="152280" imgH="241200" progId="Equation.DSMT4">
                  <p:embed/>
                </p:oleObj>
              </mc:Choice>
              <mc:Fallback>
                <p:oleObj name="Equation" r:id="rId19" imgW="152280" imgH="241200" progId="Equation.DSMT4">
                  <p:embed/>
                  <p:pic>
                    <p:nvPicPr>
                      <p:cNvPr id="89" name="对象 8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68570" y="3211513"/>
                        <a:ext cx="452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3175000" y="3168650"/>
          <a:ext cx="488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3" name="Equation" r:id="rId21" imgW="164880" imgH="228600" progId="Equation.DSMT4">
                  <p:embed/>
                </p:oleObj>
              </mc:Choice>
              <mc:Fallback>
                <p:oleObj name="Equation" r:id="rId21" imgW="164880" imgH="228600" progId="Equation.DSMT4">
                  <p:embed/>
                  <p:pic>
                    <p:nvPicPr>
                      <p:cNvPr id="90" name="对象 8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75000" y="3168650"/>
                        <a:ext cx="4889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3992563" y="3168650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4" name="Equation" r:id="rId23" imgW="152280" imgH="228600" progId="Equation.DSMT4">
                  <p:embed/>
                </p:oleObj>
              </mc:Choice>
              <mc:Fallback>
                <p:oleObj name="Equation" r:id="rId23" imgW="152280" imgH="228600" progId="Equation.DSMT4">
                  <p:embed/>
                  <p:pic>
                    <p:nvPicPr>
                      <p:cNvPr id="91" name="对象 9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92563" y="3168650"/>
                        <a:ext cx="4524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4751388" y="3192463"/>
          <a:ext cx="4905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5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92" name="对象 9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51388" y="3192463"/>
                        <a:ext cx="4905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826327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6440" y="2680858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66553" y="2680857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36666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2" idx="3"/>
            <a:endCxn id="43" idx="1"/>
          </p:cNvCxnSpPr>
          <p:nvPr/>
        </p:nvCxnSpPr>
        <p:spPr>
          <a:xfrm>
            <a:off x="3241964" y="3761513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4012077" y="3761512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45" idx="1"/>
          </p:cNvCxnSpPr>
          <p:nvPr/>
        </p:nvCxnSpPr>
        <p:spPr>
          <a:xfrm flipV="1">
            <a:off x="4782190" y="3761511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796886" y="5182897"/>
            <a:ext cx="6598228" cy="48837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Sentence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3578225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2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8225" y="5831324"/>
                        <a:ext cx="452438" cy="536575"/>
                      </a:xfrm>
                      <a:prstGeom prst="rect">
                        <a:avLst/>
                      </a:prstGeom>
                      <a:ln>
                        <a:solidFill>
                          <a:srgbClr val="CC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377989" y="5830906"/>
          <a:ext cx="414592" cy="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3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7989" y="5830906"/>
                        <a:ext cx="414592" cy="53655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5118100" y="5831324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4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8100" y="5831324"/>
                        <a:ext cx="452438" cy="536575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3804258" y="5671270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561702" y="566940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344319" y="56791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14301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084414" y="2680856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854527" y="2680855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8624640" y="2680854"/>
            <a:ext cx="415637" cy="216130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6" idx="3"/>
            <a:endCxn id="57" idx="1"/>
          </p:cNvCxnSpPr>
          <p:nvPr/>
        </p:nvCxnSpPr>
        <p:spPr>
          <a:xfrm>
            <a:off x="6729938" y="3761511"/>
            <a:ext cx="35447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3"/>
            <a:endCxn id="58" idx="1"/>
          </p:cNvCxnSpPr>
          <p:nvPr/>
        </p:nvCxnSpPr>
        <p:spPr>
          <a:xfrm flipV="1">
            <a:off x="7500051" y="3761510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8" idx="3"/>
            <a:endCxn id="59" idx="1"/>
          </p:cNvCxnSpPr>
          <p:nvPr/>
        </p:nvCxnSpPr>
        <p:spPr>
          <a:xfrm flipV="1">
            <a:off x="8270164" y="3761509"/>
            <a:ext cx="354476" cy="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7113588" y="5840849"/>
          <a:ext cx="414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5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63" name="对象 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13588" y="5840849"/>
                        <a:ext cx="414337" cy="5365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7875588" y="5840849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6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75588" y="5840849"/>
                        <a:ext cx="452437" cy="536575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8635031" y="5841297"/>
          <a:ext cx="4524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7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65" name="对象 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35031" y="5841297"/>
                        <a:ext cx="452438" cy="536575"/>
                      </a:xfrm>
                      <a:prstGeom prst="rect">
                        <a:avLst/>
                      </a:prstGeom>
                      <a:ln>
                        <a:solidFill>
                          <a:srgbClr val="CC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箭头连接符 65"/>
          <p:cNvCxnSpPr/>
          <p:nvPr/>
        </p:nvCxnSpPr>
        <p:spPr>
          <a:xfrm flipV="1">
            <a:off x="7321189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8078633" y="5679382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8861250" y="5678735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5" idx="3"/>
            <a:endCxn id="56" idx="1"/>
          </p:cNvCxnSpPr>
          <p:nvPr/>
        </p:nvCxnSpPr>
        <p:spPr>
          <a:xfrm>
            <a:off x="5552303" y="3761511"/>
            <a:ext cx="76199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6" idx="0"/>
            <a:endCxn id="44" idx="0"/>
          </p:cNvCxnSpPr>
          <p:nvPr/>
        </p:nvCxnSpPr>
        <p:spPr>
          <a:xfrm rot="16200000" flipH="1" flipV="1">
            <a:off x="5548245" y="1706982"/>
            <a:ext cx="1" cy="1947748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7" idx="0"/>
            <a:endCxn id="45" idx="0"/>
          </p:cNvCxnSpPr>
          <p:nvPr/>
        </p:nvCxnSpPr>
        <p:spPr>
          <a:xfrm rot="16200000" flipV="1">
            <a:off x="6318359" y="1706982"/>
            <a:ext cx="12700" cy="1947748"/>
          </a:xfrm>
          <a:prstGeom prst="bentConnector3">
            <a:avLst>
              <a:gd name="adj1" fmla="val 409090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3797908" y="1859737"/>
            <a:ext cx="4264439" cy="810730"/>
            <a:chOff x="3797908" y="1870128"/>
            <a:chExt cx="4264439" cy="810730"/>
          </a:xfrm>
        </p:grpSpPr>
        <p:cxnSp>
          <p:nvCxnSpPr>
            <p:cNvPr id="73" name="肘形连接符 72"/>
            <p:cNvCxnSpPr>
              <a:stCxn id="58" idx="0"/>
            </p:cNvCxnSpPr>
            <p:nvPr/>
          </p:nvCxnSpPr>
          <p:spPr>
            <a:xfrm rot="16200000" flipV="1">
              <a:off x="5537129" y="155638"/>
              <a:ext cx="792347" cy="4258088"/>
            </a:xfrm>
            <a:prstGeom prst="bentConnector2">
              <a:avLst/>
            </a:prstGeom>
            <a:ln w="28575">
              <a:solidFill>
                <a:srgbClr val="CC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endCxn id="43" idx="0"/>
            </p:cNvCxnSpPr>
            <p:nvPr/>
          </p:nvCxnSpPr>
          <p:spPr>
            <a:xfrm>
              <a:off x="3797908" y="1870128"/>
              <a:ext cx="6351" cy="810730"/>
            </a:xfrm>
            <a:prstGeom prst="straightConnector1">
              <a:avLst/>
            </a:prstGeom>
            <a:ln w="28575">
              <a:solidFill>
                <a:srgbClr val="CC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直接箭头连接符 74"/>
          <p:cNvCxnSpPr/>
          <p:nvPr/>
        </p:nvCxnSpPr>
        <p:spPr>
          <a:xfrm flipV="1">
            <a:off x="6546643" y="568124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376647" y="5971850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3023755" y="1517075"/>
            <a:ext cx="5808704" cy="1163783"/>
            <a:chOff x="3023755" y="1517075"/>
            <a:chExt cx="5808704" cy="1163783"/>
          </a:xfrm>
        </p:grpSpPr>
        <p:cxnSp>
          <p:nvCxnSpPr>
            <p:cNvPr id="78" name="肘形连接符 77"/>
            <p:cNvCxnSpPr>
              <a:stCxn id="59" idx="0"/>
            </p:cNvCxnSpPr>
            <p:nvPr/>
          </p:nvCxnSpPr>
          <p:spPr>
            <a:xfrm rot="16200000" flipV="1">
              <a:off x="5351412" y="-800193"/>
              <a:ext cx="1153390" cy="5808704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endCxn id="42" idx="0"/>
            </p:cNvCxnSpPr>
            <p:nvPr/>
          </p:nvCxnSpPr>
          <p:spPr>
            <a:xfrm>
              <a:off x="3034145" y="1517075"/>
              <a:ext cx="1" cy="11637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箭头连接符 79"/>
          <p:cNvCxnSpPr/>
          <p:nvPr/>
        </p:nvCxnSpPr>
        <p:spPr>
          <a:xfrm flipV="1">
            <a:off x="3800793" y="4857314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558237" y="4855453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340854" y="486519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7317724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8075168" y="4865426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8857785" y="4864779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543178" y="4867287"/>
            <a:ext cx="0" cy="2827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对象 86"/>
          <p:cNvGraphicFramePr>
            <a:graphicFrameLocks noChangeAspect="1"/>
          </p:cNvGraphicFramePr>
          <p:nvPr/>
        </p:nvGraphicFramePr>
        <p:xfrm>
          <a:off x="6692900" y="3213100"/>
          <a:ext cx="452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8" name="Equation" r:id="rId15" imgW="152280" imgH="241200" progId="Equation.DSMT4">
                  <p:embed/>
                </p:oleObj>
              </mc:Choice>
              <mc:Fallback>
                <p:oleObj name="Equation" r:id="rId15" imgW="152280" imgH="241200" progId="Equation.DSMT4">
                  <p:embed/>
                  <p:pic>
                    <p:nvPicPr>
                      <p:cNvPr id="87" name="对象 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92900" y="3213100"/>
                        <a:ext cx="452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7443788" y="3211513"/>
          <a:ext cx="4889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9" name="Equation" r:id="rId17" imgW="164880" imgH="241200" progId="Equation.DSMT4">
                  <p:embed/>
                </p:oleObj>
              </mc:Choice>
              <mc:Fallback>
                <p:oleObj name="Equation" r:id="rId17" imgW="164880" imgH="241200" progId="Equation.DSMT4">
                  <p:embed/>
                  <p:pic>
                    <p:nvPicPr>
                      <p:cNvPr id="88" name="对象 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43788" y="3211513"/>
                        <a:ext cx="48895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8268570" y="3211513"/>
          <a:ext cx="452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0" name="Equation" r:id="rId19" imgW="152280" imgH="241200" progId="Equation.DSMT4">
                  <p:embed/>
                </p:oleObj>
              </mc:Choice>
              <mc:Fallback>
                <p:oleObj name="Equation" r:id="rId19" imgW="152280" imgH="241200" progId="Equation.DSMT4">
                  <p:embed/>
                  <p:pic>
                    <p:nvPicPr>
                      <p:cNvPr id="89" name="对象 8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68570" y="3211513"/>
                        <a:ext cx="4524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3175000" y="3168650"/>
          <a:ext cx="488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1" name="Equation" r:id="rId21" imgW="164880" imgH="228600" progId="Equation.DSMT4">
                  <p:embed/>
                </p:oleObj>
              </mc:Choice>
              <mc:Fallback>
                <p:oleObj name="Equation" r:id="rId21" imgW="164880" imgH="228600" progId="Equation.DSMT4">
                  <p:embed/>
                  <p:pic>
                    <p:nvPicPr>
                      <p:cNvPr id="90" name="对象 8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75000" y="3168650"/>
                        <a:ext cx="4889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3992563" y="3168650"/>
          <a:ext cx="452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2" name="Equation" r:id="rId23" imgW="152280" imgH="228600" progId="Equation.DSMT4">
                  <p:embed/>
                </p:oleObj>
              </mc:Choice>
              <mc:Fallback>
                <p:oleObj name="Equation" r:id="rId23" imgW="152280" imgH="228600" progId="Equation.DSMT4">
                  <p:embed/>
                  <p:pic>
                    <p:nvPicPr>
                      <p:cNvPr id="91" name="对象 9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92563" y="3168650"/>
                        <a:ext cx="4524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4751388" y="3192463"/>
          <a:ext cx="4905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3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92" name="对象 9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51388" y="3192463"/>
                        <a:ext cx="4905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Decoding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Beam Search Decoding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68942"/>
              </p:ext>
            </p:extLst>
          </p:nvPr>
        </p:nvGraphicFramePr>
        <p:xfrm>
          <a:off x="4262005" y="1687513"/>
          <a:ext cx="3240232" cy="81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Equation" r:id="rId4" imgW="1206360" imgH="304560" progId="Equation.DSMT4">
                  <p:embed/>
                </p:oleObj>
              </mc:Choice>
              <mc:Fallback>
                <p:oleObj name="Equation" r:id="rId4" imgW="1206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2005" y="1687513"/>
                        <a:ext cx="3240232" cy="818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63113"/>
              </p:ext>
            </p:extLst>
          </p:nvPr>
        </p:nvGraphicFramePr>
        <p:xfrm>
          <a:off x="3890241" y="3435724"/>
          <a:ext cx="4441226" cy="785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Equation" r:id="rId6" imgW="1866600" imgH="330120" progId="Equation.DSMT4">
                  <p:embed/>
                </p:oleObj>
              </mc:Choice>
              <mc:Fallback>
                <p:oleObj name="Equation" r:id="rId6" imgW="1866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90241" y="3435724"/>
                        <a:ext cx="4441226" cy="785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812189"/>
              </p:ext>
            </p:extLst>
          </p:nvPr>
        </p:nvGraphicFramePr>
        <p:xfrm>
          <a:off x="3981450" y="5041900"/>
          <a:ext cx="42592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8" imgW="1790640" imgH="431640" progId="Equation.DSMT4">
                  <p:embed/>
                </p:oleObj>
              </mc:Choice>
              <mc:Fallback>
                <p:oleObj name="Equation" r:id="rId8" imgW="1790640" imgH="4316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81450" y="5041900"/>
                        <a:ext cx="4259263" cy="102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2407615"/>
            <a:ext cx="5158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sequence-to-sequence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2755" y="2222950"/>
            <a:ext cx="4405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dictionary: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Pre-defined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size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846618" y="2691619"/>
            <a:ext cx="498763" cy="262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67691" y="4031673"/>
            <a:ext cx="41771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</a:p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</a:t>
            </a:r>
          </a:p>
          <a:p>
            <a:pPr algn="ctr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Chinese to English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47161" y="4249882"/>
            <a:ext cx="4672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English words dictionary</a:t>
            </a:r>
          </a:p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 to generate words outside the dictionary.</a:t>
            </a:r>
          </a:p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846617" y="4561898"/>
            <a:ext cx="498763" cy="262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04737"/>
              </p:ext>
            </p:extLst>
          </p:nvPr>
        </p:nvGraphicFramePr>
        <p:xfrm>
          <a:off x="3443431" y="2706977"/>
          <a:ext cx="5004738" cy="929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Equation" r:id="rId4" imgW="2323800" imgH="431640" progId="Equation.DSMT4">
                  <p:embed/>
                </p:oleObj>
              </mc:Choice>
              <mc:Fallback>
                <p:oleObj name="Equation" r:id="rId4" imgW="2323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3431" y="2706977"/>
                        <a:ext cx="5004738" cy="929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395355" y="2706977"/>
            <a:ext cx="2951018" cy="929842"/>
          </a:xfrm>
          <a:prstGeom prst="rect">
            <a:avLst/>
          </a:prstGeom>
          <a:noFill/>
          <a:ln w="28575">
            <a:solidFill>
              <a:srgbClr val="CC66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7399" y="4001294"/>
            <a:ext cx="4145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a sequence of sentences with a specific permutation 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 golden order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090705"/>
              </p:ext>
            </p:extLst>
          </p:nvPr>
        </p:nvGraphicFramePr>
        <p:xfrm>
          <a:off x="1683327" y="4044735"/>
          <a:ext cx="374072" cy="56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3327" y="4044735"/>
                        <a:ext cx="374072" cy="561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534893"/>
              </p:ext>
            </p:extLst>
          </p:nvPr>
        </p:nvGraphicFramePr>
        <p:xfrm>
          <a:off x="1704108" y="4674358"/>
          <a:ext cx="374072" cy="56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04108" y="4674358"/>
                        <a:ext cx="374072" cy="561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574973" y="2706977"/>
            <a:ext cx="997527" cy="929842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46373" y="4156364"/>
            <a:ext cx="2213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regularization term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9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Pairwise Metric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 is the fraction of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 of sentences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whose predicted relative order is the same as the ground truth order.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better.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25017"/>
              </p:ext>
            </p:extLst>
          </p:nvPr>
        </p:nvGraphicFramePr>
        <p:xfrm>
          <a:off x="1473633" y="3971567"/>
          <a:ext cx="31194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4" name="Equation" r:id="rId3" imgW="1523880" imgH="507960" progId="Equation.DSMT4">
                  <p:embed/>
                </p:oleObj>
              </mc:Choice>
              <mc:Fallback>
                <p:oleObj name="Equation" r:id="rId3" imgW="1523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3633" y="3971567"/>
                        <a:ext cx="3119437" cy="103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181366"/>
              </p:ext>
            </p:extLst>
          </p:nvPr>
        </p:nvGraphicFramePr>
        <p:xfrm>
          <a:off x="4951124" y="3946167"/>
          <a:ext cx="311943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5" name="Equation" r:id="rId5" imgW="1523880" imgH="533160" progId="Equation.DSMT4">
                  <p:embed/>
                </p:oleObj>
              </mc:Choice>
              <mc:Fallback>
                <p:oleObj name="Equation" r:id="rId5" imgW="1523880" imgH="5331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1124" y="3946167"/>
                        <a:ext cx="3119437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224096"/>
              </p:ext>
            </p:extLst>
          </p:nvPr>
        </p:nvGraphicFramePr>
        <p:xfrm>
          <a:off x="8757949" y="3971567"/>
          <a:ext cx="1923035" cy="903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6" name="Equation" r:id="rId7" imgW="838080" imgH="393480" progId="Equation.DSMT4">
                  <p:embed/>
                </p:oleObj>
              </mc:Choice>
              <mc:Fallback>
                <p:oleObj name="Equation" r:id="rId7" imgW="83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57949" y="3971567"/>
                        <a:ext cx="1923035" cy="903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1291"/>
              </p:ext>
            </p:extLst>
          </p:nvPr>
        </p:nvGraphicFramePr>
        <p:xfrm>
          <a:off x="2315902" y="5441591"/>
          <a:ext cx="6047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" name="Equation" r:id="rId9" imgW="291960" imgH="203040" progId="Equation.DSMT4">
                  <p:embed/>
                </p:oleObj>
              </mc:Choice>
              <mc:Fallback>
                <p:oleObj name="Equation" r:id="rId9" imgW="291960" imgH="203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15902" y="5441591"/>
                        <a:ext cx="604738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311237" y="5911981"/>
            <a:ext cx="787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set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400805"/>
              </p:ext>
            </p:extLst>
          </p:nvPr>
        </p:nvGraphicFramePr>
        <p:xfrm>
          <a:off x="2473325" y="5915025"/>
          <a:ext cx="2889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" name="Equation" r:id="rId11" imgW="139680" imgH="253800" progId="Equation.DSMT4">
                  <p:embed/>
                </p:oleObj>
              </mc:Choice>
              <mc:Fallback>
                <p:oleObj name="Equation" r:id="rId11" imgW="139680" imgH="2538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3325" y="5915025"/>
                        <a:ext cx="28892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311237" y="5441591"/>
            <a:ext cx="787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all skip bigram sentence pairs of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precision, recall and F-value?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210628"/>
              </p:ext>
            </p:extLst>
          </p:nvPr>
        </p:nvGraphicFramePr>
        <p:xfrm>
          <a:off x="8030296" y="1560300"/>
          <a:ext cx="31194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8" name="Equation" r:id="rId4" imgW="1523880" imgH="507960" progId="Equation.DSMT4">
                  <p:embed/>
                </p:oleObj>
              </mc:Choice>
              <mc:Fallback>
                <p:oleObj name="Equation" r:id="rId4" imgW="1523880" imgH="5079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30296" y="1560300"/>
                        <a:ext cx="3119437" cy="103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023448"/>
              </p:ext>
            </p:extLst>
          </p:nvPr>
        </p:nvGraphicFramePr>
        <p:xfrm>
          <a:off x="8030295" y="2972554"/>
          <a:ext cx="311943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9" name="Equation" r:id="rId6" imgW="1523880" imgH="533160" progId="Equation.DSMT4">
                  <p:embed/>
                </p:oleObj>
              </mc:Choice>
              <mc:Fallback>
                <p:oleObj name="Equation" r:id="rId6" imgW="1523880" imgH="53316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30295" y="2972554"/>
                        <a:ext cx="3119437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8450"/>
              </p:ext>
            </p:extLst>
          </p:nvPr>
        </p:nvGraphicFramePr>
        <p:xfrm>
          <a:off x="8805142" y="4437196"/>
          <a:ext cx="1720850" cy="808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0" name="Equation" r:id="rId8" imgW="838080" imgH="393480" progId="Equation.DSMT4">
                  <p:embed/>
                </p:oleObj>
              </mc:Choice>
              <mc:Fallback>
                <p:oleObj name="Equation" r:id="rId8" imgW="83808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05142" y="4437196"/>
                        <a:ext cx="1720850" cy="808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697087"/>
              </p:ext>
            </p:extLst>
          </p:nvPr>
        </p:nvGraphicFramePr>
        <p:xfrm>
          <a:off x="2972038" y="2432259"/>
          <a:ext cx="2081406" cy="52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1" name="Equation" r:id="rId10" imgW="812520" imgH="203040" progId="Equation.DSMT4">
                  <p:embed/>
                </p:oleObj>
              </mc:Choice>
              <mc:Fallback>
                <p:oleObj name="Equation" r:id="rId10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2038" y="2432259"/>
                        <a:ext cx="2081406" cy="520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773011"/>
              </p:ext>
            </p:extLst>
          </p:nvPr>
        </p:nvGraphicFramePr>
        <p:xfrm>
          <a:off x="3007190" y="3171953"/>
          <a:ext cx="2046254" cy="63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2" name="Equation" r:id="rId12" imgW="736560" imgH="228600" progId="Equation.DSMT4">
                  <p:embed/>
                </p:oleObj>
              </mc:Choice>
              <mc:Fallback>
                <p:oleObj name="Equation" r:id="rId12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07190" y="3171953"/>
                        <a:ext cx="2046254" cy="635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654110"/>
              </p:ext>
            </p:extLst>
          </p:nvPr>
        </p:nvGraphicFramePr>
        <p:xfrm>
          <a:off x="1807448" y="3941934"/>
          <a:ext cx="4781975" cy="105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3" name="Equation" r:id="rId14" imgW="1968480" imgH="431640" progId="Equation.DSMT4">
                  <p:embed/>
                </p:oleObj>
              </mc:Choice>
              <mc:Fallback>
                <p:oleObj name="Equation" r:id="rId14" imgW="1968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07448" y="3941934"/>
                        <a:ext cx="4781975" cy="105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943131"/>
              </p:ext>
            </p:extLst>
          </p:nvPr>
        </p:nvGraphicFramePr>
        <p:xfrm>
          <a:off x="1807448" y="5027276"/>
          <a:ext cx="4875069" cy="55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4" name="Equation" r:id="rId16" imgW="2006280" imgH="228600" progId="Equation.DSMT4">
                  <p:embed/>
                </p:oleObj>
              </mc:Choice>
              <mc:Fallback>
                <p:oleObj name="Equation" r:id="rId16" imgW="2006280" imgH="2286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07448" y="5027276"/>
                        <a:ext cx="4875069" cy="557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361209" y="3719945"/>
            <a:ext cx="5704609" cy="290945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924979"/>
              </p:ext>
            </p:extLst>
          </p:nvPr>
        </p:nvGraphicFramePr>
        <p:xfrm>
          <a:off x="2220367" y="5686389"/>
          <a:ext cx="786823" cy="78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5" name="Equation" r:id="rId18" imgW="393480" imgH="393480" progId="Equation.DSMT4">
                  <p:embed/>
                </p:oleObj>
              </mc:Choice>
              <mc:Fallback>
                <p:oleObj name="Equation" r:id="rId18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20367" y="5686389"/>
                        <a:ext cx="786823" cy="786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151932"/>
              </p:ext>
            </p:extLst>
          </p:nvPr>
        </p:nvGraphicFramePr>
        <p:xfrm>
          <a:off x="3713194" y="5695286"/>
          <a:ext cx="786823" cy="78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" name="Equation" r:id="rId20" imgW="393480" imgH="393480" progId="Equation.DSMT4">
                  <p:embed/>
                </p:oleObj>
              </mc:Choice>
              <mc:Fallback>
                <p:oleObj name="Equation" r:id="rId20" imgW="393480" imgH="39348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13194" y="5695286"/>
                        <a:ext cx="786823" cy="786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980850"/>
              </p:ext>
            </p:extLst>
          </p:nvPr>
        </p:nvGraphicFramePr>
        <p:xfrm>
          <a:off x="5230813" y="5686425"/>
          <a:ext cx="835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" name="Equation" r:id="rId22" imgW="419040" imgH="393480" progId="Equation.DSMT4">
                  <p:embed/>
                </p:oleObj>
              </mc:Choice>
              <mc:Fallback>
                <p:oleObj name="Equation" r:id="rId22" imgW="419040" imgH="39348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30813" y="5686425"/>
                        <a:ext cx="83502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8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Sequence Ratio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 sub-sequence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Consecutiveness is not necessary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is better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102917"/>
              </p:ext>
            </p:extLst>
          </p:nvPr>
        </p:nvGraphicFramePr>
        <p:xfrm>
          <a:off x="2027959" y="4227513"/>
          <a:ext cx="2372896" cy="99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6" name="Equation" r:id="rId4" imgW="1206360" imgH="507960" progId="Equation.DSMT4">
                  <p:embed/>
                </p:oleObj>
              </mc:Choice>
              <mc:Fallback>
                <p:oleObj name="Equation" r:id="rId4" imgW="12063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959" y="4227513"/>
                        <a:ext cx="2372896" cy="999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410063"/>
              </p:ext>
            </p:extLst>
          </p:nvPr>
        </p:nvGraphicFramePr>
        <p:xfrm>
          <a:off x="5016500" y="4202113"/>
          <a:ext cx="2373313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7" name="Equation" r:id="rId6" imgW="1206360" imgH="533160" progId="Equation.DSMT4">
                  <p:embed/>
                </p:oleObj>
              </mc:Choice>
              <mc:Fallback>
                <p:oleObj name="Equation" r:id="rId6" imgW="1206360" imgH="5331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16500" y="4202113"/>
                        <a:ext cx="2373313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2121"/>
              </p:ext>
            </p:extLst>
          </p:nvPr>
        </p:nvGraphicFramePr>
        <p:xfrm>
          <a:off x="8147779" y="4322642"/>
          <a:ext cx="1720850" cy="808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8" name="Equation" r:id="rId8" imgW="838080" imgH="393480" progId="Equation.DSMT4">
                  <p:embed/>
                </p:oleObj>
              </mc:Choice>
              <mc:Fallback>
                <p:oleObj name="Equation" r:id="rId8" imgW="83808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47779" y="4322642"/>
                        <a:ext cx="1720850" cy="808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390946"/>
              </p:ext>
            </p:extLst>
          </p:nvPr>
        </p:nvGraphicFramePr>
        <p:xfrm>
          <a:off x="2180819" y="5535110"/>
          <a:ext cx="6047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9" name="Equation" r:id="rId10" imgW="291960" imgH="203040" progId="Equation.DSMT4">
                  <p:embed/>
                </p:oleObj>
              </mc:Choice>
              <mc:Fallback>
                <p:oleObj name="Equation" r:id="rId10" imgW="291960" imgH="2030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80819" y="5535110"/>
                        <a:ext cx="604738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76154" y="5535110"/>
            <a:ext cx="787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in longest correct sub-sequence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9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 Match Ratio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exactly matching case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is better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62393"/>
              </p:ext>
            </p:extLst>
          </p:nvPr>
        </p:nvGraphicFramePr>
        <p:xfrm>
          <a:off x="4480213" y="3746067"/>
          <a:ext cx="291768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3" imgW="1434960" imgH="431640" progId="Equation.DSMT4">
                  <p:embed/>
                </p:oleObj>
              </mc:Choice>
              <mc:Fallback>
                <p:oleObj name="Equation" r:id="rId3" imgW="1434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0213" y="3746067"/>
                        <a:ext cx="2917683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Abstracts on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(Chen et al. 2016)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SIND (Sequential Image Narrative Dataset) (Ferraro et al. 2016)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09" y="2137497"/>
            <a:ext cx="6485182" cy="3048264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with noises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23" y="2637895"/>
            <a:ext cx="6622354" cy="2560542"/>
          </a:xfrm>
        </p:spPr>
      </p:pic>
      <p:sp>
        <p:nvSpPr>
          <p:cNvPr id="6" name="文本框 5"/>
          <p:cNvSpPr txBox="1"/>
          <p:nvPr/>
        </p:nvSpPr>
        <p:spPr>
          <a:xfrm>
            <a:off x="2109354" y="1690688"/>
            <a:ext cx="8728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sentence in the input set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exist in the best ordered sequences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7735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Rely on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token-level labels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areas of interest in the text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and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costly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the desired output and just an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Information Extraction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12638"/>
              </p:ext>
            </p:extLst>
          </p:nvPr>
        </p:nvGraphicFramePr>
        <p:xfrm>
          <a:off x="2031999" y="4547954"/>
          <a:ext cx="81280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159980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265507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72441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637237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519967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10759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Barack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Obama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was 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born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in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Hawaii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U-2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3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5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Information Extraction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raw text  --Barack Obama was born in Hawaii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desired output directly –Barack Obama, Hawaii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the need for token-level labels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competitive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4554" y="2382402"/>
            <a:ext cx="3318164" cy="1208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你知道“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lkjserihtks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”是什么意思吗？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763490" y="2581416"/>
            <a:ext cx="623454" cy="405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027717" y="2382402"/>
            <a:ext cx="3318164" cy="1208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you know what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lkjserihtks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3486" y="4282636"/>
            <a:ext cx="766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a combination of the input.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input is various.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32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32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4" idx="0"/>
            <a:endCxn id="5" idx="2"/>
          </p:cNvCxnSpPr>
          <p:nvPr/>
        </p:nvCxnSpPr>
        <p:spPr>
          <a:xfrm flipV="1">
            <a:off x="83820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15212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521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146608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09572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957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0"/>
            <a:endCxn id="27" idx="2"/>
          </p:cNvCxnSpPr>
          <p:nvPr/>
        </p:nvCxnSpPr>
        <p:spPr>
          <a:xfrm flipV="1">
            <a:off x="206044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37460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37460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2688336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5348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65348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3" idx="2"/>
          </p:cNvCxnSpPr>
          <p:nvPr/>
        </p:nvCxnSpPr>
        <p:spPr>
          <a:xfrm flipV="1">
            <a:off x="3316224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932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932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0"/>
            <a:endCxn id="36" idx="2"/>
          </p:cNvCxnSpPr>
          <p:nvPr/>
        </p:nvCxnSpPr>
        <p:spPr>
          <a:xfrm flipV="1">
            <a:off x="39441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875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75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45384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154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54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51663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794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cheapest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30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airfare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53718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48078" y="5799082"/>
            <a:ext cx="1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83921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03854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44112" y="5577840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8754" y="5841754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&lt;EOS&gt;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" idx="3"/>
            <a:endCxn id="24" idx="1"/>
          </p:cNvCxnSpPr>
          <p:nvPr/>
        </p:nvCxnSpPr>
        <p:spPr>
          <a:xfrm>
            <a:off x="989076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61696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1132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39212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67100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61460" y="3419856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689348" y="3432048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5879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5879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stCxn id="66" idx="0"/>
            <a:endCxn id="65" idx="2"/>
          </p:cNvCxnSpPr>
          <p:nvPr/>
        </p:nvCxnSpPr>
        <p:spPr>
          <a:xfrm flipV="1">
            <a:off x="77388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2158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2158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69" idx="0"/>
            <a:endCxn id="68" idx="2"/>
          </p:cNvCxnSpPr>
          <p:nvPr/>
        </p:nvCxnSpPr>
        <p:spPr>
          <a:xfrm flipV="1">
            <a:off x="83667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261860" y="3419856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889748" y="3432048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183755" y="5756410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24013" y="5535168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9770745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9770745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>
            <a:stCxn id="77" idx="0"/>
            <a:endCxn id="76" idx="2"/>
          </p:cNvCxnSpPr>
          <p:nvPr/>
        </p:nvCxnSpPr>
        <p:spPr>
          <a:xfrm flipV="1">
            <a:off x="9921621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365105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365105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10515981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10038969" y="3419856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9396222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9960864" y="5756410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cxnSp>
        <p:nvCxnSpPr>
          <p:cNvPr id="94" name="肘形连接符 93"/>
          <p:cNvCxnSpPr>
            <a:stCxn id="62" idx="0"/>
            <a:endCxn id="36" idx="0"/>
          </p:cNvCxnSpPr>
          <p:nvPr/>
        </p:nvCxnSpPr>
        <p:spPr>
          <a:xfrm rot="16200000" flipV="1">
            <a:off x="5544312" y="1264920"/>
            <a:ext cx="12700" cy="3200400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65" idx="0"/>
            <a:endCxn id="39" idx="0"/>
          </p:cNvCxnSpPr>
          <p:nvPr/>
        </p:nvCxnSpPr>
        <p:spPr>
          <a:xfrm rot="16200000" flipV="1">
            <a:off x="6138672" y="1264920"/>
            <a:ext cx="12700" cy="3200400"/>
          </a:xfrm>
          <a:prstGeom prst="bentConnector3">
            <a:avLst>
              <a:gd name="adj1" fmla="val 372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68" idx="0"/>
            <a:endCxn id="42" idx="0"/>
          </p:cNvCxnSpPr>
          <p:nvPr/>
        </p:nvCxnSpPr>
        <p:spPr>
          <a:xfrm rot="16200000" flipV="1">
            <a:off x="6766560" y="1264920"/>
            <a:ext cx="12700" cy="3200400"/>
          </a:xfrm>
          <a:prstGeom prst="bentConnector3">
            <a:avLst>
              <a:gd name="adj1" fmla="val 652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76" idx="0"/>
            <a:endCxn id="30" idx="0"/>
          </p:cNvCxnSpPr>
          <p:nvPr/>
        </p:nvCxnSpPr>
        <p:spPr>
          <a:xfrm rot="16200000" flipV="1">
            <a:off x="6304979" y="-751523"/>
            <a:ext cx="12700" cy="7233285"/>
          </a:xfrm>
          <a:prstGeom prst="bentConnector3">
            <a:avLst>
              <a:gd name="adj1" fmla="val 1012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79" idx="0"/>
            <a:endCxn id="42" idx="0"/>
          </p:cNvCxnSpPr>
          <p:nvPr/>
        </p:nvCxnSpPr>
        <p:spPr>
          <a:xfrm rot="16200000" flipV="1">
            <a:off x="7841171" y="190309"/>
            <a:ext cx="12700" cy="5349621"/>
          </a:xfrm>
          <a:prstGeom prst="bentConnector3">
            <a:avLst>
              <a:gd name="adj1" fmla="val 844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828318" y="6187517"/>
            <a:ext cx="239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Encoder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525908" y="6154699"/>
            <a:ext cx="239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Decoder1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009507" y="6122798"/>
            <a:ext cx="239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Decoder2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324" y="2865120"/>
            <a:ext cx="301752" cy="1085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32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4" idx="0"/>
            <a:endCxn id="5" idx="2"/>
          </p:cNvCxnSpPr>
          <p:nvPr/>
        </p:nvCxnSpPr>
        <p:spPr>
          <a:xfrm flipV="1">
            <a:off x="83820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15212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521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146608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09572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957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0"/>
            <a:endCxn id="27" idx="2"/>
          </p:cNvCxnSpPr>
          <p:nvPr/>
        </p:nvCxnSpPr>
        <p:spPr>
          <a:xfrm flipV="1">
            <a:off x="206044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37460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37460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2688336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5348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65348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3" idx="2"/>
          </p:cNvCxnSpPr>
          <p:nvPr/>
        </p:nvCxnSpPr>
        <p:spPr>
          <a:xfrm flipV="1">
            <a:off x="3316224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932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932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0"/>
            <a:endCxn id="36" idx="2"/>
          </p:cNvCxnSpPr>
          <p:nvPr/>
        </p:nvCxnSpPr>
        <p:spPr>
          <a:xfrm flipV="1">
            <a:off x="39441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875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75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45384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154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54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51663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794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cheapest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30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airfare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53718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48078" y="5799082"/>
            <a:ext cx="1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83921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03854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44112" y="5577840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8754" y="5841754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&lt;EOS&gt;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" idx="3"/>
            <a:endCxn id="24" idx="1"/>
          </p:cNvCxnSpPr>
          <p:nvPr/>
        </p:nvCxnSpPr>
        <p:spPr>
          <a:xfrm>
            <a:off x="989076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61696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1132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39212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67100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61460" y="3419856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689348" y="3432048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183755" y="5756410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/>
              <p:cNvSpPr txBox="1"/>
              <p:nvPr/>
            </p:nvSpPr>
            <p:spPr>
              <a:xfrm>
                <a:off x="560420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20" y="2228584"/>
                <a:ext cx="592283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9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324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32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4" idx="0"/>
            <a:endCxn id="5" idx="2"/>
          </p:cNvCxnSpPr>
          <p:nvPr/>
        </p:nvCxnSpPr>
        <p:spPr>
          <a:xfrm flipV="1">
            <a:off x="83820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15212" y="2865120"/>
            <a:ext cx="301752" cy="1085088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521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146608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09572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957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0"/>
            <a:endCxn id="27" idx="2"/>
          </p:cNvCxnSpPr>
          <p:nvPr/>
        </p:nvCxnSpPr>
        <p:spPr>
          <a:xfrm flipV="1">
            <a:off x="206044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37460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37460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2688336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5348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65348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3" idx="2"/>
          </p:cNvCxnSpPr>
          <p:nvPr/>
        </p:nvCxnSpPr>
        <p:spPr>
          <a:xfrm flipV="1">
            <a:off x="3316224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932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932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0"/>
            <a:endCxn id="36" idx="2"/>
          </p:cNvCxnSpPr>
          <p:nvPr/>
        </p:nvCxnSpPr>
        <p:spPr>
          <a:xfrm flipV="1">
            <a:off x="39441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875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75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45384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154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54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51663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794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cheapest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30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airfare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53718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48078" y="5799082"/>
            <a:ext cx="1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83921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03854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44112" y="5577840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8754" y="5841754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&lt;EOS&gt;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" idx="3"/>
            <a:endCxn id="24" idx="1"/>
          </p:cNvCxnSpPr>
          <p:nvPr/>
        </p:nvCxnSpPr>
        <p:spPr>
          <a:xfrm>
            <a:off x="989076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61696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1132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39212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67100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61460" y="3419856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689348" y="3432048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183755" y="5756410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/>
              <p:cNvSpPr txBox="1"/>
              <p:nvPr/>
            </p:nvSpPr>
            <p:spPr>
              <a:xfrm>
                <a:off x="560420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20" y="2228584"/>
                <a:ext cx="592283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1187749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749" y="2228584"/>
                <a:ext cx="592283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6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324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32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4" idx="0"/>
            <a:endCxn id="5" idx="2"/>
          </p:cNvCxnSpPr>
          <p:nvPr/>
        </p:nvCxnSpPr>
        <p:spPr>
          <a:xfrm flipV="1">
            <a:off x="83820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1521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521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146608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09572" y="2865120"/>
            <a:ext cx="301752" cy="1085088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957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0"/>
            <a:endCxn id="27" idx="2"/>
          </p:cNvCxnSpPr>
          <p:nvPr/>
        </p:nvCxnSpPr>
        <p:spPr>
          <a:xfrm flipV="1">
            <a:off x="206044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37460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37460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2688336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5348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65348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3" idx="2"/>
          </p:cNvCxnSpPr>
          <p:nvPr/>
        </p:nvCxnSpPr>
        <p:spPr>
          <a:xfrm flipV="1">
            <a:off x="3316224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932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932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0"/>
            <a:endCxn id="36" idx="2"/>
          </p:cNvCxnSpPr>
          <p:nvPr/>
        </p:nvCxnSpPr>
        <p:spPr>
          <a:xfrm flipV="1">
            <a:off x="39441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875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75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45384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154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54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51663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794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cheapest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30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airfare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53718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48078" y="5799082"/>
            <a:ext cx="1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83921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03854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44112" y="5577840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8754" y="5841754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&lt;EOS&gt;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" idx="3"/>
            <a:endCxn id="24" idx="1"/>
          </p:cNvCxnSpPr>
          <p:nvPr/>
        </p:nvCxnSpPr>
        <p:spPr>
          <a:xfrm>
            <a:off x="989076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61696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1132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39212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67100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61460" y="3419856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689348" y="3432048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183755" y="5756410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/>
              <p:cNvSpPr txBox="1"/>
              <p:nvPr/>
            </p:nvSpPr>
            <p:spPr>
              <a:xfrm>
                <a:off x="560420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20" y="2228584"/>
                <a:ext cx="592283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1187749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749" y="2228584"/>
                <a:ext cx="592283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1851936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36" y="2228584"/>
                <a:ext cx="592283" cy="4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5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324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32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4" idx="0"/>
            <a:endCxn id="5" idx="2"/>
          </p:cNvCxnSpPr>
          <p:nvPr/>
        </p:nvCxnSpPr>
        <p:spPr>
          <a:xfrm flipV="1">
            <a:off x="83820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1521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521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146608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0957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957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0"/>
            <a:endCxn id="27" idx="2"/>
          </p:cNvCxnSpPr>
          <p:nvPr/>
        </p:nvCxnSpPr>
        <p:spPr>
          <a:xfrm flipV="1">
            <a:off x="206044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37460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37460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2688336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5348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65348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3" idx="2"/>
          </p:cNvCxnSpPr>
          <p:nvPr/>
        </p:nvCxnSpPr>
        <p:spPr>
          <a:xfrm flipV="1">
            <a:off x="3316224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932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932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0"/>
            <a:endCxn id="36" idx="2"/>
          </p:cNvCxnSpPr>
          <p:nvPr/>
        </p:nvCxnSpPr>
        <p:spPr>
          <a:xfrm flipV="1">
            <a:off x="39441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875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75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45384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154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54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51663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794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cheapest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30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airfare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53718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48078" y="5799082"/>
            <a:ext cx="1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83921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03854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44112" y="5577840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8754" y="5841754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&lt;EOS&gt;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" idx="3"/>
            <a:endCxn id="24" idx="1"/>
          </p:cNvCxnSpPr>
          <p:nvPr/>
        </p:nvCxnSpPr>
        <p:spPr>
          <a:xfrm>
            <a:off x="989076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61696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1132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39212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67100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61460" y="3419856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689348" y="3432048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183755" y="5756410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/>
              <p:cNvSpPr txBox="1"/>
              <p:nvPr/>
            </p:nvSpPr>
            <p:spPr>
              <a:xfrm>
                <a:off x="560420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20" y="2228584"/>
                <a:ext cx="592283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1187749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749" y="2228584"/>
                <a:ext cx="592283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1851936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36" y="2228584"/>
                <a:ext cx="592283" cy="4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/>
              <p:cNvSpPr txBox="1"/>
              <p:nvPr/>
            </p:nvSpPr>
            <p:spPr>
              <a:xfrm>
                <a:off x="2446180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180" y="2228584"/>
                <a:ext cx="592283" cy="477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3073509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09" y="2228584"/>
                <a:ext cx="592283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3737696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96" y="2228584"/>
                <a:ext cx="592283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/>
              <p:cNvSpPr txBox="1"/>
              <p:nvPr/>
            </p:nvSpPr>
            <p:spPr>
              <a:xfrm>
                <a:off x="4290717" y="2243005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17" y="2243005"/>
                <a:ext cx="592283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/>
            </p:nvSpPr>
            <p:spPr>
              <a:xfrm>
                <a:off x="4883000" y="2257426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00" y="2257426"/>
                <a:ext cx="592283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7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45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324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32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4" idx="0"/>
            <a:endCxn id="5" idx="2"/>
          </p:cNvCxnSpPr>
          <p:nvPr/>
        </p:nvCxnSpPr>
        <p:spPr>
          <a:xfrm flipV="1">
            <a:off x="83820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1521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521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146608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0957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957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0"/>
            <a:endCxn id="27" idx="2"/>
          </p:cNvCxnSpPr>
          <p:nvPr/>
        </p:nvCxnSpPr>
        <p:spPr>
          <a:xfrm flipV="1">
            <a:off x="206044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37460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37460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2688336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5348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65348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3" idx="2"/>
          </p:cNvCxnSpPr>
          <p:nvPr/>
        </p:nvCxnSpPr>
        <p:spPr>
          <a:xfrm flipV="1">
            <a:off x="3316224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932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932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0"/>
            <a:endCxn id="36" idx="2"/>
          </p:cNvCxnSpPr>
          <p:nvPr/>
        </p:nvCxnSpPr>
        <p:spPr>
          <a:xfrm flipV="1">
            <a:off x="39441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875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75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45384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154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54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51663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794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cheapest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30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airfare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53718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48078" y="5799082"/>
            <a:ext cx="1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83921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03854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44112" y="5577840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8754" y="5841754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&lt;EOS&gt;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" idx="3"/>
            <a:endCxn id="24" idx="1"/>
          </p:cNvCxnSpPr>
          <p:nvPr/>
        </p:nvCxnSpPr>
        <p:spPr>
          <a:xfrm>
            <a:off x="989076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61696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1132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39212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67100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61460" y="3419856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689348" y="3432048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183755" y="5756410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/>
              <p:cNvSpPr txBox="1"/>
              <p:nvPr/>
            </p:nvSpPr>
            <p:spPr>
              <a:xfrm>
                <a:off x="560420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20" y="2228584"/>
                <a:ext cx="592283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1187749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749" y="2228584"/>
                <a:ext cx="592283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1851936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36" y="2228584"/>
                <a:ext cx="592283" cy="4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/>
              <p:cNvSpPr txBox="1"/>
              <p:nvPr/>
            </p:nvSpPr>
            <p:spPr>
              <a:xfrm>
                <a:off x="2446180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180" y="2228584"/>
                <a:ext cx="592283" cy="477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3073509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09" y="2228584"/>
                <a:ext cx="592283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3737696" y="222858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96" y="2228584"/>
                <a:ext cx="592283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/>
              <p:cNvSpPr txBox="1"/>
              <p:nvPr/>
            </p:nvSpPr>
            <p:spPr>
              <a:xfrm>
                <a:off x="4290717" y="2243005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17" y="2243005"/>
                <a:ext cx="592283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/>
            </p:nvSpPr>
            <p:spPr>
              <a:xfrm>
                <a:off x="4883000" y="2257426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00" y="2257426"/>
                <a:ext cx="592283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780032" y="1817225"/>
            <a:ext cx="2607564" cy="411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Softmax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/>
              <p:cNvSpPr txBox="1"/>
              <p:nvPr/>
            </p:nvSpPr>
            <p:spPr>
              <a:xfrm>
                <a:off x="572876" y="125001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6" y="1250014"/>
                <a:ext cx="592283" cy="477888"/>
              </a:xfrm>
              <a:prstGeom prst="rect">
                <a:avLst/>
              </a:prstGeom>
              <a:blipFill>
                <a:blip r:embed="rId11"/>
                <a:stretch>
                  <a:fillRect t="-3846" r="-1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1165159" y="1267995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59" y="1267995"/>
                <a:ext cx="592283" cy="477888"/>
              </a:xfrm>
              <a:prstGeom prst="rect">
                <a:avLst/>
              </a:prstGeom>
              <a:blipFill>
                <a:blip r:embed="rId12"/>
                <a:stretch>
                  <a:fillRect t="-3846" r="-1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1812846" y="1288053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46" y="1288053"/>
                <a:ext cx="592283" cy="477888"/>
              </a:xfrm>
              <a:prstGeom prst="rect">
                <a:avLst/>
              </a:prstGeom>
              <a:blipFill>
                <a:blip r:embed="rId13"/>
                <a:stretch>
                  <a:fillRect t="-3797" r="-17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2405129" y="130603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129" y="1306034"/>
                <a:ext cx="592283" cy="477888"/>
              </a:xfrm>
              <a:prstGeom prst="rect">
                <a:avLst/>
              </a:prstGeom>
              <a:blipFill>
                <a:blip r:embed="rId14"/>
                <a:stretch>
                  <a:fillRect t="-3797" r="-17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3038463" y="1272465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63" y="1272465"/>
                <a:ext cx="592283" cy="477888"/>
              </a:xfrm>
              <a:prstGeom prst="rect">
                <a:avLst/>
              </a:prstGeom>
              <a:blipFill>
                <a:blip r:embed="rId15"/>
                <a:stretch>
                  <a:fillRect t="-3846" r="-17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3665575" y="1276967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75" y="1276967"/>
                <a:ext cx="592283" cy="477888"/>
              </a:xfrm>
              <a:prstGeom prst="rect">
                <a:avLst/>
              </a:prstGeom>
              <a:blipFill>
                <a:blip r:embed="rId16"/>
                <a:stretch>
                  <a:fillRect t="-3797" r="-1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/>
              <p:cNvSpPr txBox="1"/>
              <p:nvPr/>
            </p:nvSpPr>
            <p:spPr>
              <a:xfrm>
                <a:off x="4257858" y="1294948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58" y="1294948"/>
                <a:ext cx="592283" cy="477888"/>
              </a:xfrm>
              <a:prstGeom prst="rect">
                <a:avLst/>
              </a:prstGeom>
              <a:blipFill>
                <a:blip r:embed="rId17"/>
                <a:stretch>
                  <a:fillRect t="-3797" r="-17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4891192" y="1261379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92" y="1261379"/>
                <a:ext cx="592283" cy="477888"/>
              </a:xfrm>
              <a:prstGeom prst="rect">
                <a:avLst/>
              </a:prstGeom>
              <a:blipFill>
                <a:blip r:embed="rId18"/>
                <a:stretch>
                  <a:fillRect t="-3846" r="-17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9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324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32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4" idx="0"/>
            <a:endCxn id="5" idx="2"/>
          </p:cNvCxnSpPr>
          <p:nvPr/>
        </p:nvCxnSpPr>
        <p:spPr>
          <a:xfrm flipV="1">
            <a:off x="83820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1521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521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146608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0957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957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0"/>
            <a:endCxn id="27" idx="2"/>
          </p:cNvCxnSpPr>
          <p:nvPr/>
        </p:nvCxnSpPr>
        <p:spPr>
          <a:xfrm flipV="1">
            <a:off x="206044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37460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37460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2688336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5348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65348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3" idx="2"/>
          </p:cNvCxnSpPr>
          <p:nvPr/>
        </p:nvCxnSpPr>
        <p:spPr>
          <a:xfrm flipV="1">
            <a:off x="3316224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932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932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0"/>
            <a:endCxn id="36" idx="2"/>
          </p:cNvCxnSpPr>
          <p:nvPr/>
        </p:nvCxnSpPr>
        <p:spPr>
          <a:xfrm flipV="1">
            <a:off x="39441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875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75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45384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154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54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51663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794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cheapest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30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airfare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53718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48078" y="5799082"/>
            <a:ext cx="1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83921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03854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44112" y="5577840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8754" y="5841754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&lt;EOS&gt;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" idx="3"/>
            <a:endCxn id="24" idx="1"/>
          </p:cNvCxnSpPr>
          <p:nvPr/>
        </p:nvCxnSpPr>
        <p:spPr>
          <a:xfrm>
            <a:off x="989076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61696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1132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39212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67100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61460" y="3419856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689348" y="3432048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/>
              <p:cNvSpPr txBox="1"/>
              <p:nvPr/>
            </p:nvSpPr>
            <p:spPr>
              <a:xfrm>
                <a:off x="572876" y="1354179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6" y="1354179"/>
                <a:ext cx="592283" cy="477888"/>
              </a:xfrm>
              <a:prstGeom prst="rect">
                <a:avLst/>
              </a:prstGeom>
              <a:blipFill>
                <a:blip r:embed="rId3"/>
                <a:stretch>
                  <a:fillRect t="-3797" r="-1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1165159" y="1372160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59" y="1372160"/>
                <a:ext cx="592283" cy="477888"/>
              </a:xfrm>
              <a:prstGeom prst="rect">
                <a:avLst/>
              </a:prstGeom>
              <a:blipFill>
                <a:blip r:embed="rId4"/>
                <a:stretch>
                  <a:fillRect t="-3846" r="-1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1812846" y="1392218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46" y="1392218"/>
                <a:ext cx="592283" cy="477888"/>
              </a:xfrm>
              <a:prstGeom prst="rect">
                <a:avLst/>
              </a:prstGeom>
              <a:blipFill>
                <a:blip r:embed="rId5"/>
                <a:stretch>
                  <a:fillRect t="-3797" r="-17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2405129" y="1410199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129" y="1410199"/>
                <a:ext cx="592283" cy="477888"/>
              </a:xfrm>
              <a:prstGeom prst="rect">
                <a:avLst/>
              </a:prstGeom>
              <a:blipFill>
                <a:blip r:embed="rId6"/>
                <a:stretch>
                  <a:fillRect t="-3797" r="-17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3038463" y="1376630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63" y="1376630"/>
                <a:ext cx="592283" cy="477888"/>
              </a:xfrm>
              <a:prstGeom prst="rect">
                <a:avLst/>
              </a:prstGeom>
              <a:blipFill>
                <a:blip r:embed="rId7"/>
                <a:stretch>
                  <a:fillRect t="-3846" r="-17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3665575" y="1381132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75" y="1381132"/>
                <a:ext cx="592283" cy="477888"/>
              </a:xfrm>
              <a:prstGeom prst="rect">
                <a:avLst/>
              </a:prstGeom>
              <a:blipFill>
                <a:blip r:embed="rId8"/>
                <a:stretch>
                  <a:fillRect t="-3846" r="-1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/>
              <p:cNvSpPr txBox="1"/>
              <p:nvPr/>
            </p:nvSpPr>
            <p:spPr>
              <a:xfrm>
                <a:off x="4257858" y="1399113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58" y="1399113"/>
                <a:ext cx="592283" cy="477888"/>
              </a:xfrm>
              <a:prstGeom prst="rect">
                <a:avLst/>
              </a:prstGeom>
              <a:blipFill>
                <a:blip r:embed="rId9"/>
                <a:stretch>
                  <a:fillRect t="-3846" r="-17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4891192" y="136554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92" y="1365544"/>
                <a:ext cx="592283" cy="477888"/>
              </a:xfrm>
              <a:prstGeom prst="rect">
                <a:avLst/>
              </a:prstGeom>
              <a:blipFill>
                <a:blip r:embed="rId10"/>
                <a:stretch>
                  <a:fillRect t="-3846" r="-17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151041" y="1448618"/>
                <a:ext cx="2648138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041" y="1448618"/>
                <a:ext cx="2648138" cy="11005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275846" y="3067291"/>
                <a:ext cx="298632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is a one-hot encoded word vector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: is a probability distribution over words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6" y="3067291"/>
                <a:ext cx="2986321" cy="1938992"/>
              </a:xfrm>
              <a:prstGeom prst="rect">
                <a:avLst/>
              </a:prstGeom>
              <a:blipFill>
                <a:blip r:embed="rId12"/>
                <a:stretch>
                  <a:fillRect l="-3272" t="-2516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87323" y="2233232"/>
            <a:ext cx="328393" cy="10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315212" y="2233232"/>
            <a:ext cx="301752" cy="10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916459" y="2233232"/>
            <a:ext cx="301752" cy="10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537460" y="2152001"/>
            <a:ext cx="301752" cy="17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187692" y="2233231"/>
            <a:ext cx="279408" cy="11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815580" y="1888088"/>
            <a:ext cx="279408" cy="46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398768" y="2097026"/>
            <a:ext cx="290580" cy="25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991408" y="2301240"/>
            <a:ext cx="32582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324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32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4" idx="0"/>
            <a:endCxn id="5" idx="2"/>
          </p:cNvCxnSpPr>
          <p:nvPr/>
        </p:nvCxnSpPr>
        <p:spPr>
          <a:xfrm flipV="1">
            <a:off x="83820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1521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521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146608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0957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957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0"/>
            <a:endCxn id="27" idx="2"/>
          </p:cNvCxnSpPr>
          <p:nvPr/>
        </p:nvCxnSpPr>
        <p:spPr>
          <a:xfrm flipV="1">
            <a:off x="206044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37460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37460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2688336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5348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65348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3" idx="2"/>
          </p:cNvCxnSpPr>
          <p:nvPr/>
        </p:nvCxnSpPr>
        <p:spPr>
          <a:xfrm flipV="1">
            <a:off x="3316224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932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932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0"/>
            <a:endCxn id="36" idx="2"/>
          </p:cNvCxnSpPr>
          <p:nvPr/>
        </p:nvCxnSpPr>
        <p:spPr>
          <a:xfrm flipV="1">
            <a:off x="39441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875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75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45384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154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54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51663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794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cheapest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30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airfare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53718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48078" y="5799082"/>
            <a:ext cx="1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83921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03854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44112" y="5577840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8754" y="5841754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&lt;EOS&gt;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" idx="3"/>
            <a:endCxn id="24" idx="1"/>
          </p:cNvCxnSpPr>
          <p:nvPr/>
        </p:nvCxnSpPr>
        <p:spPr>
          <a:xfrm>
            <a:off x="989076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61696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1132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39212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67100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61460" y="3419856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689348" y="3432048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/>
              <p:cNvSpPr txBox="1"/>
              <p:nvPr/>
            </p:nvSpPr>
            <p:spPr>
              <a:xfrm>
                <a:off x="572876" y="1354179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6" y="1354179"/>
                <a:ext cx="592283" cy="477888"/>
              </a:xfrm>
              <a:prstGeom prst="rect">
                <a:avLst/>
              </a:prstGeom>
              <a:blipFill>
                <a:blip r:embed="rId3"/>
                <a:stretch>
                  <a:fillRect t="-3797" r="-1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1165159" y="1372160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59" y="1372160"/>
                <a:ext cx="592283" cy="477888"/>
              </a:xfrm>
              <a:prstGeom prst="rect">
                <a:avLst/>
              </a:prstGeom>
              <a:blipFill>
                <a:blip r:embed="rId4"/>
                <a:stretch>
                  <a:fillRect t="-3846" r="-1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1812846" y="1392218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46" y="1392218"/>
                <a:ext cx="592283" cy="477888"/>
              </a:xfrm>
              <a:prstGeom prst="rect">
                <a:avLst/>
              </a:prstGeom>
              <a:blipFill>
                <a:blip r:embed="rId5"/>
                <a:stretch>
                  <a:fillRect t="-3797" r="-17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2405129" y="1410199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129" y="1410199"/>
                <a:ext cx="592283" cy="477888"/>
              </a:xfrm>
              <a:prstGeom prst="rect">
                <a:avLst/>
              </a:prstGeom>
              <a:blipFill>
                <a:blip r:embed="rId6"/>
                <a:stretch>
                  <a:fillRect t="-3797" r="-17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3038463" y="1376630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63" y="1376630"/>
                <a:ext cx="592283" cy="477888"/>
              </a:xfrm>
              <a:prstGeom prst="rect">
                <a:avLst/>
              </a:prstGeom>
              <a:blipFill>
                <a:blip r:embed="rId7"/>
                <a:stretch>
                  <a:fillRect t="-3846" r="-17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3665575" y="1381132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75" y="1381132"/>
                <a:ext cx="592283" cy="477888"/>
              </a:xfrm>
              <a:prstGeom prst="rect">
                <a:avLst/>
              </a:prstGeom>
              <a:blipFill>
                <a:blip r:embed="rId8"/>
                <a:stretch>
                  <a:fillRect t="-3846" r="-1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/>
              <p:cNvSpPr txBox="1"/>
              <p:nvPr/>
            </p:nvSpPr>
            <p:spPr>
              <a:xfrm>
                <a:off x="4257858" y="1399113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58" y="1399113"/>
                <a:ext cx="592283" cy="477888"/>
              </a:xfrm>
              <a:prstGeom prst="rect">
                <a:avLst/>
              </a:prstGeom>
              <a:blipFill>
                <a:blip r:embed="rId9"/>
                <a:stretch>
                  <a:fillRect t="-3846" r="-17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4891192" y="1365544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92" y="1365544"/>
                <a:ext cx="592283" cy="477888"/>
              </a:xfrm>
              <a:prstGeom prst="rect">
                <a:avLst/>
              </a:prstGeom>
              <a:blipFill>
                <a:blip r:embed="rId10"/>
                <a:stretch>
                  <a:fillRect t="-3846" r="-17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87323" y="2233232"/>
            <a:ext cx="328393" cy="10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315212" y="2233232"/>
            <a:ext cx="301752" cy="10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916459" y="2233232"/>
            <a:ext cx="301752" cy="10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537460" y="2152001"/>
            <a:ext cx="301752" cy="17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187692" y="2233231"/>
            <a:ext cx="279408" cy="11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815580" y="1888088"/>
            <a:ext cx="279408" cy="46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398768" y="2097026"/>
            <a:ext cx="290580" cy="25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991408" y="2301240"/>
            <a:ext cx="32582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30746" y="1099595"/>
            <a:ext cx="627112" cy="5256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48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324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32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4" idx="0"/>
            <a:endCxn id="5" idx="2"/>
          </p:cNvCxnSpPr>
          <p:nvPr/>
        </p:nvCxnSpPr>
        <p:spPr>
          <a:xfrm flipV="1">
            <a:off x="83820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1521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521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146608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0957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957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0"/>
            <a:endCxn id="27" idx="2"/>
          </p:cNvCxnSpPr>
          <p:nvPr/>
        </p:nvCxnSpPr>
        <p:spPr>
          <a:xfrm flipV="1">
            <a:off x="206044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37460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37460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2688336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5348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65348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3" idx="2"/>
          </p:cNvCxnSpPr>
          <p:nvPr/>
        </p:nvCxnSpPr>
        <p:spPr>
          <a:xfrm flipV="1">
            <a:off x="3316224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932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932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0"/>
            <a:endCxn id="36" idx="2"/>
          </p:cNvCxnSpPr>
          <p:nvPr/>
        </p:nvCxnSpPr>
        <p:spPr>
          <a:xfrm flipV="1">
            <a:off x="39441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875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75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45384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154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54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51663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794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cheapest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30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airfare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53718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48078" y="5799082"/>
            <a:ext cx="1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83921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03854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44112" y="5577840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8754" y="5841754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&lt;EOS&gt;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" idx="3"/>
            <a:endCxn id="24" idx="1"/>
          </p:cNvCxnSpPr>
          <p:nvPr/>
        </p:nvCxnSpPr>
        <p:spPr>
          <a:xfrm>
            <a:off x="989076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61696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1132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39212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67100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61460" y="3419856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689348" y="3432048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0746" y="2696901"/>
            <a:ext cx="627112" cy="3659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肘形连接符 6"/>
          <p:cNvCxnSpPr>
            <a:stCxn id="62" idx="0"/>
            <a:endCxn id="36" idx="0"/>
          </p:cNvCxnSpPr>
          <p:nvPr/>
        </p:nvCxnSpPr>
        <p:spPr>
          <a:xfrm rot="16200000" flipV="1">
            <a:off x="5544312" y="1264920"/>
            <a:ext cx="12700" cy="3200400"/>
          </a:xfrm>
          <a:prstGeom prst="bentConnector3">
            <a:avLst>
              <a:gd name="adj1" fmla="val 508101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5879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879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77388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7261860" y="3419856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183755" y="5838181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4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49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324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32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4" idx="0"/>
            <a:endCxn id="5" idx="2"/>
          </p:cNvCxnSpPr>
          <p:nvPr/>
        </p:nvCxnSpPr>
        <p:spPr>
          <a:xfrm flipV="1">
            <a:off x="83820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1521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521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146608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0957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957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0"/>
            <a:endCxn id="27" idx="2"/>
          </p:cNvCxnSpPr>
          <p:nvPr/>
        </p:nvCxnSpPr>
        <p:spPr>
          <a:xfrm flipV="1">
            <a:off x="206044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37460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37460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2688336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5348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65348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3" idx="2"/>
          </p:cNvCxnSpPr>
          <p:nvPr/>
        </p:nvCxnSpPr>
        <p:spPr>
          <a:xfrm flipV="1">
            <a:off x="3316224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932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932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0"/>
            <a:endCxn id="36" idx="2"/>
          </p:cNvCxnSpPr>
          <p:nvPr/>
        </p:nvCxnSpPr>
        <p:spPr>
          <a:xfrm flipV="1">
            <a:off x="39441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875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75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45384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154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54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51663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794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cheapest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30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airfare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53718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48078" y="5799082"/>
            <a:ext cx="1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83921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03854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44112" y="5577840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8754" y="5841754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&lt;EOS&gt;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" idx="3"/>
            <a:endCxn id="24" idx="1"/>
          </p:cNvCxnSpPr>
          <p:nvPr/>
        </p:nvCxnSpPr>
        <p:spPr>
          <a:xfrm>
            <a:off x="989076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61696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1132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39212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67100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61460" y="3419856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689348" y="3432048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62" idx="0"/>
            <a:endCxn id="36" idx="0"/>
          </p:cNvCxnSpPr>
          <p:nvPr/>
        </p:nvCxnSpPr>
        <p:spPr>
          <a:xfrm rot="16200000" flipV="1">
            <a:off x="5544312" y="1264920"/>
            <a:ext cx="12700" cy="3200400"/>
          </a:xfrm>
          <a:prstGeom prst="bentConnector3">
            <a:avLst>
              <a:gd name="adj1" fmla="val 508101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5879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879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77388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7261860" y="3419856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183755" y="5838181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cxnSp>
        <p:nvCxnSpPr>
          <p:cNvPr id="61" name="肘形连接符 60"/>
          <p:cNvCxnSpPr/>
          <p:nvPr/>
        </p:nvCxnSpPr>
        <p:spPr>
          <a:xfrm rot="16200000" flipV="1">
            <a:off x="6138672" y="1264920"/>
            <a:ext cx="12700" cy="3200400"/>
          </a:xfrm>
          <a:prstGeom prst="bentConnector3">
            <a:avLst>
              <a:gd name="adj1" fmla="val 37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33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network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to sequence model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altLang="zh-CN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a position in the input sequence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50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324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32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4" idx="0"/>
            <a:endCxn id="5" idx="2"/>
          </p:cNvCxnSpPr>
          <p:nvPr/>
        </p:nvCxnSpPr>
        <p:spPr>
          <a:xfrm flipV="1">
            <a:off x="83820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1521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521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146608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0957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957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0"/>
            <a:endCxn id="27" idx="2"/>
          </p:cNvCxnSpPr>
          <p:nvPr/>
        </p:nvCxnSpPr>
        <p:spPr>
          <a:xfrm flipV="1">
            <a:off x="206044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37460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37460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2688336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5348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65348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3" idx="2"/>
          </p:cNvCxnSpPr>
          <p:nvPr/>
        </p:nvCxnSpPr>
        <p:spPr>
          <a:xfrm flipV="1">
            <a:off x="3316224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932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932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0"/>
            <a:endCxn id="36" idx="2"/>
          </p:cNvCxnSpPr>
          <p:nvPr/>
        </p:nvCxnSpPr>
        <p:spPr>
          <a:xfrm flipV="1">
            <a:off x="39441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875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75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45384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154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54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51663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794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cheapest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30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airfare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53718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48078" y="5799082"/>
            <a:ext cx="1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83921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03854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44112" y="5577840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8754" y="5841754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&lt;EOS&gt;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" idx="3"/>
            <a:endCxn id="24" idx="1"/>
          </p:cNvCxnSpPr>
          <p:nvPr/>
        </p:nvCxnSpPr>
        <p:spPr>
          <a:xfrm>
            <a:off x="989076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61696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1132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39212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67100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61460" y="3419856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689348" y="3432048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62" idx="0"/>
            <a:endCxn id="36" idx="0"/>
          </p:cNvCxnSpPr>
          <p:nvPr/>
        </p:nvCxnSpPr>
        <p:spPr>
          <a:xfrm rot="16200000" flipV="1">
            <a:off x="5544312" y="1264920"/>
            <a:ext cx="12700" cy="3200400"/>
          </a:xfrm>
          <a:prstGeom prst="bentConnector3">
            <a:avLst>
              <a:gd name="adj1" fmla="val 508101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5879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879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77388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7261860" y="3419856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183755" y="5838181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cxnSp>
        <p:nvCxnSpPr>
          <p:cNvPr id="61" name="肘形连接符 60"/>
          <p:cNvCxnSpPr/>
          <p:nvPr/>
        </p:nvCxnSpPr>
        <p:spPr>
          <a:xfrm rot="16200000" flipV="1">
            <a:off x="6138672" y="1264920"/>
            <a:ext cx="12700" cy="3200400"/>
          </a:xfrm>
          <a:prstGeom prst="bentConnector3">
            <a:avLst>
              <a:gd name="adj1" fmla="val 37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2158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2158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66" idx="0"/>
            <a:endCxn id="65" idx="2"/>
          </p:cNvCxnSpPr>
          <p:nvPr/>
        </p:nvCxnSpPr>
        <p:spPr>
          <a:xfrm flipV="1">
            <a:off x="83667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889748" y="3432048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24013" y="5535168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cxnSp>
        <p:nvCxnSpPr>
          <p:cNvPr id="75" name="肘形连接符 74"/>
          <p:cNvCxnSpPr>
            <a:stCxn id="65" idx="0"/>
          </p:cNvCxnSpPr>
          <p:nvPr/>
        </p:nvCxnSpPr>
        <p:spPr>
          <a:xfrm rot="16200000" flipV="1">
            <a:off x="6766560" y="1264920"/>
            <a:ext cx="12700" cy="3200400"/>
          </a:xfrm>
          <a:prstGeom prst="bentConnector3">
            <a:avLst>
              <a:gd name="adj1" fmla="val 65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51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324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32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4" idx="0"/>
            <a:endCxn id="5" idx="2"/>
          </p:cNvCxnSpPr>
          <p:nvPr/>
        </p:nvCxnSpPr>
        <p:spPr>
          <a:xfrm flipV="1">
            <a:off x="83820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1521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521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146608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0957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957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0"/>
            <a:endCxn id="27" idx="2"/>
          </p:cNvCxnSpPr>
          <p:nvPr/>
        </p:nvCxnSpPr>
        <p:spPr>
          <a:xfrm flipV="1">
            <a:off x="206044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37460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37460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2688336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5348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65348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3" idx="2"/>
          </p:cNvCxnSpPr>
          <p:nvPr/>
        </p:nvCxnSpPr>
        <p:spPr>
          <a:xfrm flipV="1">
            <a:off x="3316224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932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932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0"/>
            <a:endCxn id="36" idx="2"/>
          </p:cNvCxnSpPr>
          <p:nvPr/>
        </p:nvCxnSpPr>
        <p:spPr>
          <a:xfrm flipV="1">
            <a:off x="39441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875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75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45384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154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54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51663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794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cheapest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30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airfare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53718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48078" y="5799082"/>
            <a:ext cx="1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83921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03854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44112" y="5577840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8754" y="5841754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&lt;EOS&gt;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" idx="3"/>
            <a:endCxn id="24" idx="1"/>
          </p:cNvCxnSpPr>
          <p:nvPr/>
        </p:nvCxnSpPr>
        <p:spPr>
          <a:xfrm>
            <a:off x="989076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61696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1132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39212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67100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61460" y="3419856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689348" y="3432048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5879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879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77388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7261860" y="3419856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183755" y="5838181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2158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2158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66" idx="0"/>
            <a:endCxn id="65" idx="2"/>
          </p:cNvCxnSpPr>
          <p:nvPr/>
        </p:nvCxnSpPr>
        <p:spPr>
          <a:xfrm flipV="1">
            <a:off x="83667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889748" y="3432048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24013" y="5535168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9770745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9770745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>
            <a:stCxn id="77" idx="0"/>
            <a:endCxn id="76" idx="2"/>
          </p:cNvCxnSpPr>
          <p:nvPr/>
        </p:nvCxnSpPr>
        <p:spPr>
          <a:xfrm flipV="1">
            <a:off x="9921621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9396222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cxnSp>
        <p:nvCxnSpPr>
          <p:cNvPr id="80" name="肘形连接符 79"/>
          <p:cNvCxnSpPr>
            <a:stCxn id="76" idx="0"/>
          </p:cNvCxnSpPr>
          <p:nvPr/>
        </p:nvCxnSpPr>
        <p:spPr>
          <a:xfrm rot="16200000" flipV="1">
            <a:off x="6304979" y="-751523"/>
            <a:ext cx="12700" cy="7233285"/>
          </a:xfrm>
          <a:prstGeom prst="bentConnector3">
            <a:avLst>
              <a:gd name="adj1" fmla="val 101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7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52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324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732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4" idx="0"/>
            <a:endCxn id="5" idx="2"/>
          </p:cNvCxnSpPr>
          <p:nvPr/>
        </p:nvCxnSpPr>
        <p:spPr>
          <a:xfrm flipV="1">
            <a:off x="83820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1521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1521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146608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09572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09572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0"/>
            <a:endCxn id="27" idx="2"/>
          </p:cNvCxnSpPr>
          <p:nvPr/>
        </p:nvCxnSpPr>
        <p:spPr>
          <a:xfrm flipV="1">
            <a:off x="2060448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37460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37460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2688336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65348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65348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0"/>
            <a:endCxn id="33" idx="2"/>
          </p:cNvCxnSpPr>
          <p:nvPr/>
        </p:nvCxnSpPr>
        <p:spPr>
          <a:xfrm flipV="1">
            <a:off x="3316224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932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932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0"/>
            <a:endCxn id="36" idx="2"/>
          </p:cNvCxnSpPr>
          <p:nvPr/>
        </p:nvCxnSpPr>
        <p:spPr>
          <a:xfrm flipV="1">
            <a:off x="39441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875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75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45384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154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54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42" idx="2"/>
          </p:cNvCxnSpPr>
          <p:nvPr/>
        </p:nvCxnSpPr>
        <p:spPr>
          <a:xfrm flipV="1">
            <a:off x="51663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794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cheapest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25830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airfare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53718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148078" y="5799082"/>
            <a:ext cx="11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839212" y="5535168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03854" y="5799082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44112" y="5577840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8754" y="5841754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&lt;EOS&gt;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" idx="3"/>
            <a:endCxn id="24" idx="1"/>
          </p:cNvCxnSpPr>
          <p:nvPr/>
        </p:nvCxnSpPr>
        <p:spPr>
          <a:xfrm>
            <a:off x="989076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61696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211324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39212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67100" y="3407664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061460" y="3419856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689348" y="3432048"/>
            <a:ext cx="326136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5879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879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77388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7261860" y="3419856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183755" y="5838181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2158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2158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66" idx="0"/>
            <a:endCxn id="65" idx="2"/>
          </p:cNvCxnSpPr>
          <p:nvPr/>
        </p:nvCxnSpPr>
        <p:spPr>
          <a:xfrm flipV="1">
            <a:off x="83667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889748" y="3432048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24013" y="5535168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9770745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9770745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>
            <a:stCxn id="77" idx="0"/>
            <a:endCxn id="76" idx="2"/>
          </p:cNvCxnSpPr>
          <p:nvPr/>
        </p:nvCxnSpPr>
        <p:spPr>
          <a:xfrm flipV="1">
            <a:off x="9921621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9396222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cxnSp>
        <p:nvCxnSpPr>
          <p:cNvPr id="80" name="肘形连接符 79"/>
          <p:cNvCxnSpPr>
            <a:stCxn id="76" idx="0"/>
          </p:cNvCxnSpPr>
          <p:nvPr/>
        </p:nvCxnSpPr>
        <p:spPr>
          <a:xfrm rot="16200000" flipV="1">
            <a:off x="6304979" y="-751523"/>
            <a:ext cx="12700" cy="7233285"/>
          </a:xfrm>
          <a:prstGeom prst="bentConnector3">
            <a:avLst>
              <a:gd name="adj1" fmla="val 101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365105" y="2865120"/>
            <a:ext cx="301752" cy="10850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0365105" y="4200144"/>
            <a:ext cx="301752" cy="10850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>
            <a:stCxn id="81" idx="0"/>
            <a:endCxn id="75" idx="2"/>
          </p:cNvCxnSpPr>
          <p:nvPr/>
        </p:nvCxnSpPr>
        <p:spPr>
          <a:xfrm flipV="1">
            <a:off x="10515981" y="3950208"/>
            <a:ext cx="0" cy="2499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10038969" y="3419856"/>
            <a:ext cx="32613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960864" y="5756410"/>
            <a:ext cx="1207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cxnSp>
        <p:nvCxnSpPr>
          <p:cNvPr id="86" name="肘形连接符 85"/>
          <p:cNvCxnSpPr>
            <a:stCxn id="75" idx="0"/>
          </p:cNvCxnSpPr>
          <p:nvPr/>
        </p:nvCxnSpPr>
        <p:spPr>
          <a:xfrm rot="16200000" flipV="1">
            <a:off x="7841171" y="190309"/>
            <a:ext cx="12700" cy="5349621"/>
          </a:xfrm>
          <a:prstGeom prst="bentConnector3">
            <a:avLst>
              <a:gd name="adj1" fmla="val 844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53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53</a:t>
            </a:fld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99363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99363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63" idx="0"/>
            <a:endCxn id="62" idx="2"/>
          </p:cNvCxnSpPr>
          <p:nvPr/>
        </p:nvCxnSpPr>
        <p:spPr>
          <a:xfrm flipV="1">
            <a:off x="714451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587996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587996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stCxn id="66" idx="0"/>
            <a:endCxn id="65" idx="2"/>
          </p:cNvCxnSpPr>
          <p:nvPr/>
        </p:nvCxnSpPr>
        <p:spPr>
          <a:xfrm flipV="1">
            <a:off x="7738872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215884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215884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69" idx="0"/>
            <a:endCxn id="68" idx="2"/>
          </p:cNvCxnSpPr>
          <p:nvPr/>
        </p:nvCxnSpPr>
        <p:spPr>
          <a:xfrm flipV="1">
            <a:off x="8366760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261860" y="3419856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889748" y="3432048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619113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183755" y="5756410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San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24013" y="5535168"/>
            <a:ext cx="12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Francisco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9770745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9770745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>
            <a:stCxn id="77" idx="0"/>
            <a:endCxn id="76" idx="2"/>
          </p:cNvCxnSpPr>
          <p:nvPr/>
        </p:nvCxnSpPr>
        <p:spPr>
          <a:xfrm flipV="1">
            <a:off x="9921621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365105" y="2865120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365105" y="4200144"/>
            <a:ext cx="301752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10515981" y="3950208"/>
            <a:ext cx="0" cy="249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10038969" y="3419856"/>
            <a:ext cx="32613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9396222" y="5492496"/>
            <a:ext cx="10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&lt;GO&gt;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9960864" y="5756410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Shanghai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24928" y="5492496"/>
            <a:ext cx="1695923" cy="633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9770745" y="5706224"/>
            <a:ext cx="1695923" cy="633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19514" y="2338086"/>
            <a:ext cx="4421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Destination: San Francisco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Departure: Shanghai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26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268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54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68638" y="3946967"/>
                <a:ext cx="8113853" cy="199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 the number of decoders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sequence length of output in k-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decoder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ground truth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output from the decoder</a:t>
                </a: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38" y="3946967"/>
                <a:ext cx="8113853" cy="1998496"/>
              </a:xfrm>
              <a:prstGeom prst="rect">
                <a:avLst/>
              </a:prstGeom>
              <a:blipFill>
                <a:blip r:embed="rId3"/>
                <a:stretch>
                  <a:fillRect l="-1127" t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6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ATIS dataset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MIT restaurant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 corpus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5173884" y="1825625"/>
            <a:ext cx="289367" cy="14963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73479" y="1752274"/>
            <a:ext cx="3877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token-level labels in the Beginning-Inside-Out format in different domains.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7627717" y="3387836"/>
            <a:ext cx="381964" cy="613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9545" y="4263552"/>
            <a:ext cx="8167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E2E version of each dataset without token-level labels by chunking the BIO-labeled words and using the labels as fields to extract.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68" y="1353881"/>
            <a:ext cx="5798210" cy="48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01"/>
          <a:stretch/>
        </p:blipFill>
        <p:spPr>
          <a:xfrm>
            <a:off x="4364038" y="1909823"/>
            <a:ext cx="3463923" cy="20150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55494" y="4490978"/>
            <a:ext cx="840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end-to-end model is  competitive with the baseline models in terms of micro-averaged F1 for two of the three datasets.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Pointer Network can deal with problem without fixed output dictionary, like combination problems.</a:t>
            </a:r>
          </a:p>
          <a:p>
            <a:endParaRPr lang="en-US" altLang="zh-CN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Applications in NLP: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Sentence ordering, Information Extraction, Summarization……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0550" y="3044279"/>
            <a:ext cx="32399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Thank you </a:t>
            </a:r>
            <a:r>
              <a:rPr lang="en-US" altLang="zh-CN" sz="4400" b="1" dirty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~</a:t>
            </a:r>
            <a:endParaRPr lang="zh-CN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664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475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286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770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2358735" y="427586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3539835" y="427586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4720935" y="4275860"/>
            <a:ext cx="4918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47553" y="484216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53" y="4842166"/>
                <a:ext cx="59228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128653" y="484216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3" y="4842165"/>
                <a:ext cx="59228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16234" y="484216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34" y="4842165"/>
                <a:ext cx="59228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>
            <a:stCxn id="16" idx="0"/>
            <a:endCxn id="6" idx="2"/>
          </p:cNvCxnSpPr>
          <p:nvPr/>
        </p:nvCxnSpPr>
        <p:spPr>
          <a:xfrm flipH="1" flipV="1">
            <a:off x="3243694" y="4572001"/>
            <a:ext cx="1" cy="270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  <a:endCxn id="7" idx="2"/>
          </p:cNvCxnSpPr>
          <p:nvPr/>
        </p:nvCxnSpPr>
        <p:spPr>
          <a:xfrm flipH="1" flipV="1">
            <a:off x="4424794" y="4572001"/>
            <a:ext cx="1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0"/>
            <a:endCxn id="8" idx="2"/>
          </p:cNvCxnSpPr>
          <p:nvPr/>
        </p:nvCxnSpPr>
        <p:spPr>
          <a:xfrm flipH="1" flipV="1">
            <a:off x="5508911" y="4572001"/>
            <a:ext cx="3465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80306" y="401458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06" y="4014586"/>
                <a:ext cx="59228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994311" y="4045027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11" y="4045027"/>
                <a:ext cx="592283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75412" y="404502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12" y="4045026"/>
                <a:ext cx="592283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259530" y="404502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30" y="4045026"/>
                <a:ext cx="592283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366162" y="2386447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547262" y="2386447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728362" y="2386447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812479" y="2386447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>
            <a:off x="6958444" y="2682588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3"/>
            <a:endCxn id="33" idx="1"/>
          </p:cNvCxnSpPr>
          <p:nvPr/>
        </p:nvCxnSpPr>
        <p:spPr>
          <a:xfrm>
            <a:off x="8139544" y="2682588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3"/>
            <a:endCxn id="34" idx="1"/>
          </p:cNvCxnSpPr>
          <p:nvPr/>
        </p:nvCxnSpPr>
        <p:spPr>
          <a:xfrm>
            <a:off x="9320644" y="2682588"/>
            <a:ext cx="4918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6366161" y="1648694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161" y="1648694"/>
                <a:ext cx="592283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7547262" y="1648694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262" y="1648694"/>
                <a:ext cx="592283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8728362" y="1648693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62" y="1648693"/>
                <a:ext cx="592283" cy="461665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9815943" y="1648693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943" y="1648693"/>
                <a:ext cx="592283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/>
          <p:nvPr/>
        </p:nvCxnSpPr>
        <p:spPr>
          <a:xfrm flipV="1">
            <a:off x="6662303" y="2085107"/>
            <a:ext cx="0" cy="270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7843403" y="2085107"/>
            <a:ext cx="1" cy="270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9024503" y="2085107"/>
            <a:ext cx="1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10108620" y="2085107"/>
            <a:ext cx="3465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380015" y="2421314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15" y="2421314"/>
                <a:ext cx="592283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7594020" y="245175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020" y="2451755"/>
                <a:ext cx="592283" cy="461665"/>
              </a:xfrm>
              <a:prstGeom prst="rect">
                <a:avLst/>
              </a:prstGeom>
              <a:blipFill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8775121" y="2451754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121" y="2451754"/>
                <a:ext cx="592283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9859239" y="2451754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239" y="2451754"/>
                <a:ext cx="592283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肘形连接符 52"/>
          <p:cNvCxnSpPr>
            <a:stCxn id="30" idx="3"/>
            <a:endCxn id="46" idx="1"/>
          </p:cNvCxnSpPr>
          <p:nvPr/>
        </p:nvCxnSpPr>
        <p:spPr>
          <a:xfrm flipV="1">
            <a:off x="5851813" y="2652147"/>
            <a:ext cx="528202" cy="16237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>
            <a:off x="6763615" y="1937044"/>
            <a:ext cx="1126547" cy="1049113"/>
          </a:xfrm>
          <a:prstGeom prst="bentConnector4">
            <a:avLst>
              <a:gd name="adj1" fmla="val 36856"/>
              <a:gd name="adj2" fmla="val 12179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>
            <a:off x="7946448" y="1937044"/>
            <a:ext cx="1126547" cy="1049113"/>
          </a:xfrm>
          <a:prstGeom prst="bentConnector4">
            <a:avLst>
              <a:gd name="adj1" fmla="val 36856"/>
              <a:gd name="adj2" fmla="val 12179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/>
          <p:nvPr/>
        </p:nvCxnSpPr>
        <p:spPr>
          <a:xfrm>
            <a:off x="9045282" y="1937044"/>
            <a:ext cx="1126547" cy="1049113"/>
          </a:xfrm>
          <a:prstGeom prst="bentConnector4">
            <a:avLst>
              <a:gd name="adj1" fmla="val 36856"/>
              <a:gd name="adj2" fmla="val 12179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64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475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286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770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2358735" y="427586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3539835" y="427586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4720935" y="4275860"/>
            <a:ext cx="4918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47553" y="484216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53" y="4842166"/>
                <a:ext cx="59228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128653" y="484216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3" y="4842165"/>
                <a:ext cx="59228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16234" y="484216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34" y="4842165"/>
                <a:ext cx="59228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>
            <a:stCxn id="16" idx="0"/>
            <a:endCxn id="6" idx="2"/>
          </p:cNvCxnSpPr>
          <p:nvPr/>
        </p:nvCxnSpPr>
        <p:spPr>
          <a:xfrm flipH="1" flipV="1">
            <a:off x="3243694" y="4572001"/>
            <a:ext cx="1" cy="270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  <a:endCxn id="7" idx="2"/>
          </p:cNvCxnSpPr>
          <p:nvPr/>
        </p:nvCxnSpPr>
        <p:spPr>
          <a:xfrm flipH="1" flipV="1">
            <a:off x="4424794" y="4572001"/>
            <a:ext cx="1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0"/>
            <a:endCxn id="8" idx="2"/>
          </p:cNvCxnSpPr>
          <p:nvPr/>
        </p:nvCxnSpPr>
        <p:spPr>
          <a:xfrm flipH="1" flipV="1">
            <a:off x="5508911" y="4572001"/>
            <a:ext cx="3465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80306" y="401458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06" y="4014586"/>
                <a:ext cx="592283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994311" y="4045027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11" y="4045027"/>
                <a:ext cx="592283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75412" y="404502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12" y="4045026"/>
                <a:ext cx="592283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259530" y="404502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30" y="4045026"/>
                <a:ext cx="592283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366162" y="2386447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380015" y="2421314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15" y="2421314"/>
                <a:ext cx="592283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肘形连接符 4"/>
          <p:cNvCxnSpPr>
            <a:stCxn id="30" idx="3"/>
            <a:endCxn id="31" idx="2"/>
          </p:cNvCxnSpPr>
          <p:nvPr/>
        </p:nvCxnSpPr>
        <p:spPr>
          <a:xfrm flipV="1">
            <a:off x="5851813" y="2978729"/>
            <a:ext cx="810490" cy="1297130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17072" y="2431472"/>
            <a:ext cx="1073726" cy="42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Match</a:t>
            </a:r>
            <a:endParaRPr lang="zh-CN" altLang="en-US" sz="2000" b="1" dirty="0"/>
          </a:p>
        </p:txBody>
      </p:sp>
      <p:cxnSp>
        <p:nvCxnSpPr>
          <p:cNvPr id="13" name="直接箭头连接符 12"/>
          <p:cNvCxnSpPr>
            <a:stCxn id="4" idx="0"/>
            <a:endCxn id="9" idx="2"/>
          </p:cNvCxnSpPr>
          <p:nvPr/>
        </p:nvCxnSpPr>
        <p:spPr>
          <a:xfrm flipH="1" flipV="1">
            <a:off x="2053935" y="2854037"/>
            <a:ext cx="8659" cy="112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6" idx="1"/>
            <a:endCxn id="9" idx="3"/>
          </p:cNvCxnSpPr>
          <p:nvPr/>
        </p:nvCxnSpPr>
        <p:spPr>
          <a:xfrm flipH="1" flipV="1">
            <a:off x="2590798" y="2642755"/>
            <a:ext cx="3789217" cy="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1780305" y="1720927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05" y="1720927"/>
                <a:ext cx="592283" cy="477888"/>
              </a:xfrm>
              <a:prstGeom prst="rect">
                <a:avLst/>
              </a:prstGeom>
              <a:blipFill>
                <a:blip r:embed="rId12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9119753" y="1852262"/>
            <a:ext cx="1073726" cy="42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Match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510893" y="2596478"/>
                <a:ext cx="4062845" cy="3116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Concat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Perception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Neural Network</a:t>
                </a: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893" y="2596478"/>
                <a:ext cx="4062845" cy="3116302"/>
              </a:xfrm>
              <a:prstGeom prst="rect">
                <a:avLst/>
              </a:prstGeom>
              <a:blipFill>
                <a:blip r:embed="rId13"/>
                <a:stretch>
                  <a:fillRect l="-1949" t="-1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64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475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286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770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2358735" y="427586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3539835" y="427586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4720935" y="4275860"/>
            <a:ext cx="4918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47553" y="484216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53" y="4842166"/>
                <a:ext cx="59228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128653" y="484216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3" y="4842165"/>
                <a:ext cx="59228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16234" y="484216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34" y="4842165"/>
                <a:ext cx="59228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>
            <a:stCxn id="16" idx="0"/>
            <a:endCxn id="6" idx="2"/>
          </p:cNvCxnSpPr>
          <p:nvPr/>
        </p:nvCxnSpPr>
        <p:spPr>
          <a:xfrm flipH="1" flipV="1">
            <a:off x="3243694" y="4572001"/>
            <a:ext cx="1" cy="270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  <a:endCxn id="7" idx="2"/>
          </p:cNvCxnSpPr>
          <p:nvPr/>
        </p:nvCxnSpPr>
        <p:spPr>
          <a:xfrm flipH="1" flipV="1">
            <a:off x="4424794" y="4572001"/>
            <a:ext cx="1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0"/>
            <a:endCxn id="8" idx="2"/>
          </p:cNvCxnSpPr>
          <p:nvPr/>
        </p:nvCxnSpPr>
        <p:spPr>
          <a:xfrm flipH="1" flipV="1">
            <a:off x="5508911" y="4572001"/>
            <a:ext cx="3465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80306" y="401458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06" y="4014586"/>
                <a:ext cx="59228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994311" y="4045027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11" y="4045027"/>
                <a:ext cx="592283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75412" y="404502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12" y="4045026"/>
                <a:ext cx="592283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259530" y="404502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30" y="4045026"/>
                <a:ext cx="592283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366162" y="2386447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380015" y="2421314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15" y="2421314"/>
                <a:ext cx="592283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肘形连接符 4"/>
          <p:cNvCxnSpPr>
            <a:stCxn id="30" idx="3"/>
            <a:endCxn id="31" idx="2"/>
          </p:cNvCxnSpPr>
          <p:nvPr/>
        </p:nvCxnSpPr>
        <p:spPr>
          <a:xfrm flipV="1">
            <a:off x="5851813" y="2978729"/>
            <a:ext cx="810490" cy="1297130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46664" y="2421314"/>
            <a:ext cx="1073726" cy="42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Match</a:t>
            </a:r>
            <a:endParaRPr lang="zh-CN" altLang="en-US" sz="2000" b="1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239364" y="2863430"/>
            <a:ext cx="8659" cy="112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6" idx="1"/>
          </p:cNvCxnSpPr>
          <p:nvPr/>
        </p:nvCxnSpPr>
        <p:spPr>
          <a:xfrm flipH="1" flipV="1">
            <a:off x="3834244" y="2652146"/>
            <a:ext cx="2545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2994311" y="1827398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11" y="1827398"/>
                <a:ext cx="592283" cy="477888"/>
              </a:xfrm>
              <a:prstGeom prst="rect">
                <a:avLst/>
              </a:prstGeom>
              <a:blipFill>
                <a:blip r:embed="rId11"/>
                <a:stretch>
                  <a:fillRect r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64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475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28653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770" y="3979719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2358735" y="427586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3539835" y="4275860"/>
            <a:ext cx="588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4720935" y="4275860"/>
            <a:ext cx="4918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947553" y="484216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53" y="4842166"/>
                <a:ext cx="59228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128653" y="484216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3" y="4842165"/>
                <a:ext cx="59228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16234" y="4842165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34" y="4842165"/>
                <a:ext cx="59228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>
            <a:stCxn id="16" idx="0"/>
            <a:endCxn id="6" idx="2"/>
          </p:cNvCxnSpPr>
          <p:nvPr/>
        </p:nvCxnSpPr>
        <p:spPr>
          <a:xfrm flipH="1" flipV="1">
            <a:off x="3243694" y="4572001"/>
            <a:ext cx="1" cy="270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  <a:endCxn id="7" idx="2"/>
          </p:cNvCxnSpPr>
          <p:nvPr/>
        </p:nvCxnSpPr>
        <p:spPr>
          <a:xfrm flipH="1" flipV="1">
            <a:off x="4424794" y="4572001"/>
            <a:ext cx="1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0"/>
            <a:endCxn id="8" idx="2"/>
          </p:cNvCxnSpPr>
          <p:nvPr/>
        </p:nvCxnSpPr>
        <p:spPr>
          <a:xfrm flipH="1" flipV="1">
            <a:off x="5508911" y="4572001"/>
            <a:ext cx="3465" cy="270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80306" y="401458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06" y="4014586"/>
                <a:ext cx="59228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994311" y="4045027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11" y="4045027"/>
                <a:ext cx="592283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75412" y="404502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12" y="4045026"/>
                <a:ext cx="592283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259530" y="4045026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30" y="4045026"/>
                <a:ext cx="592283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366162" y="2386447"/>
            <a:ext cx="592282" cy="5922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380015" y="2421314"/>
                <a:ext cx="592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015" y="2421314"/>
                <a:ext cx="592283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肘形连接符 4"/>
          <p:cNvCxnSpPr>
            <a:stCxn id="30" idx="3"/>
            <a:endCxn id="31" idx="2"/>
          </p:cNvCxnSpPr>
          <p:nvPr/>
        </p:nvCxnSpPr>
        <p:spPr>
          <a:xfrm flipV="1">
            <a:off x="5851813" y="2978729"/>
            <a:ext cx="810490" cy="1297130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96590" y="2408709"/>
            <a:ext cx="1073726" cy="42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Match</a:t>
            </a:r>
            <a:endParaRPr lang="zh-CN" altLang="en-US" sz="2000" b="1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424794" y="2850823"/>
            <a:ext cx="8659" cy="112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6" idx="1"/>
          </p:cNvCxnSpPr>
          <p:nvPr/>
        </p:nvCxnSpPr>
        <p:spPr>
          <a:xfrm flipH="1" flipV="1">
            <a:off x="4966852" y="2643255"/>
            <a:ext cx="1413163" cy="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4128652" y="1845141"/>
                <a:ext cx="5922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2" y="1845141"/>
                <a:ext cx="592283" cy="477888"/>
              </a:xfrm>
              <a:prstGeom prst="rect">
                <a:avLst/>
              </a:prstGeom>
              <a:blipFill>
                <a:blip r:embed="rId11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6762-A538-4CE6-A90C-C5472913A5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1541</Words>
  <Application>Microsoft Office PowerPoint</Application>
  <PresentationFormat>宽屏</PresentationFormat>
  <Paragraphs>683</Paragraphs>
  <Slides>59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等线</vt:lpstr>
      <vt:lpstr>等线 Light</vt:lpstr>
      <vt:lpstr>Arial</vt:lpstr>
      <vt:lpstr>Cambria Math</vt:lpstr>
      <vt:lpstr>Tahoma</vt:lpstr>
      <vt:lpstr>Times New Roman</vt:lpstr>
      <vt:lpstr>Wingdings</vt:lpstr>
      <vt:lpstr>Office 主题​​</vt:lpstr>
      <vt:lpstr>Equation</vt:lpstr>
      <vt:lpstr>Pointer Network</vt:lpstr>
      <vt:lpstr>PowerPoint 演示文稿</vt:lpstr>
      <vt:lpstr>Motivation</vt:lpstr>
      <vt:lpstr>Motivation</vt:lpstr>
      <vt:lpstr>Definition</vt:lpstr>
      <vt:lpstr>Details</vt:lpstr>
      <vt:lpstr>PowerPoint 演示文稿</vt:lpstr>
      <vt:lpstr>Details</vt:lpstr>
      <vt:lpstr>Details</vt:lpstr>
      <vt:lpstr>Details</vt:lpstr>
      <vt:lpstr>Details</vt:lpstr>
      <vt:lpstr>Details</vt:lpstr>
      <vt:lpstr>Details</vt:lpstr>
      <vt:lpstr>Application1:Sentence ordering</vt:lpstr>
      <vt:lpstr>Task Description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Decoder</vt:lpstr>
      <vt:lpstr>Training</vt:lpstr>
      <vt:lpstr>Evaluation</vt:lpstr>
      <vt:lpstr>Quiz</vt:lpstr>
      <vt:lpstr>Evaluation</vt:lpstr>
      <vt:lpstr>Evaluation</vt:lpstr>
      <vt:lpstr>Datasets</vt:lpstr>
      <vt:lpstr>Performance</vt:lpstr>
      <vt:lpstr>Performance with noises</vt:lpstr>
      <vt:lpstr>Application: Information Extraction</vt:lpstr>
      <vt:lpstr>End-to-End Information Extraction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Loss Function</vt:lpstr>
      <vt:lpstr>Dataset</vt:lpstr>
      <vt:lpstr>Dataset</vt:lpstr>
      <vt:lpstr>Performance</vt:lpstr>
      <vt:lpstr>Conclusion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Network</dc:title>
  <dc:creator>dell</dc:creator>
  <cp:lastModifiedBy>dell</cp:lastModifiedBy>
  <cp:revision>68</cp:revision>
  <dcterms:created xsi:type="dcterms:W3CDTF">2018-10-24T07:52:50Z</dcterms:created>
  <dcterms:modified xsi:type="dcterms:W3CDTF">2018-10-31T08:48:58Z</dcterms:modified>
</cp:coreProperties>
</file>