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07" r:id="rId3"/>
    <p:sldId id="263" r:id="rId4"/>
    <p:sldId id="260" r:id="rId5"/>
    <p:sldId id="261" r:id="rId6"/>
    <p:sldId id="262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6" r:id="rId25"/>
    <p:sldId id="308" r:id="rId26"/>
    <p:sldId id="287" r:id="rId27"/>
    <p:sldId id="288" r:id="rId28"/>
    <p:sldId id="292" r:id="rId29"/>
    <p:sldId id="291" r:id="rId30"/>
    <p:sldId id="293" r:id="rId31"/>
    <p:sldId id="295" r:id="rId32"/>
    <p:sldId id="297" r:id="rId33"/>
    <p:sldId id="298" r:id="rId34"/>
    <p:sldId id="299" r:id="rId35"/>
    <p:sldId id="296" r:id="rId36"/>
    <p:sldId id="300" r:id="rId37"/>
    <p:sldId id="283" r:id="rId38"/>
    <p:sldId id="290" r:id="rId39"/>
    <p:sldId id="301" r:id="rId40"/>
    <p:sldId id="304" r:id="rId41"/>
    <p:sldId id="303" r:id="rId42"/>
    <p:sldId id="305" r:id="rId43"/>
    <p:sldId id="302" r:id="rId44"/>
    <p:sldId id="306" r:id="rId45"/>
    <p:sldId id="284" r:id="rId46"/>
    <p:sldId id="272" r:id="rId47"/>
    <p:sldId id="282" r:id="rId48"/>
    <p:sldId id="28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85031"/>
  </p:normalViewPr>
  <p:slideViewPr>
    <p:cSldViewPr snapToGrid="0" snapToObjects="1">
      <p:cViewPr>
        <p:scale>
          <a:sx n="100" d="100"/>
          <a:sy n="100" d="100"/>
        </p:scale>
        <p:origin x="7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DA8D-A007-8B48-ADFA-00C5EC96C310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5EA67-8AFB-334D-B1D3-31311725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4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5EA67-8AFB-334D-B1D3-313117254D09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59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5EA67-8AFB-334D-B1D3-313117254D0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6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5EA67-8AFB-334D-B1D3-313117254D0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2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words following “not” attend to “not” so that they are aware of the negation;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predicate “splashed” is attended by the following object and adverbial.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demonstrates a way of topic modeling by attending to informative words in the sentence.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5EA67-8AFB-334D-B1D3-313117254D09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75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3790-C9C7-8C4D-8B1D-90CC3D0F4AF0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1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E174-42C5-F049-85AE-9961621176DE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11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9EFD-4CEA-594C-80AE-BDEA9B633E2F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06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FF89-9F11-6541-8EDD-CADB1E87CAAC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E72C540-ECC3-ED4A-88FA-56A002BB670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9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4F48-19D1-CF48-BB29-EE247E25604E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3CC8-18C2-EF41-9AA8-E08448F23583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39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D8D7-D055-B341-98C4-BE9E939D49AE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6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6510-E0BC-0745-843D-4F055A25CB7F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04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3D1-7C83-3B49-B39A-F768977D8B7B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4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E8EB-948D-5841-BB92-D3CF11E04AC1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DE2-8275-254C-8E7E-E983AA44AC31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61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A4DC-1BCC-CF4C-B511-F76ABA1701B5}" type="datetime1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C540-ECC3-ED4A-88FA-56A002BB6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79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51.png"/><Relationship Id="rId1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51.png"/><Relationship Id="rId14" Type="http://schemas.openxmlformats.org/officeDocument/2006/relationships/image" Target="../media/image49.png"/><Relationship Id="rId1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1.png"/><Relationship Id="rId13" Type="http://schemas.openxmlformats.org/officeDocument/2006/relationships/image" Target="../media/image51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51.png"/><Relationship Id="rId14" Type="http://schemas.openxmlformats.org/officeDocument/2006/relationships/image" Target="../media/image53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51.png"/><Relationship Id="rId14" Type="http://schemas.openxmlformats.org/officeDocument/2006/relationships/image" Target="../media/image53.png"/><Relationship Id="rId15" Type="http://schemas.openxmlformats.org/officeDocument/2006/relationships/image" Target="../media/image5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1.png"/><Relationship Id="rId13" Type="http://schemas.openxmlformats.org/officeDocument/2006/relationships/image" Target="../media/image51.png"/><Relationship Id="rId14" Type="http://schemas.openxmlformats.org/officeDocument/2006/relationships/image" Target="../media/image53.png"/><Relationship Id="rId15" Type="http://schemas.openxmlformats.org/officeDocument/2006/relationships/image" Target="../media/image59.png"/><Relationship Id="rId16" Type="http://schemas.openxmlformats.org/officeDocument/2006/relationships/image" Target="../media/image49.png"/><Relationship Id="rId1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5" Type="http://schemas.openxmlformats.org/officeDocument/2006/relationships/image" Target="../media/image440.png"/><Relationship Id="rId6" Type="http://schemas.openxmlformats.org/officeDocument/2006/relationships/image" Target="../media/image450.png"/><Relationship Id="rId7" Type="http://schemas.openxmlformats.org/officeDocument/2006/relationships/image" Target="../media/image460.png"/><Relationship Id="rId8" Type="http://schemas.openxmlformats.org/officeDocument/2006/relationships/image" Target="../media/image470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4" Type="http://schemas.openxmlformats.org/officeDocument/2006/relationships/image" Target="../media/image520.png"/><Relationship Id="rId5" Type="http://schemas.openxmlformats.org/officeDocument/2006/relationships/image" Target="../media/image530.png"/><Relationship Id="rId6" Type="http://schemas.openxmlformats.org/officeDocument/2006/relationships/image" Target="../media/image540.png"/><Relationship Id="rId7" Type="http://schemas.openxmlformats.org/officeDocument/2006/relationships/image" Target="../media/image550.png"/><Relationship Id="rId8" Type="http://schemas.openxmlformats.org/officeDocument/2006/relationships/image" Target="../media/image560.png"/><Relationship Id="rId9" Type="http://schemas.openxmlformats.org/officeDocument/2006/relationships/image" Target="../media/image570.png"/><Relationship Id="rId10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430" y="1960601"/>
            <a:ext cx="1059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GLoMo: Unsupervisedly Learned Relational Graphs</a:t>
            </a:r>
            <a:br>
              <a:rPr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s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as Transferable Representations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7E29BAD-5E4B-4E7B-82E3-86DC058C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23" y="3582240"/>
            <a:ext cx="6292037" cy="13732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26151FAA-6BFC-4379-9F08-F559CCAB4545}"/>
              </a:ext>
            </a:extLst>
          </p:cNvPr>
          <p:cNvSpPr txBox="1"/>
          <p:nvPr/>
        </p:nvSpPr>
        <p:spPr>
          <a:xfrm>
            <a:off x="5187319" y="316093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NIPS 2018 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7049" y="6437871"/>
            <a:ext cx="318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lang="de-DE" altLang="zh-CN" sz="1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dirty="0" smtClean="0">
                <a:latin typeface="Times New Roman" charset="0"/>
                <a:ea typeface="Times New Roman" charset="0"/>
                <a:cs typeface="Times New Roman" charset="0"/>
              </a:rPr>
              <a:t>26</a:t>
            </a:r>
            <a:r>
              <a:rPr lang="de-DE" altLang="zh-CN" sz="14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749" y="560439"/>
            <a:ext cx="605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Overall Transfer Learning Model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9" y="1351555"/>
            <a:ext cx="6727530" cy="42535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60769" y="3277590"/>
            <a:ext cx="605641" cy="29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77642" y="3574473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Structural representation</a:t>
            </a:r>
            <a:endParaRPr kumimoji="1" lang="zh-CN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3169" y="2877536"/>
            <a:ext cx="1890156" cy="29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48611" y="311272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Semantic representation</a:t>
            </a:r>
            <a:endParaRPr kumimoji="1" lang="zh-CN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9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05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Overall Transfer Learning Model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3"/>
          <a:stretch/>
        </p:blipFill>
        <p:spPr>
          <a:xfrm>
            <a:off x="369712" y="1601955"/>
            <a:ext cx="6464849" cy="39307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35" y="1710046"/>
            <a:ext cx="4451103" cy="35720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580914" y="3158836"/>
            <a:ext cx="581891" cy="237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212946" y="336071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Semantic representation</a:t>
            </a:r>
            <a:endParaRPr kumimoji="1" lang="zh-CN" altLang="en-US" sz="1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10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9712" y="1543792"/>
                <a:ext cx="758348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Task: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Context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Reconstruction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Input: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sentence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endParaRPr kumimoji="1" lang="en-US" altLang="zh-CN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Output: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reconstructed context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2" y="1543792"/>
                <a:ext cx="7583486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884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9712" y="1543792"/>
                <a:ext cx="7583486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Task: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Context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Reconstruction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Input: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sentence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endParaRPr kumimoji="1" lang="en-US" altLang="zh-CN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Output: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reconstructed context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2" y="1543792"/>
                <a:ext cx="7583486" cy="1421992"/>
              </a:xfrm>
              <a:prstGeom prst="rect">
                <a:avLst/>
              </a:prstGeom>
              <a:blipFill rotWithShape="0">
                <a:blip r:embed="rId2"/>
                <a:stretch>
                  <a:fillRect l="-884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 11"/>
          <p:cNvGrpSpPr/>
          <p:nvPr/>
        </p:nvGrpSpPr>
        <p:grpSpPr>
          <a:xfrm>
            <a:off x="1553053" y="3352487"/>
            <a:ext cx="2422566" cy="2150539"/>
            <a:chOff x="4286307" y="3250894"/>
            <a:chExt cx="2422566" cy="2150539"/>
          </a:xfrm>
        </p:grpSpPr>
        <p:sp>
          <p:nvSpPr>
            <p:cNvPr id="2" name="圆角矩形 1"/>
            <p:cNvSpPr/>
            <p:nvPr/>
          </p:nvSpPr>
          <p:spPr>
            <a:xfrm>
              <a:off x="4286307" y="4096988"/>
              <a:ext cx="2422566" cy="4512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GLoMo</a:t>
              </a:r>
              <a:endParaRPr kumimoji="1" lang="zh-CN" alt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298182" y="3250894"/>
                  <a:ext cx="2391489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82" y="3250894"/>
                  <a:ext cx="2391489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4469331" y="4847435"/>
                  <a:ext cx="2072939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331" y="4847435"/>
                  <a:ext cx="2072939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箭头连接符 8"/>
            <p:cNvCxnSpPr>
              <a:stCxn id="3" idx="2"/>
              <a:endCxn id="2" idx="0"/>
            </p:cNvCxnSpPr>
            <p:nvPr/>
          </p:nvCxnSpPr>
          <p:spPr>
            <a:xfrm>
              <a:off x="5493927" y="3804892"/>
              <a:ext cx="3663" cy="29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2" idx="2"/>
              <a:endCxn id="7" idx="0"/>
            </p:cNvCxnSpPr>
            <p:nvPr/>
          </p:nvCxnSpPr>
          <p:spPr>
            <a:xfrm>
              <a:off x="5497590" y="4548250"/>
              <a:ext cx="0" cy="299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38979" y="3641713"/>
                <a:ext cx="4828438" cy="1454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Objective Function:</a:t>
                </a:r>
              </a:p>
              <a:p>
                <a:endParaRPr kumimoji="1" lang="en-US" altLang="zh-CN" sz="20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𝑃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79" y="3641713"/>
                <a:ext cx="4828438" cy="1454822"/>
              </a:xfrm>
              <a:prstGeom prst="rect">
                <a:avLst/>
              </a:prstGeom>
              <a:blipFill rotWithShape="0">
                <a:blip r:embed="rId5"/>
                <a:stretch>
                  <a:fillRect l="-1389" t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12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131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ask definition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9712" y="1543792"/>
                <a:ext cx="7583486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Task: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Context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Reconstruction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Input: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sentence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endParaRPr kumimoji="1" lang="en-US" altLang="zh-CN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Output: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reconstructed context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2" y="1543792"/>
                <a:ext cx="7583486" cy="1421992"/>
              </a:xfrm>
              <a:prstGeom prst="rect">
                <a:avLst/>
              </a:prstGeom>
              <a:blipFill rotWithShape="0">
                <a:blip r:embed="rId2"/>
                <a:stretch>
                  <a:fillRect l="-884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 11"/>
          <p:cNvGrpSpPr/>
          <p:nvPr/>
        </p:nvGrpSpPr>
        <p:grpSpPr>
          <a:xfrm>
            <a:off x="1553053" y="3352487"/>
            <a:ext cx="2422566" cy="2150539"/>
            <a:chOff x="4286307" y="3250894"/>
            <a:chExt cx="2422566" cy="2150539"/>
          </a:xfrm>
        </p:grpSpPr>
        <p:sp>
          <p:nvSpPr>
            <p:cNvPr id="2" name="圆角矩形 1"/>
            <p:cNvSpPr/>
            <p:nvPr/>
          </p:nvSpPr>
          <p:spPr>
            <a:xfrm>
              <a:off x="4286307" y="4096988"/>
              <a:ext cx="2422566" cy="4512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GLoMo</a:t>
              </a:r>
              <a:endParaRPr kumimoji="1" lang="zh-CN" alt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298182" y="3250894"/>
                  <a:ext cx="2391489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82" y="3250894"/>
                  <a:ext cx="2391489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4469331" y="4847435"/>
                  <a:ext cx="2072939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331" y="4847435"/>
                  <a:ext cx="2072939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箭头连接符 8"/>
            <p:cNvCxnSpPr>
              <a:stCxn id="3" idx="2"/>
              <a:endCxn id="2" idx="0"/>
            </p:cNvCxnSpPr>
            <p:nvPr/>
          </p:nvCxnSpPr>
          <p:spPr>
            <a:xfrm>
              <a:off x="5493927" y="3804892"/>
              <a:ext cx="3663" cy="29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2" idx="2"/>
              <a:endCxn id="7" idx="0"/>
            </p:cNvCxnSpPr>
            <p:nvPr/>
          </p:nvCxnSpPr>
          <p:spPr>
            <a:xfrm>
              <a:off x="5497590" y="4548250"/>
              <a:ext cx="0" cy="299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38979" y="3641713"/>
                <a:ext cx="4828438" cy="1454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Objective Function:</a:t>
                </a:r>
              </a:p>
              <a:p>
                <a:endParaRPr kumimoji="1" lang="en-US" altLang="zh-CN" sz="20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𝑃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79" y="3641713"/>
                <a:ext cx="4828438" cy="1454822"/>
              </a:xfrm>
              <a:prstGeom prst="rect">
                <a:avLst/>
              </a:prstGeom>
              <a:blipFill rotWithShape="0">
                <a:blip r:embed="rId5"/>
                <a:stretch>
                  <a:fillRect l="-1389" t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928" y="5096535"/>
            <a:ext cx="2410691" cy="406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2736" y="5602156"/>
            <a:ext cx="5436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Semantic features combined with structure features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13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14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dirty="0">
              <a:solidFill>
                <a:schemeClr val="bg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15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dirty="0">
              <a:solidFill>
                <a:schemeClr val="bg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69712" y="2668284"/>
            <a:ext cx="79852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Structure Definition: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asymmetric affinity matrix (directed weighted graph)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80406"/>
              </p:ext>
            </p:extLst>
          </p:nvPr>
        </p:nvGraphicFramePr>
        <p:xfrm>
          <a:off x="1120550" y="3590178"/>
          <a:ext cx="228155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311"/>
                <a:gridCol w="456311"/>
                <a:gridCol w="456311"/>
                <a:gridCol w="456311"/>
                <a:gridCol w="456311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1120550" y="3167058"/>
            <a:ext cx="2351959" cy="387148"/>
            <a:chOff x="1120550" y="3167058"/>
            <a:chExt cx="2351959" cy="387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 14"/>
          <p:cNvGrpSpPr/>
          <p:nvPr/>
        </p:nvGrpSpPr>
        <p:grpSpPr>
          <a:xfrm rot="5400000">
            <a:off x="-301717" y="4530728"/>
            <a:ext cx="2351959" cy="387148"/>
            <a:chOff x="1120550" y="3167058"/>
            <a:chExt cx="2351959" cy="387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 22"/>
          <p:cNvGrpSpPr/>
          <p:nvPr/>
        </p:nvGrpSpPr>
        <p:grpSpPr>
          <a:xfrm>
            <a:off x="4090885" y="5278479"/>
            <a:ext cx="548262" cy="522000"/>
            <a:chOff x="4814047" y="4443539"/>
            <a:chExt cx="548262" cy="522000"/>
          </a:xfrm>
        </p:grpSpPr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14047" y="4443539"/>
              <a:ext cx="534745" cy="52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855695" y="4501921"/>
                  <a:ext cx="506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5" y="4501921"/>
                  <a:ext cx="5066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 23"/>
          <p:cNvGrpSpPr/>
          <p:nvPr/>
        </p:nvGrpSpPr>
        <p:grpSpPr>
          <a:xfrm>
            <a:off x="5251814" y="5278479"/>
            <a:ext cx="553583" cy="522000"/>
            <a:chOff x="4814047" y="4443539"/>
            <a:chExt cx="553583" cy="522000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4814047" y="4443539"/>
              <a:ext cx="534745" cy="52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55695" y="4501921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5" y="4501921"/>
                  <a:ext cx="51193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 26"/>
          <p:cNvGrpSpPr/>
          <p:nvPr/>
        </p:nvGrpSpPr>
        <p:grpSpPr>
          <a:xfrm>
            <a:off x="6412743" y="5281959"/>
            <a:ext cx="553583" cy="522000"/>
            <a:chOff x="4814047" y="4443539"/>
            <a:chExt cx="553583" cy="522000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4814047" y="4443539"/>
              <a:ext cx="534745" cy="52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4855695" y="4501921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5" y="4501921"/>
                  <a:ext cx="51193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 29"/>
          <p:cNvGrpSpPr/>
          <p:nvPr/>
        </p:nvGrpSpPr>
        <p:grpSpPr>
          <a:xfrm>
            <a:off x="4625630" y="4393038"/>
            <a:ext cx="546594" cy="522000"/>
            <a:chOff x="4814047" y="4443539"/>
            <a:chExt cx="546594" cy="522000"/>
          </a:xfrm>
        </p:grpSpPr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4814047" y="4443539"/>
              <a:ext cx="534745" cy="52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4855695" y="4501921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5" y="4501921"/>
                  <a:ext cx="50494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 32"/>
          <p:cNvGrpSpPr/>
          <p:nvPr/>
        </p:nvGrpSpPr>
        <p:grpSpPr>
          <a:xfrm>
            <a:off x="5351574" y="3590178"/>
            <a:ext cx="553583" cy="522000"/>
            <a:chOff x="4814047" y="4443539"/>
            <a:chExt cx="553583" cy="5220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4814047" y="4443539"/>
              <a:ext cx="534745" cy="52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855695" y="4501921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5" y="4501921"/>
                  <a:ext cx="51193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线箭头连接符 36"/>
          <p:cNvCxnSpPr>
            <a:stCxn id="21" idx="0"/>
            <a:endCxn id="31" idx="3"/>
          </p:cNvCxnSpPr>
          <p:nvPr/>
        </p:nvCxnSpPr>
        <p:spPr>
          <a:xfrm flipV="1">
            <a:off x="4358258" y="4838593"/>
            <a:ext cx="345684" cy="439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1" idx="6"/>
            <a:endCxn id="25" idx="2"/>
          </p:cNvCxnSpPr>
          <p:nvPr/>
        </p:nvCxnSpPr>
        <p:spPr>
          <a:xfrm>
            <a:off x="4625630" y="5539479"/>
            <a:ext cx="626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5" idx="6"/>
            <a:endCxn id="28" idx="2"/>
          </p:cNvCxnSpPr>
          <p:nvPr/>
        </p:nvCxnSpPr>
        <p:spPr>
          <a:xfrm>
            <a:off x="5786559" y="5539479"/>
            <a:ext cx="626184" cy="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1" idx="7"/>
            <a:endCxn id="34" idx="3"/>
          </p:cNvCxnSpPr>
          <p:nvPr/>
        </p:nvCxnSpPr>
        <p:spPr>
          <a:xfrm flipV="1">
            <a:off x="5082063" y="4035733"/>
            <a:ext cx="347823" cy="433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16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dirty="0">
              <a:solidFill>
                <a:schemeClr val="bg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69712" y="2668284"/>
            <a:ext cx="79852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Structure Definition: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asymmetric affinity matrix (directed weighted graph)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0550" y="3590178"/>
          <a:ext cx="228155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311"/>
                <a:gridCol w="456311"/>
                <a:gridCol w="456311"/>
                <a:gridCol w="456311"/>
                <a:gridCol w="456311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1120550" y="3167058"/>
            <a:ext cx="2351959" cy="387148"/>
            <a:chOff x="1120550" y="3167058"/>
            <a:chExt cx="2351959" cy="387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 14"/>
          <p:cNvGrpSpPr/>
          <p:nvPr/>
        </p:nvGrpSpPr>
        <p:grpSpPr>
          <a:xfrm rot="5400000">
            <a:off x="-301717" y="4530728"/>
            <a:ext cx="2351959" cy="387148"/>
            <a:chOff x="1120550" y="3167058"/>
            <a:chExt cx="2351959" cy="387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550" y="3184874"/>
                  <a:ext cx="50661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090" y="3178990"/>
                  <a:ext cx="51193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767" y="3173106"/>
                  <a:ext cx="51193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628" y="3167058"/>
                  <a:ext cx="50494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574" y="3173106"/>
                  <a:ext cx="51193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 1"/>
          <p:cNvGrpSpPr/>
          <p:nvPr/>
        </p:nvGrpSpPr>
        <p:grpSpPr>
          <a:xfrm>
            <a:off x="4090885" y="3590178"/>
            <a:ext cx="2875441" cy="2213781"/>
            <a:chOff x="4090885" y="3590178"/>
            <a:chExt cx="2875441" cy="2213781"/>
          </a:xfrm>
        </p:grpSpPr>
        <p:grpSp>
          <p:nvGrpSpPr>
            <p:cNvPr id="23" name="组 22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 23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 26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 29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 32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34" name="椭圆 3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直线箭头连接符 36"/>
            <p:cNvCxnSpPr>
              <a:stCxn id="21" idx="0"/>
              <a:endCxn id="31" idx="3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21" idx="6"/>
              <a:endCxn id="25" idx="2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>
              <a:stCxn id="25" idx="6"/>
              <a:endCxn id="28" idx="2"/>
            </p:cNvCxnSpPr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>
              <a:stCxn id="31" idx="7"/>
              <a:endCxn id="34" idx="3"/>
            </p:cNvCxnSpPr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/>
        </p:nvSpPr>
        <p:spPr>
          <a:xfrm>
            <a:off x="6680115" y="4183020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Affinity matrix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between each input word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幻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17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dirty="0">
              <a:solidFill>
                <a:schemeClr val="bg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 87"/>
          <p:cNvGrpSpPr/>
          <p:nvPr/>
        </p:nvGrpSpPr>
        <p:grpSpPr>
          <a:xfrm>
            <a:off x="470647" y="2855807"/>
            <a:ext cx="8816787" cy="3380937"/>
            <a:chOff x="470647" y="2688743"/>
            <a:chExt cx="8816787" cy="3380937"/>
          </a:xfrm>
        </p:grpSpPr>
        <p:sp>
          <p:nvSpPr>
            <p:cNvPr id="9" name="圆角矩形 8"/>
            <p:cNvSpPr/>
            <p:nvPr/>
          </p:nvSpPr>
          <p:spPr>
            <a:xfrm>
              <a:off x="2282972" y="3441803"/>
              <a:ext cx="1385047" cy="48409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Key CNN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282971" y="4732078"/>
              <a:ext cx="1385047" cy="48409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Query CNN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470647" y="4046922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47" y="4046922"/>
                  <a:ext cx="1210235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/>
            <p:cNvCxnSpPr>
              <a:stCxn id="42" idx="3"/>
              <a:endCxn id="9" idx="1"/>
            </p:cNvCxnSpPr>
            <p:nvPr/>
          </p:nvCxnSpPr>
          <p:spPr>
            <a:xfrm flipV="1">
              <a:off x="1680882" y="3683851"/>
              <a:ext cx="602090" cy="640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>
              <a:stCxn id="42" idx="3"/>
              <a:endCxn id="41" idx="1"/>
            </p:cNvCxnSpPr>
            <p:nvPr/>
          </p:nvCxnSpPr>
          <p:spPr>
            <a:xfrm>
              <a:off x="1680882" y="4323921"/>
              <a:ext cx="602089" cy="650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4038599" y="3411597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9" y="3411597"/>
                  <a:ext cx="1210235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4038598" y="4697126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8" y="4697126"/>
                  <a:ext cx="1210235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/>
            <p:cNvCxnSpPr>
              <a:stCxn id="9" idx="3"/>
              <a:endCxn id="49" idx="1"/>
            </p:cNvCxnSpPr>
            <p:nvPr/>
          </p:nvCxnSpPr>
          <p:spPr>
            <a:xfrm>
              <a:off x="3668019" y="3683851"/>
              <a:ext cx="370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/>
            <p:cNvCxnSpPr>
              <a:stCxn id="41" idx="3"/>
              <a:endCxn id="50" idx="1"/>
            </p:cNvCxnSpPr>
            <p:nvPr/>
          </p:nvCxnSpPr>
          <p:spPr>
            <a:xfrm flipV="1">
              <a:off x="3668018" y="4974125"/>
              <a:ext cx="37058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5715000" y="2719729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1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715000" y="3683850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2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715000" y="5570920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L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2" name="直线箭头连接符 61"/>
            <p:cNvCxnSpPr>
              <a:stCxn id="49" idx="3"/>
              <a:endCxn id="58" idx="1"/>
            </p:cNvCxnSpPr>
            <p:nvPr/>
          </p:nvCxnSpPr>
          <p:spPr>
            <a:xfrm flipV="1">
              <a:off x="5248834" y="2968500"/>
              <a:ext cx="466166" cy="7200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>
              <a:stCxn id="50" idx="3"/>
              <a:endCxn id="58" idx="1"/>
            </p:cNvCxnSpPr>
            <p:nvPr/>
          </p:nvCxnSpPr>
          <p:spPr>
            <a:xfrm flipV="1">
              <a:off x="5248833" y="2968500"/>
              <a:ext cx="466167" cy="20056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49" idx="3"/>
              <a:endCxn id="59" idx="1"/>
            </p:cNvCxnSpPr>
            <p:nvPr/>
          </p:nvCxnSpPr>
          <p:spPr>
            <a:xfrm>
              <a:off x="5248834" y="3688596"/>
              <a:ext cx="466166" cy="2440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>
              <a:stCxn id="50" idx="3"/>
              <a:endCxn id="59" idx="1"/>
            </p:cNvCxnSpPr>
            <p:nvPr/>
          </p:nvCxnSpPr>
          <p:spPr>
            <a:xfrm flipV="1">
              <a:off x="5248833" y="3932621"/>
              <a:ext cx="466167" cy="104150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>
              <a:stCxn id="49" idx="3"/>
              <a:endCxn id="60" idx="1"/>
            </p:cNvCxnSpPr>
            <p:nvPr/>
          </p:nvCxnSpPr>
          <p:spPr>
            <a:xfrm>
              <a:off x="5248834" y="3688596"/>
              <a:ext cx="466166" cy="213109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50" idx="3"/>
              <a:endCxn id="60" idx="1"/>
            </p:cNvCxnSpPr>
            <p:nvPr/>
          </p:nvCxnSpPr>
          <p:spPr>
            <a:xfrm>
              <a:off x="5248833" y="4974125"/>
              <a:ext cx="466167" cy="8455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 rot="5400000">
              <a:off x="6527406" y="467126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8077199" y="2688743"/>
                  <a:ext cx="1210235" cy="559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2688743"/>
                  <a:ext cx="1210235" cy="5595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线箭头连接符 80"/>
            <p:cNvCxnSpPr>
              <a:stCxn id="58" idx="3"/>
              <a:endCxn id="79" idx="1"/>
            </p:cNvCxnSpPr>
            <p:nvPr/>
          </p:nvCxnSpPr>
          <p:spPr>
            <a:xfrm flipV="1">
              <a:off x="7745506" y="2968499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/>
                <p:cNvSpPr/>
                <p:nvPr/>
              </p:nvSpPr>
              <p:spPr>
                <a:xfrm>
                  <a:off x="8077199" y="3652865"/>
                  <a:ext cx="1210235" cy="5604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3" name="矩形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3652865"/>
                  <a:ext cx="1210235" cy="56047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线箭头连接符 83"/>
            <p:cNvCxnSpPr/>
            <p:nvPr/>
          </p:nvCxnSpPr>
          <p:spPr>
            <a:xfrm flipV="1">
              <a:off x="7745506" y="3932621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/>
                <p:cNvSpPr/>
                <p:nvPr/>
              </p:nvSpPr>
              <p:spPr>
                <a:xfrm>
                  <a:off x="8077199" y="5508949"/>
                  <a:ext cx="1210235" cy="5607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5508949"/>
                  <a:ext cx="1210235" cy="5607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/>
            <p:cNvCxnSpPr/>
            <p:nvPr/>
          </p:nvCxnSpPr>
          <p:spPr>
            <a:xfrm flipV="1">
              <a:off x="7745506" y="5788705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18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749" y="560439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Traditional Transfer Learning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dirty="0">
              <a:solidFill>
                <a:schemeClr val="bg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 87"/>
          <p:cNvGrpSpPr/>
          <p:nvPr/>
        </p:nvGrpSpPr>
        <p:grpSpPr>
          <a:xfrm>
            <a:off x="596457" y="2842577"/>
            <a:ext cx="5248836" cy="3380937"/>
            <a:chOff x="4038598" y="2688743"/>
            <a:chExt cx="5248836" cy="3380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4038599" y="3411597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9" y="3411597"/>
                  <a:ext cx="1210235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4038598" y="4697126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8" y="4697126"/>
                  <a:ext cx="1210235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圆角矩形 57"/>
            <p:cNvSpPr/>
            <p:nvPr/>
          </p:nvSpPr>
          <p:spPr>
            <a:xfrm>
              <a:off x="5715000" y="2719729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1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715000" y="3683850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2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715000" y="5570920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L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2" name="直线箭头连接符 61"/>
            <p:cNvCxnSpPr>
              <a:stCxn id="49" idx="3"/>
              <a:endCxn id="58" idx="1"/>
            </p:cNvCxnSpPr>
            <p:nvPr/>
          </p:nvCxnSpPr>
          <p:spPr>
            <a:xfrm flipV="1">
              <a:off x="5248834" y="2968500"/>
              <a:ext cx="466166" cy="7200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>
              <a:stCxn id="50" idx="3"/>
              <a:endCxn id="58" idx="1"/>
            </p:cNvCxnSpPr>
            <p:nvPr/>
          </p:nvCxnSpPr>
          <p:spPr>
            <a:xfrm flipV="1">
              <a:off x="5248833" y="2968500"/>
              <a:ext cx="466167" cy="20056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49" idx="3"/>
              <a:endCxn id="59" idx="1"/>
            </p:cNvCxnSpPr>
            <p:nvPr/>
          </p:nvCxnSpPr>
          <p:spPr>
            <a:xfrm>
              <a:off x="5248834" y="3688596"/>
              <a:ext cx="466166" cy="2440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>
              <a:stCxn id="50" idx="3"/>
              <a:endCxn id="59" idx="1"/>
            </p:cNvCxnSpPr>
            <p:nvPr/>
          </p:nvCxnSpPr>
          <p:spPr>
            <a:xfrm flipV="1">
              <a:off x="5248833" y="3932621"/>
              <a:ext cx="466167" cy="104150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>
              <a:stCxn id="49" idx="3"/>
              <a:endCxn id="60" idx="1"/>
            </p:cNvCxnSpPr>
            <p:nvPr/>
          </p:nvCxnSpPr>
          <p:spPr>
            <a:xfrm>
              <a:off x="5248834" y="3688596"/>
              <a:ext cx="466166" cy="213109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50" idx="3"/>
              <a:endCxn id="60" idx="1"/>
            </p:cNvCxnSpPr>
            <p:nvPr/>
          </p:nvCxnSpPr>
          <p:spPr>
            <a:xfrm>
              <a:off x="5248833" y="4974125"/>
              <a:ext cx="466167" cy="8455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 rot="5400000">
              <a:off x="6527406" y="467126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8077199" y="2688743"/>
                  <a:ext cx="1210235" cy="559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2688743"/>
                  <a:ext cx="1210235" cy="5595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线箭头连接符 80"/>
            <p:cNvCxnSpPr>
              <a:stCxn id="58" idx="3"/>
              <a:endCxn id="79" idx="1"/>
            </p:cNvCxnSpPr>
            <p:nvPr/>
          </p:nvCxnSpPr>
          <p:spPr>
            <a:xfrm flipV="1">
              <a:off x="7745506" y="2968499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/>
                <p:cNvSpPr/>
                <p:nvPr/>
              </p:nvSpPr>
              <p:spPr>
                <a:xfrm>
                  <a:off x="8077199" y="3652865"/>
                  <a:ext cx="1210235" cy="5604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3" name="矩形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3652865"/>
                  <a:ext cx="1210235" cy="5604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线箭头连接符 83"/>
            <p:cNvCxnSpPr/>
            <p:nvPr/>
          </p:nvCxnSpPr>
          <p:spPr>
            <a:xfrm flipV="1">
              <a:off x="7745506" y="3932621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/>
                <p:cNvSpPr/>
                <p:nvPr/>
              </p:nvSpPr>
              <p:spPr>
                <a:xfrm>
                  <a:off x="8077199" y="5508949"/>
                  <a:ext cx="1210235" cy="5607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5508949"/>
                  <a:ext cx="1210235" cy="5607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/>
            <p:cNvCxnSpPr/>
            <p:nvPr/>
          </p:nvCxnSpPr>
          <p:spPr>
            <a:xfrm flipV="1">
              <a:off x="7745506" y="5788705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 90"/>
          <p:cNvGrpSpPr>
            <a:grpSpLocks noChangeAspect="1"/>
          </p:cNvGrpSpPr>
          <p:nvPr/>
        </p:nvGrpSpPr>
        <p:grpSpPr>
          <a:xfrm>
            <a:off x="6333871" y="2989088"/>
            <a:ext cx="5370286" cy="3233207"/>
            <a:chOff x="9181225" y="3341781"/>
            <a:chExt cx="3022600" cy="1819771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6660" y="3432138"/>
              <a:ext cx="2771730" cy="984247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225" y="4526121"/>
              <a:ext cx="3022600" cy="368300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9181225" y="3341781"/>
              <a:ext cx="3010775" cy="18197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19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7009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596457" y="2842577"/>
            <a:ext cx="5248836" cy="3380937"/>
            <a:chOff x="4038598" y="2688743"/>
            <a:chExt cx="5248836" cy="3380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4038599" y="3411597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9" y="3411597"/>
                  <a:ext cx="1210235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038598" y="4697126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8" y="4697126"/>
                  <a:ext cx="1210235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圆角矩形 30"/>
            <p:cNvSpPr/>
            <p:nvPr/>
          </p:nvSpPr>
          <p:spPr>
            <a:xfrm>
              <a:off x="5715000" y="2719729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1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715000" y="3683850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2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715000" y="5570920"/>
              <a:ext cx="2030506" cy="4975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Graph Predictor L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4" name="直线箭头连接符 33"/>
            <p:cNvCxnSpPr/>
            <p:nvPr/>
          </p:nvCxnSpPr>
          <p:spPr>
            <a:xfrm flipV="1">
              <a:off x="5248834" y="2968500"/>
              <a:ext cx="466166" cy="7200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 flipV="1">
              <a:off x="5248833" y="2968500"/>
              <a:ext cx="466167" cy="20056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248834" y="3688596"/>
              <a:ext cx="466166" cy="2440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 flipV="1">
              <a:off x="5248833" y="3932621"/>
              <a:ext cx="466167" cy="104150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5248834" y="3688596"/>
              <a:ext cx="466166" cy="213109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5248833" y="4974125"/>
              <a:ext cx="466167" cy="8455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 rot="5400000">
              <a:off x="6527406" y="467126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8077199" y="2688743"/>
                  <a:ext cx="1210235" cy="559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2688743"/>
                  <a:ext cx="1210235" cy="5595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/>
            <p:cNvCxnSpPr/>
            <p:nvPr/>
          </p:nvCxnSpPr>
          <p:spPr>
            <a:xfrm flipV="1">
              <a:off x="7745506" y="2968499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8077199" y="3652865"/>
                  <a:ext cx="1210235" cy="5604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3652865"/>
                  <a:ext cx="1210235" cy="5604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线箭头连接符 43"/>
            <p:cNvCxnSpPr/>
            <p:nvPr/>
          </p:nvCxnSpPr>
          <p:spPr>
            <a:xfrm flipV="1">
              <a:off x="7745506" y="3932621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077199" y="5508949"/>
                  <a:ext cx="1210235" cy="5607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∙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5508949"/>
                  <a:ext cx="1210235" cy="5607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/>
            <p:cNvCxnSpPr/>
            <p:nvPr/>
          </p:nvCxnSpPr>
          <p:spPr>
            <a:xfrm flipV="1">
              <a:off x="7745506" y="5788705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6788383" y="2200288"/>
                <a:ext cx="121023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383" y="2200288"/>
                <a:ext cx="1210235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370344" y="2910382"/>
            <a:ext cx="2046314" cy="42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Feature extractor 1</a:t>
            </a:r>
            <a:endParaRPr kumimoji="1" lang="zh-CN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直线箭头连接符 6"/>
          <p:cNvCxnSpPr>
            <a:stCxn id="47" idx="2"/>
            <a:endCxn id="2" idx="0"/>
          </p:cNvCxnSpPr>
          <p:nvPr/>
        </p:nvCxnSpPr>
        <p:spPr>
          <a:xfrm>
            <a:off x="7393501" y="2754286"/>
            <a:ext cx="0" cy="156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1" idx="3"/>
            <a:endCxn id="2" idx="1"/>
          </p:cNvCxnSpPr>
          <p:nvPr/>
        </p:nvCxnSpPr>
        <p:spPr>
          <a:xfrm flipV="1">
            <a:off x="5845293" y="3121080"/>
            <a:ext cx="525051" cy="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6828724" y="3288858"/>
                <a:ext cx="1210235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,…,</m:t>
                      </m:r>
                      <m:sSubSup>
                        <m:sSub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en-US" altLang="zh-CN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24" y="3288858"/>
                <a:ext cx="1210235" cy="5595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/>
          <p:cNvCxnSpPr>
            <a:stCxn id="2" idx="2"/>
          </p:cNvCxnSpPr>
          <p:nvPr/>
        </p:nvCxnSpPr>
        <p:spPr>
          <a:xfrm>
            <a:off x="7393501" y="3331778"/>
            <a:ext cx="0" cy="233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6370344" y="3964442"/>
            <a:ext cx="2046314" cy="42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Feature extractor 2</a:t>
            </a:r>
            <a:endParaRPr kumimoji="1" lang="zh-CN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7" name="直线箭头连接符 66"/>
          <p:cNvCxnSpPr>
            <a:stCxn id="67" idx="2"/>
          </p:cNvCxnSpPr>
          <p:nvPr/>
        </p:nvCxnSpPr>
        <p:spPr>
          <a:xfrm>
            <a:off x="7393500" y="3742182"/>
            <a:ext cx="0" cy="233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68" idx="1"/>
          </p:cNvCxnSpPr>
          <p:nvPr/>
        </p:nvCxnSpPr>
        <p:spPr>
          <a:xfrm flipV="1">
            <a:off x="5845293" y="4133912"/>
            <a:ext cx="525051" cy="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370343" y="5730588"/>
            <a:ext cx="2046314" cy="42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Feature extractor 2</a:t>
            </a:r>
            <a:endParaRPr kumimoji="1" lang="zh-CN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线箭头连接符 70"/>
          <p:cNvCxnSpPr/>
          <p:nvPr/>
        </p:nvCxnSpPr>
        <p:spPr>
          <a:xfrm flipV="1">
            <a:off x="5845292" y="5941286"/>
            <a:ext cx="525051" cy="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/>
              <p:cNvSpPr/>
              <p:nvPr/>
            </p:nvSpPr>
            <p:spPr>
              <a:xfrm>
                <a:off x="6828724" y="6265593"/>
                <a:ext cx="1210235" cy="560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</m:sSubSup>
                      <m:r>
                        <a:rPr kumimoji="1" lang="en-US" altLang="zh-CN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,…,</m:t>
                      </m:r>
                      <m:sSubSup>
                        <m:sSub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kumimoji="1" lang="en-US" altLang="zh-CN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24" y="6265593"/>
                <a:ext cx="1210235" cy="5607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线箭头连接符 73"/>
          <p:cNvCxnSpPr/>
          <p:nvPr/>
        </p:nvCxnSpPr>
        <p:spPr>
          <a:xfrm>
            <a:off x="7422494" y="4385838"/>
            <a:ext cx="0" cy="233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7433841" y="5491101"/>
            <a:ext cx="0" cy="233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 flipH="1">
            <a:off x="7419986" y="6222295"/>
            <a:ext cx="0" cy="28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 rot="5400000">
            <a:off x="7297020" y="47980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20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7009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chemeClr val="bg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 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2555041"/>
            <a:ext cx="6948394" cy="39032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94" y="3570605"/>
            <a:ext cx="4483100" cy="13208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21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b="4887"/>
          <a:stretch/>
        </p:blipFill>
        <p:spPr>
          <a:xfrm>
            <a:off x="443753" y="2260078"/>
            <a:ext cx="10058400" cy="40154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9712" y="572314"/>
            <a:ext cx="804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Pre-trained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1184625"/>
            <a:ext cx="659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To learn versatile structure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 combine semantic features with these structure features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70647" y="2326341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905461" y="5854438"/>
            <a:ext cx="1232452" cy="357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280681" y="6212247"/>
            <a:ext cx="371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Semantic features combined with hierarchical  structure features</a:t>
            </a:r>
            <a:endParaRPr kumimoji="1" lang="zh-CN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24400" y="2614731"/>
            <a:ext cx="2140226" cy="3306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792046" y="6033342"/>
            <a:ext cx="200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To learn hierarchical structure </a:t>
            </a:r>
            <a:endParaRPr kumimoji="1" lang="zh-CN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0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3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 Self-Attention (1)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567506" y="1757223"/>
            <a:ext cx="4464757" cy="1839527"/>
            <a:chOff x="5672040" y="2578064"/>
            <a:chExt cx="4464757" cy="1839527"/>
          </a:xfrm>
        </p:grpSpPr>
        <p:grpSp>
          <p:nvGrpSpPr>
            <p:cNvPr id="29" name="组 28"/>
            <p:cNvGrpSpPr/>
            <p:nvPr/>
          </p:nvGrpSpPr>
          <p:grpSpPr>
            <a:xfrm>
              <a:off x="5672040" y="2578064"/>
              <a:ext cx="4038601" cy="1839527"/>
              <a:chOff x="4038598" y="3411597"/>
              <a:chExt cx="4038601" cy="18395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4038599" y="3411597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1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9" name="矩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599" y="3411597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4038598" y="4697126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598" y="4697126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圆角矩形 31"/>
                  <p:cNvSpPr/>
                  <p:nvPr/>
                </p:nvSpPr>
                <p:spPr>
                  <a:xfrm>
                    <a:off x="5715000" y="4079144"/>
                    <a:ext cx="2030506" cy="497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Graph Predictor </a:t>
                    </a:r>
                    <a14:m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𝑙</m:t>
                        </m:r>
                      </m:oMath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圆角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079144"/>
                    <a:ext cx="2030506" cy="497541"/>
                  </a:xfrm>
                  <a:prstGeom prst="roundRect">
                    <a:avLst/>
                  </a:prstGeom>
                  <a:blipFill rotWithShape="0">
                    <a:blip r:embed="rId4"/>
                    <a:stretch>
                      <a:fillRect b="-740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线箭头连接符 34"/>
              <p:cNvCxnSpPr>
                <a:stCxn id="30" idx="3"/>
                <a:endCxn id="32" idx="1"/>
              </p:cNvCxnSpPr>
              <p:nvPr/>
            </p:nvCxnSpPr>
            <p:spPr>
              <a:xfrm>
                <a:off x="5248834" y="3688596"/>
                <a:ext cx="466166" cy="639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>
                <a:stCxn id="31" idx="3"/>
                <a:endCxn id="32" idx="1"/>
              </p:cNvCxnSpPr>
              <p:nvPr/>
            </p:nvCxnSpPr>
            <p:spPr>
              <a:xfrm flipV="1">
                <a:off x="5248833" y="4327915"/>
                <a:ext cx="466167" cy="6462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42"/>
              <p:cNvCxnSpPr/>
              <p:nvPr/>
            </p:nvCxnSpPr>
            <p:spPr>
              <a:xfrm flipV="1">
                <a:off x="7745506" y="4327912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845114" y="3355879"/>
                  <a:ext cx="291683" cy="287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𝑮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114" y="3355879"/>
                  <a:ext cx="291683" cy="2874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6383" r="-6250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 76"/>
          <p:cNvGrpSpPr>
            <a:grpSpLocks noChangeAspect="1"/>
          </p:cNvGrpSpPr>
          <p:nvPr/>
        </p:nvGrpSpPr>
        <p:grpSpPr>
          <a:xfrm>
            <a:off x="690050" y="3965961"/>
            <a:ext cx="3584364" cy="2157984"/>
            <a:chOff x="9181225" y="3341781"/>
            <a:chExt cx="3022600" cy="1819771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6660" y="3432138"/>
              <a:ext cx="2771730" cy="984247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225" y="4526121"/>
              <a:ext cx="3022600" cy="368300"/>
            </a:xfrm>
            <a:prstGeom prst="rect">
              <a:avLst/>
            </a:prstGeom>
          </p:spPr>
        </p:pic>
        <p:sp>
          <p:nvSpPr>
            <p:cNvPr id="92" name="矩形 91"/>
            <p:cNvSpPr/>
            <p:nvPr/>
          </p:nvSpPr>
          <p:spPr>
            <a:xfrm>
              <a:off x="9181225" y="3341781"/>
              <a:ext cx="3010775" cy="18197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206307" y="1646508"/>
            <a:ext cx="4389479" cy="1904136"/>
            <a:chOff x="6206307" y="1646508"/>
            <a:chExt cx="4389479" cy="1904136"/>
          </a:xfrm>
        </p:grpSpPr>
        <p:grpSp>
          <p:nvGrpSpPr>
            <p:cNvPr id="56" name="组 55"/>
            <p:cNvGrpSpPr/>
            <p:nvPr/>
          </p:nvGrpSpPr>
          <p:grpSpPr>
            <a:xfrm>
              <a:off x="6206307" y="1646508"/>
              <a:ext cx="4389479" cy="1627137"/>
              <a:chOff x="5672041" y="2578064"/>
              <a:chExt cx="4389479" cy="1627137"/>
            </a:xfrm>
          </p:grpSpPr>
          <p:grpSp>
            <p:nvGrpSpPr>
              <p:cNvPr id="57" name="组 56"/>
              <p:cNvGrpSpPr/>
              <p:nvPr/>
            </p:nvGrpSpPr>
            <p:grpSpPr>
              <a:xfrm>
                <a:off x="5672041" y="2578064"/>
                <a:ext cx="4038600" cy="1627137"/>
                <a:chOff x="4038599" y="3411597"/>
                <a:chExt cx="4038600" cy="16271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4038599" y="3411597"/>
                      <a:ext cx="1210235" cy="55399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𝑻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0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矩形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8599" y="3411597"/>
                      <a:ext cx="1210235" cy="553998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7" name="圆角矩形 66"/>
                <p:cNvSpPr/>
                <p:nvPr/>
              </p:nvSpPr>
              <p:spPr>
                <a:xfrm>
                  <a:off x="5715000" y="4079144"/>
                  <a:ext cx="2030506" cy="49754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Self-Attention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5248834" y="3688596"/>
                  <a:ext cx="466166" cy="6393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>
                  <a:stCxn id="93" idx="3"/>
                </p:cNvCxnSpPr>
                <p:nvPr/>
              </p:nvCxnSpPr>
              <p:spPr>
                <a:xfrm flipV="1">
                  <a:off x="5269862" y="4327915"/>
                  <a:ext cx="445138" cy="7108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70"/>
                <p:cNvCxnSpPr/>
                <p:nvPr/>
              </p:nvCxnSpPr>
              <p:spPr>
                <a:xfrm flipV="1">
                  <a:off x="7745506" y="4327912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9845114" y="3355879"/>
                    <a:ext cx="2164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latin typeface="Cambria Math" charset="0"/>
                            </a:rPr>
                            <m:t>𝑨</m:t>
                          </m:r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114" y="3355879"/>
                    <a:ext cx="216406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2857" r="-2285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6227335" y="2996646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335" y="2996646"/>
                  <a:ext cx="1210235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 47"/>
          <p:cNvGrpSpPr/>
          <p:nvPr/>
        </p:nvGrpSpPr>
        <p:grpSpPr>
          <a:xfrm>
            <a:off x="6388100" y="3965961"/>
            <a:ext cx="3429000" cy="2157984"/>
            <a:chOff x="6388100" y="3965961"/>
            <a:chExt cx="3429000" cy="2157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615008" y="4138594"/>
                  <a:ext cx="2300694" cy="818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kumimoji="1" lang="mr-IN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kumimoji="1"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kumimoji="1" lang="en-US" altLang="zh-CN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zh-CN" b="0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zh-CN" b="0" i="1" smtClean="0">
                                                    <a:latin typeface="Cambria Math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  <m:sup>
                                            <m:r>
                                              <a:rPr kumimoji="1" lang="en-US" altLang="zh-CN" i="1"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008" y="4138594"/>
                  <a:ext cx="2300694" cy="81875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615008" y="5307031"/>
                  <a:ext cx="183043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>
                      <a:latin typeface="Times New Roman" charset="0"/>
                      <a:ea typeface="Times New Roman" charset="0"/>
                      <a:cs typeface="Times New Roman" charset="0"/>
                    </a:rPr>
                    <a:t>w</a:t>
                  </a:r>
                  <a:r>
                    <a:rPr kumimoji="1" lang="en-US" altLang="zh-CN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008" y="5307031"/>
                  <a:ext cx="1830437" cy="3915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67" t="-4688" b="-23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6388100" y="3965961"/>
              <a:ext cx="3429000" cy="21579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6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3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Graph 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Predictor: </a:t>
            </a:r>
            <a:r>
              <a:rPr kumimoji="1"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 Self-Attention (2)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9712" y="1537699"/>
            <a:ext cx="11338331" cy="1818274"/>
            <a:chOff x="369712" y="1982199"/>
            <a:chExt cx="11338331" cy="1818274"/>
          </a:xfrm>
        </p:grpSpPr>
        <p:grpSp>
          <p:nvGrpSpPr>
            <p:cNvPr id="5" name="组 4"/>
            <p:cNvGrpSpPr/>
            <p:nvPr/>
          </p:nvGrpSpPr>
          <p:grpSpPr>
            <a:xfrm>
              <a:off x="370425" y="1982199"/>
              <a:ext cx="11337618" cy="573167"/>
              <a:chOff x="370425" y="1982199"/>
              <a:chExt cx="11337618" cy="573167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2410230" y="1982199"/>
                <a:ext cx="9297813" cy="573167"/>
                <a:chOff x="369712" y="4104204"/>
                <a:chExt cx="9297813" cy="573167"/>
              </a:xfrm>
            </p:grpSpPr>
            <p:grpSp>
              <p:nvGrpSpPr>
                <p:cNvPr id="37" name="组 36"/>
                <p:cNvGrpSpPr/>
                <p:nvPr/>
              </p:nvGrpSpPr>
              <p:grpSpPr>
                <a:xfrm>
                  <a:off x="369712" y="4110937"/>
                  <a:ext cx="5701340" cy="553998"/>
                  <a:chOff x="470647" y="4046922"/>
                  <a:chExt cx="5701340" cy="553998"/>
                </a:xfrm>
              </p:grpSpPr>
              <p:sp>
                <p:nvSpPr>
                  <p:cNvPr id="58" name="圆角矩形 57"/>
                  <p:cNvSpPr/>
                  <p:nvPr/>
                </p:nvSpPr>
                <p:spPr>
                  <a:xfrm>
                    <a:off x="2063240" y="4116825"/>
                    <a:ext cx="1385047" cy="484095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CNN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直线箭头连接符 68"/>
                  <p:cNvCxnSpPr/>
                  <p:nvPr/>
                </p:nvCxnSpPr>
                <p:spPr>
                  <a:xfrm flipV="1">
                    <a:off x="3448287" y="4358872"/>
                    <a:ext cx="37058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3818867" y="4103379"/>
                    <a:ext cx="2030506" cy="497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Graph Predictor 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86" name="直线箭头连接符 85"/>
                  <p:cNvCxnSpPr/>
                  <p:nvPr/>
                </p:nvCxnSpPr>
                <p:spPr>
                  <a:xfrm flipV="1">
                    <a:off x="5840294" y="4356085"/>
                    <a:ext cx="33169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直线箭头连接符 90"/>
                <p:cNvCxnSpPr/>
                <p:nvPr/>
              </p:nvCxnSpPr>
              <p:spPr>
                <a:xfrm flipV="1">
                  <a:off x="1579947" y="4427317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圆角矩形 93"/>
                <p:cNvSpPr/>
                <p:nvPr/>
              </p:nvSpPr>
              <p:spPr>
                <a:xfrm>
                  <a:off x="6119018" y="4154957"/>
                  <a:ext cx="2046314" cy="52241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Feature extractor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矩形 94"/>
                    <p:cNvSpPr/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矩形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直线箭头连接符 95"/>
                <p:cNvCxnSpPr/>
                <p:nvPr/>
              </p:nvCxnSpPr>
              <p:spPr>
                <a:xfrm flipV="1">
                  <a:off x="8125597" y="438793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矩形 2"/>
              <p:cNvSpPr/>
              <p:nvPr/>
            </p:nvSpPr>
            <p:spPr>
              <a:xfrm>
                <a:off x="370425" y="2121831"/>
                <a:ext cx="104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GLoMo:</a:t>
                </a:r>
                <a:endParaRPr lang="zh-CN" altLang="en-US" dirty="0"/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369712" y="3239742"/>
              <a:ext cx="11261564" cy="560731"/>
              <a:chOff x="369712" y="3686723"/>
              <a:chExt cx="11261564" cy="560731"/>
            </a:xfrm>
          </p:grpSpPr>
          <p:grpSp>
            <p:nvGrpSpPr>
              <p:cNvPr id="97" name="组 96"/>
              <p:cNvGrpSpPr/>
              <p:nvPr/>
            </p:nvGrpSpPr>
            <p:grpSpPr>
              <a:xfrm>
                <a:off x="2333463" y="3686723"/>
                <a:ext cx="9297813" cy="560731"/>
                <a:chOff x="369712" y="4104204"/>
                <a:chExt cx="9297813" cy="560731"/>
              </a:xfrm>
            </p:grpSpPr>
            <p:grpSp>
              <p:nvGrpSpPr>
                <p:cNvPr id="98" name="组 97"/>
                <p:cNvGrpSpPr/>
                <p:nvPr/>
              </p:nvGrpSpPr>
              <p:grpSpPr>
                <a:xfrm>
                  <a:off x="369712" y="4110937"/>
                  <a:ext cx="7740925" cy="553998"/>
                  <a:chOff x="470647" y="4046922"/>
                  <a:chExt cx="7740925" cy="553998"/>
                </a:xfrm>
              </p:grpSpPr>
              <p:sp>
                <p:nvSpPr>
                  <p:cNvPr id="103" name="圆角矩形 102"/>
                  <p:cNvSpPr/>
                  <p:nvPr/>
                </p:nvSpPr>
                <p:spPr>
                  <a:xfrm>
                    <a:off x="2063240" y="4116825"/>
                    <a:ext cx="1385047" cy="484095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CNN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矩形 103"/>
                      <p:cNvSpPr/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104"/>
                  <p:cNvCxnSpPr/>
                  <p:nvPr/>
                </p:nvCxnSpPr>
                <p:spPr>
                  <a:xfrm flipV="1">
                    <a:off x="3448287" y="4358872"/>
                    <a:ext cx="37058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圆角矩形 105"/>
                  <p:cNvSpPr/>
                  <p:nvPr/>
                </p:nvSpPr>
                <p:spPr>
                  <a:xfrm>
                    <a:off x="6181066" y="4103379"/>
                    <a:ext cx="2030506" cy="497541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Self-Attention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7" name="直线箭头连接符 106"/>
                  <p:cNvCxnSpPr/>
                  <p:nvPr/>
                </p:nvCxnSpPr>
                <p:spPr>
                  <a:xfrm flipV="1">
                    <a:off x="5840294" y="4356085"/>
                    <a:ext cx="33169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直线箭头连接符 98"/>
                <p:cNvCxnSpPr/>
                <p:nvPr/>
              </p:nvCxnSpPr>
              <p:spPr>
                <a:xfrm flipV="1">
                  <a:off x="1579947" y="4427317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圆角矩形 99"/>
                <p:cNvSpPr/>
                <p:nvPr/>
              </p:nvSpPr>
              <p:spPr>
                <a:xfrm>
                  <a:off x="3727011" y="4180840"/>
                  <a:ext cx="2046314" cy="4840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Feature extractor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矩形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直线箭头连接符 101"/>
                <p:cNvCxnSpPr/>
                <p:nvPr/>
              </p:nvCxnSpPr>
              <p:spPr>
                <a:xfrm flipV="1">
                  <a:off x="8125597" y="438793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矩形 107"/>
              <p:cNvSpPr/>
              <p:nvPr/>
            </p:nvSpPr>
            <p:spPr>
              <a:xfrm>
                <a:off x="369712" y="3786063"/>
                <a:ext cx="1646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Self-Attention:</a:t>
                </a:r>
                <a:endParaRPr lang="zh-CN" altLang="en-US" dirty="0"/>
              </a:p>
            </p:txBody>
          </p:sp>
        </p:grpSp>
      </p:grp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3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Graph 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Predictor: </a:t>
            </a:r>
            <a:r>
              <a:rPr kumimoji="1"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 Self-Attention (2)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9712" y="1537699"/>
            <a:ext cx="11338331" cy="1818274"/>
            <a:chOff x="369712" y="1982199"/>
            <a:chExt cx="11338331" cy="1818274"/>
          </a:xfrm>
        </p:grpSpPr>
        <p:grpSp>
          <p:nvGrpSpPr>
            <p:cNvPr id="5" name="组 4"/>
            <p:cNvGrpSpPr/>
            <p:nvPr/>
          </p:nvGrpSpPr>
          <p:grpSpPr>
            <a:xfrm>
              <a:off x="370425" y="1982199"/>
              <a:ext cx="11337618" cy="573167"/>
              <a:chOff x="370425" y="1982199"/>
              <a:chExt cx="11337618" cy="573167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2410230" y="1982199"/>
                <a:ext cx="9297813" cy="573167"/>
                <a:chOff x="369712" y="4104204"/>
                <a:chExt cx="9297813" cy="573167"/>
              </a:xfrm>
            </p:grpSpPr>
            <p:grpSp>
              <p:nvGrpSpPr>
                <p:cNvPr id="37" name="组 36"/>
                <p:cNvGrpSpPr/>
                <p:nvPr/>
              </p:nvGrpSpPr>
              <p:grpSpPr>
                <a:xfrm>
                  <a:off x="369712" y="4110937"/>
                  <a:ext cx="5701340" cy="553998"/>
                  <a:chOff x="470647" y="4046922"/>
                  <a:chExt cx="5701340" cy="553998"/>
                </a:xfrm>
              </p:grpSpPr>
              <p:sp>
                <p:nvSpPr>
                  <p:cNvPr id="58" name="圆角矩形 57"/>
                  <p:cNvSpPr/>
                  <p:nvPr/>
                </p:nvSpPr>
                <p:spPr>
                  <a:xfrm>
                    <a:off x="2063240" y="4116825"/>
                    <a:ext cx="1385047" cy="484095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CNN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直线箭头连接符 68"/>
                  <p:cNvCxnSpPr/>
                  <p:nvPr/>
                </p:nvCxnSpPr>
                <p:spPr>
                  <a:xfrm flipV="1">
                    <a:off x="3448287" y="4358872"/>
                    <a:ext cx="37058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3818867" y="4103379"/>
                    <a:ext cx="2030506" cy="497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Graph Predictor 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86" name="直线箭头连接符 85"/>
                  <p:cNvCxnSpPr/>
                  <p:nvPr/>
                </p:nvCxnSpPr>
                <p:spPr>
                  <a:xfrm flipV="1">
                    <a:off x="5840294" y="4356085"/>
                    <a:ext cx="33169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直线箭头连接符 90"/>
                <p:cNvCxnSpPr/>
                <p:nvPr/>
              </p:nvCxnSpPr>
              <p:spPr>
                <a:xfrm flipV="1">
                  <a:off x="1579947" y="4427317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圆角矩形 93"/>
                <p:cNvSpPr/>
                <p:nvPr/>
              </p:nvSpPr>
              <p:spPr>
                <a:xfrm>
                  <a:off x="6119018" y="4154957"/>
                  <a:ext cx="2046314" cy="52241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Feature extractor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矩形 94"/>
                    <p:cNvSpPr/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矩形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直线箭头连接符 95"/>
                <p:cNvCxnSpPr/>
                <p:nvPr/>
              </p:nvCxnSpPr>
              <p:spPr>
                <a:xfrm flipV="1">
                  <a:off x="8125597" y="438793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矩形 2"/>
              <p:cNvSpPr/>
              <p:nvPr/>
            </p:nvSpPr>
            <p:spPr>
              <a:xfrm>
                <a:off x="370425" y="2121831"/>
                <a:ext cx="104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latin typeface="Times New Roman" charset="0"/>
                    <a:ea typeface="Times New Roman" charset="0"/>
                    <a:cs typeface="Times New Roman" charset="0"/>
                  </a:rPr>
                  <a:t>GLoMo:</a:t>
                </a:r>
                <a:endParaRPr lang="zh-CN" altLang="en-US" dirty="0"/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369712" y="3239742"/>
              <a:ext cx="11261564" cy="560731"/>
              <a:chOff x="369712" y="3686723"/>
              <a:chExt cx="11261564" cy="560731"/>
            </a:xfrm>
          </p:grpSpPr>
          <p:grpSp>
            <p:nvGrpSpPr>
              <p:cNvPr id="97" name="组 96"/>
              <p:cNvGrpSpPr/>
              <p:nvPr/>
            </p:nvGrpSpPr>
            <p:grpSpPr>
              <a:xfrm>
                <a:off x="2333463" y="3686723"/>
                <a:ext cx="9297813" cy="560731"/>
                <a:chOff x="369712" y="4104204"/>
                <a:chExt cx="9297813" cy="560731"/>
              </a:xfrm>
            </p:grpSpPr>
            <p:grpSp>
              <p:nvGrpSpPr>
                <p:cNvPr id="98" name="组 97"/>
                <p:cNvGrpSpPr/>
                <p:nvPr/>
              </p:nvGrpSpPr>
              <p:grpSpPr>
                <a:xfrm>
                  <a:off x="369712" y="4110937"/>
                  <a:ext cx="7740925" cy="553998"/>
                  <a:chOff x="470647" y="4046922"/>
                  <a:chExt cx="7740925" cy="553998"/>
                </a:xfrm>
              </p:grpSpPr>
              <p:sp>
                <p:nvSpPr>
                  <p:cNvPr id="103" name="圆角矩形 102"/>
                  <p:cNvSpPr/>
                  <p:nvPr/>
                </p:nvSpPr>
                <p:spPr>
                  <a:xfrm>
                    <a:off x="2063240" y="4116825"/>
                    <a:ext cx="1385047" cy="484095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CNN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矩形 103"/>
                      <p:cNvSpPr/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104"/>
                  <p:cNvCxnSpPr/>
                  <p:nvPr/>
                </p:nvCxnSpPr>
                <p:spPr>
                  <a:xfrm flipV="1">
                    <a:off x="3448287" y="4358872"/>
                    <a:ext cx="37058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圆角矩形 105"/>
                  <p:cNvSpPr/>
                  <p:nvPr/>
                </p:nvSpPr>
                <p:spPr>
                  <a:xfrm>
                    <a:off x="6181066" y="4103379"/>
                    <a:ext cx="2030506" cy="497541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Self-Attention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7" name="直线箭头连接符 106"/>
                  <p:cNvCxnSpPr/>
                  <p:nvPr/>
                </p:nvCxnSpPr>
                <p:spPr>
                  <a:xfrm flipV="1">
                    <a:off x="5840294" y="4356085"/>
                    <a:ext cx="33169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直线箭头连接符 98"/>
                <p:cNvCxnSpPr/>
                <p:nvPr/>
              </p:nvCxnSpPr>
              <p:spPr>
                <a:xfrm flipV="1">
                  <a:off x="1579947" y="4427317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圆角矩形 99"/>
                <p:cNvSpPr/>
                <p:nvPr/>
              </p:nvSpPr>
              <p:spPr>
                <a:xfrm>
                  <a:off x="3727011" y="4180840"/>
                  <a:ext cx="2046314" cy="4840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Feature extractor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矩形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直线箭头连接符 101"/>
                <p:cNvCxnSpPr/>
                <p:nvPr/>
              </p:nvCxnSpPr>
              <p:spPr>
                <a:xfrm flipV="1">
                  <a:off x="8125597" y="438793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矩形 107"/>
              <p:cNvSpPr/>
              <p:nvPr/>
            </p:nvSpPr>
            <p:spPr>
              <a:xfrm>
                <a:off x="369712" y="3786063"/>
                <a:ext cx="1646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Self-Attention:</a:t>
                </a:r>
                <a:endParaRPr lang="zh-CN" altLang="en-US" dirty="0"/>
              </a:p>
            </p:txBody>
          </p:sp>
        </p:grpSp>
      </p:grpSp>
      <p:sp>
        <p:nvSpPr>
          <p:cNvPr id="109" name="文本框 108"/>
          <p:cNvSpPr txBox="1"/>
          <p:nvPr/>
        </p:nvSpPr>
        <p:spPr>
          <a:xfrm>
            <a:off x="369712" y="4081403"/>
            <a:ext cx="5731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Quiz 2: What is the benefit of this design of graph predictor?</a:t>
            </a: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 decouples graph predictor from feature extractor, which is beneficial in transfer model.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 looks much fancy!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78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Graph Predictor </a:t>
            </a:r>
            <a:r>
              <a:rPr kumimoji="1" lang="en-US" altLang="zh-CN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. Self-Attention (2)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9712" y="1537699"/>
            <a:ext cx="11338331" cy="1818274"/>
            <a:chOff x="369712" y="1982199"/>
            <a:chExt cx="11338331" cy="1818274"/>
          </a:xfrm>
        </p:grpSpPr>
        <p:grpSp>
          <p:nvGrpSpPr>
            <p:cNvPr id="5" name="组 4"/>
            <p:cNvGrpSpPr/>
            <p:nvPr/>
          </p:nvGrpSpPr>
          <p:grpSpPr>
            <a:xfrm>
              <a:off x="370425" y="1982199"/>
              <a:ext cx="11337618" cy="573167"/>
              <a:chOff x="370425" y="1982199"/>
              <a:chExt cx="11337618" cy="573167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2410230" y="1982199"/>
                <a:ext cx="9297813" cy="573167"/>
                <a:chOff x="369712" y="4104204"/>
                <a:chExt cx="9297813" cy="573167"/>
              </a:xfrm>
            </p:grpSpPr>
            <p:grpSp>
              <p:nvGrpSpPr>
                <p:cNvPr id="37" name="组 36"/>
                <p:cNvGrpSpPr/>
                <p:nvPr/>
              </p:nvGrpSpPr>
              <p:grpSpPr>
                <a:xfrm>
                  <a:off x="369712" y="4110937"/>
                  <a:ext cx="5701340" cy="553998"/>
                  <a:chOff x="470647" y="4046922"/>
                  <a:chExt cx="5701340" cy="553998"/>
                </a:xfrm>
              </p:grpSpPr>
              <p:sp>
                <p:nvSpPr>
                  <p:cNvPr id="58" name="圆角矩形 57"/>
                  <p:cNvSpPr/>
                  <p:nvPr/>
                </p:nvSpPr>
                <p:spPr>
                  <a:xfrm>
                    <a:off x="2063240" y="4116825"/>
                    <a:ext cx="1385047" cy="484095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CNN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直线箭头连接符 68"/>
                  <p:cNvCxnSpPr/>
                  <p:nvPr/>
                </p:nvCxnSpPr>
                <p:spPr>
                  <a:xfrm flipV="1">
                    <a:off x="3448287" y="4358872"/>
                    <a:ext cx="37058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3818867" y="4103379"/>
                    <a:ext cx="2030506" cy="497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Graph Predictor 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86" name="直线箭头连接符 85"/>
                  <p:cNvCxnSpPr/>
                  <p:nvPr/>
                </p:nvCxnSpPr>
                <p:spPr>
                  <a:xfrm flipV="1">
                    <a:off x="5840294" y="4356085"/>
                    <a:ext cx="33169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直线箭头连接符 90"/>
                <p:cNvCxnSpPr/>
                <p:nvPr/>
              </p:nvCxnSpPr>
              <p:spPr>
                <a:xfrm flipV="1">
                  <a:off x="1579947" y="4427317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圆角矩形 93"/>
                <p:cNvSpPr/>
                <p:nvPr/>
              </p:nvSpPr>
              <p:spPr>
                <a:xfrm>
                  <a:off x="6119018" y="4154957"/>
                  <a:ext cx="2046314" cy="52241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Feature extractor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矩形 94"/>
                    <p:cNvSpPr/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矩形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直线箭头连接符 95"/>
                <p:cNvCxnSpPr/>
                <p:nvPr/>
              </p:nvCxnSpPr>
              <p:spPr>
                <a:xfrm flipV="1">
                  <a:off x="8125597" y="438793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矩形 2"/>
              <p:cNvSpPr/>
              <p:nvPr/>
            </p:nvSpPr>
            <p:spPr>
              <a:xfrm>
                <a:off x="370425" y="2121831"/>
                <a:ext cx="104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latin typeface="Times New Roman" charset="0"/>
                    <a:ea typeface="Times New Roman" charset="0"/>
                    <a:cs typeface="Times New Roman" charset="0"/>
                  </a:rPr>
                  <a:t>GLoMo:</a:t>
                </a:r>
                <a:endParaRPr lang="zh-CN" altLang="en-US" dirty="0"/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369712" y="3239742"/>
              <a:ext cx="11261564" cy="560731"/>
              <a:chOff x="369712" y="3686723"/>
              <a:chExt cx="11261564" cy="560731"/>
            </a:xfrm>
          </p:grpSpPr>
          <p:grpSp>
            <p:nvGrpSpPr>
              <p:cNvPr id="97" name="组 96"/>
              <p:cNvGrpSpPr/>
              <p:nvPr/>
            </p:nvGrpSpPr>
            <p:grpSpPr>
              <a:xfrm>
                <a:off x="2333463" y="3686723"/>
                <a:ext cx="9297813" cy="560731"/>
                <a:chOff x="369712" y="4104204"/>
                <a:chExt cx="9297813" cy="560731"/>
              </a:xfrm>
            </p:grpSpPr>
            <p:grpSp>
              <p:nvGrpSpPr>
                <p:cNvPr id="98" name="组 97"/>
                <p:cNvGrpSpPr/>
                <p:nvPr/>
              </p:nvGrpSpPr>
              <p:grpSpPr>
                <a:xfrm>
                  <a:off x="369712" y="4110937"/>
                  <a:ext cx="7740925" cy="553998"/>
                  <a:chOff x="470647" y="4046922"/>
                  <a:chExt cx="7740925" cy="553998"/>
                </a:xfrm>
              </p:grpSpPr>
              <p:sp>
                <p:nvSpPr>
                  <p:cNvPr id="103" name="圆角矩形 102"/>
                  <p:cNvSpPr/>
                  <p:nvPr/>
                </p:nvSpPr>
                <p:spPr>
                  <a:xfrm>
                    <a:off x="2063240" y="4116825"/>
                    <a:ext cx="1385047" cy="484095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kumimoji="1" lang="en-US" altLang="zh-CN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CNN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矩形 103"/>
                      <p:cNvSpPr/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647" y="4046922"/>
                        <a:ext cx="1210235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104"/>
                  <p:cNvCxnSpPr/>
                  <p:nvPr/>
                </p:nvCxnSpPr>
                <p:spPr>
                  <a:xfrm flipV="1">
                    <a:off x="3448287" y="4358872"/>
                    <a:ext cx="37058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圆角矩形 105"/>
                  <p:cNvSpPr/>
                  <p:nvPr/>
                </p:nvSpPr>
                <p:spPr>
                  <a:xfrm>
                    <a:off x="6181066" y="4103379"/>
                    <a:ext cx="2030506" cy="497541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Self-Attention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7" name="直线箭头连接符 106"/>
                  <p:cNvCxnSpPr/>
                  <p:nvPr/>
                </p:nvCxnSpPr>
                <p:spPr>
                  <a:xfrm flipV="1">
                    <a:off x="5840294" y="4356085"/>
                    <a:ext cx="33169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直线箭头连接符 98"/>
                <p:cNvCxnSpPr/>
                <p:nvPr/>
              </p:nvCxnSpPr>
              <p:spPr>
                <a:xfrm flipV="1">
                  <a:off x="1579947" y="4427317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圆角矩形 99"/>
                <p:cNvSpPr/>
                <p:nvPr/>
              </p:nvSpPr>
              <p:spPr>
                <a:xfrm>
                  <a:off x="3727011" y="4180840"/>
                  <a:ext cx="2046314" cy="4840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Feature extractor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矩形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7290" y="4104204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直线箭头连接符 101"/>
                <p:cNvCxnSpPr/>
                <p:nvPr/>
              </p:nvCxnSpPr>
              <p:spPr>
                <a:xfrm flipV="1">
                  <a:off x="8125597" y="438793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矩形 107"/>
              <p:cNvSpPr/>
              <p:nvPr/>
            </p:nvSpPr>
            <p:spPr>
              <a:xfrm>
                <a:off x="369712" y="3786063"/>
                <a:ext cx="1646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Self-Attention:</a:t>
                </a:r>
                <a:endParaRPr lang="zh-CN" altLang="en-US" dirty="0"/>
              </a:p>
            </p:txBody>
          </p:sp>
        </p:grpSp>
      </p:grpSp>
      <p:sp>
        <p:nvSpPr>
          <p:cNvPr id="109" name="文本框 108"/>
          <p:cNvSpPr txBox="1"/>
          <p:nvPr/>
        </p:nvSpPr>
        <p:spPr>
          <a:xfrm>
            <a:off x="369712" y="3941703"/>
            <a:ext cx="57315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Quiz 2: What is the benefit of this design of graph predictor? </a:t>
            </a:r>
            <a:r>
              <a:rPr kumimoji="1" lang="en-US" altLang="zh-CN" sz="2800" b="1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</a:t>
            </a:r>
            <a:endParaRPr kumimoji="1" lang="en-US" altLang="zh-CN" sz="2000" b="1" dirty="0" smtClean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b="1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It decouples graph predictor from feature extractor, which is beneficial in transfer model.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 looks much fancy!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b="4887"/>
          <a:stretch/>
        </p:blipFill>
        <p:spPr>
          <a:xfrm>
            <a:off x="265953" y="1332978"/>
            <a:ext cx="10058400" cy="4015409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2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b="4887"/>
          <a:stretch/>
        </p:blipFill>
        <p:spPr>
          <a:xfrm>
            <a:off x="265953" y="1332978"/>
            <a:ext cx="10058400" cy="4015409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6718300" y="1157089"/>
            <a:ext cx="3810000" cy="44309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3800" y="5588000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Hierarchical structure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749" y="560439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Traditional Transfer Learning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0410" y="1423981"/>
            <a:ext cx="54061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Examples:</a:t>
            </a: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ord embeddings pre-trained on large corpus;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CNN pre-trained on ImageNet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2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0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blipFill rotWithShape="0">
                <a:blip r:embed="rId15"/>
                <a:stretch>
                  <a:fillRect l="-5150" t="-200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4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826266" y="337955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376885" y="5928753"/>
                <a:ext cx="2456249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5928753"/>
                <a:ext cx="2456249" cy="303416"/>
              </a:xfrm>
              <a:prstGeom prst="rect">
                <a:avLst/>
              </a:prstGeom>
              <a:blipFill rotWithShape="0">
                <a:blip r:embed="rId15"/>
                <a:stretch>
                  <a:fillRect l="-2730" r="-49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6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blipFill rotWithShape="0">
                <a:blip r:embed="rId17"/>
                <a:stretch>
                  <a:fillRect l="-5150" t="-200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826266" y="337955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376885" y="5928753"/>
                <a:ext cx="2456249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5928753"/>
                <a:ext cx="2456249" cy="303416"/>
              </a:xfrm>
              <a:prstGeom prst="rect">
                <a:avLst/>
              </a:prstGeom>
              <a:blipFill rotWithShape="0">
                <a:blip r:embed="rId15"/>
                <a:stretch>
                  <a:fillRect l="-2730" r="-49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blipFill rotWithShape="0">
                <a:blip r:embed="rId16"/>
                <a:stretch>
                  <a:fillRect l="-5150" t="-200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826266" y="337955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376885" y="5928753"/>
                <a:ext cx="5744201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5928753"/>
                <a:ext cx="5744201" cy="306751"/>
              </a:xfrm>
              <a:prstGeom prst="rect">
                <a:avLst/>
              </a:prstGeom>
              <a:blipFill rotWithShape="0">
                <a:blip r:embed="rId15"/>
                <a:stretch>
                  <a:fillRect l="-849" t="-200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blipFill rotWithShape="0">
                <a:blip r:embed="rId16"/>
                <a:stretch>
                  <a:fillRect l="-5150" t="-200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91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Graph Predictor</a:t>
            </a:r>
            <a:r>
              <a:rPr kumimoji="1"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ierarchical structure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69712" y="1360289"/>
            <a:ext cx="3975101" cy="4831021"/>
            <a:chOff x="6553199" y="1157089"/>
            <a:chExt cx="3975101" cy="483102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8" t="4755" b="4887"/>
            <a:stretch/>
          </p:blipFill>
          <p:spPr>
            <a:xfrm>
              <a:off x="6553199" y="1332978"/>
              <a:ext cx="3771153" cy="4015409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718300" y="1157089"/>
              <a:ext cx="3810000" cy="44309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43800" y="558800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Hierarchical structure</a:t>
              </a:r>
              <a:endParaRPr kumimoji="1" lang="zh-CN" alt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26267" y="256540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376885" y="1360289"/>
            <a:ext cx="2875441" cy="2213781"/>
            <a:chOff x="4090885" y="3590178"/>
            <a:chExt cx="2875441" cy="2213781"/>
          </a:xfrm>
        </p:grpSpPr>
        <p:grpSp>
          <p:nvGrpSpPr>
            <p:cNvPr id="11" name="组 10"/>
            <p:cNvGrpSpPr/>
            <p:nvPr/>
          </p:nvGrpSpPr>
          <p:grpSpPr>
            <a:xfrm>
              <a:off x="4090885" y="5278479"/>
              <a:ext cx="548262" cy="522000"/>
              <a:chOff x="4814047" y="4443539"/>
              <a:chExt cx="548262" cy="522000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661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 11"/>
            <p:cNvGrpSpPr/>
            <p:nvPr/>
          </p:nvGrpSpPr>
          <p:grpSpPr>
            <a:xfrm>
              <a:off x="5251814" y="5278479"/>
              <a:ext cx="553583" cy="522000"/>
              <a:chOff x="4814047" y="4443539"/>
              <a:chExt cx="553583" cy="522000"/>
            </a:xfrm>
          </p:grpSpPr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 12"/>
            <p:cNvGrpSpPr/>
            <p:nvPr/>
          </p:nvGrpSpPr>
          <p:grpSpPr>
            <a:xfrm>
              <a:off x="6412743" y="5281959"/>
              <a:ext cx="553583" cy="522000"/>
              <a:chOff x="4814047" y="4443539"/>
              <a:chExt cx="553583" cy="522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 13"/>
            <p:cNvGrpSpPr/>
            <p:nvPr/>
          </p:nvGrpSpPr>
          <p:grpSpPr>
            <a:xfrm>
              <a:off x="4625630" y="4393038"/>
              <a:ext cx="546594" cy="522000"/>
              <a:chOff x="4814047" y="4443539"/>
              <a:chExt cx="546594" cy="522000"/>
            </a:xfrm>
          </p:grpSpPr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0494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 14"/>
            <p:cNvGrpSpPr/>
            <p:nvPr/>
          </p:nvGrpSpPr>
          <p:grpSpPr>
            <a:xfrm>
              <a:off x="5351574" y="3590178"/>
              <a:ext cx="553583" cy="522000"/>
              <a:chOff x="4814047" y="4443539"/>
              <a:chExt cx="553583" cy="522000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4814047" y="4443539"/>
                <a:ext cx="534745" cy="52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695" y="4501921"/>
                    <a:ext cx="5119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/>
            <p:cNvCxnSpPr>
              <a:stCxn id="29" idx="0"/>
            </p:cNvCxnSpPr>
            <p:nvPr/>
          </p:nvCxnSpPr>
          <p:spPr>
            <a:xfrm flipV="1">
              <a:off x="4358258" y="4838593"/>
              <a:ext cx="345684" cy="439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29" idx="6"/>
            </p:cNvCxnSpPr>
            <p:nvPr/>
          </p:nvCxnSpPr>
          <p:spPr>
            <a:xfrm>
              <a:off x="4625630" y="5539479"/>
              <a:ext cx="62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5786559" y="5539479"/>
              <a:ext cx="626184" cy="3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5082063" y="4035733"/>
              <a:ext cx="347823" cy="43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4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826266" y="337955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376885" y="5928753"/>
                <a:ext cx="5744201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5928753"/>
                <a:ext cx="5744201" cy="306751"/>
              </a:xfrm>
              <a:prstGeom prst="rect">
                <a:avLst/>
              </a:prstGeom>
              <a:blipFill rotWithShape="0">
                <a:blip r:embed="rId15"/>
                <a:stretch>
                  <a:fillRect l="-849" t="-200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3,2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4647894"/>
                <a:ext cx="1421158" cy="302840"/>
              </a:xfrm>
              <a:prstGeom prst="rect">
                <a:avLst/>
              </a:prstGeom>
              <a:blipFill rotWithShape="0">
                <a:blip r:embed="rId13"/>
                <a:stretch>
                  <a:fillRect l="-515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85" y="4010476"/>
                <a:ext cx="2569678" cy="302840"/>
              </a:xfrm>
              <a:prstGeom prst="rect">
                <a:avLst/>
              </a:prstGeom>
              <a:blipFill rotWithShape="0">
                <a:blip r:embed="rId16"/>
                <a:stretch>
                  <a:fillRect l="-118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5,4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71" y="5285312"/>
                <a:ext cx="1421158" cy="306751"/>
              </a:xfrm>
              <a:prstGeom prst="rect">
                <a:avLst/>
              </a:prstGeom>
              <a:blipFill rotWithShape="0">
                <a:blip r:embed="rId17"/>
                <a:stretch>
                  <a:fillRect l="-5150" t="-2000" r="-128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3867166" y="5042333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L-hop relation</a:t>
            </a:r>
            <a:endParaRPr kumimoji="1" lang="zh-CN" alt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7891" y="62355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幻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446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Transfer Model: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Overall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95400"/>
            <a:ext cx="10058400" cy="532304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787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Transfer Model: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eature combination module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6"/>
          <a:stretch/>
        </p:blipFill>
        <p:spPr>
          <a:xfrm>
            <a:off x="673100" y="1157089"/>
            <a:ext cx="3213100" cy="5323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86200" y="1541809"/>
                <a:ext cx="6177076" cy="1400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1.</a:t>
                </a:r>
                <a:r>
                  <a:rPr kumimoji="1" lang="zh-CN" altLang="en-US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Hierarchical structure: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propagating the connections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𝜦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</m:sSup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zh-CN" sz="1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kumimoji="1" lang="is-IS" altLang="zh-CN" sz="16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457200" indent="-457200">
                  <a:buAutoNum type="arabicPeriod"/>
                </a:pPr>
                <a:endParaRPr kumimoji="1" lang="zh-CN" alt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541809"/>
                <a:ext cx="6177076" cy="1400192"/>
              </a:xfrm>
              <a:prstGeom prst="rect">
                <a:avLst/>
              </a:prstGeom>
              <a:blipFill rotWithShape="0">
                <a:blip r:embed="rId3"/>
                <a:stretch>
                  <a:fillRect l="-1086" t="-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86200" y="2897082"/>
                <a:ext cx="6177076" cy="301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 startAt="2"/>
                </a:pPr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Feature Combination</a:t>
                </a:r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is-I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l-GR" altLang="zh-CN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zh-CN" sz="16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𝜦</m:t>
                              </m:r>
                            </m:e>
                            <m:sup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    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𝑠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𝑡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</m:t>
                      </m:r>
                      <m:nary>
                        <m:naryPr>
                          <m:chr m:val="∑"/>
                          <m:ctrlPr>
                            <a:rPr kumimoji="1" lang="is-I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l-GR" altLang="zh-CN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 </m:t>
                      </m:r>
                    </m:oMath>
                  </m:oMathPara>
                </a14:m>
                <a:endParaRPr kumimoji="1" lang="en-US" altLang="zh-CN" sz="1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]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⊙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])</m:t>
                      </m:r>
                    </m:oMath>
                  </m:oMathPara>
                </a14:m>
                <a:endParaRPr kumimoji="1"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CN" alt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897082"/>
                <a:ext cx="6177076" cy="3015826"/>
              </a:xfrm>
              <a:prstGeom prst="rect">
                <a:avLst/>
              </a:prstGeom>
              <a:blipFill rotWithShape="0">
                <a:blip r:embed="rId4"/>
                <a:stretch>
                  <a:fillRect l="-888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45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Experiments: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On different NLP tasks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"/>
          <a:stretch/>
        </p:blipFill>
        <p:spPr>
          <a:xfrm>
            <a:off x="762000" y="2743200"/>
            <a:ext cx="10058400" cy="15897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8650" y="2278057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Question Answering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42722" y="2278057"/>
            <a:ext cx="302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Natural Language Inference 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1500" y="2280568"/>
            <a:ext cx="212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Sentiment Analysis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9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749" y="560439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Traditional Transfer Learning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9" y="1423981"/>
            <a:ext cx="5683661" cy="45611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905" y="5130141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(Source data: Large)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42272" y="5130141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(Target data: Small)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0410" y="1423981"/>
            <a:ext cx="54061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Examples:</a:t>
            </a: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ord embeddings pre-trained on large corpus;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CNN pre-trained on ImageNet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3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45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Experiments: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On different NLP tasks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"/>
          <a:stretch/>
        </p:blipFill>
        <p:spPr>
          <a:xfrm>
            <a:off x="762000" y="2743200"/>
            <a:ext cx="10058400" cy="15897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8650" y="2278057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Question Answering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42722" y="2278057"/>
            <a:ext cx="302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Natural Language Inference 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1500" y="2280568"/>
            <a:ext cx="212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Sentiment Analysis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529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465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Experiments: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Graph visualization (1)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59484" y="1360289"/>
            <a:ext cx="4152941" cy="4075311"/>
            <a:chOff x="543584" y="1157089"/>
            <a:chExt cx="4152941" cy="40753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83"/>
            <a:stretch/>
          </p:blipFill>
          <p:spPr>
            <a:xfrm>
              <a:off x="543584" y="1157089"/>
              <a:ext cx="4152941" cy="4075311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990600" y="2559744"/>
              <a:ext cx="431800" cy="2088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044700" y="4660900"/>
              <a:ext cx="774700" cy="368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22400" y="5638800"/>
            <a:ext cx="294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a) Coreference resolution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323120"/>
            <a:ext cx="4203700" cy="41632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57900" y="3074788"/>
            <a:ext cx="711200" cy="1763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83550" y="4660900"/>
            <a:ext cx="247650" cy="558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54800" y="5638800"/>
            <a:ext cx="372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) Attending to objects for modeling long-term 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dependency</a:t>
            </a:r>
            <a:endParaRPr kumimoji="1" lang="en-US" altLang="zh-CN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09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6465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Experiments: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Graph visualization (2)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2400" y="5638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) Attending to negative words and 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predicates</a:t>
            </a:r>
            <a:endParaRPr kumimoji="1" lang="en-US" altLang="zh-CN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9100" y="5610194"/>
            <a:ext cx="405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) Attending to nouns, verbs, and adjectives for topic modeling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en-US" altLang="zh-CN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/>
          <a:stretch/>
        </p:blipFill>
        <p:spPr>
          <a:xfrm>
            <a:off x="692149" y="1399319"/>
            <a:ext cx="4198434" cy="42108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50900" y="3074788"/>
            <a:ext cx="571500" cy="63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33307" y="4824182"/>
            <a:ext cx="152793" cy="662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21052" y="4824182"/>
            <a:ext cx="152793" cy="662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3600" y="3849488"/>
            <a:ext cx="558800" cy="974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4" y="1399319"/>
            <a:ext cx="4181475" cy="4087960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300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522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Experiments: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Ablation study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435100"/>
            <a:ext cx="9309100" cy="332740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025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712" y="1676400"/>
            <a:ext cx="11232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Pros: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GLoMo could learn a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versatile structure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from large data with unsupervised approach;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Decoupling structure feature from sematic feature increases the transferability;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12" y="3289300"/>
            <a:ext cx="5449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Cons: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GLoMo doesn’t support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cross-domain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26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8529" y="2838435"/>
            <a:ext cx="4153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Thank you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</a:t>
            </a:r>
            <a:endParaRPr kumimoji="1" lang="zh-CN" altLang="en-US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712" y="572314"/>
            <a:ext cx="1499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Figures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2" name="组 121"/>
          <p:cNvGrpSpPr/>
          <p:nvPr/>
        </p:nvGrpSpPr>
        <p:grpSpPr>
          <a:xfrm>
            <a:off x="415537" y="999171"/>
            <a:ext cx="8462684" cy="5598063"/>
            <a:chOff x="470647" y="1120315"/>
            <a:chExt cx="8462684" cy="5598063"/>
          </a:xfrm>
        </p:grpSpPr>
        <p:grpSp>
          <p:nvGrpSpPr>
            <p:cNvPr id="28" name="组 27"/>
            <p:cNvGrpSpPr/>
            <p:nvPr/>
          </p:nvGrpSpPr>
          <p:grpSpPr>
            <a:xfrm>
              <a:off x="470647" y="1880431"/>
              <a:ext cx="5271250" cy="4837947"/>
              <a:chOff x="4038598" y="2688743"/>
              <a:chExt cx="5271250" cy="4837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4038599" y="3411597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1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599" y="3411597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4038598" y="4697126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598" y="4697126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圆角矩形 30"/>
              <p:cNvSpPr/>
              <p:nvPr/>
            </p:nvSpPr>
            <p:spPr>
              <a:xfrm>
                <a:off x="5715000" y="2719729"/>
                <a:ext cx="2030506" cy="497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Graph Predictor 1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737414" y="4715076"/>
                <a:ext cx="2030506" cy="497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Graph Predictor 2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5737414" y="7010088"/>
                <a:ext cx="2030506" cy="497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Graph Predictor L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4" name="直线箭头连接符 33"/>
              <p:cNvCxnSpPr/>
              <p:nvPr/>
            </p:nvCxnSpPr>
            <p:spPr>
              <a:xfrm flipV="1">
                <a:off x="5248834" y="2968500"/>
                <a:ext cx="466166" cy="720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/>
              <p:cNvCxnSpPr/>
              <p:nvPr/>
            </p:nvCxnSpPr>
            <p:spPr>
              <a:xfrm flipV="1">
                <a:off x="5248833" y="2968500"/>
                <a:ext cx="466167" cy="20056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>
                <a:stCxn id="29" idx="3"/>
                <a:endCxn id="32" idx="1"/>
              </p:cNvCxnSpPr>
              <p:nvPr/>
            </p:nvCxnSpPr>
            <p:spPr>
              <a:xfrm>
                <a:off x="5248834" y="3688596"/>
                <a:ext cx="488580" cy="12752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>
                <a:stCxn id="30" idx="3"/>
                <a:endCxn id="32" idx="1"/>
              </p:cNvCxnSpPr>
              <p:nvPr/>
            </p:nvCxnSpPr>
            <p:spPr>
              <a:xfrm flipV="1">
                <a:off x="5248833" y="4963847"/>
                <a:ext cx="488581" cy="1027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>
                <a:stCxn id="29" idx="3"/>
                <a:endCxn id="33" idx="1"/>
              </p:cNvCxnSpPr>
              <p:nvPr/>
            </p:nvCxnSpPr>
            <p:spPr>
              <a:xfrm>
                <a:off x="5248834" y="3688596"/>
                <a:ext cx="488580" cy="357026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0" idx="3"/>
                <a:endCxn id="33" idx="1"/>
              </p:cNvCxnSpPr>
              <p:nvPr/>
            </p:nvCxnSpPr>
            <p:spPr>
              <a:xfrm>
                <a:off x="5248833" y="4974125"/>
                <a:ext cx="488581" cy="228473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 rot="5400000" flipH="1">
                <a:off x="6675573" y="5543458"/>
                <a:ext cx="337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2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kumimoji="1" lang="zh-CN" altLang="en-US" sz="2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/>
                  <p:cNvSpPr/>
                  <p:nvPr/>
                </p:nvSpPr>
                <p:spPr>
                  <a:xfrm>
                    <a:off x="8077199" y="2688743"/>
                    <a:ext cx="1210235" cy="5595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1" name="矩形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199" y="2688743"/>
                    <a:ext cx="1210235" cy="55951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线箭头连接符 41"/>
              <p:cNvCxnSpPr/>
              <p:nvPr/>
            </p:nvCxnSpPr>
            <p:spPr>
              <a:xfrm flipV="1">
                <a:off x="7745506" y="2968499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/>
                  <p:cNvSpPr/>
                  <p:nvPr/>
                </p:nvSpPr>
                <p:spPr>
                  <a:xfrm>
                    <a:off x="8077199" y="4709057"/>
                    <a:ext cx="1210235" cy="56047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3" name="矩形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199" y="4709057"/>
                    <a:ext cx="1210235" cy="56047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线箭头连接符 43"/>
              <p:cNvCxnSpPr/>
              <p:nvPr/>
            </p:nvCxnSpPr>
            <p:spPr>
              <a:xfrm flipV="1">
                <a:off x="7745506" y="4988813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/>
                  <p:cNvSpPr/>
                  <p:nvPr/>
                </p:nvSpPr>
                <p:spPr>
                  <a:xfrm>
                    <a:off x="8099613" y="6965959"/>
                    <a:ext cx="1210235" cy="5607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5" name="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9613" y="6965959"/>
                    <a:ext cx="1210235" cy="56073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线箭头连接符 45"/>
              <p:cNvCxnSpPr/>
              <p:nvPr/>
            </p:nvCxnSpPr>
            <p:spPr>
              <a:xfrm flipV="1">
                <a:off x="7767920" y="7245715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7131425" y="1120315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25" y="1120315"/>
                  <a:ext cx="1210235" cy="5539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线箭头连接符 47"/>
            <p:cNvCxnSpPr>
              <a:stCxn id="47" idx="2"/>
              <a:endCxn id="57" idx="0"/>
            </p:cNvCxnSpPr>
            <p:nvPr/>
          </p:nvCxnSpPr>
          <p:spPr>
            <a:xfrm flipH="1">
              <a:off x="7736542" y="1674313"/>
              <a:ext cx="1" cy="294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stCxn id="41" idx="3"/>
              <a:endCxn id="57" idx="1"/>
            </p:cNvCxnSpPr>
            <p:nvPr/>
          </p:nvCxnSpPr>
          <p:spPr>
            <a:xfrm>
              <a:off x="5719483" y="2160187"/>
              <a:ext cx="1089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 80"/>
            <p:cNvGrpSpPr/>
            <p:nvPr/>
          </p:nvGrpSpPr>
          <p:grpSpPr>
            <a:xfrm>
              <a:off x="6539753" y="1825473"/>
              <a:ext cx="2393578" cy="1331810"/>
              <a:chOff x="6539753" y="2887786"/>
              <a:chExt cx="2393578" cy="1331810"/>
            </a:xfrm>
          </p:grpSpPr>
          <p:cxnSp>
            <p:nvCxnSpPr>
              <p:cNvPr id="64" name="直线箭头连接符 63"/>
              <p:cNvCxnSpPr/>
              <p:nvPr/>
            </p:nvCxnSpPr>
            <p:spPr>
              <a:xfrm flipH="1">
                <a:off x="7736542" y="3412818"/>
                <a:ext cx="1" cy="294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 79"/>
              <p:cNvGrpSpPr/>
              <p:nvPr/>
            </p:nvGrpSpPr>
            <p:grpSpPr>
              <a:xfrm>
                <a:off x="6539753" y="2887786"/>
                <a:ext cx="2393578" cy="1331810"/>
                <a:chOff x="6539753" y="2887786"/>
                <a:chExt cx="2393578" cy="1331810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6539753" y="2887786"/>
                  <a:ext cx="2393578" cy="133181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6808695" y="3031231"/>
                  <a:ext cx="1855694" cy="3825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Weighted sum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6808695" y="3709501"/>
                  <a:ext cx="1855694" cy="3825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GRU cell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67" name="曲线连接符 66"/>
            <p:cNvCxnSpPr>
              <a:stCxn id="47" idx="3"/>
              <a:endCxn id="65" idx="0"/>
            </p:cNvCxnSpPr>
            <p:nvPr/>
          </p:nvCxnSpPr>
          <p:spPr>
            <a:xfrm flipH="1">
              <a:off x="7736542" y="1397314"/>
              <a:ext cx="605118" cy="1249874"/>
            </a:xfrm>
            <a:prstGeom prst="curvedConnector4">
              <a:avLst>
                <a:gd name="adj1" fmla="val -84445"/>
                <a:gd name="adj2" fmla="val 95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 flipH="1">
              <a:off x="7741024" y="3030853"/>
              <a:ext cx="1" cy="294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7131424" y="3091063"/>
                  <a:ext cx="1210235" cy="559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24" y="3091063"/>
                  <a:ext cx="1210235" cy="55951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组 87"/>
            <p:cNvGrpSpPr/>
            <p:nvPr/>
          </p:nvGrpSpPr>
          <p:grpSpPr>
            <a:xfrm>
              <a:off x="6539753" y="3803152"/>
              <a:ext cx="2393578" cy="1331810"/>
              <a:chOff x="6539753" y="2887786"/>
              <a:chExt cx="2393578" cy="1331810"/>
            </a:xfrm>
          </p:grpSpPr>
          <p:cxnSp>
            <p:nvCxnSpPr>
              <p:cNvPr id="89" name="直线箭头连接符 88"/>
              <p:cNvCxnSpPr/>
              <p:nvPr/>
            </p:nvCxnSpPr>
            <p:spPr>
              <a:xfrm flipH="1">
                <a:off x="7736542" y="3412818"/>
                <a:ext cx="1" cy="294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组 89"/>
              <p:cNvGrpSpPr/>
              <p:nvPr/>
            </p:nvGrpSpPr>
            <p:grpSpPr>
              <a:xfrm>
                <a:off x="6539753" y="2887786"/>
                <a:ext cx="2393578" cy="1331810"/>
                <a:chOff x="6539753" y="2887786"/>
                <a:chExt cx="2393578" cy="1331810"/>
              </a:xfrm>
            </p:grpSpPr>
            <p:sp>
              <p:nvSpPr>
                <p:cNvPr id="91" name="圆角矩形 90"/>
                <p:cNvSpPr/>
                <p:nvPr/>
              </p:nvSpPr>
              <p:spPr>
                <a:xfrm>
                  <a:off x="6539753" y="2887786"/>
                  <a:ext cx="2393578" cy="133181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808695" y="3031231"/>
                  <a:ext cx="1855694" cy="3825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Weighted sum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6808695" y="3709501"/>
                  <a:ext cx="1855694" cy="3825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GRU cell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05" name="直线箭头连接符 104"/>
            <p:cNvCxnSpPr>
              <a:stCxn id="79" idx="2"/>
            </p:cNvCxnSpPr>
            <p:nvPr/>
          </p:nvCxnSpPr>
          <p:spPr>
            <a:xfrm>
              <a:off x="7736542" y="3650575"/>
              <a:ext cx="0" cy="283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7736541" y="5024993"/>
              <a:ext cx="0" cy="283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5719483" y="4180501"/>
              <a:ext cx="1089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/>
                <p:cNvSpPr/>
                <p:nvPr/>
              </p:nvSpPr>
              <p:spPr>
                <a:xfrm>
                  <a:off x="7131423" y="5236793"/>
                  <a:ext cx="1210235" cy="5604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23" y="5236793"/>
                  <a:ext cx="1210235" cy="56047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文本框 109"/>
            <p:cNvSpPr txBox="1"/>
            <p:nvPr/>
          </p:nvSpPr>
          <p:spPr>
            <a:xfrm rot="5400000">
              <a:off x="7614618" y="5760085"/>
              <a:ext cx="38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mr-IN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/>
                <p:cNvSpPr/>
                <p:nvPr/>
              </p:nvSpPr>
              <p:spPr>
                <a:xfrm>
                  <a:off x="7131422" y="6144368"/>
                  <a:ext cx="1210235" cy="5607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22" y="6144368"/>
                  <a:ext cx="1210235" cy="5607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曲线连接符 112"/>
            <p:cNvCxnSpPr>
              <a:stCxn id="79" idx="3"/>
            </p:cNvCxnSpPr>
            <p:nvPr/>
          </p:nvCxnSpPr>
          <p:spPr>
            <a:xfrm flipH="1">
              <a:off x="7716371" y="3370819"/>
              <a:ext cx="625288" cy="1245254"/>
            </a:xfrm>
            <a:prstGeom prst="curvedConnector4">
              <a:avLst>
                <a:gd name="adj1" fmla="val -75269"/>
                <a:gd name="adj2" fmla="val 947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98369" y="1274094"/>
            <a:ext cx="11476019" cy="4659303"/>
            <a:chOff x="470647" y="2280228"/>
            <a:chExt cx="11476019" cy="4659303"/>
          </a:xfrm>
        </p:grpSpPr>
        <p:grpSp>
          <p:nvGrpSpPr>
            <p:cNvPr id="5" name="组 4"/>
            <p:cNvGrpSpPr/>
            <p:nvPr/>
          </p:nvGrpSpPr>
          <p:grpSpPr>
            <a:xfrm>
              <a:off x="470647" y="2935321"/>
              <a:ext cx="8816787" cy="3380937"/>
              <a:chOff x="470647" y="2688743"/>
              <a:chExt cx="8816787" cy="3380937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282972" y="3441803"/>
                <a:ext cx="1385047" cy="4840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Key CNN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282971" y="4732078"/>
                <a:ext cx="1385047" cy="4840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CNN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470647" y="4046922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47" y="4046922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>
                <a:endCxn id="17" idx="1"/>
              </p:cNvCxnSpPr>
              <p:nvPr/>
            </p:nvCxnSpPr>
            <p:spPr>
              <a:xfrm flipV="1">
                <a:off x="1680882" y="3683851"/>
                <a:ext cx="602090" cy="640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/>
              <p:nvPr/>
            </p:nvCxnSpPr>
            <p:spPr>
              <a:xfrm>
                <a:off x="1680882" y="4323921"/>
                <a:ext cx="602089" cy="6502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4038599" y="3411597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1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599" y="3411597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/>
                  <p:cNvSpPr/>
                  <p:nvPr/>
                </p:nvSpPr>
                <p:spPr>
                  <a:xfrm>
                    <a:off x="4038598" y="4697126"/>
                    <a:ext cx="1210235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598" y="4697126"/>
                    <a:ext cx="1210235" cy="5539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线箭头连接符 27"/>
              <p:cNvCxnSpPr>
                <a:stCxn id="17" idx="3"/>
              </p:cNvCxnSpPr>
              <p:nvPr/>
            </p:nvCxnSpPr>
            <p:spPr>
              <a:xfrm>
                <a:off x="3668019" y="3683851"/>
                <a:ext cx="3705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/>
              <p:cNvCxnSpPr/>
              <p:nvPr/>
            </p:nvCxnSpPr>
            <p:spPr>
              <a:xfrm flipV="1">
                <a:off x="3668018" y="4974125"/>
                <a:ext cx="37058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5715000" y="2719729"/>
                <a:ext cx="2030506" cy="497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Graph Predictor 1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715000" y="3683850"/>
                <a:ext cx="2030506" cy="497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Graph Predictor 2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715000" y="5570920"/>
                <a:ext cx="2030506" cy="497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Graph Predictor L</a:t>
                </a:r>
                <a:endParaRPr kumimoji="1" lang="zh-CN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3" name="直线箭头连接符 32"/>
              <p:cNvCxnSpPr/>
              <p:nvPr/>
            </p:nvCxnSpPr>
            <p:spPr>
              <a:xfrm flipV="1">
                <a:off x="5248834" y="2968500"/>
                <a:ext cx="466166" cy="720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/>
              <p:cNvCxnSpPr/>
              <p:nvPr/>
            </p:nvCxnSpPr>
            <p:spPr>
              <a:xfrm flipV="1">
                <a:off x="5248833" y="2968500"/>
                <a:ext cx="466167" cy="20056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/>
              <p:cNvCxnSpPr/>
              <p:nvPr/>
            </p:nvCxnSpPr>
            <p:spPr>
              <a:xfrm>
                <a:off x="5248834" y="3688596"/>
                <a:ext cx="466166" cy="24402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 flipV="1">
                <a:off x="5248833" y="3932621"/>
                <a:ext cx="466167" cy="104150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>
                <a:off x="5248834" y="3688596"/>
                <a:ext cx="466166" cy="213109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/>
              <p:nvPr/>
            </p:nvCxnSpPr>
            <p:spPr>
              <a:xfrm>
                <a:off x="5248833" y="4974125"/>
                <a:ext cx="466167" cy="84556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 rot="5400000">
                <a:off x="6527406" y="467126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 sz="2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kumimoji="1" lang="zh-CN" altLang="en-US" sz="2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/>
                  <p:cNvSpPr/>
                  <p:nvPr/>
                </p:nvSpPr>
                <p:spPr>
                  <a:xfrm>
                    <a:off x="8077199" y="2688743"/>
                    <a:ext cx="1210235" cy="5595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0" name="矩形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199" y="2688743"/>
                    <a:ext cx="1210235" cy="55951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/>
              <p:cNvCxnSpPr/>
              <p:nvPr/>
            </p:nvCxnSpPr>
            <p:spPr>
              <a:xfrm flipV="1">
                <a:off x="7745506" y="2968499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8077199" y="3652865"/>
                    <a:ext cx="1210235" cy="56047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199" y="3652865"/>
                    <a:ext cx="1210235" cy="56047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线箭头连接符 42"/>
              <p:cNvCxnSpPr/>
              <p:nvPr/>
            </p:nvCxnSpPr>
            <p:spPr>
              <a:xfrm flipV="1">
                <a:off x="7745506" y="3932621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/>
                  <p:cNvSpPr/>
                  <p:nvPr/>
                </p:nvSpPr>
                <p:spPr>
                  <a:xfrm>
                    <a:off x="8077199" y="5508949"/>
                    <a:ext cx="1210235" cy="5607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000" b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199" y="5508949"/>
                    <a:ext cx="1210235" cy="56073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线箭头连接符 44"/>
              <p:cNvCxnSpPr/>
              <p:nvPr/>
            </p:nvCxnSpPr>
            <p:spPr>
              <a:xfrm flipV="1">
                <a:off x="7745506" y="5788705"/>
                <a:ext cx="33169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0318391" y="2280228"/>
                  <a:ext cx="1210235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8391" y="2280228"/>
                  <a:ext cx="1210235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圆角矩形 6"/>
            <p:cNvSpPr/>
            <p:nvPr/>
          </p:nvSpPr>
          <p:spPr>
            <a:xfrm>
              <a:off x="9900352" y="2990322"/>
              <a:ext cx="2046314" cy="42139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Feature extractor 1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" name="直线箭头连接符 7"/>
            <p:cNvCxnSpPr>
              <a:endCxn id="36" idx="1"/>
            </p:cNvCxnSpPr>
            <p:nvPr/>
          </p:nvCxnSpPr>
          <p:spPr>
            <a:xfrm flipV="1">
              <a:off x="9375301" y="3201020"/>
              <a:ext cx="525051" cy="1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358732" y="3362937"/>
                  <a:ext cx="1210235" cy="559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8732" y="3362937"/>
                  <a:ext cx="1210235" cy="55951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/>
            <p:cNvCxnSpPr>
              <a:stCxn id="39" idx="2"/>
            </p:cNvCxnSpPr>
            <p:nvPr/>
          </p:nvCxnSpPr>
          <p:spPr>
            <a:xfrm>
              <a:off x="10923509" y="3405857"/>
              <a:ext cx="0" cy="233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9900352" y="4038521"/>
              <a:ext cx="2046314" cy="42139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Feature extractor 2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" name="直线箭头连接符 11"/>
            <p:cNvCxnSpPr/>
            <p:nvPr/>
          </p:nvCxnSpPr>
          <p:spPr>
            <a:xfrm flipV="1">
              <a:off x="9375301" y="4207991"/>
              <a:ext cx="525051" cy="1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9900352" y="5843795"/>
              <a:ext cx="2046314" cy="42139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Feature extractor 2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" name="直线箭头连接符 13"/>
            <p:cNvCxnSpPr/>
            <p:nvPr/>
          </p:nvCxnSpPr>
          <p:spPr>
            <a:xfrm flipV="1">
              <a:off x="9375301" y="6054493"/>
              <a:ext cx="525051" cy="1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0358733" y="6378800"/>
                  <a:ext cx="1210235" cy="5607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000" b="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8733" y="6378800"/>
                  <a:ext cx="1210235" cy="5607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/>
            <p:cNvCxnSpPr/>
            <p:nvPr/>
          </p:nvCxnSpPr>
          <p:spPr>
            <a:xfrm>
              <a:off x="10963850" y="5604308"/>
              <a:ext cx="0" cy="233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 flipH="1">
              <a:off x="10949995" y="6335502"/>
              <a:ext cx="0" cy="280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10907348" y="2756465"/>
              <a:ext cx="0" cy="233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>
              <a:off x="10944178" y="4459917"/>
              <a:ext cx="0" cy="233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 rot="5400000">
              <a:off x="10797139" y="491099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93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-62753" y="571501"/>
            <a:ext cx="10997453" cy="5697658"/>
            <a:chOff x="-62753" y="571501"/>
            <a:chExt cx="10997453" cy="5697658"/>
          </a:xfrm>
        </p:grpSpPr>
        <p:grpSp>
          <p:nvGrpSpPr>
            <p:cNvPr id="4" name="组 3"/>
            <p:cNvGrpSpPr/>
            <p:nvPr/>
          </p:nvGrpSpPr>
          <p:grpSpPr>
            <a:xfrm>
              <a:off x="-62753" y="571501"/>
              <a:ext cx="8816787" cy="4025900"/>
              <a:chOff x="470647" y="2552701"/>
              <a:chExt cx="8816787" cy="402590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980450" y="2552701"/>
                <a:ext cx="5969750" cy="40259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6" name="组 5"/>
              <p:cNvGrpSpPr/>
              <p:nvPr/>
            </p:nvGrpSpPr>
            <p:grpSpPr>
              <a:xfrm>
                <a:off x="470647" y="2855807"/>
                <a:ext cx="8816787" cy="3380937"/>
                <a:chOff x="470647" y="2688743"/>
                <a:chExt cx="8816787" cy="3380937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2282972" y="3441803"/>
                  <a:ext cx="1385047" cy="48409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Key CNN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2282971" y="4732078"/>
                  <a:ext cx="1385047" cy="48409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Query CNN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70647" y="4046922"/>
                      <a:ext cx="1210235" cy="55399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矩形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647" y="4046922"/>
                      <a:ext cx="1210235" cy="553998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直线箭头连接符 9"/>
                <p:cNvCxnSpPr/>
                <p:nvPr/>
              </p:nvCxnSpPr>
              <p:spPr>
                <a:xfrm flipV="1">
                  <a:off x="1680882" y="3683851"/>
                  <a:ext cx="602090" cy="6400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线箭头连接符 10"/>
                <p:cNvCxnSpPr/>
                <p:nvPr/>
              </p:nvCxnSpPr>
              <p:spPr>
                <a:xfrm>
                  <a:off x="1680882" y="4323921"/>
                  <a:ext cx="602089" cy="650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4038599" y="3411597"/>
                      <a:ext cx="1210235" cy="55399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𝑻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0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矩形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8599" y="3411597"/>
                      <a:ext cx="1210235" cy="55399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4038598" y="4697126"/>
                      <a:ext cx="1210235" cy="55399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矩形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8598" y="4697126"/>
                      <a:ext cx="1210235" cy="55399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直线箭头连接符 13"/>
                <p:cNvCxnSpPr/>
                <p:nvPr/>
              </p:nvCxnSpPr>
              <p:spPr>
                <a:xfrm>
                  <a:off x="3668019" y="3683851"/>
                  <a:ext cx="3705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箭头连接符 14"/>
                <p:cNvCxnSpPr/>
                <p:nvPr/>
              </p:nvCxnSpPr>
              <p:spPr>
                <a:xfrm flipV="1">
                  <a:off x="3668018" y="4974125"/>
                  <a:ext cx="37058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圆角矩形 15"/>
                <p:cNvSpPr/>
                <p:nvPr/>
              </p:nvSpPr>
              <p:spPr>
                <a:xfrm>
                  <a:off x="5715000" y="2719729"/>
                  <a:ext cx="2030506" cy="497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Graph Predictor 1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5715000" y="3683850"/>
                  <a:ext cx="2030506" cy="497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Graph Predictor 2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5715000" y="5570920"/>
                  <a:ext cx="2030506" cy="497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Graph Predictor L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9" name="直线箭头连接符 18"/>
                <p:cNvCxnSpPr/>
                <p:nvPr/>
              </p:nvCxnSpPr>
              <p:spPr>
                <a:xfrm flipV="1">
                  <a:off x="5248834" y="2968500"/>
                  <a:ext cx="466166" cy="720096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线箭头连接符 19"/>
                <p:cNvCxnSpPr/>
                <p:nvPr/>
              </p:nvCxnSpPr>
              <p:spPr>
                <a:xfrm flipV="1">
                  <a:off x="5248833" y="2968500"/>
                  <a:ext cx="466167" cy="2005625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线箭头连接符 20"/>
                <p:cNvCxnSpPr/>
                <p:nvPr/>
              </p:nvCxnSpPr>
              <p:spPr>
                <a:xfrm>
                  <a:off x="5248834" y="3688596"/>
                  <a:ext cx="466166" cy="244025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线箭头连接符 21"/>
                <p:cNvCxnSpPr/>
                <p:nvPr/>
              </p:nvCxnSpPr>
              <p:spPr>
                <a:xfrm flipV="1">
                  <a:off x="5248833" y="3932621"/>
                  <a:ext cx="466167" cy="104150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/>
                <p:nvPr/>
              </p:nvCxnSpPr>
              <p:spPr>
                <a:xfrm>
                  <a:off x="5248834" y="3688596"/>
                  <a:ext cx="466166" cy="2131095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/>
                <p:cNvCxnSpPr/>
                <p:nvPr/>
              </p:nvCxnSpPr>
              <p:spPr>
                <a:xfrm>
                  <a:off x="5248833" y="4974125"/>
                  <a:ext cx="466167" cy="845566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 rot="5400000">
                  <a:off x="6527406" y="4671265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mr-IN" altLang="zh-CN" sz="2400" b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…</a:t>
                  </a:r>
                  <a:endParaRPr kumimoji="1" lang="zh-CN" altLang="en-US" sz="2400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8077199" y="2688743"/>
                      <a:ext cx="1210235" cy="55951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∙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∙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矩形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199" y="2688743"/>
                      <a:ext cx="1210235" cy="55951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直线箭头连接符 26"/>
                <p:cNvCxnSpPr/>
                <p:nvPr/>
              </p:nvCxnSpPr>
              <p:spPr>
                <a:xfrm flipV="1">
                  <a:off x="7745506" y="2968499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077199" y="3652865"/>
                      <a:ext cx="1210235" cy="56047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∙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∙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矩形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199" y="3652865"/>
                      <a:ext cx="1210235" cy="56047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直线箭头连接符 28"/>
                <p:cNvCxnSpPr/>
                <p:nvPr/>
              </p:nvCxnSpPr>
              <p:spPr>
                <a:xfrm flipV="1">
                  <a:off x="7745506" y="3932621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8077199" y="5508949"/>
                      <a:ext cx="1210235" cy="5607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∙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∙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0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199" y="5508949"/>
                      <a:ext cx="1210235" cy="56073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直线箭头连接符 30"/>
                <p:cNvCxnSpPr/>
                <p:nvPr/>
              </p:nvCxnSpPr>
              <p:spPr>
                <a:xfrm flipV="1">
                  <a:off x="7745506" y="5788705"/>
                  <a:ext cx="3316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圆角矩形 32"/>
            <p:cNvSpPr/>
            <p:nvPr/>
          </p:nvSpPr>
          <p:spPr>
            <a:xfrm>
              <a:off x="5181600" y="5489389"/>
              <a:ext cx="2030506" cy="497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Feature Extractor</a:t>
              </a:r>
              <a:endParaRPr kumimoji="1" lang="zh-CN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5" name="肘形连接符 34"/>
            <p:cNvCxnSpPr>
              <a:stCxn id="9" idx="2"/>
              <a:endCxn id="33" idx="1"/>
            </p:cNvCxnSpPr>
            <p:nvPr/>
          </p:nvCxnSpPr>
          <p:spPr>
            <a:xfrm rot="16200000" flipH="1">
              <a:off x="1386294" y="1942854"/>
              <a:ext cx="2951376" cy="46392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853182" y="4023492"/>
              <a:ext cx="222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Frozen Module </a:t>
              </a:r>
              <a:endParaRPr kumimoji="1" lang="zh-CN" altLang="en-US" sz="24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4" name="直线箭头连接符 33"/>
            <p:cNvCxnSpPr/>
            <p:nvPr/>
          </p:nvCxnSpPr>
          <p:spPr>
            <a:xfrm flipV="1">
              <a:off x="7212105" y="5738159"/>
              <a:ext cx="3316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7664905" y="5599659"/>
                  <a:ext cx="968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905" y="5599659"/>
                  <a:ext cx="96802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31" r="-125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圆角矩形 2"/>
            <p:cNvSpPr/>
            <p:nvPr/>
          </p:nvSpPr>
          <p:spPr>
            <a:xfrm>
              <a:off x="8978900" y="4425551"/>
              <a:ext cx="1955800" cy="9338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Feature Combination Module</a:t>
              </a: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8978900" y="1154363"/>
              <a:ext cx="495300" cy="28691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肘形连接符 37"/>
            <p:cNvCxnSpPr>
              <a:stCxn id="32" idx="1"/>
              <a:endCxn id="3" idx="0"/>
            </p:cNvCxnSpPr>
            <p:nvPr/>
          </p:nvCxnSpPr>
          <p:spPr>
            <a:xfrm rot="10800000" flipH="1" flipV="1">
              <a:off x="9474200" y="2588927"/>
              <a:ext cx="482600" cy="1836623"/>
            </a:xfrm>
            <a:prstGeom prst="bentConnector4">
              <a:avLst>
                <a:gd name="adj1" fmla="val 100000"/>
                <a:gd name="adj2" fmla="val 890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" idx="3"/>
              <a:endCxn id="3" idx="1"/>
            </p:cNvCxnSpPr>
            <p:nvPr/>
          </p:nvCxnSpPr>
          <p:spPr>
            <a:xfrm flipV="1">
              <a:off x="8632927" y="4892476"/>
              <a:ext cx="345973" cy="84568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9528060" y="5992160"/>
                  <a:ext cx="857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8060" y="5992160"/>
                  <a:ext cx="857479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511" t="-2222" r="-141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线箭头连接符 44"/>
            <p:cNvCxnSpPr>
              <a:stCxn id="3" idx="2"/>
              <a:endCxn id="43" idx="0"/>
            </p:cNvCxnSpPr>
            <p:nvPr/>
          </p:nvCxnSpPr>
          <p:spPr>
            <a:xfrm>
              <a:off x="9956800" y="5359401"/>
              <a:ext cx="0" cy="632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9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749" y="560439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Traditional Transfer Learning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9" y="1423981"/>
            <a:ext cx="5683661" cy="45611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905" y="5130141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(Source data: Large)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42272" y="5130141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(Target data: Small)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0410" y="1423981"/>
            <a:ext cx="54061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Examples:</a:t>
            </a: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ord embeddings pre-trained on large corpus;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CNN pre-trained on ImageNet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0410" y="3546953"/>
            <a:ext cx="5731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Quiz 1: In 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most 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NLP tasks, 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what does these features represent?</a:t>
            </a: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Semantic meaning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Syntactic structure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4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77115" y="3325799"/>
            <a:ext cx="700048" cy="221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6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749" y="560439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Traditional Transfer Learning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0410" y="1423981"/>
            <a:ext cx="54061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Examples:</a:t>
            </a:r>
          </a:p>
          <a:p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ord embeddings pre-trained on large corpus;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CNN pre-trained on ImageNet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0410" y="3546953"/>
            <a:ext cx="5248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Quiz 1: 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In most NLP tasks, what does these features represent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? </a:t>
            </a:r>
            <a:r>
              <a:rPr kumimoji="1" lang="en-US" altLang="zh-CN" sz="2800" b="1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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b="1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Semantic meaning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Syntactic structure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9" y="1423981"/>
            <a:ext cx="5683661" cy="456118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6905" y="5130141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(Source data: Large)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2272" y="5130141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(Target data: Small)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2455" y="3051097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Semantic representation</a:t>
            </a:r>
            <a:endParaRPr kumimoji="1" lang="zh-CN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77115" y="3325799"/>
            <a:ext cx="700048" cy="221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5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624" y="560439"/>
            <a:ext cx="334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Structures in data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9" y="1542308"/>
            <a:ext cx="3029692" cy="30296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4841" y="4769039"/>
            <a:ext cx="1472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Parsing Tree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组 12"/>
          <p:cNvGrpSpPr>
            <a:grpSpLocks noChangeAspect="1"/>
          </p:cNvGrpSpPr>
          <p:nvPr/>
        </p:nvGrpSpPr>
        <p:grpSpPr>
          <a:xfrm>
            <a:off x="4275955" y="1732898"/>
            <a:ext cx="3838403" cy="2648511"/>
            <a:chOff x="4857008" y="1899738"/>
            <a:chExt cx="4738254" cy="326941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69"/>
            <a:stretch/>
          </p:blipFill>
          <p:spPr>
            <a:xfrm>
              <a:off x="4857008" y="1899738"/>
              <a:ext cx="4500747" cy="326941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847117" y="2766951"/>
              <a:ext cx="748145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062453" y="4769039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Knowledge Graph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20218" y="2091031"/>
            <a:ext cx="3531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mr-IN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kumimoji="1" lang="en-US" altLang="zh-CN" sz="20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Gary Bauer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announced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would form an exploratory committee to run for president</a:t>
            </a:r>
            <a:r>
              <a:rPr kumimoji="1" lang="mr-IN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80892" y="4764197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Coreference Resolution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6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624" y="560439"/>
            <a:ext cx="334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Structures in data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9" y="1542308"/>
            <a:ext cx="3029692" cy="30296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4841" y="4769039"/>
            <a:ext cx="1472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Parsing Tree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组 12"/>
          <p:cNvGrpSpPr>
            <a:grpSpLocks noChangeAspect="1"/>
          </p:cNvGrpSpPr>
          <p:nvPr/>
        </p:nvGrpSpPr>
        <p:grpSpPr>
          <a:xfrm>
            <a:off x="4275955" y="1732898"/>
            <a:ext cx="3838403" cy="2648511"/>
            <a:chOff x="4857008" y="1899738"/>
            <a:chExt cx="4738254" cy="326941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69"/>
            <a:stretch/>
          </p:blipFill>
          <p:spPr>
            <a:xfrm>
              <a:off x="4857008" y="1899738"/>
              <a:ext cx="4500747" cy="326941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847117" y="2766951"/>
              <a:ext cx="748145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062453" y="4769039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Knowledge Graph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20218" y="2091031"/>
            <a:ext cx="3531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mr-IN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kumimoji="1" lang="en-US" altLang="zh-CN" sz="20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Gary Bauer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announced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would form an exploratory committee to run for president</a:t>
            </a:r>
            <a:r>
              <a:rPr kumimoji="1" lang="mr-IN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80892" y="4764197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Coreference Resolution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6713" y="5747656"/>
            <a:ext cx="302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Versatile structure</a:t>
            </a:r>
            <a:endParaRPr kumimoji="1" lang="zh-CN" altLang="en-US" sz="28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直线箭头连接符 6"/>
          <p:cNvCxnSpPr>
            <a:stCxn id="3" idx="2"/>
            <a:endCxn id="5" idx="0"/>
          </p:cNvCxnSpPr>
          <p:nvPr/>
        </p:nvCxnSpPr>
        <p:spPr>
          <a:xfrm>
            <a:off x="2241197" y="5169149"/>
            <a:ext cx="3857757" cy="578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4" idx="2"/>
            <a:endCxn id="5" idx="0"/>
          </p:cNvCxnSpPr>
          <p:nvPr/>
        </p:nvCxnSpPr>
        <p:spPr>
          <a:xfrm flipH="1">
            <a:off x="6098954" y="5169149"/>
            <a:ext cx="1" cy="578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6" idx="2"/>
            <a:endCxn id="5" idx="0"/>
          </p:cNvCxnSpPr>
          <p:nvPr/>
        </p:nvCxnSpPr>
        <p:spPr>
          <a:xfrm flipH="1">
            <a:off x="6098954" y="5164307"/>
            <a:ext cx="3986943" cy="58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7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749" y="560439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6748" y="3313536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Goal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747" y="1292130"/>
            <a:ext cx="9136155" cy="1229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Current transfer learning model only captures semantic meaning;</a:t>
            </a:r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 variety of real-world data exhibit much richer structures than sequential structure;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6747" y="3898311"/>
            <a:ext cx="10669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 transfer a structure in addition to semantic meaning;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 learn versatile structures of data with data-driven approach instead of human-curated structures.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540-ECC3-ED4A-88FA-56A002BB6700}" type="slidenum">
              <a:rPr kumimoji="1" lang="zh-CN" altLang="en-US" smtClean="0">
                <a:solidFill>
                  <a:schemeClr val="tx1"/>
                </a:solidFill>
              </a:rPr>
              <a:t>8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1196</Words>
  <Application>Microsoft Macintosh PowerPoint</Application>
  <PresentationFormat>宽屏</PresentationFormat>
  <Paragraphs>534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Cambria Math</vt:lpstr>
      <vt:lpstr>DengXian</vt:lpstr>
      <vt:lpstr>DengXian Light</vt:lpstr>
      <vt:lpstr>Mangal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330</cp:revision>
  <dcterms:created xsi:type="dcterms:W3CDTF">2018-12-25T03:17:31Z</dcterms:created>
  <dcterms:modified xsi:type="dcterms:W3CDTF">2018-12-26T07:28:04Z</dcterms:modified>
</cp:coreProperties>
</file>