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9" r:id="rId3"/>
    <p:sldId id="281" r:id="rId4"/>
    <p:sldId id="258" r:id="rId5"/>
    <p:sldId id="282" r:id="rId6"/>
    <p:sldId id="260" r:id="rId7"/>
    <p:sldId id="261" r:id="rId8"/>
    <p:sldId id="262" r:id="rId9"/>
    <p:sldId id="283" r:id="rId10"/>
    <p:sldId id="264" r:id="rId11"/>
    <p:sldId id="269" r:id="rId12"/>
    <p:sldId id="267" r:id="rId13"/>
    <p:sldId id="268" r:id="rId14"/>
    <p:sldId id="270" r:id="rId15"/>
    <p:sldId id="271" r:id="rId16"/>
    <p:sldId id="285" r:id="rId17"/>
    <p:sldId id="272" r:id="rId18"/>
    <p:sldId id="286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79" r:id="rId27"/>
    <p:sldId id="280" r:id="rId28"/>
    <p:sldId id="287" r:id="rId29"/>
    <p:sldId id="288" r:id="rId30"/>
    <p:sldId id="290" r:id="rId31"/>
    <p:sldId id="289" r:id="rId32"/>
    <p:sldId id="291" r:id="rId33"/>
    <p:sldId id="292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t" initials="t" lastIdx="1" clrIdx="0">
    <p:extLst>
      <p:ext uri="{19B8F6BF-5375-455C-9EA6-DF929625EA0E}">
        <p15:presenceInfo xmlns:p15="http://schemas.microsoft.com/office/powerpoint/2012/main" userId="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0B1DF-3AD1-46F9-A680-ECD4D5F10D61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6F2A4-3723-45C7-8EA0-2FB455CC3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40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81505-A12F-4CF1-87A9-AD2256BD11D6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B3629-B3F8-4642-BD03-D9F3F4FED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48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B3629-B3F8-4642-BD03-D9F3F4FED3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7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B3629-B3F8-4642-BD03-D9F3F4FED3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0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B3629-B3F8-4642-BD03-D9F3F4FED3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A2F1-72F9-47B0-8163-81EC2280A8F8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E6DC-1CA5-42A4-9991-D991AAB9DBA8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AA7F-AE06-493D-9612-A1344C5146D4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B916-92DE-4F1D-926F-DAD1E86D2A6D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544903"/>
            <a:ext cx="27432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4EC67A09-FB24-4B15-A45B-429B052B4A1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58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FF79-7D7F-43EB-8700-AB46739F3B81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5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D269-F7C4-49C5-B19E-805B8F924A8B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6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8DE1-7EC9-40C5-A9F9-8BA5D334A2C5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3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3027-8C46-458A-8EA1-CDF86118FA95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82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C4F2-BC33-48D0-AF92-27CCE95CEB6B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623-051B-4105-A85B-12A1C47071F3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1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6C5-C179-4B9C-975B-CA6C9AD362FC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FF81E-BCD7-40DC-B3D5-2C50CEA3B492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7A09-FB24-4B15-A45B-429B052B4A1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49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9781" y="1122363"/>
            <a:ext cx="12249509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Adversarial Training for Textual Entailment with Knowledge-Guided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28582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Huang </a:t>
            </a:r>
            <a:r>
              <a:rPr lang="en-US" altLang="zh-CN" dirty="0" err="1" smtClean="0"/>
              <a:t>Hongru</a:t>
            </a:r>
            <a:endParaRPr lang="en-US" altLang="zh-CN" dirty="0" smtClean="0"/>
          </a:p>
          <a:p>
            <a:r>
              <a:rPr lang="en-US" altLang="zh-CN" dirty="0" smtClean="0"/>
              <a:t>2019/4/3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4EC67A09-FB24-4B15-A45B-429B052B4A1F}" type="slidenum">
              <a:rPr lang="zh-CN" altLang="en-US" sz="2400" smtClean="0"/>
              <a:pPr algn="ctr"/>
              <a:t>1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89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90" y="1690688"/>
            <a:ext cx="6424613" cy="460486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90" y="1690688"/>
            <a:ext cx="6424613" cy="4604861"/>
          </a:xfrm>
        </p:spPr>
      </p:pic>
      <p:sp>
        <p:nvSpPr>
          <p:cNvPr id="4" name="圆角矩形 3"/>
          <p:cNvSpPr/>
          <p:nvPr/>
        </p:nvSpPr>
        <p:spPr>
          <a:xfrm>
            <a:off x="5438742" y="1615440"/>
            <a:ext cx="2414938" cy="2418080"/>
          </a:xfrm>
          <a:prstGeom prst="round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749744"/>
            <a:ext cx="493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Neural seq2seq generator without describing its structure in detail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90" y="1690688"/>
            <a:ext cx="6424613" cy="4604861"/>
          </a:xfrm>
        </p:spPr>
      </p:pic>
      <p:sp>
        <p:nvSpPr>
          <p:cNvPr id="4" name="圆角矩形 3"/>
          <p:cNvSpPr/>
          <p:nvPr/>
        </p:nvSpPr>
        <p:spPr>
          <a:xfrm>
            <a:off x="5672422" y="4348480"/>
            <a:ext cx="2093881" cy="1947069"/>
          </a:xfrm>
          <a:prstGeom prst="round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90891" y="4348480"/>
            <a:ext cx="375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Combine two symbolic untrained generators G(KB) and G(H) into single G(rule)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90" y="1690688"/>
            <a:ext cx="6424613" cy="4604861"/>
          </a:xfrm>
        </p:spPr>
      </p:pic>
      <p:sp>
        <p:nvSpPr>
          <p:cNvPr id="4" name="圆角矩形 3"/>
          <p:cNvSpPr/>
          <p:nvPr/>
        </p:nvSpPr>
        <p:spPr>
          <a:xfrm>
            <a:off x="3427062" y="3190240"/>
            <a:ext cx="2093881" cy="1947069"/>
          </a:xfrm>
          <a:prstGeom prst="round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815922"/>
            <a:ext cx="406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Decomposable attention model (Parikh et al.,2016) with intra-sentence attention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16083"/>
            <a:ext cx="6624319" cy="4733274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 flipV="1">
            <a:off x="2905760" y="3048000"/>
            <a:ext cx="2966720" cy="1148080"/>
          </a:xfrm>
          <a:prstGeom prst="bentConnector3">
            <a:avLst>
              <a:gd name="adj1" fmla="val 50000"/>
            </a:avLst>
          </a:prstGeom>
          <a:ln w="1143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>
            <a:off x="2905760" y="4216400"/>
            <a:ext cx="2966720" cy="1158240"/>
          </a:xfrm>
          <a:prstGeom prst="bentConnector3">
            <a:avLst>
              <a:gd name="adj1" fmla="val 50000"/>
            </a:avLst>
          </a:prstGeom>
          <a:ln w="1143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453120" y="5571808"/>
            <a:ext cx="82296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453120" y="5988368"/>
            <a:ext cx="822960" cy="0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276080" y="5332383"/>
            <a:ext cx="2839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Back propagation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Data flow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chemeClr val="accent6"/>
                </a:solidFill>
              </a:rPr>
              <a:t>Update model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683291" y="6286490"/>
            <a:ext cx="362617" cy="402749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5322"/>
            <a:ext cx="10938547" cy="4026517"/>
          </a:xfrm>
        </p:spPr>
      </p:pic>
      <p:cxnSp>
        <p:nvCxnSpPr>
          <p:cNvPr id="8" name="直接箭头连接符 7"/>
          <p:cNvCxnSpPr/>
          <p:nvPr/>
        </p:nvCxnSpPr>
        <p:spPr>
          <a:xfrm flipH="1">
            <a:off x="3870960" y="4013200"/>
            <a:ext cx="1595120" cy="0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418080" y="4013200"/>
            <a:ext cx="1188720" cy="10160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453120" y="5571808"/>
            <a:ext cx="82296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453120" y="5988368"/>
            <a:ext cx="822960" cy="0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276080" y="5332383"/>
            <a:ext cx="2839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Back propagation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Data flow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chemeClr val="accent6"/>
                </a:solidFill>
              </a:rPr>
              <a:t>Update model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683291" y="6286490"/>
            <a:ext cx="362617" cy="402749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5322"/>
            <a:ext cx="10938547" cy="4026517"/>
          </a:xfrm>
        </p:spPr>
      </p:pic>
      <p:cxnSp>
        <p:nvCxnSpPr>
          <p:cNvPr id="15" name="直接箭头连接符 14"/>
          <p:cNvCxnSpPr/>
          <p:nvPr/>
        </p:nvCxnSpPr>
        <p:spPr>
          <a:xfrm>
            <a:off x="8453120" y="5571808"/>
            <a:ext cx="82296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453120" y="5988368"/>
            <a:ext cx="822960" cy="0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276080" y="5332383"/>
            <a:ext cx="2839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Back propagation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Data flow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chemeClr val="accent6"/>
                </a:solidFill>
              </a:rPr>
              <a:t>Update model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807303" y="3129280"/>
            <a:ext cx="1693578" cy="1774349"/>
          </a:xfrm>
          <a:prstGeom prst="roundRect">
            <a:avLst/>
          </a:prstGeom>
          <a:noFill/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683291" y="6286490"/>
            <a:ext cx="362617" cy="402749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5322"/>
            <a:ext cx="10938547" cy="4026517"/>
          </a:xfrm>
        </p:spPr>
      </p:pic>
      <p:cxnSp>
        <p:nvCxnSpPr>
          <p:cNvPr id="5" name="肘形连接符 4"/>
          <p:cNvCxnSpPr/>
          <p:nvPr/>
        </p:nvCxnSpPr>
        <p:spPr>
          <a:xfrm flipV="1">
            <a:off x="4338320" y="3108960"/>
            <a:ext cx="1259840" cy="944880"/>
          </a:xfrm>
          <a:prstGeom prst="bentConnector3">
            <a:avLst>
              <a:gd name="adj1" fmla="val 99194"/>
            </a:avLst>
          </a:prstGeom>
          <a:ln w="114300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453120" y="5571808"/>
            <a:ext cx="82296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453120" y="5988368"/>
            <a:ext cx="822960" cy="0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276080" y="5332383"/>
            <a:ext cx="2839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Back propagation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Data flow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chemeClr val="accent6"/>
                </a:solidFill>
              </a:rPr>
              <a:t>Update model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683291" y="6286490"/>
            <a:ext cx="362617" cy="402749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5322"/>
            <a:ext cx="10938547" cy="4026517"/>
          </a:xfrm>
        </p:spPr>
      </p:pic>
      <p:cxnSp>
        <p:nvCxnSpPr>
          <p:cNvPr id="15" name="直接箭头连接符 14"/>
          <p:cNvCxnSpPr/>
          <p:nvPr/>
        </p:nvCxnSpPr>
        <p:spPr>
          <a:xfrm>
            <a:off x="8453120" y="5571808"/>
            <a:ext cx="82296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453120" y="5988368"/>
            <a:ext cx="822960" cy="0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276080" y="5332383"/>
            <a:ext cx="2839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Back propagation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Data flow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chemeClr val="accent6"/>
                </a:solidFill>
              </a:rPr>
              <a:t>Update model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613895" y="1993431"/>
            <a:ext cx="1693578" cy="1774349"/>
          </a:xfrm>
          <a:prstGeom prst="roundRect">
            <a:avLst/>
          </a:prstGeom>
          <a:noFill/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683291" y="6286490"/>
            <a:ext cx="362617" cy="402749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53" y="1461585"/>
            <a:ext cx="5386267" cy="5060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Adversarial Example Generation</a:t>
            </a:r>
          </a:p>
          <a:p>
            <a:r>
              <a:rPr lang="en-US" altLang="zh-CN" dirty="0" smtClean="0"/>
              <a:t>GAN-style training framework</a:t>
            </a:r>
          </a:p>
          <a:p>
            <a:r>
              <a:rPr lang="en-US" altLang="zh-CN" dirty="0" smtClean="0"/>
              <a:t>Experiment</a:t>
            </a:r>
          </a:p>
          <a:p>
            <a:r>
              <a:rPr lang="en-US" altLang="zh-CN" dirty="0" smtClean="0"/>
              <a:t>Conclusion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53" y="1461585"/>
            <a:ext cx="5386267" cy="50603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283773" y="2275840"/>
            <a:ext cx="619760" cy="14288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57" y="2369080"/>
            <a:ext cx="3608243" cy="2586219"/>
          </a:xfrm>
        </p:spPr>
      </p:pic>
      <p:sp>
        <p:nvSpPr>
          <p:cNvPr id="8" name="圆角矩形 7"/>
          <p:cNvSpPr/>
          <p:nvPr/>
        </p:nvSpPr>
        <p:spPr>
          <a:xfrm>
            <a:off x="8825245" y="3052128"/>
            <a:ext cx="1448865" cy="1449679"/>
          </a:xfrm>
          <a:prstGeom prst="roundRect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53" y="1461585"/>
            <a:ext cx="5386267" cy="50603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283773" y="2600960"/>
            <a:ext cx="619760" cy="14288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57" y="2369080"/>
            <a:ext cx="3608243" cy="2586219"/>
          </a:xfrm>
        </p:spPr>
      </p:pic>
      <p:sp>
        <p:nvSpPr>
          <p:cNvPr id="8" name="圆角矩形 7"/>
          <p:cNvSpPr/>
          <p:nvPr/>
        </p:nvSpPr>
        <p:spPr>
          <a:xfrm>
            <a:off x="9986215" y="2250780"/>
            <a:ext cx="1448865" cy="1449679"/>
          </a:xfrm>
          <a:prstGeom prst="roundRect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53" y="1461585"/>
            <a:ext cx="5386267" cy="50603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283773" y="3576320"/>
            <a:ext cx="619760" cy="14288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57" y="2369080"/>
            <a:ext cx="3608243" cy="2586219"/>
          </a:xfrm>
        </p:spPr>
      </p:pic>
      <p:cxnSp>
        <p:nvCxnSpPr>
          <p:cNvPr id="5" name="直接箭头连接符 4"/>
          <p:cNvCxnSpPr/>
          <p:nvPr/>
        </p:nvCxnSpPr>
        <p:spPr>
          <a:xfrm flipV="1">
            <a:off x="9022080" y="4693920"/>
            <a:ext cx="1259840" cy="1016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0128455" y="2491503"/>
            <a:ext cx="1138985" cy="1134611"/>
          </a:xfrm>
          <a:prstGeom prst="roundRect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281921" y="3818760"/>
            <a:ext cx="1071880" cy="1136540"/>
          </a:xfrm>
          <a:prstGeom prst="roundRect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53" y="1461585"/>
            <a:ext cx="5386267" cy="50603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283773" y="4668466"/>
            <a:ext cx="619760" cy="14288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57" y="2369080"/>
            <a:ext cx="3608243" cy="2586219"/>
          </a:xfrm>
        </p:spPr>
      </p:pic>
      <p:sp>
        <p:nvSpPr>
          <p:cNvPr id="9" name="圆角矩形 8"/>
          <p:cNvSpPr/>
          <p:nvPr/>
        </p:nvSpPr>
        <p:spPr>
          <a:xfrm>
            <a:off x="8946791" y="3147087"/>
            <a:ext cx="1138985" cy="1134611"/>
          </a:xfrm>
          <a:prstGeom prst="roundRect">
            <a:avLst/>
          </a:prstGeom>
          <a:noFill/>
          <a:ln w="1143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GAN-style training framework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53" y="1461585"/>
            <a:ext cx="5386267" cy="50603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283773" y="5389826"/>
            <a:ext cx="619760" cy="14288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57" y="2369080"/>
            <a:ext cx="3608243" cy="2586219"/>
          </a:xfrm>
        </p:spPr>
      </p:pic>
      <p:sp>
        <p:nvSpPr>
          <p:cNvPr id="9" name="圆角矩形 8"/>
          <p:cNvSpPr/>
          <p:nvPr/>
        </p:nvSpPr>
        <p:spPr>
          <a:xfrm>
            <a:off x="10115191" y="2527578"/>
            <a:ext cx="1138985" cy="1134611"/>
          </a:xfrm>
          <a:prstGeom prst="roundRect">
            <a:avLst/>
          </a:prstGeom>
          <a:noFill/>
          <a:ln w="1143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Adversarial Example Generation</a:t>
            </a:r>
          </a:p>
          <a:p>
            <a:r>
              <a:rPr lang="en-US" altLang="zh-CN" dirty="0" smtClean="0"/>
              <a:t>GAN-style training framework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Experiment</a:t>
            </a:r>
          </a:p>
          <a:p>
            <a:r>
              <a:rPr lang="en-US" altLang="zh-CN" dirty="0" smtClean="0"/>
              <a:t>Conclusion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/>
          <a:lstStyle/>
          <a:p>
            <a:r>
              <a:rPr lang="en-US" altLang="zh-CN" dirty="0" smtClean="0"/>
              <a:t>Can the proposed method improve an entailment model with moderate amount of data ?</a:t>
            </a:r>
          </a:p>
          <a:p>
            <a:r>
              <a:rPr lang="en-US" altLang="zh-CN" dirty="0" smtClean="0"/>
              <a:t>Can iterative GAN-style training lead to an improved discriminator ?</a:t>
            </a:r>
          </a:p>
          <a:p>
            <a:r>
              <a:rPr lang="en-US" altLang="zh-CN" dirty="0" smtClean="0"/>
              <a:t>Datasets: SNLI (570k examples) and </a:t>
            </a:r>
            <a:r>
              <a:rPr lang="en-US" altLang="zh-CN" dirty="0" err="1" smtClean="0"/>
              <a:t>SciTail</a:t>
            </a:r>
            <a:r>
              <a:rPr lang="en-US" altLang="zh-CN"/>
              <a:t> </a:t>
            </a:r>
            <a:r>
              <a:rPr lang="en-US" altLang="zh-CN" smtClean="0"/>
              <a:t>(27k </a:t>
            </a:r>
            <a:r>
              <a:rPr lang="en-US" altLang="zh-CN" dirty="0" smtClean="0"/>
              <a:t>examples)</a:t>
            </a:r>
          </a:p>
          <a:p>
            <a:r>
              <a:rPr lang="en-US" altLang="zh-CN" dirty="0" smtClean="0"/>
              <a:t>Compare model accuracies on the test sets when using 1%, 10%, 50%, and 100% subsamples of the train and dev sets</a:t>
            </a:r>
          </a:p>
          <a:p>
            <a:pPr lvl="1"/>
            <a:r>
              <a:rPr lang="en-US" altLang="zh-CN" dirty="0" smtClean="0"/>
              <a:t>To test the hypothesis that adversarial example based training prevents overfitting in small to moderate raining data regimes.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71" y="1463316"/>
            <a:ext cx="6374921" cy="52406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71" y="1463316"/>
            <a:ext cx="6374921" cy="52406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723535" y="2002537"/>
            <a:ext cx="3710537" cy="37490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723534" y="2913888"/>
            <a:ext cx="3710538" cy="99974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01331" y="1934464"/>
            <a:ext cx="4130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The proposed method always outperform the baseline models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-- GAN-style training is useful.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01331" y="4720336"/>
            <a:ext cx="4450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/>
                </a:solidFill>
              </a:rPr>
              <a:t>Significant improvements are made in less data setting</a:t>
            </a:r>
          </a:p>
          <a:p>
            <a:r>
              <a:rPr lang="en-US" altLang="zh-CN" sz="2400" b="1" dirty="0" smtClean="0">
                <a:solidFill>
                  <a:schemeClr val="accent6"/>
                </a:solidFill>
              </a:rPr>
              <a:t>-- Data augmentation idea works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96687" y="4656376"/>
            <a:ext cx="811890" cy="1215242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71" y="1463316"/>
            <a:ext cx="6374921" cy="52406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723535" y="5468112"/>
            <a:ext cx="3710537" cy="69114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723534" y="2913888"/>
            <a:ext cx="3710538" cy="70057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53529" y="2811002"/>
            <a:ext cx="3919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G(rule) is better than G(s2s) on SNLI while G(s2s) is better than G(rule) on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SciTail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Possible reason: G(s2s) is also trained on SNLI. Adversarial example from this generator is not likely to fool the entailment model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Motivation</a:t>
            </a:r>
          </a:p>
          <a:p>
            <a:r>
              <a:rPr lang="en-US" altLang="zh-CN" dirty="0" smtClean="0"/>
              <a:t>Adversarial Example Generation</a:t>
            </a:r>
          </a:p>
          <a:p>
            <a:r>
              <a:rPr lang="en-US" altLang="zh-CN" dirty="0" smtClean="0"/>
              <a:t>GAN-style training framework</a:t>
            </a:r>
          </a:p>
          <a:p>
            <a:r>
              <a:rPr lang="en-US" altLang="zh-CN" dirty="0" smtClean="0"/>
              <a:t>Experiment</a:t>
            </a:r>
          </a:p>
          <a:p>
            <a:r>
              <a:rPr lang="en-US" altLang="zh-CN" dirty="0" smtClean="0"/>
              <a:t>Conclusion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4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13087" cy="454552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13087" cy="454552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266334" y="2606040"/>
            <a:ext cx="2165202" cy="41021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51287" y="2501392"/>
            <a:ext cx="4130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Most entailment examples in SNLI are minor rewrites.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PPDB often contains these simple paraphrases.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13087" cy="454552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616342" y="3651697"/>
            <a:ext cx="2165202" cy="41021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51287" y="3543808"/>
            <a:ext cx="413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Simple hand defined rule helps a lot on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SciTail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13087" cy="454552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357774" y="5690809"/>
            <a:ext cx="4405482" cy="41021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63256" y="4420900"/>
            <a:ext cx="4428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Supporting the effectiveness of the GAN framework for penalizing or rewarding generated sentences based on discriminator’s loss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Adversarial Example Generation</a:t>
            </a:r>
          </a:p>
          <a:p>
            <a:r>
              <a:rPr lang="en-US" altLang="zh-CN" dirty="0" smtClean="0"/>
              <a:t>GAN-style training framework</a:t>
            </a:r>
          </a:p>
          <a:p>
            <a:r>
              <a:rPr lang="en-US" altLang="zh-CN" dirty="0" smtClean="0"/>
              <a:t>Experiment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Conclusion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Introduced an adversarial training architecture for RTE in small data</a:t>
            </a:r>
          </a:p>
          <a:p>
            <a:r>
              <a:rPr lang="en-US" altLang="zh-CN" dirty="0" smtClean="0"/>
              <a:t>Proposed three different adversarial generators</a:t>
            </a:r>
          </a:p>
          <a:p>
            <a:r>
              <a:rPr lang="en-US" altLang="zh-CN" dirty="0" smtClean="0"/>
              <a:t>The effectiveness of this approach is demonstrated by the significant improvements made in the experiment</a:t>
            </a:r>
          </a:p>
          <a:p>
            <a:r>
              <a:rPr lang="en-US" altLang="zh-CN" dirty="0" smtClean="0"/>
              <a:t>Future directions:</a:t>
            </a:r>
          </a:p>
          <a:p>
            <a:pPr lvl="1"/>
            <a:r>
              <a:rPr lang="en-US" altLang="zh-CN" dirty="0" smtClean="0"/>
              <a:t>Rule-based generators can be expanded to cover more phenomena</a:t>
            </a:r>
          </a:p>
          <a:p>
            <a:pPr lvl="1"/>
            <a:r>
              <a:rPr lang="en-US" altLang="zh-CN" dirty="0" smtClean="0"/>
              <a:t>Neural generators can be extended to incorporate advanced mechanism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9781" y="1122363"/>
            <a:ext cx="12249509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 you !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15" y="1128141"/>
            <a:ext cx="5397091" cy="2543672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3671813"/>
            <a:ext cx="11083506" cy="3605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Deep learning model generally don’t incorporate large-scale linguistic resource, such as PPDB and </a:t>
            </a:r>
            <a:r>
              <a:rPr lang="en-US" altLang="zh-CN" dirty="0" err="1" smtClean="0"/>
              <a:t>Wordnet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State-of-the-art model fail in some simple linguistic phenomena.</a:t>
            </a:r>
          </a:p>
          <a:p>
            <a:pPr lvl="1"/>
            <a:r>
              <a:rPr lang="en-US" altLang="zh-CN" dirty="0" smtClean="0"/>
              <a:t>Negation, re-ordering word</a:t>
            </a:r>
          </a:p>
          <a:p>
            <a:r>
              <a:rPr lang="en-US" altLang="zh-CN" dirty="0" smtClean="0"/>
              <a:t>Attack these problems by data-augmentation techniques and a GAN-style training framework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049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8619"/>
            <a:ext cx="5838645" cy="2342717"/>
          </a:xfrm>
        </p:spPr>
        <p:txBody>
          <a:bodyPr/>
          <a:lstStyle/>
          <a:p>
            <a:r>
              <a:rPr lang="en-US" altLang="zh-CN" dirty="0" smtClean="0"/>
              <a:t>Recognizing Textual Entailment (RTE) in moderate data regimes.</a:t>
            </a:r>
          </a:p>
          <a:p>
            <a:pPr lvl="1"/>
            <a:r>
              <a:rPr lang="en-US" altLang="zh-CN" dirty="0" smtClean="0"/>
              <a:t>RTE: deciding whether a premise text entails a hypothesis text</a:t>
            </a:r>
          </a:p>
          <a:p>
            <a:pPr lvl="1"/>
            <a:r>
              <a:rPr lang="en-US" altLang="zh-CN" dirty="0" smtClean="0"/>
              <a:t>Moderate data regimes: 5k-10k training examples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Adversarial Example Generation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Knowledge-Guided generators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Hand-Defined generators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Neural Generators</a:t>
            </a:r>
          </a:p>
          <a:p>
            <a:r>
              <a:rPr lang="en-US" altLang="zh-CN" dirty="0" smtClean="0"/>
              <a:t>GAN-style training framework</a:t>
            </a:r>
          </a:p>
          <a:p>
            <a:r>
              <a:rPr lang="en-US" altLang="zh-CN" dirty="0" smtClean="0"/>
              <a:t>Experiment</a:t>
            </a:r>
          </a:p>
          <a:p>
            <a:r>
              <a:rPr lang="en-US" altLang="zh-CN" dirty="0" smtClean="0"/>
              <a:t>Conclusion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6" y="3051602"/>
            <a:ext cx="5972893" cy="289296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086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Knowledge-Guided Generator</a:t>
            </a:r>
          </a:p>
          <a:p>
            <a:pPr lvl="1"/>
            <a:r>
              <a:rPr lang="en-US" altLang="zh-CN" dirty="0" smtClean="0"/>
              <a:t>Lexical relationships are highly relevant for entailment models.</a:t>
            </a:r>
          </a:p>
          <a:p>
            <a:pPr lvl="1"/>
            <a:r>
              <a:rPr lang="en-US" altLang="zh-CN" dirty="0" smtClean="0"/>
              <a:t>Given lexical relation r(x, y), replace word x in the sentence by word y.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Example Generation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955003" y="3121628"/>
            <a:ext cx="5798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/>
              <a:t>hypernym(car, vehicle)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P:  A man is driving the car.</a:t>
            </a:r>
          </a:p>
          <a:p>
            <a:pPr marL="0" indent="0">
              <a:buNone/>
            </a:pPr>
            <a:r>
              <a:rPr lang="en-US" altLang="zh-CN" sz="1800" dirty="0" smtClean="0"/>
              <a:t>     H:  A man is driving the vehicle. </a:t>
            </a:r>
          </a:p>
          <a:p>
            <a:pPr marL="0" indent="0">
              <a:buNone/>
            </a:pPr>
            <a:r>
              <a:rPr lang="en-US" altLang="zh-CN" sz="1800" dirty="0"/>
              <a:t>a</a:t>
            </a:r>
            <a:r>
              <a:rPr lang="en-US" altLang="zh-CN" sz="1800" dirty="0" smtClean="0"/>
              <a:t>ntonym(happy, sad)</a:t>
            </a:r>
          </a:p>
          <a:p>
            <a:pPr marL="0" indent="0">
              <a:buNone/>
            </a:pPr>
            <a:r>
              <a:rPr lang="en-US" altLang="zh-CN" sz="1800" dirty="0" smtClean="0"/>
              <a:t>     P:  A happy man standing in front of the store.</a:t>
            </a:r>
          </a:p>
          <a:p>
            <a:pPr marL="0" indent="0">
              <a:buNone/>
            </a:pPr>
            <a:r>
              <a:rPr lang="en-US" altLang="zh-CN" sz="1800" dirty="0" smtClean="0"/>
              <a:t>     H:  A sad man standing in front of the store. </a:t>
            </a:r>
          </a:p>
          <a:p>
            <a:pPr marL="0" indent="0">
              <a:buNone/>
            </a:pPr>
            <a:r>
              <a:rPr lang="en-US" altLang="zh-CN" sz="1800" dirty="0" smtClean="0"/>
              <a:t>equivalence(search for, is looking for)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P:  A man searches for something in the street.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H:  A man is looking for something in the street.</a:t>
            </a:r>
            <a:endParaRPr lang="zh-CN" altLang="en-US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2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086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Hand-Defined Generators</a:t>
            </a:r>
          </a:p>
          <a:p>
            <a:pPr lvl="1"/>
            <a:r>
              <a:rPr lang="en-US" altLang="zh-CN" dirty="0" smtClean="0"/>
              <a:t>Very few examples of certain but common linguistic structure such as negation. </a:t>
            </a:r>
          </a:p>
          <a:p>
            <a:pPr lvl="2"/>
            <a:r>
              <a:rPr lang="en-US" altLang="zh-CN" dirty="0" smtClean="0"/>
              <a:t>only 2.11% in the SNLI training set contain negation triggers such as not, </a:t>
            </a:r>
            <a:r>
              <a:rPr lang="en-US" altLang="zh-CN" dirty="0" err="1" smtClean="0"/>
              <a:t>n’t</a:t>
            </a:r>
            <a:r>
              <a:rPr lang="en-US" altLang="zh-CN" dirty="0" smtClean="0"/>
              <a:t>, etc.</a:t>
            </a:r>
          </a:p>
          <a:p>
            <a:pPr lvl="1"/>
            <a:r>
              <a:rPr lang="en-US" altLang="zh-CN" dirty="0" smtClean="0"/>
              <a:t>Only consider negation in this paper</a:t>
            </a:r>
          </a:p>
          <a:p>
            <a:pPr lvl="1"/>
            <a:r>
              <a:rPr lang="en-US" altLang="zh-CN" dirty="0" smtClean="0"/>
              <a:t>Add a ‘not’ after ‘be’ verb.</a:t>
            </a:r>
          </a:p>
          <a:p>
            <a:pPr lvl="1"/>
            <a:r>
              <a:rPr lang="en-US" altLang="zh-CN" dirty="0" smtClean="0"/>
              <a:t>Add ‘did’ or ‘do’ in front of verb based on its tense</a:t>
            </a:r>
          </a:p>
          <a:p>
            <a:r>
              <a:rPr lang="en-US" altLang="zh-CN" dirty="0" smtClean="0"/>
              <a:t>E.g.:</a:t>
            </a:r>
          </a:p>
          <a:p>
            <a:pPr lvl="1"/>
            <a:r>
              <a:rPr lang="en-US" altLang="zh-CN" dirty="0" smtClean="0"/>
              <a:t>P: A person is crossing   -&gt;   H: A person is not crossing</a:t>
            </a:r>
          </a:p>
          <a:p>
            <a:pPr lvl="1"/>
            <a:r>
              <a:rPr lang="en-US" altLang="zh-CN" dirty="0" smtClean="0"/>
              <a:t>P: A person crossed        -&gt;   H: A person didn’t cross.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Example Generation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6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086"/>
            <a:ext cx="10515600" cy="483703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Neural Generators</a:t>
            </a:r>
          </a:p>
          <a:p>
            <a:pPr lvl="1"/>
            <a:r>
              <a:rPr lang="en-US" altLang="zh-CN" dirty="0" smtClean="0"/>
              <a:t>A seq2seq model generate hypothesis 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 given a premise </a:t>
            </a:r>
            <a:r>
              <a:rPr lang="en-US" altLang="zh-CN" i="1" dirty="0"/>
              <a:t>p</a:t>
            </a:r>
            <a:r>
              <a:rPr lang="en-US" altLang="zh-CN" dirty="0" smtClean="0"/>
              <a:t> and label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Similar to paraphrasing, sentence-to-sentence generation.</a:t>
            </a:r>
          </a:p>
          <a:p>
            <a:r>
              <a:rPr lang="en-US" altLang="zh-CN" dirty="0" smtClean="0"/>
              <a:t>E.g.:</a:t>
            </a:r>
          </a:p>
          <a:p>
            <a:pPr lvl="1"/>
            <a:r>
              <a:rPr lang="en-US" altLang="zh-CN" dirty="0" smtClean="0"/>
              <a:t>P:  a person on a horse jumps over a broken down airplane.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H:  a person is on a horse jumps over a rail, a person jumping over a plane.</a:t>
            </a:r>
          </a:p>
          <a:p>
            <a:pPr lvl="1"/>
            <a:r>
              <a:rPr lang="en-US" altLang="zh-CN" dirty="0" smtClean="0"/>
              <a:t>C:  entailment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H:  a person is riding a hose in a field with a dog in a red coat.</a:t>
            </a:r>
          </a:p>
          <a:p>
            <a:pPr lvl="1"/>
            <a:r>
              <a:rPr lang="en-US" altLang="zh-CN" dirty="0" smtClean="0"/>
              <a:t>C:  contradiction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Example Generation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Adversarial Example Generation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GAN-style training framework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Framework architecture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Training algorithm</a:t>
            </a:r>
          </a:p>
          <a:p>
            <a:r>
              <a:rPr lang="en-US" altLang="zh-CN" dirty="0" smtClean="0"/>
              <a:t>Experiment</a:t>
            </a:r>
          </a:p>
          <a:p>
            <a:r>
              <a:rPr lang="en-US" altLang="zh-CN" dirty="0" smtClean="0"/>
              <a:t>Conclusion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7A09-FB24-4B15-A45B-429B052B4A1F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4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875</Words>
  <Application>Microsoft Office PowerPoint</Application>
  <PresentationFormat>宽屏</PresentationFormat>
  <Paragraphs>189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Office 主题</vt:lpstr>
      <vt:lpstr>Adversarial Training for Textual Entailment with Knowledge-Guided Examples</vt:lpstr>
      <vt:lpstr>Roadmap</vt:lpstr>
      <vt:lpstr>Roadmap</vt:lpstr>
      <vt:lpstr>Motivation</vt:lpstr>
      <vt:lpstr>Roadmap</vt:lpstr>
      <vt:lpstr>Adversarial Example Generation</vt:lpstr>
      <vt:lpstr>Adversarial Example Generation</vt:lpstr>
      <vt:lpstr>Adversarial Example Generation</vt:lpstr>
      <vt:lpstr>Roadmap</vt:lpstr>
      <vt:lpstr>GAN-style training framework</vt:lpstr>
      <vt:lpstr>GAN-style training framework</vt:lpstr>
      <vt:lpstr>GAN-style training framework</vt:lpstr>
      <vt:lpstr>GAN-style training framework</vt:lpstr>
      <vt:lpstr>GAN-style training framework</vt:lpstr>
      <vt:lpstr>GAN-style training framework</vt:lpstr>
      <vt:lpstr>GAN-style training framework</vt:lpstr>
      <vt:lpstr>GAN-style training framework</vt:lpstr>
      <vt:lpstr>GAN-style training framework</vt:lpstr>
      <vt:lpstr>GAN-style training framework</vt:lpstr>
      <vt:lpstr>GAN-style training framework</vt:lpstr>
      <vt:lpstr>GAN-style training framework</vt:lpstr>
      <vt:lpstr>GAN-style training framework</vt:lpstr>
      <vt:lpstr>GAN-style training framework</vt:lpstr>
      <vt:lpstr>GAN-style training framework</vt:lpstr>
      <vt:lpstr>Roadmap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Roadmap</vt:lpstr>
      <vt:lpstr>Conclusion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Training for Textual Entailment with Knowledge-Guided Examples</dc:title>
  <dc:creator>tt</dc:creator>
  <cp:lastModifiedBy>tt</cp:lastModifiedBy>
  <cp:revision>121</cp:revision>
  <dcterms:created xsi:type="dcterms:W3CDTF">2019-04-01T10:56:43Z</dcterms:created>
  <dcterms:modified xsi:type="dcterms:W3CDTF">2019-04-03T07:01:34Z</dcterms:modified>
</cp:coreProperties>
</file>