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8" r:id="rId4"/>
    <p:sldId id="257" r:id="rId5"/>
    <p:sldId id="259" r:id="rId6"/>
    <p:sldId id="261" r:id="rId7"/>
    <p:sldId id="260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7" autoAdjust="0"/>
  </p:normalViewPr>
  <p:slideViewPr>
    <p:cSldViewPr snapToGrid="0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D488C-37A0-4316-852C-CC0B57D0AA3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2982-853A-4BBE-9407-2B00CCA11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4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I’ll introduce</a:t>
            </a:r>
            <a:r>
              <a:rPr lang="en-US" altLang="zh-CN" baseline="0" dirty="0" smtClean="0"/>
              <a:t> the Transformer first, in the hope of throwing out a minnow to catch a whale.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1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is no dependencies between these eight heads, so we can train them at the same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1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deal with this,</a:t>
            </a:r>
            <a:r>
              <a:rPr lang="en-US" altLang="zh-CN" baseline="0" dirty="0" smtClean="0"/>
              <a:t> the transformer adds vector to inject some information about the relative or absolute positions.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values of positional encodings follow a specific pattern.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sin version, it allows the model to extrapolate to sequence lengths longer than the ones encountered during training.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2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 example of positional encoding for 20</a:t>
            </a:r>
            <a:r>
              <a:rPr lang="en-US" altLang="zh-CN" baseline="0" dirty="0" smtClean="0"/>
              <a:t> words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They are concatenate to form each of the positional encoding vectors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6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Each self-attention</a:t>
            </a:r>
            <a:r>
              <a:rPr lang="en-US" altLang="zh-CN" baseline="0" dirty="0" smtClean="0"/>
              <a:t> sub-layer has a residual connection around it , and is followed by a layer-normalization step.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4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far, we have talked</a:t>
            </a:r>
            <a:r>
              <a:rPr lang="en-US" altLang="zh-CN" baseline="0" dirty="0" smtClean="0"/>
              <a:t> about most components in this figure except encoder-decoder multi-head attention part in the decoder and the final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FA343-96A2-4532-BBAE-02DCC1465B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0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also</a:t>
            </a:r>
            <a:r>
              <a:rPr lang="en-US" altLang="zh-CN" baseline="0" dirty="0" smtClean="0"/>
              <a:t> has the same structure as we have talked before. The different is that it’s not self-attention.</a:t>
            </a:r>
          </a:p>
          <a:p>
            <a:r>
              <a:rPr lang="en-US" altLang="zh-CN" baseline="0" dirty="0" smtClean="0"/>
              <a:t>The keys, values, and queries do not have the same origin.</a:t>
            </a:r>
            <a:endParaRPr lang="en-US" altLang="zh-CN" dirty="0" smtClean="0"/>
          </a:p>
          <a:p>
            <a:r>
              <a:rPr lang="en-US" altLang="zh-CN" dirty="0" smtClean="0"/>
              <a:t>The output of the top encoder is transformed</a:t>
            </a:r>
            <a:r>
              <a:rPr lang="en-US" altLang="zh-CN" baseline="0" dirty="0" smtClean="0"/>
              <a:t> into a set of attention vectors Keys and Values. The Queries are come from the self-attention in the decoder part according to previous outputs.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FA343-96A2-4532-BBAE-02DCC1465B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9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Turn the decoder stack output into a word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4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loss is calculated between target model outputs and trained model outputs of the whole sentence with greedy decoding or beam search.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48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Here is  a picture of the attention weight of</a:t>
            </a:r>
            <a:r>
              <a:rPr lang="en-US" altLang="zh-CN" baseline="0" dirty="0" smtClean="0"/>
              <a:t> different head.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Each column</a:t>
            </a:r>
            <a:r>
              <a:rPr lang="en-US" altLang="zh-CN" baseline="0" dirty="0" smtClean="0"/>
              <a:t> represents the result of an attention head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encode the word "it", one attention head(column 2)is focusing most on "the animal", while another(column 3) is focusing on "tired" -- in a sense, the model's representation of the word "it" bakes in some of the representation of both "animal" and "tired".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multi-heads, we can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out different kinds of dependencies within a sequence.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47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model</a:t>
            </a:r>
            <a:r>
              <a:rPr lang="en-US" altLang="zh-CN" baseline="0" dirty="0" smtClean="0"/>
              <a:t> performance on translation </a:t>
            </a:r>
            <a:r>
              <a:rPr lang="en-US" altLang="zh-CN" baseline="0" dirty="0" err="1" smtClean="0"/>
              <a:t>tasts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6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 the dominant sequence transection models are based on complex recurrent or convolutional neural networks.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Attention shows up.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That are the back</a:t>
            </a:r>
            <a:r>
              <a:rPr lang="en-US" altLang="zh-CN" baseline="0" dirty="0" smtClean="0"/>
              <a:t>ground and motivation for Transformer.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0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88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en-US" altLang="zh-CN" baseline="0" dirty="0" smtClean="0"/>
              <a:t> machine translation as an example, the input is a sentence in original language, and through the Transformer, we will get its translation as the output.</a:t>
            </a:r>
          </a:p>
          <a:p>
            <a:r>
              <a:rPr lang="en-US" altLang="zh-CN" baseline="0" dirty="0" smtClean="0"/>
              <a:t>In this paper, both parts is a stack of encoders and decoders with the number of six. All of them are in the same structure while do not share weights.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for encoder part, the inputs first flow through a self attention layer, then the output are fed to a feed forward neural network.</a:t>
            </a:r>
          </a:p>
          <a:p>
            <a:r>
              <a:rPr lang="en-US" altLang="zh-CN" baseline="0" dirty="0" smtClean="0"/>
              <a:t>The decoder part also has both layers. Besides, there is an encoder-decoder attention, which helps the decoder focus on relevant parts of the processes input sentence offered by encoder.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4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First: change</a:t>
            </a:r>
            <a:r>
              <a:rPr lang="en-US" altLang="zh-CN" baseline="0" dirty="0" smtClean="0"/>
              <a:t> a list of words into </a:t>
            </a:r>
            <a:r>
              <a:rPr lang="en-US" altLang="zh-CN" baseline="0" dirty="0" err="1" smtClean="0"/>
              <a:t>embeddings</a:t>
            </a:r>
            <a:r>
              <a:rPr lang="en-US" altLang="zh-CN" baseline="0" dirty="0" smtClean="0"/>
              <a:t> by pre-trained word2vec models.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Then, what happens in self-attention layer?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2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 self-attention, let</a:t>
            </a:r>
            <a:r>
              <a:rPr lang="en-US" altLang="zh-CN" baseline="0" dirty="0" smtClean="0"/>
              <a:t> me remind u of the basic attention mechanism.</a:t>
            </a:r>
          </a:p>
          <a:p>
            <a:endParaRPr lang="en-US" altLang="zh-CN" dirty="0" smtClean="0"/>
          </a:p>
          <a:p>
            <a:r>
              <a:rPr lang="en-US" altLang="zh-CN" baseline="0" dirty="0" smtClean="0"/>
              <a:t>Self-attention: Q\K\V are the same or come from the same sequence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4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sequence is “thinking machines”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Multiplying x1 by the WQ weight matrix produces q1, the "query" vector associated with that word. We end up creating a "query", a "key", and a "value" projection of each word in the input sentence.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is said that this will lead to more stable gradients</a:t>
            </a:r>
          </a:p>
          <a:p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normalizes the scores so they’re all positive and add up to 1.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intuition here is to keep intact the values of the word(s) we want to focus on, and drown-out irrelevant words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get the output of the self-attention layer for “thinking”. </a:t>
            </a: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Findings:</a:t>
            </a:r>
          </a:p>
          <a:p>
            <a:r>
              <a:rPr lang="en-US" altLang="zh-CN" dirty="0" smtClean="0"/>
              <a:t>The number</a:t>
            </a:r>
            <a:r>
              <a:rPr lang="en-US" altLang="zh-CN" baseline="0" dirty="0" smtClean="0"/>
              <a:t> of the input </a:t>
            </a:r>
            <a:r>
              <a:rPr lang="en-US" altLang="zh-CN" baseline="0" dirty="0" err="1" smtClean="0"/>
              <a:t>embeddings</a:t>
            </a:r>
            <a:r>
              <a:rPr lang="en-US" altLang="zh-CN" baseline="0" dirty="0" smtClean="0"/>
              <a:t> is the same as the number of the output attention values.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By attention mechanism, we can shorten the path length between long-range dependencies to 1. It is also proved that self-attention can greatly capture the dependencies within a sequence.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What</a:t>
            </a:r>
            <a:r>
              <a:rPr lang="en-US" altLang="zh-CN" baseline="0" dirty="0" smtClean="0"/>
              <a:t> is most important: we can calculate the attention values for each word in a sequence at the same time. We don’t have time steps anymore.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3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Then,</a:t>
            </a:r>
            <a:r>
              <a:rPr lang="en-US" altLang="zh-CN" baseline="0" dirty="0" smtClean="0"/>
              <a:t> we represent the above steps in this equation. Get the output matrix Z of a self-attention.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 u understand the self-attention now? Then let’s move on to see what is multi-head attention?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3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Emm</a:t>
            </a:r>
            <a:r>
              <a:rPr lang="en-US" altLang="zh-CN" baseline="0" dirty="0" smtClean="0"/>
              <a:t> I’m not quite agree with this confused name. It makes multi-head attention sounds quite mysterious and difficult to understand. In fact, it is very simple.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62982-853A-4BBE-9407-2B00CCA11C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1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B4D6-B7D0-4352-99A8-67897557F67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797B-9571-430F-9F38-43E977B3E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7275" y="4772747"/>
            <a:ext cx="9144000" cy="1655762"/>
          </a:xfrm>
        </p:spPr>
        <p:txBody>
          <a:bodyPr/>
          <a:lstStyle/>
          <a:p>
            <a:pPr algn="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Qi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018033910053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64" y="225083"/>
            <a:ext cx="9483435" cy="47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"/>
    </mc:Choice>
    <mc:Fallback xmlns="">
      <p:transition spd="slow" advTm="14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333" y="2806429"/>
            <a:ext cx="6676648" cy="33827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2333" y="1672233"/>
            <a:ext cx="10041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number of attentions at the same time without sharing the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jointly attend to information from different representation subspaces at different positions.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49733" y="3530600"/>
                <a:ext cx="2844800" cy="2331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Step1: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Concatenate all the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attention heads.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Step2: Multiply with a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weight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Step3: Get the result matrix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Z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33" y="3530600"/>
                <a:ext cx="2844800" cy="2331985"/>
              </a:xfrm>
              <a:prstGeom prst="rect">
                <a:avLst/>
              </a:prstGeom>
              <a:blipFill>
                <a:blip r:embed="rId4"/>
                <a:stretch>
                  <a:fillRect l="-1713" t="-1305" b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369372"/>
            <a:ext cx="9227609" cy="54124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12867" y="3158530"/>
            <a:ext cx="2091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Answer: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Transform the size of the matrix.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Gather the useful information from all of the attention heads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812867" y="1879601"/>
                <a:ext cx="20912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Question:</a:t>
                </a:r>
              </a:p>
              <a:p>
                <a:r>
                  <a:rPr lang="en-US" altLang="zh-CN" sz="2000" dirty="0" smtClean="0"/>
                  <a:t>What are the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67" y="1879601"/>
                <a:ext cx="2091266" cy="1015663"/>
              </a:xfrm>
              <a:prstGeom prst="rect">
                <a:avLst/>
              </a:prstGeom>
              <a:blipFill>
                <a:blip r:embed="rId4"/>
                <a:stretch>
                  <a:fillRect l="-3207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what information does the model miss?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the words in the sequence!!!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disorder the words in the sequence, it won’t effect the result of the attention mechanism.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13957"/>
            <a:ext cx="7148211" cy="5023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5190067"/>
            <a:ext cx="7148211" cy="389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67886" y="4278693"/>
                <a:ext cx="4065023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/512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86" y="4278693"/>
                <a:ext cx="4065023" cy="319318"/>
              </a:xfrm>
              <a:prstGeom prst="rect">
                <a:avLst/>
              </a:prstGeom>
              <a:blipFill>
                <a:blip r:embed="rId4"/>
                <a:stretch>
                  <a:fillRect l="-901" t="-7692" r="-1952"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62147" y="4695270"/>
                <a:ext cx="4735591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/512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147" y="4695270"/>
                <a:ext cx="4735591" cy="411651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262146" y="5739368"/>
            <a:ext cx="368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reflect the relative and absolute positions?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7" y="196321"/>
            <a:ext cx="8991600" cy="6600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65734" y="711200"/>
                <a:ext cx="2514600" cy="589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distance: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row is different.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Rows: 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words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Columns: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size of 512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left part is generated by sin.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right half is generated by cosine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distance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734" y="711200"/>
                <a:ext cx="2514600" cy="5896614"/>
              </a:xfrm>
              <a:prstGeom prst="rect">
                <a:avLst/>
              </a:prstGeom>
              <a:blipFill>
                <a:blip r:embed="rId4"/>
                <a:stretch>
                  <a:fillRect l="-2184" t="-620" r="-6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4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 and Layer Normalization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7333" y="1866900"/>
            <a:ext cx="4310942" cy="407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35" y="1866900"/>
            <a:ext cx="494282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31293" y="1825625"/>
                <a:ext cx="6727331" cy="32893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𝐹𝐹𝑁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Two linear transformations with a 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ReLU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activation in between.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293" y="1825625"/>
                <a:ext cx="6727331" cy="3289300"/>
              </a:xfrm>
              <a:blipFill>
                <a:blip r:embed="rId3"/>
                <a:stretch>
                  <a:fillRect l="-1904" r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28" y="1110120"/>
            <a:ext cx="3841480" cy="551747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288924"/>
            <a:ext cx="1069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Position-wise Feed-Forward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838200" y="288924"/>
            <a:ext cx="1069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Decoder—Encoder-Decoder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9414"/>
          <a:stretch/>
        </p:blipFill>
        <p:spPr>
          <a:xfrm>
            <a:off x="8256023" y="1614487"/>
            <a:ext cx="3597310" cy="2126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0666" y="4834466"/>
            <a:ext cx="281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decoder focus on appropriate places in the input sequence.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102600" y="1461028"/>
            <a:ext cx="42333" cy="511925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6" y="1716400"/>
            <a:ext cx="7457274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8441" y="1574451"/>
            <a:ext cx="6764352" cy="435133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0" y="288924"/>
            <a:ext cx="1069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13" y="1614487"/>
            <a:ext cx="2973822" cy="42712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4600" y="1574451"/>
            <a:ext cx="1485900" cy="940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389120" y="1574451"/>
            <a:ext cx="19892" cy="446058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227" y="1779058"/>
            <a:ext cx="5130773" cy="4408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39" y="1878697"/>
            <a:ext cx="5417315" cy="4308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46152" y="6375181"/>
            <a:ext cx="52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decoding or beam 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2920" y="2088515"/>
            <a:ext cx="10515600" cy="4351338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2489" y="1183809"/>
            <a:ext cx="5241491" cy="51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535112"/>
            <a:ext cx="9972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sequence transduction model based entirely on attention and the results show that the model works.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parallelization which speed up the training process.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multi-head attention can jointly attend to information from different representation subspaces at different positions.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Can’t use the positional information inherently.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you~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98" y="229207"/>
            <a:ext cx="4391142" cy="630694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59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reclude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training samples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nly capture local information with fewer convolution layers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learn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between distant positions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compute between each pair of words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8965" y="1533112"/>
            <a:ext cx="5029200" cy="255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965" y="4668305"/>
            <a:ext cx="5029200" cy="15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12" y="2181090"/>
            <a:ext cx="7922976" cy="2376732"/>
          </a:xfrm>
          <a:prstGeom prst="rect">
            <a:avLst/>
          </a:prstGeom>
        </p:spPr>
      </p:pic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2776" y="1576506"/>
            <a:ext cx="6315075" cy="4038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80946" y="5799972"/>
            <a:ext cx="37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Look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9485" y="5799972"/>
            <a:ext cx="35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97" y="1735350"/>
            <a:ext cx="5734454" cy="387975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00038" y="5799972"/>
            <a:ext cx="49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stack of six on top of each other.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132" y="2445489"/>
            <a:ext cx="7492474" cy="22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3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32487 -0.16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-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97 0.02175 L -0.44505 0.008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-6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46954 0.2506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125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4303"/>
            <a:ext cx="8327278" cy="52520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66984" y="5995387"/>
            <a:ext cx="30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words→embeddings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31867" y="4834467"/>
            <a:ext cx="192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each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0633" y="3950546"/>
            <a:ext cx="233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Upgraded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87932" y="2084656"/>
            <a:ext cx="23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of Encoder#1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6704" y="2933851"/>
            <a:ext cx="230685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through the same one individually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3652"/>
            <a:ext cx="37973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set of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to an output, where the query, keys, values, and output are all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computed as 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sum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values, where the weight assigned to each value is computed by a compatibility function of the query with the corresponding key.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2008" y="4961467"/>
                <a:ext cx="26810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8" y="4961467"/>
                <a:ext cx="2681058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1272874" y="5725698"/>
            <a:ext cx="397933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82691" y="5634565"/>
                <a:ext cx="36941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𝑆𝑒𝑙𝑓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91" y="5634565"/>
                <a:ext cx="3694183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90066" y="1613958"/>
            <a:ext cx="812800" cy="423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68532" y="1578769"/>
            <a:ext cx="1143001" cy="493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r(Q,K1)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7431" y="1571623"/>
            <a:ext cx="1143001" cy="493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r(Q,K2)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232896" y="1566332"/>
            <a:ext cx="1143001" cy="493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r(Q,K3)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632" y="699558"/>
            <a:ext cx="812800" cy="423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84065" y="699558"/>
            <a:ext cx="812800" cy="423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93763" y="699558"/>
            <a:ext cx="812800" cy="423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2"/>
            <a:endCxn id="9" idx="0"/>
          </p:cNvCxnSpPr>
          <p:nvPr/>
        </p:nvCxnSpPr>
        <p:spPr>
          <a:xfrm>
            <a:off x="7040032" y="1122892"/>
            <a:ext cx="1" cy="45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0" idx="0"/>
          </p:cNvCxnSpPr>
          <p:nvPr/>
        </p:nvCxnSpPr>
        <p:spPr>
          <a:xfrm>
            <a:off x="8390465" y="1122892"/>
            <a:ext cx="8467" cy="4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1" idx="0"/>
          </p:cNvCxnSpPr>
          <p:nvPr/>
        </p:nvCxnSpPr>
        <p:spPr>
          <a:xfrm>
            <a:off x="9800163" y="1122892"/>
            <a:ext cx="4234" cy="4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3"/>
            <a:endCxn id="9" idx="2"/>
          </p:cNvCxnSpPr>
          <p:nvPr/>
        </p:nvCxnSpPr>
        <p:spPr>
          <a:xfrm>
            <a:off x="6002866" y="1825625"/>
            <a:ext cx="465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7611533" y="1818479"/>
            <a:ext cx="215898" cy="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6"/>
            <a:endCxn id="11" idx="2"/>
          </p:cNvCxnSpPr>
          <p:nvPr/>
        </p:nvCxnSpPr>
        <p:spPr>
          <a:xfrm flipV="1">
            <a:off x="8970432" y="1813188"/>
            <a:ext cx="262464" cy="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633632" y="2425171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09466" y="2424498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3763" y="2424498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33632" y="3268133"/>
            <a:ext cx="3572931" cy="491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4"/>
            <a:endCxn id="30" idx="0"/>
          </p:cNvCxnSpPr>
          <p:nvPr/>
        </p:nvCxnSpPr>
        <p:spPr>
          <a:xfrm flipH="1">
            <a:off x="7040032" y="2072481"/>
            <a:ext cx="1" cy="3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4"/>
            <a:endCxn id="31" idx="0"/>
          </p:cNvCxnSpPr>
          <p:nvPr/>
        </p:nvCxnSpPr>
        <p:spPr>
          <a:xfrm>
            <a:off x="8398932" y="2065335"/>
            <a:ext cx="16934" cy="3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4"/>
            <a:endCxn id="32" idx="0"/>
          </p:cNvCxnSpPr>
          <p:nvPr/>
        </p:nvCxnSpPr>
        <p:spPr>
          <a:xfrm flipH="1">
            <a:off x="9800163" y="2060044"/>
            <a:ext cx="4234" cy="3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0" idx="2"/>
          </p:cNvCxnSpPr>
          <p:nvPr/>
        </p:nvCxnSpPr>
        <p:spPr>
          <a:xfrm>
            <a:off x="7040032" y="2848505"/>
            <a:ext cx="0" cy="40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  <a:endCxn id="33" idx="0"/>
          </p:cNvCxnSpPr>
          <p:nvPr/>
        </p:nvCxnSpPr>
        <p:spPr>
          <a:xfrm>
            <a:off x="8415866" y="2847832"/>
            <a:ext cx="4232" cy="42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2"/>
          </p:cNvCxnSpPr>
          <p:nvPr/>
        </p:nvCxnSpPr>
        <p:spPr>
          <a:xfrm>
            <a:off x="9800163" y="2847832"/>
            <a:ext cx="0" cy="42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633632" y="4150374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017933" y="4149701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93763" y="4149701"/>
            <a:ext cx="812800" cy="42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endCxn id="51" idx="0"/>
          </p:cNvCxnSpPr>
          <p:nvPr/>
        </p:nvCxnSpPr>
        <p:spPr>
          <a:xfrm>
            <a:off x="7040032" y="3759200"/>
            <a:ext cx="0" cy="39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3" idx="2"/>
            <a:endCxn id="52" idx="0"/>
          </p:cNvCxnSpPr>
          <p:nvPr/>
        </p:nvCxnSpPr>
        <p:spPr>
          <a:xfrm>
            <a:off x="8420098" y="3759200"/>
            <a:ext cx="4235" cy="3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0"/>
          </p:cNvCxnSpPr>
          <p:nvPr/>
        </p:nvCxnSpPr>
        <p:spPr>
          <a:xfrm>
            <a:off x="9791699" y="3759200"/>
            <a:ext cx="8464" cy="3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686549" y="4976021"/>
            <a:ext cx="723899" cy="465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*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062381" y="4976021"/>
            <a:ext cx="723899" cy="465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*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9455147" y="4976021"/>
            <a:ext cx="723899" cy="465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*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1" idx="2"/>
            <a:endCxn id="60" idx="0"/>
          </p:cNvCxnSpPr>
          <p:nvPr/>
        </p:nvCxnSpPr>
        <p:spPr>
          <a:xfrm>
            <a:off x="7040032" y="4573708"/>
            <a:ext cx="8467" cy="40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2" idx="2"/>
            <a:endCxn id="61" idx="0"/>
          </p:cNvCxnSpPr>
          <p:nvPr/>
        </p:nvCxnSpPr>
        <p:spPr>
          <a:xfrm flipH="1">
            <a:off x="8424331" y="4573035"/>
            <a:ext cx="2" cy="4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3" idx="2"/>
            <a:endCxn id="62" idx="0"/>
          </p:cNvCxnSpPr>
          <p:nvPr/>
        </p:nvCxnSpPr>
        <p:spPr>
          <a:xfrm>
            <a:off x="9800163" y="4573035"/>
            <a:ext cx="16934" cy="4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586006" y="5865397"/>
            <a:ext cx="924984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Value1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62897" y="5865397"/>
            <a:ext cx="924984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Value2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368362" y="5884563"/>
            <a:ext cx="924984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Value3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69" idx="0"/>
            <a:endCxn id="60" idx="4"/>
          </p:cNvCxnSpPr>
          <p:nvPr/>
        </p:nvCxnSpPr>
        <p:spPr>
          <a:xfrm flipV="1">
            <a:off x="7048498" y="5441687"/>
            <a:ext cx="1" cy="42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3" idx="0"/>
            <a:endCxn id="61" idx="4"/>
          </p:cNvCxnSpPr>
          <p:nvPr/>
        </p:nvCxnSpPr>
        <p:spPr>
          <a:xfrm flipH="1" flipV="1">
            <a:off x="8424331" y="5441687"/>
            <a:ext cx="1058" cy="42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0"/>
            <a:endCxn id="62" idx="4"/>
          </p:cNvCxnSpPr>
          <p:nvPr/>
        </p:nvCxnSpPr>
        <p:spPr>
          <a:xfrm flipH="1" flipV="1">
            <a:off x="9817097" y="5441687"/>
            <a:ext cx="13757" cy="4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063067" y="4937386"/>
            <a:ext cx="1140881" cy="548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Attention Values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60" idx="2"/>
            <a:endCxn id="83" idx="3"/>
          </p:cNvCxnSpPr>
          <p:nvPr/>
        </p:nvCxnSpPr>
        <p:spPr>
          <a:xfrm flipH="1">
            <a:off x="6203948" y="5208854"/>
            <a:ext cx="482601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594599" y="5029199"/>
            <a:ext cx="351364" cy="36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978898" y="5008033"/>
            <a:ext cx="351364" cy="36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1076"/>
            <a:ext cx="5095676" cy="51405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8667" y="1490133"/>
            <a:ext cx="44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queries, keys and values from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each of the input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491" y="2519627"/>
            <a:ext cx="5377910" cy="32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1076"/>
            <a:ext cx="5095676" cy="51405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91866" y="2823259"/>
            <a:ext cx="44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queries, keys and values from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each of the input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91866" y="3756845"/>
            <a:ext cx="44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 score.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6096000" y="2478061"/>
            <a:ext cx="500791" cy="112606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096000" y="3941511"/>
            <a:ext cx="50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91866" y="4126177"/>
            <a:ext cx="49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scores by the square root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 the dimension of the key vectors.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91865" y="4772508"/>
            <a:ext cx="44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00862" y="4381778"/>
            <a:ext cx="50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22657" y="4772508"/>
            <a:ext cx="474134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91864" y="5314375"/>
            <a:ext cx="44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each value vector by the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score.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1863" y="6043521"/>
            <a:ext cx="44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up the weighted value vectors.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151660" y="5637540"/>
            <a:ext cx="50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52917" y="6228187"/>
            <a:ext cx="50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  <p:bldP spid="8" grpId="0"/>
      <p:bldP spid="10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 of Self-Attention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38450" y="1690688"/>
            <a:ext cx="6297083" cy="5167312"/>
            <a:chOff x="2838450" y="1690688"/>
            <a:chExt cx="6297083" cy="516731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450" y="1690688"/>
              <a:ext cx="6297083" cy="407687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463924" y="5934670"/>
              <a:ext cx="50461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Step1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queries, keys and values from    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each of the input </a:t>
              </a:r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zh-CN" altLang="en-US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45" y="2621052"/>
            <a:ext cx="4619625" cy="2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21667 -0.03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1236</Words>
  <Application>Microsoft Office PowerPoint</Application>
  <PresentationFormat>宽屏</PresentationFormat>
  <Paragraphs>218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Content</vt:lpstr>
      <vt:lpstr>Motivation</vt:lpstr>
      <vt:lpstr>The Transformer</vt:lpstr>
      <vt:lpstr>The Encoder</vt:lpstr>
      <vt:lpstr>Attention</vt:lpstr>
      <vt:lpstr>Self-Attention</vt:lpstr>
      <vt:lpstr>Self-Attention</vt:lpstr>
      <vt:lpstr>Matrix Calculation of Self-Attention</vt:lpstr>
      <vt:lpstr>Multi-Head Attention</vt:lpstr>
      <vt:lpstr>Multi-Head Attention</vt:lpstr>
      <vt:lpstr>So far, what information does the model miss?</vt:lpstr>
      <vt:lpstr>Positional Encoding</vt:lpstr>
      <vt:lpstr>PowerPoint 演示文稿</vt:lpstr>
      <vt:lpstr>Residual Connection and Layer Normalization</vt:lpstr>
      <vt:lpstr>PowerPoint 演示文稿</vt:lpstr>
      <vt:lpstr>PowerPoint 演示文稿</vt:lpstr>
      <vt:lpstr>PowerPoint 演示文稿</vt:lpstr>
      <vt:lpstr>Loss Function</vt:lpstr>
      <vt:lpstr>Evaluation</vt:lpstr>
      <vt:lpstr>Evaluation</vt:lpstr>
      <vt:lpstr>Conclusion</vt:lpstr>
      <vt:lpstr>Thank you~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54</cp:revision>
  <dcterms:created xsi:type="dcterms:W3CDTF">2019-04-15T10:47:39Z</dcterms:created>
  <dcterms:modified xsi:type="dcterms:W3CDTF">2019-04-17T08:49:56Z</dcterms:modified>
</cp:coreProperties>
</file>