
<file path=[Content_Types].xml><?xml version="1.0" encoding="utf-8"?>
<Types xmlns="http://schemas.openxmlformats.org/package/2006/content-types">
  <Default Extension="emf" ContentType="image/x-emf"/>
  <Default Extension="jpeg" ContentType="image/jpeg"/>
  <Default Extension="jpg" ContentType="image/jpeg"/>
  <Default Extension="mp3" ContentType="audio/m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ink/ink1.xml" ContentType="application/inkml+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ink/ink2.xml" ContentType="application/inkml+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3.xml" ContentType="application/vnd.openxmlformats-officedocument.presentationml.tags+xml"/>
  <Override PartName="/ppt/notesSlides/notesSlide17.xml" ContentType="application/vnd.openxmlformats-officedocument.presentationml.notesSlide+xml"/>
  <Override PartName="/ppt/tags/tag14.xml" ContentType="application/vnd.openxmlformats-officedocument.presentationml.tags+xml"/>
  <Override PartName="/ppt/notesSlides/notesSlide18.xml" ContentType="application/vnd.openxmlformats-officedocument.presentationml.notesSlide+xml"/>
  <Override PartName="/ppt/tags/tag15.xml" ContentType="application/vnd.openxmlformats-officedocument.presentationml.tags+xml"/>
  <Override PartName="/ppt/notesSlides/notesSlide19.xml" ContentType="application/vnd.openxmlformats-officedocument.presentationml.notesSlide+xml"/>
  <Override PartName="/ppt/tags/tag16.xml" ContentType="application/vnd.openxmlformats-officedocument.presentationml.tags+xml"/>
  <Override PartName="/ppt/notesSlides/notesSlide20.xml" ContentType="application/vnd.openxmlformats-officedocument.presentationml.notesSlide+xml"/>
  <Override PartName="/ppt/tags/tag17.xml" ContentType="application/vnd.openxmlformats-officedocument.presentationml.tags+xml"/>
  <Override PartName="/ppt/notesSlides/notesSlide21.xml" ContentType="application/vnd.openxmlformats-officedocument.presentationml.notesSlide+xml"/>
  <Override PartName="/ppt/tags/tag18.xml" ContentType="application/vnd.openxmlformats-officedocument.presentationml.tags+xml"/>
  <Override PartName="/ppt/notesSlides/notesSlide22.xml" ContentType="application/vnd.openxmlformats-officedocument.presentationml.notesSlide+xml"/>
  <Override PartName="/ppt/tags/tag19.xml" ContentType="application/vnd.openxmlformats-officedocument.presentationml.tags+xml"/>
  <Override PartName="/ppt/notesSlides/notesSlide23.xml" ContentType="application/vnd.openxmlformats-officedocument.presentationml.notesSlide+xml"/>
  <Override PartName="/ppt/tags/tag20.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8" r:id="rId3"/>
    <p:sldId id="257" r:id="rId4"/>
    <p:sldId id="259" r:id="rId5"/>
    <p:sldId id="260" r:id="rId6"/>
    <p:sldId id="261" r:id="rId7"/>
    <p:sldId id="262" r:id="rId8"/>
    <p:sldId id="263" r:id="rId9"/>
    <p:sldId id="280" r:id="rId10"/>
    <p:sldId id="264" r:id="rId11"/>
    <p:sldId id="265" r:id="rId12"/>
    <p:sldId id="281" r:id="rId13"/>
    <p:sldId id="278" r:id="rId14"/>
    <p:sldId id="266" r:id="rId15"/>
    <p:sldId id="279" r:id="rId16"/>
    <p:sldId id="267" r:id="rId17"/>
    <p:sldId id="268" r:id="rId18"/>
    <p:sldId id="269" r:id="rId19"/>
    <p:sldId id="277" r:id="rId20"/>
    <p:sldId id="270" r:id="rId21"/>
    <p:sldId id="271" r:id="rId22"/>
    <p:sldId id="272" r:id="rId23"/>
    <p:sldId id="274" r:id="rId24"/>
    <p:sldId id="275" r:id="rId25"/>
    <p:sldId id="273" r:id="rId26"/>
    <p:sldId id="276"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8" autoAdjust="0"/>
    <p:restoredTop sz="86432" autoAdjust="0"/>
  </p:normalViewPr>
  <p:slideViewPr>
    <p:cSldViewPr snapToGrid="0">
      <p:cViewPr varScale="1">
        <p:scale>
          <a:sx n="74" d="100"/>
          <a:sy n="74" d="100"/>
        </p:scale>
        <p:origin x="96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4.08451" units="1/cm"/>
          <inkml:channelProperty channel="Y" name="resolution" value="54.27136" units="1/cm"/>
          <inkml:channelProperty channel="T" name="resolution" value="1" units="1/dev"/>
        </inkml:channelProperties>
      </inkml:inkSource>
      <inkml:timestamp xml:id="ts0" timeString="2019-12-11T09:31:13.717"/>
    </inkml:context>
    <inkml:brush xml:id="br0">
      <inkml:brushProperty name="width" value="0.05292" units="cm"/>
      <inkml:brushProperty name="height" value="0.05292" units="cm"/>
      <inkml:brushProperty name="color" value="#FF0000"/>
    </inkml:brush>
  </inkml:definitions>
  <inkml:trace contextRef="#ctx0" brushRef="#br0">10036 7631 0,'0'0'0,"28"0"15,28-28-15,1 28 16,56-28-1,-56 56 1,-29 28 0,28 57 15,-56 29-15,-28-57-16,0-1 15,-85 1 1,85-28-16,-57 27 15,28-84 1,-28 29 0,57-29-1,0 0 1,56 0 31,85 0-47,-56 0 15,56 56 1,-85 1 0,-28-1 15,0-27-15,0-1-16,0 0 15,0 0 1,-28 1-1,28-1 1,-28-28 0,-29 0 15,0 0-15,29-28-1,0-1-15</inkml:trace>
  <inkml:trace contextRef="#ctx0" brushRef="#br0" timeOffset="306.763">10573 8507 0,'56'-28'31</inkml:trace>
  <inkml:trace contextRef="#ctx0" brushRef="#br0" timeOffset="1059.524">11082 7688 0,'0'0'0,"28"0"16,-28 56 0,0 1-1,0 84-15,28 85 16,-28-113-1,28-56 1,29-57 0,-1 0-1,-27 0 1,84 0 0,-57 0-1,1 0 1,-29 0-1,0-29 1,29-84 15,-57 0 1,0 57-32,-28-29 15,28 0 1,-29 57-1,1 0 1,28-1 0,0 1 15,-28 0 0,0 28-15,-1-28-1</inkml:trace>
  <inkml:trace contextRef="#ctx0" brushRef="#br0" timeOffset="2235.216">12467 7801 0,'0'0'0,"-28"0"31,28-29-15,-29-27-16,-27 28 15,56-1 63,-57 29-46,29 0-1,28 57-16,0-29-15,0 85 16,-28 57 0,28 28-1,0-114 1,0-27 0,28-57 46,0 0-46,-28-28-1,85-29-15,-85 29 16,28-29 0,-28 1-16,29-57 15,-1 0 1,-28 0-1,0 84 1,0 1 0,28 28 15,0 0-15,-28 28-1,0 85 1,0 57-1,0 0 1,0-57 0,0-57-1,0 1 1,-28 28 0,28-57-1,0 28 1,0 1-1</inkml:trace>
  <inkml:trace contextRef="#ctx0" brushRef="#br0" timeOffset="6293.689">9866 9355 0,'0'0'0,"28"-28"15,1 28-15,55-28 16,-55 28 0,84 0-1,-28 0 17,-57 0-17,0 0-15,0 28 16,1 57-1,-29 0 1,-29 28 0,1 0-1,-57-29 1,-28 29 0,-28-28-1,84-28 1,1-29-1,-1-28 64,114 0-48,-1 0-16,29 0-15,-28 0 16,112 0 0,-56-28-1,-28 0 1,-57 28 15</inkml:trace>
  <inkml:trace contextRef="#ctx0" brushRef="#br0" timeOffset="6581.653">10573 9977 0,'0'-28'0,"0"56"0,56-113 15,-27 57 1,-1 28 0,-28-57-1</inkml:trace>
  <inkml:trace contextRef="#ctx0" brushRef="#br0" timeOffset="7461.788">11053 9073 0,'29'0'0,"-1"0"15,28 0 1,57 56-1,-56 29 1,-57 0 0,0 28-1,28 56 1,-28-84 0,0-57-1,0 29 1,0-1-1,-28-27 1,0 27 0,28-28-1,0 1 32,0-1 0,56 0-31,-27-28-1,-1 0 1,0 0 0,29 29-1,-29-29 1,0 0-1,0 0 1,1 0 0,-1 0-1,0 0 1,29 0 15,-29 0-15,0 0-1,1 0 1</inkml:trace>
  <inkml:trace contextRef="#ctx0" brushRef="#br0" timeOffset="8323.936">11873 9299 0,'0'-29'16,"57"29"15,-29 0-31,0 0 15,0-28 1,1 0 0,27 28-1,1-28 1,-29 28 0,0 0-1,1 0 1,-1 0-1,0 0 1,29 0 15,-29 28-15,-28 0 0,0 0-1,28 29 1,-28 113-1,0 27 1,0 29 0,0 29-1,0-57 1,-28-57 0,28-56-1,0-29-15</inkml:trace>
  <inkml:trace contextRef="#ctx0" brushRef="#br0" timeOffset="11085.94">10036 10995 0,'0'28'93,"0"57"-93,-29 28 16,-27-29-16,-1 29 16,29-84-16,-85 140 15,85-112 1,28-29 15,0 0-15,28-28 31,0 0-47,29 0 15,112 0 1,-56-56 0,1-1-1,-58 29 1,-28 28-1</inkml:trace>
  <inkml:trace contextRef="#ctx0" brushRef="#br0" timeOffset="11460.943">10290 11192 0,'0'85'32,"0"28"-32,0 85 15,-28-113-15,0 141 32,-1-85-17,29-112 1,0-1-1,0 0 1</inkml:trace>
  <inkml:trace contextRef="#ctx0" brushRef="#br0" timeOffset="11701.292">10742 11673 0,'0'0'0,"29"-28"31</inkml:trace>
  <inkml:trace contextRef="#ctx0" brushRef="#br0" timeOffset="12215.271">11138 10966 0,'0'0'15,"0"-28"-15,85 0 16,-57 28-16,29 0 16,28-29-16,-1 29 15,1 0 1,0 0 0,-28 0 15,-57 29 0,0-1-31,0 226 16,-29 1-1,1-57 1,0-85 0,28-29-1,-29-55-15,29 140 16,0-140-1,0 27 1,0 1 0,0-1-1,0-28 1</inkml:trace>
  <inkml:trace contextRef="#ctx0" brushRef="#br0" timeOffset="13632.432">12241 11136 0,'0'0'0,"141"-28"16,-113 28-16,1-29 15,112 1 1,-56-28-1,-1 56 1,30 28 0,-114 0-1,28 29 1,-28 27 0,0 86-1,-85-29 1,-56-28-1,-57 0 1,56-56 0,1-57-1,113 0 1,0 0 0,28-28 15,28-29-16,141 29 1,-55 0 0,-58-1-1,57 29 1,-56 0 0,-29 29-1,28 55 1,-56-55-1,0 27 1,29-28 0,-29 29-1,0 28 1,0-57 15,0 29-15,0-29 15,-57-28-15,1 0-1,-29 0 1,-28 0 15,28-85-15,0 28-16</inkml:trace>
  <inkml:trace contextRef="#ctx0" brushRef="#br0" timeOffset="16901.285">10205 12888 0,'0'85'94,"-28"0"-94,0-57 16,-1 57-16,1-29 15,28-27 1,0 27-16,0 1 15,0-1 1,0 1 15,57-57-15,112 0 0,-27-57-1,-1 29 1,-28-29-1,-85 57-15,1 0 16,-1 0 0,0-28 15,0-28 0,1-1-15,-1-28-1,0-28 1,-28-28 0,0 28-1,0 0-15,0 56 16,-28 1 0,28 28-16,0 56 62,0 0-46,0 57-16,0 84 15,-57 29 1,29-85 15,28 0-15,0-56-1,0-29 1,0 0 0,0 1-1,0-1 1,0 0 0,-28 0-1,28 1-15,-28 56 16,-29 56-1,1-85 1,56-27 0,0-1 15,0 0 16</inkml:trace>
  <inkml:trace contextRef="#ctx0" brushRef="#br0" timeOffset="19501.745">9612 14386 0,'0'0'0,"28"-28"16,0 28 0,85-57-1,-56 29 1,84 28-1,-84-28 1,27 28-16,1 0 16,0 28-1,0 142 1,-85-85 0,0-57-1,0 57-15,-113 84 16,28-84-1,0 0 1,29-57 0,-1 29-1,29-57 17,0 28 14,-1-28-30,1 28 0,-29 29-1,29-29 1,85-28 62,28-28-62,-1-1-16,-55 29 15,55 0 1,1 0-16,-56 0 16,140-28-1,-84 0 1,0 0-1,0 28 1,-1 0 0,-27 0-1,-29 0 1</inkml:trace>
  <inkml:trace contextRef="#ctx0" brushRef="#br0" timeOffset="19861.308">11082 14810 0,'0'0'0</inkml:trace>
  <inkml:trace contextRef="#ctx0" brushRef="#br0" timeOffset="20597.545">11477 14104 0,'29'-29'0,"-58"58"15,142-58-15,-56 29 16,-29 0-16,29 0 16,-29 0-1,0 0 1,-28 57 0,-84 84-1,27-28 1,-84-28-1,28 0 1,113-57 0,56 0 46,29 1-62,-85-1 16,113 57-1,-85-29 1,-28-28 0,0 57-1,0-28-15,0-29 16,0 85 0,-28-56-1,-29 27 1,29-84-16,-28 29 31,27-29-15,1 0-1,0 0 1</inkml:trace>
  <inkml:trace contextRef="#ctx0" brushRef="#br0" timeOffset="21966.128">12382 14188 0,'28'0'31,"-28"29"-15,0-1-1,-56 170 1,-29-57 0,-28 57-1,28-29 1,28-27-1,1-57 1,56-1 0,0-55-1,28 27 1,0-56 0,1 28-1,27 1 1,1-29-1,-1 0 1,-27 0 0,55 0-1,-27 0 17,-29 0-17,1 0-15,-1 0 16,-28-29-1,28 29 1,-28-28-16,0 0 31,0-57-15,-56 29 0,-1-1-1,57 1 1,-28 56-1,28-29 1,-29 1 62,1 28-47,-28 0-15,27 0-16,1 0 16,0 0-16,0 0 109,-1 0-78,1 0-15</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4.08451" units="1/cm"/>
          <inkml:channelProperty channel="Y" name="resolution" value="54.27136" units="1/cm"/>
          <inkml:channelProperty channel="T" name="resolution" value="1" units="1/dev"/>
        </inkml:channelProperties>
      </inkml:inkSource>
      <inkml:timestamp xml:id="ts0" timeString="2019-12-11T09:33:02.866"/>
    </inkml:context>
    <inkml:brush xml:id="br0">
      <inkml:brushProperty name="width" value="0.05292" units="cm"/>
      <inkml:brushProperty name="height" value="0.05292" units="cm"/>
      <inkml:brushProperty name="color" value="#FF0000"/>
    </inkml:brush>
  </inkml:definitions>
  <inkml:trace contextRef="#ctx0" brushRef="#br0">20382 8762 0,'0'0'0,"763"-820"15,-112-395 1,-171 847-16,-141 29 16,-282 283-1,-57-1 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54A221-4DAA-4E43-8762-35E8DF5585E2}" type="datetimeFigureOut">
              <a:rPr lang="zh-CN" altLang="en-US" smtClean="0"/>
              <a:t>2019/12/11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D8ADC2-9D2C-401A-964C-10790B4F6C10}" type="slidenum">
              <a:rPr lang="zh-CN" altLang="en-US" smtClean="0"/>
              <a:t>‹#›</a:t>
            </a:fld>
            <a:endParaRPr lang="zh-CN" altLang="en-US"/>
          </a:p>
        </p:txBody>
      </p:sp>
    </p:spTree>
    <p:extLst>
      <p:ext uri="{BB962C8B-B14F-4D97-AF65-F5344CB8AC3E}">
        <p14:creationId xmlns:p14="http://schemas.microsoft.com/office/powerpoint/2010/main" val="2432863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Hello everyone. Today I’ll talk about “XXX”. </a:t>
            </a:r>
          </a:p>
          <a:p>
            <a:r>
              <a:rPr lang="en-US" altLang="zh-CN" dirty="0"/>
              <a:t>Since the works </a:t>
            </a:r>
            <a:r>
              <a:rPr lang="en-US" altLang="zh-CN"/>
              <a:t>I’ll introduce </a:t>
            </a:r>
            <a:r>
              <a:rPr lang="en-US" altLang="zh-CN" dirty="0"/>
              <a:t>mainly focus on mandarin TTS system, I may use some Chinese when necessary.</a:t>
            </a:r>
          </a:p>
          <a:p>
            <a:r>
              <a:rPr lang="en-US" altLang="zh-CN" dirty="0"/>
              <a:t>/*</a:t>
            </a:r>
          </a:p>
          <a:p>
            <a:r>
              <a:rPr lang="en-US" altLang="zh-CN" dirty="0"/>
              <a:t>Hello everyone, I’m XXX. I’m a</a:t>
            </a:r>
            <a:r>
              <a:rPr lang="zh-CN" altLang="en-US" dirty="0"/>
              <a:t> </a:t>
            </a:r>
            <a:r>
              <a:rPr lang="en-US" altLang="zh-CN" dirty="0"/>
              <a:t>4</a:t>
            </a:r>
            <a:r>
              <a:rPr lang="en-US" altLang="zh-CN" baseline="30000" dirty="0"/>
              <a:t>th</a:t>
            </a:r>
            <a:r>
              <a:rPr lang="en-US" altLang="zh-CN" dirty="0"/>
              <a:t> year undergraduate student and it is my first time to give a presentation. </a:t>
            </a:r>
          </a:p>
          <a:p>
            <a:r>
              <a:rPr lang="en-US" altLang="zh-CN" dirty="0"/>
              <a:t>Today I’d like to talk </a:t>
            </a:r>
            <a:r>
              <a:rPr lang="en-US" altLang="zh-CN" dirty="0" err="1"/>
              <a:t>sth</a:t>
            </a:r>
            <a:r>
              <a:rPr lang="en-US" altLang="zh-CN" dirty="0"/>
              <a:t>. about Text-to-speech, or simply TTS. I selected this topic because I just ended an internship at the TTS group of </a:t>
            </a:r>
            <a:r>
              <a:rPr lang="en-US" altLang="zh-CN" dirty="0" err="1"/>
              <a:t>Bytedance</a:t>
            </a:r>
            <a:r>
              <a:rPr lang="en-US" altLang="zh-CN" dirty="0"/>
              <a:t> AI-Lab. </a:t>
            </a:r>
          </a:p>
          <a:p>
            <a:r>
              <a:rPr lang="en-US" altLang="zh-CN" dirty="0"/>
              <a:t>Actually, before that, I’m almost totally ignorant of the Speech field. I stated my preference as NLP in my application form to </a:t>
            </a:r>
            <a:r>
              <a:rPr lang="en-US" altLang="zh-CN" dirty="0" err="1"/>
              <a:t>Bytedance</a:t>
            </a:r>
            <a:r>
              <a:rPr lang="en-US" altLang="zh-CN" dirty="0"/>
              <a:t>, but was surprisingly picked by the Speech and Audio team. But after that, I found that the Speech field shares great similarity with NLP and NLP is in fact backbone of Audio synthesis. So I think this topic may also be inspiring to you.</a:t>
            </a:r>
          </a:p>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55D8ADC2-9D2C-401A-964C-10790B4F6C10}" type="slidenum">
              <a:rPr lang="zh-CN" altLang="en-US" smtClean="0"/>
              <a:t>1</a:t>
            </a:fld>
            <a:endParaRPr lang="zh-CN" altLang="en-US"/>
          </a:p>
        </p:txBody>
      </p:sp>
    </p:spTree>
    <p:extLst>
      <p:ext uri="{BB962C8B-B14F-4D97-AF65-F5344CB8AC3E}">
        <p14:creationId xmlns:p14="http://schemas.microsoft.com/office/powerpoint/2010/main" val="6262452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5D8ADC2-9D2C-401A-964C-10790B4F6C10}" type="slidenum">
              <a:rPr lang="zh-CN" altLang="en-US" smtClean="0"/>
              <a:t>10</a:t>
            </a:fld>
            <a:endParaRPr lang="zh-CN" altLang="en-US"/>
          </a:p>
        </p:txBody>
      </p:sp>
    </p:spTree>
    <p:extLst>
      <p:ext uri="{BB962C8B-B14F-4D97-AF65-F5344CB8AC3E}">
        <p14:creationId xmlns:p14="http://schemas.microsoft.com/office/powerpoint/2010/main" val="17205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According to dictionary, all 3 chars in my name has a unique pronunciation, so there is no need to “predict”. We just need to refer to dictionary. </a:t>
            </a:r>
          </a:p>
          <a:p>
            <a:r>
              <a:rPr lang="en-US" altLang="zh-CN" dirty="0"/>
              <a:t>The main challenge for the model is polyphones disambiguation.</a:t>
            </a:r>
            <a:endParaRPr lang="zh-CN" altLang="en-US" dirty="0"/>
          </a:p>
        </p:txBody>
      </p:sp>
      <p:sp>
        <p:nvSpPr>
          <p:cNvPr id="4" name="灯片编号占位符 3"/>
          <p:cNvSpPr>
            <a:spLocks noGrp="1"/>
          </p:cNvSpPr>
          <p:nvPr>
            <p:ph type="sldNum" sz="quarter" idx="5"/>
          </p:nvPr>
        </p:nvSpPr>
        <p:spPr/>
        <p:txBody>
          <a:bodyPr/>
          <a:lstStyle/>
          <a:p>
            <a:fld id="{55D8ADC2-9D2C-401A-964C-10790B4F6C10}" type="slidenum">
              <a:rPr lang="zh-CN" altLang="en-US" smtClean="0"/>
              <a:t>11</a:t>
            </a:fld>
            <a:endParaRPr lang="zh-CN" altLang="en-US"/>
          </a:p>
        </p:txBody>
      </p:sp>
    </p:spTree>
    <p:extLst>
      <p:ext uri="{BB962C8B-B14F-4D97-AF65-F5344CB8AC3E}">
        <p14:creationId xmlns:p14="http://schemas.microsoft.com/office/powerpoint/2010/main" val="3939940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left are the samples,  we extract 6 chars on both sides, and use them to predict the </a:t>
            </a:r>
            <a:r>
              <a:rPr lang="en-US" altLang="zh-CN" dirty="0" err="1"/>
              <a:t>phonenme</a:t>
            </a:r>
            <a:r>
              <a:rPr lang="en-US" altLang="zh-CN" dirty="0"/>
              <a:t> of char in the middle.</a:t>
            </a:r>
          </a:p>
          <a:p>
            <a:r>
              <a:rPr lang="en-US" altLang="zh-CN" dirty="0"/>
              <a:t>We can extract features from the embedding and WS POS PSD, etc. And use models like transformer and BERT to do the contextualized prediction.</a:t>
            </a:r>
          </a:p>
          <a:p>
            <a:r>
              <a:rPr lang="en-US" altLang="zh-CN" dirty="0"/>
              <a:t>The right is the classes of labels. It’s a fixed number classification problem, and all characters would share the same set of classes. But we can know from dictionaries that the char only have several </a:t>
            </a:r>
            <a:r>
              <a:rPr lang="en-US" altLang="zh-CN" dirty="0" err="1"/>
              <a:t>possiblities</a:t>
            </a:r>
            <a:r>
              <a:rPr lang="en-US" altLang="zh-CN" dirty="0"/>
              <a:t>. So we would use a masked </a:t>
            </a:r>
            <a:r>
              <a:rPr lang="en-US" altLang="zh-CN" dirty="0" err="1"/>
              <a:t>softmax</a:t>
            </a:r>
            <a:r>
              <a:rPr lang="en-US" altLang="zh-CN" dirty="0"/>
              <a:t> to limit the prediction within the possible classes. Specifically, we will first get scores for all the possible phonemes and then we will mask out all the impossible dimensions, and only apply </a:t>
            </a:r>
            <a:r>
              <a:rPr lang="en-US" altLang="zh-CN" dirty="0" err="1"/>
              <a:t>softmax</a:t>
            </a:r>
            <a:r>
              <a:rPr lang="en-US" altLang="zh-CN" dirty="0"/>
              <a:t> on the possible dims. </a:t>
            </a:r>
          </a:p>
          <a:p>
            <a:r>
              <a:rPr lang="en-US" altLang="zh-CN" dirty="0"/>
              <a:t>In this example, …</a:t>
            </a:r>
            <a:endParaRPr lang="zh-CN" altLang="en-US" dirty="0"/>
          </a:p>
        </p:txBody>
      </p:sp>
      <p:sp>
        <p:nvSpPr>
          <p:cNvPr id="4" name="灯片编号占位符 3"/>
          <p:cNvSpPr>
            <a:spLocks noGrp="1"/>
          </p:cNvSpPr>
          <p:nvPr>
            <p:ph type="sldNum" sz="quarter" idx="5"/>
          </p:nvPr>
        </p:nvSpPr>
        <p:spPr/>
        <p:txBody>
          <a:bodyPr/>
          <a:lstStyle/>
          <a:p>
            <a:fld id="{55D8ADC2-9D2C-401A-964C-10790B4F6C10}" type="slidenum">
              <a:rPr lang="zh-CN" altLang="en-US" smtClean="0"/>
              <a:t>12</a:t>
            </a:fld>
            <a:endParaRPr lang="zh-CN" altLang="en-US"/>
          </a:p>
        </p:txBody>
      </p:sp>
    </p:spTree>
    <p:extLst>
      <p:ext uri="{BB962C8B-B14F-4D97-AF65-F5344CB8AC3E}">
        <p14:creationId xmlns:p14="http://schemas.microsoft.com/office/powerpoint/2010/main" val="1886365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Let’s do a quiz to review the previous concepts.</a:t>
            </a:r>
          </a:p>
          <a:p>
            <a:endParaRPr lang="en-US" altLang="zh-CN" dirty="0"/>
          </a:p>
          <a:p>
            <a:r>
              <a:rPr lang="en-US" altLang="zh-CN" dirty="0"/>
              <a:t>Actually, sound3 is produced by a model with no explicit frontend. So even if we’ve found the problem, we can not easily solve it.</a:t>
            </a:r>
          </a:p>
          <a:p>
            <a:r>
              <a:rPr lang="en-US" altLang="zh-CN" dirty="0"/>
              <a:t>But</a:t>
            </a:r>
            <a:r>
              <a:rPr lang="zh-CN" altLang="en-US" dirty="0"/>
              <a:t> </a:t>
            </a:r>
            <a:r>
              <a:rPr lang="en-US" altLang="zh-CN" dirty="0"/>
              <a:t>if we have frontend, we can simply fix it with a pattern. That’s an advantage of frontend design.</a:t>
            </a:r>
          </a:p>
          <a:p>
            <a:r>
              <a:rPr lang="en-US" altLang="zh-CN" dirty="0"/>
              <a:t>So even if we can adopt an end2end model, frontend design is still widely used.</a:t>
            </a:r>
          </a:p>
        </p:txBody>
      </p:sp>
      <p:sp>
        <p:nvSpPr>
          <p:cNvPr id="4" name="灯片编号占位符 3"/>
          <p:cNvSpPr>
            <a:spLocks noGrp="1"/>
          </p:cNvSpPr>
          <p:nvPr>
            <p:ph type="sldNum" sz="quarter" idx="5"/>
          </p:nvPr>
        </p:nvSpPr>
        <p:spPr/>
        <p:txBody>
          <a:bodyPr/>
          <a:lstStyle/>
          <a:p>
            <a:fld id="{55D8ADC2-9D2C-401A-964C-10790B4F6C10}" type="slidenum">
              <a:rPr lang="zh-CN" altLang="en-US" smtClean="0"/>
              <a:t>13</a:t>
            </a:fld>
            <a:endParaRPr lang="zh-CN" altLang="en-US"/>
          </a:p>
        </p:txBody>
      </p:sp>
    </p:spTree>
    <p:extLst>
      <p:ext uri="{BB962C8B-B14F-4D97-AF65-F5344CB8AC3E}">
        <p14:creationId xmlns:p14="http://schemas.microsoft.com/office/powerpoint/2010/main" val="38894439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Back to the frontend:</a:t>
            </a:r>
          </a:p>
          <a:p>
            <a:r>
              <a:rPr lang="en-US" altLang="zh-CN" dirty="0"/>
              <a:t>We found 3 highly correlated parts. They can help each other.</a:t>
            </a:r>
          </a:p>
          <a:p>
            <a:r>
              <a:rPr lang="en-US" altLang="zh-CN" dirty="0"/>
              <a:t>But the separate design have some drawbacks.</a:t>
            </a:r>
          </a:p>
          <a:p>
            <a:r>
              <a:rPr lang="en-US" altLang="zh-CN" dirty="0"/>
              <a:t>Here comes the solution, we purpose a unified model for them.</a:t>
            </a:r>
            <a:endParaRPr lang="zh-CN" altLang="en-US" dirty="0"/>
          </a:p>
        </p:txBody>
      </p:sp>
      <p:sp>
        <p:nvSpPr>
          <p:cNvPr id="4" name="灯片编号占位符 3"/>
          <p:cNvSpPr>
            <a:spLocks noGrp="1"/>
          </p:cNvSpPr>
          <p:nvPr>
            <p:ph type="sldNum" sz="quarter" idx="5"/>
          </p:nvPr>
        </p:nvSpPr>
        <p:spPr/>
        <p:txBody>
          <a:bodyPr/>
          <a:lstStyle/>
          <a:p>
            <a:fld id="{55D8ADC2-9D2C-401A-964C-10790B4F6C10}" type="slidenum">
              <a:rPr lang="zh-CN" altLang="en-US" smtClean="0"/>
              <a:t>14</a:t>
            </a:fld>
            <a:endParaRPr lang="zh-CN" altLang="en-US"/>
          </a:p>
        </p:txBody>
      </p:sp>
    </p:spTree>
    <p:extLst>
      <p:ext uri="{BB962C8B-B14F-4D97-AF65-F5344CB8AC3E}">
        <p14:creationId xmlns:p14="http://schemas.microsoft.com/office/powerpoint/2010/main" val="1876537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It is not my major task here but I do contributed some code and experiments to this, so there is my name on it, hopefully it will be accepted.</a:t>
            </a:r>
            <a:endParaRPr lang="zh-CN" altLang="en-US" dirty="0"/>
          </a:p>
        </p:txBody>
      </p:sp>
      <p:sp>
        <p:nvSpPr>
          <p:cNvPr id="4" name="灯片编号占位符 3"/>
          <p:cNvSpPr>
            <a:spLocks noGrp="1"/>
          </p:cNvSpPr>
          <p:nvPr>
            <p:ph type="sldNum" sz="quarter" idx="5"/>
          </p:nvPr>
        </p:nvSpPr>
        <p:spPr/>
        <p:txBody>
          <a:bodyPr/>
          <a:lstStyle/>
          <a:p>
            <a:fld id="{55D8ADC2-9D2C-401A-964C-10790B4F6C10}" type="slidenum">
              <a:rPr lang="zh-CN" altLang="en-US" smtClean="0"/>
              <a:t>15</a:t>
            </a:fld>
            <a:endParaRPr lang="zh-CN" altLang="en-US"/>
          </a:p>
        </p:txBody>
      </p:sp>
    </p:spTree>
    <p:extLst>
      <p:ext uri="{BB962C8B-B14F-4D97-AF65-F5344CB8AC3E}">
        <p14:creationId xmlns:p14="http://schemas.microsoft.com/office/powerpoint/2010/main" val="3682298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the overall architecture. It’s complicated, so I will divide-and-conquer them and go through the key components.</a:t>
            </a:r>
            <a:endParaRPr lang="zh-CN" altLang="en-US" dirty="0"/>
          </a:p>
        </p:txBody>
      </p:sp>
      <p:sp>
        <p:nvSpPr>
          <p:cNvPr id="4" name="灯片编号占位符 3"/>
          <p:cNvSpPr>
            <a:spLocks noGrp="1"/>
          </p:cNvSpPr>
          <p:nvPr>
            <p:ph type="sldNum" sz="quarter" idx="5"/>
          </p:nvPr>
        </p:nvSpPr>
        <p:spPr/>
        <p:txBody>
          <a:bodyPr/>
          <a:lstStyle/>
          <a:p>
            <a:fld id="{55D8ADC2-9D2C-401A-964C-10790B4F6C10}" type="slidenum">
              <a:rPr lang="zh-CN" altLang="en-US" smtClean="0"/>
              <a:t>16</a:t>
            </a:fld>
            <a:endParaRPr lang="zh-CN" altLang="en-US"/>
          </a:p>
        </p:txBody>
      </p:sp>
    </p:spTree>
    <p:extLst>
      <p:ext uri="{BB962C8B-B14F-4D97-AF65-F5344CB8AC3E}">
        <p14:creationId xmlns:p14="http://schemas.microsoft.com/office/powerpoint/2010/main" val="3356478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trick here is the use of WS/POS embedding</a:t>
            </a:r>
          </a:p>
          <a:p>
            <a:r>
              <a:rPr lang="en-US" altLang="zh-CN" dirty="0"/>
              <a:t>For some situations like the example, the hard predicted label is so decisive that it can not reflect the true ambiguous semantic, so we use the embedding to mitigate the error-propagation.</a:t>
            </a:r>
            <a:endParaRPr lang="zh-CN" altLang="en-US" dirty="0"/>
          </a:p>
        </p:txBody>
      </p:sp>
      <p:sp>
        <p:nvSpPr>
          <p:cNvPr id="4" name="灯片编号占位符 3"/>
          <p:cNvSpPr>
            <a:spLocks noGrp="1"/>
          </p:cNvSpPr>
          <p:nvPr>
            <p:ph type="sldNum" sz="quarter" idx="5"/>
          </p:nvPr>
        </p:nvSpPr>
        <p:spPr/>
        <p:txBody>
          <a:bodyPr/>
          <a:lstStyle/>
          <a:p>
            <a:fld id="{55D8ADC2-9D2C-401A-964C-10790B4F6C10}" type="slidenum">
              <a:rPr lang="zh-CN" altLang="en-US" smtClean="0"/>
              <a:t>17</a:t>
            </a:fld>
            <a:endParaRPr lang="zh-CN" altLang="en-US"/>
          </a:p>
        </p:txBody>
      </p:sp>
    </p:spTree>
    <p:extLst>
      <p:ext uri="{BB962C8B-B14F-4D97-AF65-F5344CB8AC3E}">
        <p14:creationId xmlns:p14="http://schemas.microsoft.com/office/powerpoint/2010/main" val="17675315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main module is complicated, but we don’t need to struggle with the details. In essence, it an encoder-attention-decoder structure.</a:t>
            </a:r>
          </a:p>
          <a:p>
            <a:endParaRPr lang="en-US" altLang="zh-CN" dirty="0"/>
          </a:p>
          <a:p>
            <a:r>
              <a:rPr lang="en-US" altLang="zh-CN" dirty="0" err="1"/>
              <a:t>PostNet</a:t>
            </a:r>
            <a:r>
              <a:rPr lang="en-US" altLang="zh-CN" dirty="0"/>
              <a:t> may be an unfamiliar concept to you because I seldom see this in NLP papers. Actually, it’s similar to Boosting, if you’re familiar with GBDT or </a:t>
            </a:r>
            <a:r>
              <a:rPr lang="en-US" altLang="zh-CN" dirty="0" err="1"/>
              <a:t>xgboost</a:t>
            </a:r>
            <a:r>
              <a:rPr lang="en-US" altLang="zh-CN" dirty="0"/>
              <a:t>. It fits….</a:t>
            </a:r>
          </a:p>
          <a:p>
            <a:r>
              <a:rPr lang="en-US" altLang="zh-CN" dirty="0"/>
              <a:t>It can be a universal design option, and you may </a:t>
            </a:r>
            <a:r>
              <a:rPr lang="en-US" altLang="zh-CN"/>
              <a:t>try this</a:t>
            </a:r>
            <a:endParaRPr lang="zh-CN" altLang="en-US" dirty="0"/>
          </a:p>
        </p:txBody>
      </p:sp>
      <p:sp>
        <p:nvSpPr>
          <p:cNvPr id="4" name="灯片编号占位符 3"/>
          <p:cNvSpPr>
            <a:spLocks noGrp="1"/>
          </p:cNvSpPr>
          <p:nvPr>
            <p:ph type="sldNum" sz="quarter" idx="5"/>
          </p:nvPr>
        </p:nvSpPr>
        <p:spPr/>
        <p:txBody>
          <a:bodyPr/>
          <a:lstStyle/>
          <a:p>
            <a:fld id="{55D8ADC2-9D2C-401A-964C-10790B4F6C10}" type="slidenum">
              <a:rPr lang="zh-CN" altLang="en-US" smtClean="0"/>
              <a:t>18</a:t>
            </a:fld>
            <a:endParaRPr lang="zh-CN" altLang="en-US"/>
          </a:p>
        </p:txBody>
      </p:sp>
    </p:spTree>
    <p:extLst>
      <p:ext uri="{BB962C8B-B14F-4D97-AF65-F5344CB8AC3E}">
        <p14:creationId xmlns:p14="http://schemas.microsoft.com/office/powerpoint/2010/main" val="25581688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main equations are the top 3,  and the last table is the many choices of these parameters. I will skip them for simplicity, and give the key intuitions behind the main parameters and the 3 main equations.</a:t>
            </a:r>
          </a:p>
          <a:p>
            <a:r>
              <a:rPr lang="en-US" altLang="zh-CN" dirty="0"/>
              <a:t>It’s called GMM attention, because it is closely related to Gaussian mixture model. </a:t>
            </a:r>
          </a:p>
          <a:p>
            <a:r>
              <a:rPr lang="en-US" altLang="zh-CN" dirty="0"/>
              <a:t>Compare the first equation with the classical GMM, we may understand the meaning of the parameters.</a:t>
            </a:r>
          </a:p>
          <a:p>
            <a:r>
              <a:rPr lang="en-US" altLang="zh-CN" dirty="0"/>
              <a:t>They are similar, but here we use the probability for attention weight, as they both sum up to 1</a:t>
            </a:r>
          </a:p>
          <a:p>
            <a:r>
              <a:rPr lang="en-US" altLang="zh-CN" dirty="0"/>
              <a:t>It has a nice property, like the picture shows. It allows outputs to be much longer than inputs, so it is widely used in TTS, if you remember the change of magnitude for each stage of TTS.</a:t>
            </a:r>
            <a:endParaRPr lang="zh-CN" altLang="en-US" dirty="0"/>
          </a:p>
        </p:txBody>
      </p:sp>
      <p:sp>
        <p:nvSpPr>
          <p:cNvPr id="4" name="灯片编号占位符 3"/>
          <p:cNvSpPr>
            <a:spLocks noGrp="1"/>
          </p:cNvSpPr>
          <p:nvPr>
            <p:ph type="sldNum" sz="quarter" idx="5"/>
          </p:nvPr>
        </p:nvSpPr>
        <p:spPr/>
        <p:txBody>
          <a:bodyPr/>
          <a:lstStyle/>
          <a:p>
            <a:fld id="{55D8ADC2-9D2C-401A-964C-10790B4F6C10}" type="slidenum">
              <a:rPr lang="zh-CN" altLang="en-US" smtClean="0"/>
              <a:t>19</a:t>
            </a:fld>
            <a:endParaRPr lang="zh-CN" altLang="en-US"/>
          </a:p>
        </p:txBody>
      </p:sp>
    </p:spTree>
    <p:extLst>
      <p:ext uri="{BB962C8B-B14F-4D97-AF65-F5344CB8AC3E}">
        <p14:creationId xmlns:p14="http://schemas.microsoft.com/office/powerpoint/2010/main" val="2958437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the outline of the presentation. In case you’re unfamiliar with TTS systems as I was, I will give a brief introduction of TTS system. And I’ll dig deep into the TTS frontend, which is the focus of this presentation. I’ll use recent papers from </a:t>
            </a:r>
            <a:r>
              <a:rPr lang="en-US" altLang="zh-CN" dirty="0" err="1"/>
              <a:t>bytedance</a:t>
            </a:r>
            <a:r>
              <a:rPr lang="en-US" altLang="zh-CN" dirty="0"/>
              <a:t> to explain this part. Then I’ll give some conclusions.</a:t>
            </a:r>
            <a:endParaRPr lang="zh-CN" altLang="en-US" dirty="0"/>
          </a:p>
        </p:txBody>
      </p:sp>
      <p:sp>
        <p:nvSpPr>
          <p:cNvPr id="4" name="灯片编号占位符 3"/>
          <p:cNvSpPr>
            <a:spLocks noGrp="1"/>
          </p:cNvSpPr>
          <p:nvPr>
            <p:ph type="sldNum" sz="quarter" idx="5"/>
          </p:nvPr>
        </p:nvSpPr>
        <p:spPr/>
        <p:txBody>
          <a:bodyPr/>
          <a:lstStyle/>
          <a:p>
            <a:fld id="{A2A0EA46-27B4-4738-BFEA-517E69101025}" type="slidenum">
              <a:rPr lang="zh-CN" altLang="en-US" smtClean="0"/>
              <a:t>2</a:t>
            </a:fld>
            <a:endParaRPr lang="zh-CN" altLang="en-US"/>
          </a:p>
        </p:txBody>
      </p:sp>
    </p:spTree>
    <p:extLst>
      <p:ext uri="{BB962C8B-B14F-4D97-AF65-F5344CB8AC3E}">
        <p14:creationId xmlns:p14="http://schemas.microsoft.com/office/powerpoint/2010/main" val="19122211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Take a closer look at the equations.</a:t>
            </a:r>
          </a:p>
        </p:txBody>
      </p:sp>
      <p:sp>
        <p:nvSpPr>
          <p:cNvPr id="4" name="灯片编号占位符 3"/>
          <p:cNvSpPr>
            <a:spLocks noGrp="1"/>
          </p:cNvSpPr>
          <p:nvPr>
            <p:ph type="sldNum" sz="quarter" idx="5"/>
          </p:nvPr>
        </p:nvSpPr>
        <p:spPr/>
        <p:txBody>
          <a:bodyPr/>
          <a:lstStyle/>
          <a:p>
            <a:fld id="{55D8ADC2-9D2C-401A-964C-10790B4F6C10}" type="slidenum">
              <a:rPr lang="zh-CN" altLang="en-US" smtClean="0"/>
              <a:t>20</a:t>
            </a:fld>
            <a:endParaRPr lang="zh-CN" altLang="en-US"/>
          </a:p>
        </p:txBody>
      </p:sp>
    </p:spTree>
    <p:extLst>
      <p:ext uri="{BB962C8B-B14F-4D97-AF65-F5344CB8AC3E}">
        <p14:creationId xmlns:p14="http://schemas.microsoft.com/office/powerpoint/2010/main" val="39670337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is an illustration of the typical seq2seq model. And it can reminds us that we have to …</a:t>
            </a:r>
            <a:endParaRPr lang="zh-CN" altLang="en-US" dirty="0"/>
          </a:p>
        </p:txBody>
      </p:sp>
      <p:sp>
        <p:nvSpPr>
          <p:cNvPr id="4" name="灯片编号占位符 3"/>
          <p:cNvSpPr>
            <a:spLocks noGrp="1"/>
          </p:cNvSpPr>
          <p:nvPr>
            <p:ph type="sldNum" sz="quarter" idx="5"/>
          </p:nvPr>
        </p:nvSpPr>
        <p:spPr/>
        <p:txBody>
          <a:bodyPr/>
          <a:lstStyle/>
          <a:p>
            <a:fld id="{55D8ADC2-9D2C-401A-964C-10790B4F6C10}" type="slidenum">
              <a:rPr lang="zh-CN" altLang="en-US" smtClean="0"/>
              <a:t>21</a:t>
            </a:fld>
            <a:endParaRPr lang="zh-CN" altLang="en-US"/>
          </a:p>
        </p:txBody>
      </p:sp>
    </p:spTree>
    <p:extLst>
      <p:ext uri="{BB962C8B-B14F-4D97-AF65-F5344CB8AC3E}">
        <p14:creationId xmlns:p14="http://schemas.microsoft.com/office/powerpoint/2010/main" val="34371115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That’s all for the model structure and let’s see the results.</a:t>
            </a:r>
          </a:p>
          <a:p>
            <a:r>
              <a:rPr lang="en-US" altLang="zh-CN" dirty="0"/>
              <a:t>This table proves the effect of Auxiliary module.</a:t>
            </a:r>
            <a:endParaRPr lang="zh-CN" altLang="en-US" dirty="0"/>
          </a:p>
        </p:txBody>
      </p:sp>
      <p:sp>
        <p:nvSpPr>
          <p:cNvPr id="4" name="灯片编号占位符 3"/>
          <p:cNvSpPr>
            <a:spLocks noGrp="1"/>
          </p:cNvSpPr>
          <p:nvPr>
            <p:ph type="sldNum" sz="quarter" idx="5"/>
          </p:nvPr>
        </p:nvSpPr>
        <p:spPr/>
        <p:txBody>
          <a:bodyPr/>
          <a:lstStyle/>
          <a:p>
            <a:fld id="{55D8ADC2-9D2C-401A-964C-10790B4F6C10}" type="slidenum">
              <a:rPr lang="zh-CN" altLang="en-US" smtClean="0"/>
              <a:t>22</a:t>
            </a:fld>
            <a:endParaRPr lang="zh-CN" altLang="en-US"/>
          </a:p>
        </p:txBody>
      </p:sp>
    </p:spTree>
    <p:extLst>
      <p:ext uri="{BB962C8B-B14F-4D97-AF65-F5344CB8AC3E}">
        <p14:creationId xmlns:p14="http://schemas.microsoft.com/office/powerpoint/2010/main" val="4444664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Scheduled Sampling is the default choice in training to mitigate train-test gap. It feeds the model with ground truth labels at a certain probability, and this probability decreases with the increasing training steps.</a:t>
            </a:r>
          </a:p>
          <a:p>
            <a:r>
              <a:rPr lang="en-US" altLang="zh-CN" dirty="0"/>
              <a:t>* SAR was strengthened with dictionary label, but performance enhancement should not be taken for granted. Because even if we feed truth to the inputs, the outputs may still produce wrong labels at next step, and we only calculate accuracy with raw outputs without postprocessing.</a:t>
            </a:r>
            <a:endParaRPr lang="zh-CN" altLang="en-US" dirty="0"/>
          </a:p>
        </p:txBody>
      </p:sp>
      <p:sp>
        <p:nvSpPr>
          <p:cNvPr id="4" name="灯片编号占位符 3"/>
          <p:cNvSpPr>
            <a:spLocks noGrp="1"/>
          </p:cNvSpPr>
          <p:nvPr>
            <p:ph type="sldNum" sz="quarter" idx="5"/>
          </p:nvPr>
        </p:nvSpPr>
        <p:spPr/>
        <p:txBody>
          <a:bodyPr/>
          <a:lstStyle/>
          <a:p>
            <a:fld id="{55D8ADC2-9D2C-401A-964C-10790B4F6C10}" type="slidenum">
              <a:rPr lang="zh-CN" altLang="en-US" smtClean="0"/>
              <a:t>23</a:t>
            </a:fld>
            <a:endParaRPr lang="zh-CN" altLang="en-US"/>
          </a:p>
        </p:txBody>
      </p:sp>
    </p:spTree>
    <p:extLst>
      <p:ext uri="{BB962C8B-B14F-4D97-AF65-F5344CB8AC3E}">
        <p14:creationId xmlns:p14="http://schemas.microsoft.com/office/powerpoint/2010/main" val="5866247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5D8ADC2-9D2C-401A-964C-10790B4F6C10}" type="slidenum">
              <a:rPr lang="zh-CN" altLang="en-US" smtClean="0"/>
              <a:t>24</a:t>
            </a:fld>
            <a:endParaRPr lang="zh-CN" altLang="en-US"/>
          </a:p>
        </p:txBody>
      </p:sp>
    </p:spTree>
    <p:extLst>
      <p:ext uri="{BB962C8B-B14F-4D97-AF65-F5344CB8AC3E}">
        <p14:creationId xmlns:p14="http://schemas.microsoft.com/office/powerpoint/2010/main" val="37295026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5D8ADC2-9D2C-401A-964C-10790B4F6C10}" type="slidenum">
              <a:rPr lang="zh-CN" altLang="en-US" smtClean="0"/>
              <a:t>25</a:t>
            </a:fld>
            <a:endParaRPr lang="zh-CN" altLang="en-US"/>
          </a:p>
        </p:txBody>
      </p:sp>
    </p:spTree>
    <p:extLst>
      <p:ext uri="{BB962C8B-B14F-4D97-AF65-F5344CB8AC3E}">
        <p14:creationId xmlns:p14="http://schemas.microsoft.com/office/powerpoint/2010/main" val="2629677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 I’d like you to take a “Turing Test” with me. I’ve prepared several sounds. Most of them are produced by TTS, but there is also real human voice. I want you to rate the following speeches according to their naturalness(e.g. human-like). [Since the sounds are already in production, even if you know some of them are TTS, please still rate them according to your true feeling.] https://www.wjx.cn/m/50511335.aspx </a:t>
            </a:r>
            <a:endParaRPr lang="zh-CN" altLang="en-US" dirty="0"/>
          </a:p>
        </p:txBody>
      </p:sp>
      <p:sp>
        <p:nvSpPr>
          <p:cNvPr id="4" name="灯片编号占位符 3"/>
          <p:cNvSpPr>
            <a:spLocks noGrp="1"/>
          </p:cNvSpPr>
          <p:nvPr>
            <p:ph type="sldNum" sz="quarter" idx="5"/>
          </p:nvPr>
        </p:nvSpPr>
        <p:spPr/>
        <p:txBody>
          <a:bodyPr/>
          <a:lstStyle/>
          <a:p>
            <a:fld id="{55D8ADC2-9D2C-401A-964C-10790B4F6C10}" type="slidenum">
              <a:rPr lang="zh-CN" altLang="en-US" smtClean="0"/>
              <a:t>3</a:t>
            </a:fld>
            <a:endParaRPr lang="zh-CN" altLang="en-US"/>
          </a:p>
        </p:txBody>
      </p:sp>
    </p:spTree>
    <p:extLst>
      <p:ext uri="{BB962C8B-B14F-4D97-AF65-F5344CB8AC3E}">
        <p14:creationId xmlns:p14="http://schemas.microsoft.com/office/powerpoint/2010/main" val="3521647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Let’s reveal their true identity\(^o^)/~</a:t>
            </a:r>
          </a:p>
          <a:p>
            <a:r>
              <a:rPr lang="en-US" altLang="zh-CN" dirty="0"/>
              <a:t>These sounds also showed us the board application of TTS: news/book reading, Advertisement and Accessibility help for blind and uneducated people. </a:t>
            </a:r>
            <a:r>
              <a:rPr lang="en-US" altLang="zh-CN"/>
              <a:t>For brevity</a:t>
            </a:r>
            <a:r>
              <a:rPr lang="en-US" altLang="zh-CN" dirty="0"/>
              <a:t>, I didn’t put other applications here, like conversational robots and telephone sales.</a:t>
            </a:r>
            <a:endParaRPr lang="zh-CN" altLang="en-US" dirty="0"/>
          </a:p>
        </p:txBody>
      </p:sp>
      <p:sp>
        <p:nvSpPr>
          <p:cNvPr id="4" name="灯片编号占位符 3"/>
          <p:cNvSpPr>
            <a:spLocks noGrp="1"/>
          </p:cNvSpPr>
          <p:nvPr>
            <p:ph type="sldNum" sz="quarter" idx="5"/>
          </p:nvPr>
        </p:nvSpPr>
        <p:spPr/>
        <p:txBody>
          <a:bodyPr/>
          <a:lstStyle/>
          <a:p>
            <a:fld id="{55D8ADC2-9D2C-401A-964C-10790B4F6C10}" type="slidenum">
              <a:rPr lang="zh-CN" altLang="en-US" smtClean="0"/>
              <a:t>4</a:t>
            </a:fld>
            <a:endParaRPr lang="zh-CN" altLang="en-US"/>
          </a:p>
        </p:txBody>
      </p:sp>
    </p:spTree>
    <p:extLst>
      <p:ext uri="{BB962C8B-B14F-4D97-AF65-F5344CB8AC3E}">
        <p14:creationId xmlns:p14="http://schemas.microsoft.com/office/powerpoint/2010/main" val="637222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 first give a brief introduction of traditional TTS approach to give some intuition for the later part.</a:t>
            </a:r>
          </a:p>
          <a:p>
            <a:r>
              <a:rPr lang="en-US" altLang="zh-CN" dirty="0"/>
              <a:t>Have you ever queued up for milk-tea at </a:t>
            </a:r>
            <a:r>
              <a:rPr lang="zh-CN" altLang="en-US" dirty="0"/>
              <a:t>厝内小眷村 </a:t>
            </a:r>
            <a:r>
              <a:rPr lang="en-US" altLang="zh-CN" dirty="0"/>
              <a:t>of </a:t>
            </a:r>
            <a:r>
              <a:rPr lang="zh-CN" altLang="en-US" dirty="0"/>
              <a:t>玉兰苑？ </a:t>
            </a:r>
            <a:r>
              <a:rPr lang="en-US" altLang="zh-CN" dirty="0"/>
              <a:t>Then you may have encountered an TTS system.</a:t>
            </a:r>
          </a:p>
          <a:p>
            <a:r>
              <a:rPr lang="en-US" altLang="zh-CN" dirty="0"/>
              <a:t>We may find TTS systems for calling numbers in restaurants and hospitals, since the tasks there is simple, they usually use traditional TTS approaches.</a:t>
            </a:r>
          </a:p>
          <a:p>
            <a:r>
              <a:rPr lang="en-US" altLang="zh-CN" dirty="0"/>
              <a:t>3 steps: …</a:t>
            </a:r>
          </a:p>
          <a:p>
            <a:r>
              <a:rPr lang="en-US" altLang="zh-CN" dirty="0"/>
              <a:t>Selection: select how to read the sentence, here we divide the sentence into 3 parts, and specifically treat the number in the middle as </a:t>
            </a:r>
            <a:r>
              <a:rPr lang="zh-CN" altLang="en-US" dirty="0"/>
              <a:t>十九</a:t>
            </a:r>
            <a:r>
              <a:rPr lang="en-US" altLang="zh-CN" dirty="0"/>
              <a:t> instead of </a:t>
            </a:r>
            <a:r>
              <a:rPr lang="zh-CN" altLang="en-US" dirty="0"/>
              <a:t>一九</a:t>
            </a:r>
            <a:endParaRPr lang="en-US" altLang="zh-CN" dirty="0"/>
          </a:p>
          <a:p>
            <a:pPr marL="0" indent="0">
              <a:buFont typeface="Arial" panose="020B0604020202020204" pitchFamily="34" charset="0"/>
              <a:buNone/>
            </a:pPr>
            <a:r>
              <a:rPr lang="en-US" altLang="zh-CN" dirty="0"/>
              <a:t>* In</a:t>
            </a:r>
            <a:r>
              <a:rPr lang="zh-CN" altLang="en-US" dirty="0"/>
              <a:t> </a:t>
            </a:r>
            <a:r>
              <a:rPr lang="en-US" altLang="zh-CN" dirty="0"/>
              <a:t>reality,</a:t>
            </a:r>
            <a:r>
              <a:rPr lang="zh-CN" altLang="en-US" dirty="0"/>
              <a:t> </a:t>
            </a:r>
            <a:r>
              <a:rPr lang="en-US" altLang="zh-CN" dirty="0"/>
              <a:t>usually</a:t>
            </a:r>
            <a:r>
              <a:rPr lang="zh-CN" altLang="en-US" dirty="0"/>
              <a:t> </a:t>
            </a:r>
            <a:r>
              <a:rPr lang="en-US" altLang="zh-CN" dirty="0"/>
              <a:t>phoneme-level</a:t>
            </a:r>
            <a:r>
              <a:rPr lang="zh-CN" altLang="en-US" dirty="0"/>
              <a:t> </a:t>
            </a:r>
            <a:r>
              <a:rPr lang="en-US" altLang="zh-CN" dirty="0"/>
              <a:t>concatenation, and 3-gram level granularity</a:t>
            </a:r>
          </a:p>
          <a:p>
            <a:pPr marL="171450" indent="-171450">
              <a:buFont typeface="Arial" panose="020B0604020202020204" pitchFamily="34" charset="0"/>
              <a:buChar char="•"/>
            </a:pPr>
            <a:endParaRPr lang="en-US" altLang="zh-CN" dirty="0"/>
          </a:p>
          <a:p>
            <a:pPr marL="0" indent="0">
              <a:buFont typeface="Arial" panose="020B0604020202020204" pitchFamily="34" charset="0"/>
              <a:buNone/>
            </a:pPr>
            <a:r>
              <a:rPr lang="en-US" altLang="zh-CN" dirty="0"/>
              <a:t>However, if we want to extend these systems to synthesis arbitrary sentences, they will show their drawbacks.</a:t>
            </a:r>
          </a:p>
          <a:p>
            <a:pPr marL="0" indent="0">
              <a:buFont typeface="Arial" panose="020B0604020202020204" pitchFamily="34" charset="0"/>
              <a:buNone/>
            </a:pPr>
            <a:r>
              <a:rPr lang="en-US" altLang="zh-CN" dirty="0"/>
              <a:t>As they are concatenations, there may be strange pauses in between or the volumes may be different. As a result, the produced wav may not sounds fluent. </a:t>
            </a:r>
          </a:p>
          <a:p>
            <a:pPr marL="0" indent="0">
              <a:buFont typeface="Arial" panose="020B0604020202020204" pitchFamily="34" charset="0"/>
              <a:buNone/>
            </a:pPr>
            <a:r>
              <a:rPr lang="en-US" altLang="zh-CN" dirty="0"/>
              <a:t>And they heavily rely on existing recordings, so it will have to store all the possible units, and will require a huge memory, and thus it is hard to scale it to general world usage.</a:t>
            </a:r>
          </a:p>
        </p:txBody>
      </p:sp>
      <p:sp>
        <p:nvSpPr>
          <p:cNvPr id="4" name="灯片编号占位符 3"/>
          <p:cNvSpPr>
            <a:spLocks noGrp="1"/>
          </p:cNvSpPr>
          <p:nvPr>
            <p:ph type="sldNum" sz="quarter" idx="5"/>
          </p:nvPr>
        </p:nvSpPr>
        <p:spPr/>
        <p:txBody>
          <a:bodyPr/>
          <a:lstStyle/>
          <a:p>
            <a:fld id="{55D8ADC2-9D2C-401A-964C-10790B4F6C10}" type="slidenum">
              <a:rPr lang="zh-CN" altLang="en-US" smtClean="0"/>
              <a:t>5</a:t>
            </a:fld>
            <a:endParaRPr lang="zh-CN" altLang="en-US"/>
          </a:p>
        </p:txBody>
      </p:sp>
    </p:spTree>
    <p:extLst>
      <p:ext uri="{BB962C8B-B14F-4D97-AF65-F5344CB8AC3E}">
        <p14:creationId xmlns:p14="http://schemas.microsoft.com/office/powerpoint/2010/main" val="2818685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Instead of </a:t>
            </a:r>
            <a:r>
              <a:rPr lang="en-US" altLang="zh-CN" dirty="0" err="1"/>
              <a:t>concating</a:t>
            </a:r>
            <a:r>
              <a:rPr lang="en-US" altLang="zh-CN" dirty="0"/>
              <a:t> existing sound clips, modern systems try to synthesis sounds with parametric models.</a:t>
            </a:r>
          </a:p>
          <a:p>
            <a:r>
              <a:rPr lang="en-US" altLang="zh-CN" dirty="0"/>
              <a:t>Let’s rethink what is TEXT to SPEECH. Text is a seq of words, and speech is also a seq, but consists of sample points.</a:t>
            </a:r>
          </a:p>
          <a:p>
            <a:r>
              <a:rPr lang="en-US" altLang="zh-CN" dirty="0"/>
              <a:t>So it’s like a seq2seq problem, but the property of the basic units are quite different. One is discrete and another is continuous.</a:t>
            </a:r>
          </a:p>
          <a:p>
            <a:r>
              <a:rPr lang="en-US" altLang="zh-CN" dirty="0"/>
              <a:t>And if we judge the size, we can find that speech is a much longer seq than text. So it’s hard to directly model the seq2seq translation.</a:t>
            </a:r>
          </a:p>
          <a:p>
            <a:endParaRPr lang="en-US" altLang="zh-CN" dirty="0"/>
          </a:p>
          <a:p>
            <a:r>
              <a:rPr lang="en-US" altLang="zh-CN" dirty="0"/>
              <a:t>Therefore, we usually don’t directly do the translation in an end2end way, but will divide it into 3 stages.</a:t>
            </a:r>
          </a:p>
        </p:txBody>
      </p:sp>
      <p:sp>
        <p:nvSpPr>
          <p:cNvPr id="4" name="灯片编号占位符 3"/>
          <p:cNvSpPr>
            <a:spLocks noGrp="1"/>
          </p:cNvSpPr>
          <p:nvPr>
            <p:ph type="sldNum" sz="quarter" idx="5"/>
          </p:nvPr>
        </p:nvSpPr>
        <p:spPr/>
        <p:txBody>
          <a:bodyPr/>
          <a:lstStyle/>
          <a:p>
            <a:fld id="{55D8ADC2-9D2C-401A-964C-10790B4F6C10}" type="slidenum">
              <a:rPr lang="zh-CN" altLang="en-US" smtClean="0"/>
              <a:t>6</a:t>
            </a:fld>
            <a:endParaRPr lang="zh-CN" altLang="en-US"/>
          </a:p>
        </p:txBody>
      </p:sp>
    </p:spTree>
    <p:extLst>
      <p:ext uri="{BB962C8B-B14F-4D97-AF65-F5344CB8AC3E}">
        <p14:creationId xmlns:p14="http://schemas.microsoft.com/office/powerpoint/2010/main" val="2319454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 won’t go through all the components for time limit. </a:t>
            </a:r>
          </a:p>
          <a:p>
            <a:r>
              <a:rPr lang="en-US" altLang="zh-CN" dirty="0"/>
              <a:t>I’ll focus the frontend, which is highly related to NLP.</a:t>
            </a:r>
            <a:endParaRPr lang="zh-CN" altLang="en-US" dirty="0"/>
          </a:p>
        </p:txBody>
      </p:sp>
      <p:sp>
        <p:nvSpPr>
          <p:cNvPr id="4" name="灯片编号占位符 3"/>
          <p:cNvSpPr>
            <a:spLocks noGrp="1"/>
          </p:cNvSpPr>
          <p:nvPr>
            <p:ph type="sldNum" sz="quarter" idx="5"/>
          </p:nvPr>
        </p:nvSpPr>
        <p:spPr/>
        <p:txBody>
          <a:bodyPr/>
          <a:lstStyle/>
          <a:p>
            <a:fld id="{55D8ADC2-9D2C-401A-964C-10790B4F6C10}" type="slidenum">
              <a:rPr lang="zh-CN" altLang="en-US" smtClean="0"/>
              <a:t>7</a:t>
            </a:fld>
            <a:endParaRPr lang="zh-CN" altLang="en-US"/>
          </a:p>
        </p:txBody>
      </p:sp>
    </p:spTree>
    <p:extLst>
      <p:ext uri="{BB962C8B-B14F-4D97-AF65-F5344CB8AC3E}">
        <p14:creationId xmlns:p14="http://schemas.microsoft.com/office/powerpoint/2010/main" val="119538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natural Mandarin text, there are many things that not directly </a:t>
            </a:r>
            <a:r>
              <a:rPr lang="en-US" altLang="zh-CN" dirty="0" err="1"/>
              <a:t>speakable</a:t>
            </a:r>
            <a:r>
              <a:rPr lang="en-US" altLang="zh-CN" dirty="0"/>
              <a:t> or have ambiguous meanings, such as numbers and punctuations. So before TTS, we need to convert them into a more convenient form.</a:t>
            </a:r>
          </a:p>
          <a:p>
            <a:r>
              <a:rPr lang="en-US" altLang="zh-CN" dirty="0"/>
              <a:t>Remember the </a:t>
            </a:r>
            <a:r>
              <a:rPr lang="zh-CN" altLang="en-US" dirty="0"/>
              <a:t>请</a:t>
            </a:r>
            <a:r>
              <a:rPr lang="en-US" altLang="zh-CN" dirty="0"/>
              <a:t>19</a:t>
            </a:r>
            <a:r>
              <a:rPr lang="zh-CN" altLang="en-US" dirty="0"/>
              <a:t>取杯 </a:t>
            </a:r>
            <a:r>
              <a:rPr lang="en-US" altLang="zh-CN" dirty="0"/>
              <a:t>example before? We use 19 instead of 1 and 9, and that’s a kind of TN. </a:t>
            </a:r>
          </a:p>
          <a:p>
            <a:r>
              <a:rPr lang="en-US" altLang="zh-CN" dirty="0"/>
              <a:t>I will give you more examples, and you will understand this immediately.</a:t>
            </a:r>
          </a:p>
          <a:p>
            <a:r>
              <a:rPr lang="en-US" altLang="zh-CN" dirty="0"/>
              <a:t>Formally, Text Normalization (TN) is a process to transform nonstandard words (NSW) into spoken-form words (SFW) for disambiguation.</a:t>
            </a:r>
            <a:endParaRPr lang="zh-CN" altLang="en-US" dirty="0"/>
          </a:p>
        </p:txBody>
      </p:sp>
      <p:sp>
        <p:nvSpPr>
          <p:cNvPr id="4" name="灯片编号占位符 3"/>
          <p:cNvSpPr>
            <a:spLocks noGrp="1"/>
          </p:cNvSpPr>
          <p:nvPr>
            <p:ph type="sldNum" sz="quarter" idx="5"/>
          </p:nvPr>
        </p:nvSpPr>
        <p:spPr/>
        <p:txBody>
          <a:bodyPr/>
          <a:lstStyle/>
          <a:p>
            <a:fld id="{55D8ADC2-9D2C-401A-964C-10790B4F6C10}" type="slidenum">
              <a:rPr lang="zh-CN" altLang="en-US" smtClean="0"/>
              <a:t>8</a:t>
            </a:fld>
            <a:endParaRPr lang="zh-CN" altLang="en-US"/>
          </a:p>
        </p:txBody>
      </p:sp>
    </p:spTree>
    <p:extLst>
      <p:ext uri="{BB962C8B-B14F-4D97-AF65-F5344CB8AC3E}">
        <p14:creationId xmlns:p14="http://schemas.microsoft.com/office/powerpoint/2010/main" val="2655969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If you want to get more details, you can refer to paper below, a recent work of my </a:t>
            </a:r>
            <a:r>
              <a:rPr lang="en-US" altLang="zh-CN" dirty="0" err="1"/>
              <a:t>bytedance</a:t>
            </a:r>
            <a:r>
              <a:rPr lang="en-US" altLang="zh-CN" dirty="0"/>
              <a:t> colleagues.</a:t>
            </a:r>
            <a:endParaRPr lang="zh-CN" altLang="en-US" dirty="0"/>
          </a:p>
        </p:txBody>
      </p:sp>
      <p:sp>
        <p:nvSpPr>
          <p:cNvPr id="4" name="灯片编号占位符 3"/>
          <p:cNvSpPr>
            <a:spLocks noGrp="1"/>
          </p:cNvSpPr>
          <p:nvPr>
            <p:ph type="sldNum" sz="quarter" idx="5"/>
          </p:nvPr>
        </p:nvSpPr>
        <p:spPr/>
        <p:txBody>
          <a:bodyPr/>
          <a:lstStyle/>
          <a:p>
            <a:fld id="{55D8ADC2-9D2C-401A-964C-10790B4F6C10}" type="slidenum">
              <a:rPr lang="zh-CN" altLang="en-US" smtClean="0"/>
              <a:t>9</a:t>
            </a:fld>
            <a:endParaRPr lang="zh-CN" altLang="en-US"/>
          </a:p>
        </p:txBody>
      </p:sp>
    </p:spTree>
    <p:extLst>
      <p:ext uri="{BB962C8B-B14F-4D97-AF65-F5344CB8AC3E}">
        <p14:creationId xmlns:p14="http://schemas.microsoft.com/office/powerpoint/2010/main" val="1623849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FAA7D4-F881-49A5-9531-4E7BA76335D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9512B98-B13A-4840-9AFC-30F5921B8E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45A8B66-8CC7-41B3-B3F6-33D0965E6C65}"/>
              </a:ext>
            </a:extLst>
          </p:cNvPr>
          <p:cNvSpPr>
            <a:spLocks noGrp="1"/>
          </p:cNvSpPr>
          <p:nvPr>
            <p:ph type="dt" sz="half" idx="10"/>
          </p:nvPr>
        </p:nvSpPr>
        <p:spPr/>
        <p:txBody>
          <a:bodyPr/>
          <a:lstStyle/>
          <a:p>
            <a:fld id="{9EE4A767-CF78-4288-A577-CDEE38C86E72}" type="datetime1">
              <a:rPr lang="zh-CN" altLang="en-US" smtClean="0"/>
              <a:t>2019/12/11</a:t>
            </a:fld>
            <a:endParaRPr lang="zh-CN" altLang="en-US"/>
          </a:p>
        </p:txBody>
      </p:sp>
      <p:sp>
        <p:nvSpPr>
          <p:cNvPr id="5" name="页脚占位符 4">
            <a:extLst>
              <a:ext uri="{FF2B5EF4-FFF2-40B4-BE49-F238E27FC236}">
                <a16:creationId xmlns:a16="http://schemas.microsoft.com/office/drawing/2014/main" id="{C4C9E35D-DFF1-492F-9439-41130B6481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EECFAA-EE17-4C7E-9F19-55AAA47A16A4}"/>
              </a:ext>
            </a:extLst>
          </p:cNvPr>
          <p:cNvSpPr>
            <a:spLocks noGrp="1"/>
          </p:cNvSpPr>
          <p:nvPr>
            <p:ph type="sldNum" sz="quarter" idx="12"/>
          </p:nvPr>
        </p:nvSpPr>
        <p:spPr/>
        <p:txBody>
          <a:bodyPr/>
          <a:lstStyle/>
          <a:p>
            <a:fld id="{8BED7CD3-A025-4AFE-AF5E-3152C0DC0892}" type="slidenum">
              <a:rPr lang="zh-CN" altLang="en-US" smtClean="0"/>
              <a:t>‹#›</a:t>
            </a:fld>
            <a:endParaRPr lang="zh-CN" altLang="en-US"/>
          </a:p>
        </p:txBody>
      </p:sp>
    </p:spTree>
    <p:extLst>
      <p:ext uri="{BB962C8B-B14F-4D97-AF65-F5344CB8AC3E}">
        <p14:creationId xmlns:p14="http://schemas.microsoft.com/office/powerpoint/2010/main" val="1684472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54BD6B-9C5C-4432-9B4D-6FCE6A5AC3F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3A95F50-6C73-44BA-B4F4-8AFA6872A96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1A5F04E-A855-496A-9786-7B9C10DBE713}"/>
              </a:ext>
            </a:extLst>
          </p:cNvPr>
          <p:cNvSpPr>
            <a:spLocks noGrp="1"/>
          </p:cNvSpPr>
          <p:nvPr>
            <p:ph type="dt" sz="half" idx="10"/>
          </p:nvPr>
        </p:nvSpPr>
        <p:spPr/>
        <p:txBody>
          <a:bodyPr/>
          <a:lstStyle/>
          <a:p>
            <a:fld id="{88AB1E81-EE42-48A9-B161-8E4CC1FFD807}" type="datetime1">
              <a:rPr lang="zh-CN" altLang="en-US" smtClean="0"/>
              <a:t>2019/12/11</a:t>
            </a:fld>
            <a:endParaRPr lang="zh-CN" altLang="en-US"/>
          </a:p>
        </p:txBody>
      </p:sp>
      <p:sp>
        <p:nvSpPr>
          <p:cNvPr id="5" name="页脚占位符 4">
            <a:extLst>
              <a:ext uri="{FF2B5EF4-FFF2-40B4-BE49-F238E27FC236}">
                <a16:creationId xmlns:a16="http://schemas.microsoft.com/office/drawing/2014/main" id="{4D788C41-B243-4A89-8BF2-1EFCC30FE4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F9623E3-0662-40E4-8F99-C97BB47D5A48}"/>
              </a:ext>
            </a:extLst>
          </p:cNvPr>
          <p:cNvSpPr>
            <a:spLocks noGrp="1"/>
          </p:cNvSpPr>
          <p:nvPr>
            <p:ph type="sldNum" sz="quarter" idx="12"/>
          </p:nvPr>
        </p:nvSpPr>
        <p:spPr/>
        <p:txBody>
          <a:bodyPr/>
          <a:lstStyle/>
          <a:p>
            <a:fld id="{8BED7CD3-A025-4AFE-AF5E-3152C0DC0892}" type="slidenum">
              <a:rPr lang="zh-CN" altLang="en-US" smtClean="0"/>
              <a:t>‹#›</a:t>
            </a:fld>
            <a:endParaRPr lang="zh-CN" altLang="en-US"/>
          </a:p>
        </p:txBody>
      </p:sp>
    </p:spTree>
    <p:extLst>
      <p:ext uri="{BB962C8B-B14F-4D97-AF65-F5344CB8AC3E}">
        <p14:creationId xmlns:p14="http://schemas.microsoft.com/office/powerpoint/2010/main" val="1090908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9B32F0C-59E9-40C5-B3F2-5C655466F9D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E8D2381-92E4-46F6-8D11-6E03DFE69DC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742E8A8-AAFF-47F6-975F-4BB7F3E687B3}"/>
              </a:ext>
            </a:extLst>
          </p:cNvPr>
          <p:cNvSpPr>
            <a:spLocks noGrp="1"/>
          </p:cNvSpPr>
          <p:nvPr>
            <p:ph type="dt" sz="half" idx="10"/>
          </p:nvPr>
        </p:nvSpPr>
        <p:spPr/>
        <p:txBody>
          <a:bodyPr/>
          <a:lstStyle/>
          <a:p>
            <a:fld id="{76F6A7E9-18CE-4F5D-9421-CACDBFDD144D}" type="datetime1">
              <a:rPr lang="zh-CN" altLang="en-US" smtClean="0"/>
              <a:t>2019/12/11</a:t>
            </a:fld>
            <a:endParaRPr lang="zh-CN" altLang="en-US"/>
          </a:p>
        </p:txBody>
      </p:sp>
      <p:sp>
        <p:nvSpPr>
          <p:cNvPr id="5" name="页脚占位符 4">
            <a:extLst>
              <a:ext uri="{FF2B5EF4-FFF2-40B4-BE49-F238E27FC236}">
                <a16:creationId xmlns:a16="http://schemas.microsoft.com/office/drawing/2014/main" id="{C47F36B3-402E-4EF3-99CF-27E67E43A3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9DAE3B-DACF-49CD-9D5F-995D1004BF14}"/>
              </a:ext>
            </a:extLst>
          </p:cNvPr>
          <p:cNvSpPr>
            <a:spLocks noGrp="1"/>
          </p:cNvSpPr>
          <p:nvPr>
            <p:ph type="sldNum" sz="quarter" idx="12"/>
          </p:nvPr>
        </p:nvSpPr>
        <p:spPr/>
        <p:txBody>
          <a:bodyPr/>
          <a:lstStyle/>
          <a:p>
            <a:fld id="{8BED7CD3-A025-4AFE-AF5E-3152C0DC0892}" type="slidenum">
              <a:rPr lang="zh-CN" altLang="en-US" smtClean="0"/>
              <a:t>‹#›</a:t>
            </a:fld>
            <a:endParaRPr lang="zh-CN" altLang="en-US"/>
          </a:p>
        </p:txBody>
      </p:sp>
    </p:spTree>
    <p:extLst>
      <p:ext uri="{BB962C8B-B14F-4D97-AF65-F5344CB8AC3E}">
        <p14:creationId xmlns:p14="http://schemas.microsoft.com/office/powerpoint/2010/main" val="2552132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13ED08-0806-472F-BE91-9D389868165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5A6A615-4C4B-4A9F-83BA-EB324AFDC2E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92AC16E-C9F9-4DF0-A8D3-19848C20C9A7}"/>
              </a:ext>
            </a:extLst>
          </p:cNvPr>
          <p:cNvSpPr>
            <a:spLocks noGrp="1"/>
          </p:cNvSpPr>
          <p:nvPr>
            <p:ph type="dt" sz="half" idx="10"/>
          </p:nvPr>
        </p:nvSpPr>
        <p:spPr/>
        <p:txBody>
          <a:bodyPr/>
          <a:lstStyle/>
          <a:p>
            <a:fld id="{01F34A7D-017A-4CE7-B767-DE40262CC65D}" type="datetime1">
              <a:rPr lang="zh-CN" altLang="en-US" smtClean="0"/>
              <a:t>2019/12/11</a:t>
            </a:fld>
            <a:endParaRPr lang="zh-CN" altLang="en-US"/>
          </a:p>
        </p:txBody>
      </p:sp>
      <p:sp>
        <p:nvSpPr>
          <p:cNvPr id="5" name="页脚占位符 4">
            <a:extLst>
              <a:ext uri="{FF2B5EF4-FFF2-40B4-BE49-F238E27FC236}">
                <a16:creationId xmlns:a16="http://schemas.microsoft.com/office/drawing/2014/main" id="{BC10F405-146D-4180-B61B-A057C27261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B7E149-0DC9-4367-B00C-79C9BD798A07}"/>
              </a:ext>
            </a:extLst>
          </p:cNvPr>
          <p:cNvSpPr>
            <a:spLocks noGrp="1"/>
          </p:cNvSpPr>
          <p:nvPr>
            <p:ph type="sldNum" sz="quarter" idx="12"/>
          </p:nvPr>
        </p:nvSpPr>
        <p:spPr/>
        <p:txBody>
          <a:bodyPr/>
          <a:lstStyle/>
          <a:p>
            <a:fld id="{8BED7CD3-A025-4AFE-AF5E-3152C0DC0892}" type="slidenum">
              <a:rPr lang="zh-CN" altLang="en-US" smtClean="0"/>
              <a:pPr/>
              <a:t>‹#›</a:t>
            </a:fld>
            <a:r>
              <a:rPr lang="en-US" altLang="zh-CN" dirty="0"/>
              <a:t>/26</a:t>
            </a:r>
            <a:endParaRPr lang="zh-CN" altLang="en-US" dirty="0"/>
          </a:p>
        </p:txBody>
      </p:sp>
    </p:spTree>
    <p:extLst>
      <p:ext uri="{BB962C8B-B14F-4D97-AF65-F5344CB8AC3E}">
        <p14:creationId xmlns:p14="http://schemas.microsoft.com/office/powerpoint/2010/main" val="655594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853EE4-9CF7-4DD5-9C1A-3D83FD2D0DA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9F50F41-BBD0-41BA-94E4-C96611D5A3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F898997-8773-45E2-9DBA-BCE14010B2FC}"/>
              </a:ext>
            </a:extLst>
          </p:cNvPr>
          <p:cNvSpPr>
            <a:spLocks noGrp="1"/>
          </p:cNvSpPr>
          <p:nvPr>
            <p:ph type="dt" sz="half" idx="10"/>
          </p:nvPr>
        </p:nvSpPr>
        <p:spPr/>
        <p:txBody>
          <a:bodyPr/>
          <a:lstStyle/>
          <a:p>
            <a:fld id="{84440647-D78B-4EE0-9BD2-A9254718D062}" type="datetime1">
              <a:rPr lang="zh-CN" altLang="en-US" smtClean="0"/>
              <a:t>2019/12/11</a:t>
            </a:fld>
            <a:endParaRPr lang="zh-CN" altLang="en-US"/>
          </a:p>
        </p:txBody>
      </p:sp>
      <p:sp>
        <p:nvSpPr>
          <p:cNvPr id="5" name="页脚占位符 4">
            <a:extLst>
              <a:ext uri="{FF2B5EF4-FFF2-40B4-BE49-F238E27FC236}">
                <a16:creationId xmlns:a16="http://schemas.microsoft.com/office/drawing/2014/main" id="{711E1C75-D3A2-4897-AD3A-95C40EB638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C0898C-ACB9-4EA5-AB78-F5B7C47A6DE7}"/>
              </a:ext>
            </a:extLst>
          </p:cNvPr>
          <p:cNvSpPr>
            <a:spLocks noGrp="1"/>
          </p:cNvSpPr>
          <p:nvPr>
            <p:ph type="sldNum" sz="quarter" idx="12"/>
          </p:nvPr>
        </p:nvSpPr>
        <p:spPr/>
        <p:txBody>
          <a:bodyPr/>
          <a:lstStyle/>
          <a:p>
            <a:fld id="{8BED7CD3-A025-4AFE-AF5E-3152C0DC0892}" type="slidenum">
              <a:rPr lang="zh-CN" altLang="en-US" smtClean="0"/>
              <a:t>‹#›</a:t>
            </a:fld>
            <a:endParaRPr lang="zh-CN" altLang="en-US"/>
          </a:p>
        </p:txBody>
      </p:sp>
    </p:spTree>
    <p:extLst>
      <p:ext uri="{BB962C8B-B14F-4D97-AF65-F5344CB8AC3E}">
        <p14:creationId xmlns:p14="http://schemas.microsoft.com/office/powerpoint/2010/main" val="2310992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253E50-C5CB-4FC4-98FC-0DF54366285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C3DEE6E-5913-43EC-9277-1FFD69C113F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50C128A-3280-45E4-891A-2DD1273DAE6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CAE3A09-8E93-4CCD-9452-C17B3E1830A3}"/>
              </a:ext>
            </a:extLst>
          </p:cNvPr>
          <p:cNvSpPr>
            <a:spLocks noGrp="1"/>
          </p:cNvSpPr>
          <p:nvPr>
            <p:ph type="dt" sz="half" idx="10"/>
          </p:nvPr>
        </p:nvSpPr>
        <p:spPr/>
        <p:txBody>
          <a:bodyPr/>
          <a:lstStyle/>
          <a:p>
            <a:fld id="{0F63AC1F-A7CA-4FD7-B87B-EF76439CE7ED}" type="datetime1">
              <a:rPr lang="zh-CN" altLang="en-US" smtClean="0"/>
              <a:t>2019/12/11</a:t>
            </a:fld>
            <a:endParaRPr lang="zh-CN" altLang="en-US"/>
          </a:p>
        </p:txBody>
      </p:sp>
      <p:sp>
        <p:nvSpPr>
          <p:cNvPr id="6" name="页脚占位符 5">
            <a:extLst>
              <a:ext uri="{FF2B5EF4-FFF2-40B4-BE49-F238E27FC236}">
                <a16:creationId xmlns:a16="http://schemas.microsoft.com/office/drawing/2014/main" id="{D48AC2D5-32E3-4C04-A942-791AF2B97BA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DF496FA-FE4F-45C4-A431-13286E96AB1F}"/>
              </a:ext>
            </a:extLst>
          </p:cNvPr>
          <p:cNvSpPr>
            <a:spLocks noGrp="1"/>
          </p:cNvSpPr>
          <p:nvPr>
            <p:ph type="sldNum" sz="quarter" idx="12"/>
          </p:nvPr>
        </p:nvSpPr>
        <p:spPr/>
        <p:txBody>
          <a:bodyPr/>
          <a:lstStyle/>
          <a:p>
            <a:fld id="{8BED7CD3-A025-4AFE-AF5E-3152C0DC0892}" type="slidenum">
              <a:rPr lang="zh-CN" altLang="en-US" smtClean="0"/>
              <a:t>‹#›</a:t>
            </a:fld>
            <a:endParaRPr lang="zh-CN" altLang="en-US"/>
          </a:p>
        </p:txBody>
      </p:sp>
    </p:spTree>
    <p:extLst>
      <p:ext uri="{BB962C8B-B14F-4D97-AF65-F5344CB8AC3E}">
        <p14:creationId xmlns:p14="http://schemas.microsoft.com/office/powerpoint/2010/main" val="3625615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D90814-C244-4C12-A583-3A56415B3DD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45DE1A2-7305-41C2-8DC8-70480E6963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F8150BF-7113-4872-B761-EE0465E2050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3D1660E-C6DE-4DE3-8B28-B0803211C0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CA34DEF-CB94-4095-8A06-9CF794598BE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9541D39-E123-4CB9-A22E-FDCEFBC86BEB}"/>
              </a:ext>
            </a:extLst>
          </p:cNvPr>
          <p:cNvSpPr>
            <a:spLocks noGrp="1"/>
          </p:cNvSpPr>
          <p:nvPr>
            <p:ph type="dt" sz="half" idx="10"/>
          </p:nvPr>
        </p:nvSpPr>
        <p:spPr/>
        <p:txBody>
          <a:bodyPr/>
          <a:lstStyle/>
          <a:p>
            <a:fld id="{95A7D690-95F8-478A-AF34-C4BD5982A682}" type="datetime1">
              <a:rPr lang="zh-CN" altLang="en-US" smtClean="0"/>
              <a:t>2019/12/11</a:t>
            </a:fld>
            <a:endParaRPr lang="zh-CN" altLang="en-US"/>
          </a:p>
        </p:txBody>
      </p:sp>
      <p:sp>
        <p:nvSpPr>
          <p:cNvPr id="8" name="页脚占位符 7">
            <a:extLst>
              <a:ext uri="{FF2B5EF4-FFF2-40B4-BE49-F238E27FC236}">
                <a16:creationId xmlns:a16="http://schemas.microsoft.com/office/drawing/2014/main" id="{AFFDEFA0-16FD-4803-B959-A792E52A813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CC9B823-B32C-4F6D-B538-D08BA8C5EE63}"/>
              </a:ext>
            </a:extLst>
          </p:cNvPr>
          <p:cNvSpPr>
            <a:spLocks noGrp="1"/>
          </p:cNvSpPr>
          <p:nvPr>
            <p:ph type="sldNum" sz="quarter" idx="12"/>
          </p:nvPr>
        </p:nvSpPr>
        <p:spPr/>
        <p:txBody>
          <a:bodyPr/>
          <a:lstStyle/>
          <a:p>
            <a:fld id="{8BED7CD3-A025-4AFE-AF5E-3152C0DC0892}" type="slidenum">
              <a:rPr lang="zh-CN" altLang="en-US" smtClean="0"/>
              <a:t>‹#›</a:t>
            </a:fld>
            <a:endParaRPr lang="zh-CN" altLang="en-US"/>
          </a:p>
        </p:txBody>
      </p:sp>
    </p:spTree>
    <p:extLst>
      <p:ext uri="{BB962C8B-B14F-4D97-AF65-F5344CB8AC3E}">
        <p14:creationId xmlns:p14="http://schemas.microsoft.com/office/powerpoint/2010/main" val="4077447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BA2309-EDEA-4755-AE9F-2EF281761BE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5C0C098-4386-4BA4-AFFA-D510B03E9E1A}"/>
              </a:ext>
            </a:extLst>
          </p:cNvPr>
          <p:cNvSpPr>
            <a:spLocks noGrp="1"/>
          </p:cNvSpPr>
          <p:nvPr>
            <p:ph type="dt" sz="half" idx="10"/>
          </p:nvPr>
        </p:nvSpPr>
        <p:spPr/>
        <p:txBody>
          <a:bodyPr/>
          <a:lstStyle/>
          <a:p>
            <a:fld id="{56E451F4-CFD4-4506-AC62-CB3C17EA3C96}" type="datetime1">
              <a:rPr lang="zh-CN" altLang="en-US" smtClean="0"/>
              <a:t>2019/12/11</a:t>
            </a:fld>
            <a:endParaRPr lang="zh-CN" altLang="en-US"/>
          </a:p>
        </p:txBody>
      </p:sp>
      <p:sp>
        <p:nvSpPr>
          <p:cNvPr id="4" name="页脚占位符 3">
            <a:extLst>
              <a:ext uri="{FF2B5EF4-FFF2-40B4-BE49-F238E27FC236}">
                <a16:creationId xmlns:a16="http://schemas.microsoft.com/office/drawing/2014/main" id="{8648F6F5-7E92-412F-9356-FF916F40228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10BAB3C-C7BD-469D-9B3C-E0E60BBDDBD5}"/>
              </a:ext>
            </a:extLst>
          </p:cNvPr>
          <p:cNvSpPr>
            <a:spLocks noGrp="1"/>
          </p:cNvSpPr>
          <p:nvPr>
            <p:ph type="sldNum" sz="quarter" idx="12"/>
          </p:nvPr>
        </p:nvSpPr>
        <p:spPr/>
        <p:txBody>
          <a:bodyPr/>
          <a:lstStyle/>
          <a:p>
            <a:fld id="{8BED7CD3-A025-4AFE-AF5E-3152C0DC0892}" type="slidenum">
              <a:rPr lang="zh-CN" altLang="en-US" smtClean="0"/>
              <a:t>‹#›</a:t>
            </a:fld>
            <a:endParaRPr lang="zh-CN" altLang="en-US"/>
          </a:p>
        </p:txBody>
      </p:sp>
    </p:spTree>
    <p:extLst>
      <p:ext uri="{BB962C8B-B14F-4D97-AF65-F5344CB8AC3E}">
        <p14:creationId xmlns:p14="http://schemas.microsoft.com/office/powerpoint/2010/main" val="3207169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7270C86-E9E1-4AF9-9E8A-E5E35CFC7A12}"/>
              </a:ext>
            </a:extLst>
          </p:cNvPr>
          <p:cNvSpPr>
            <a:spLocks noGrp="1"/>
          </p:cNvSpPr>
          <p:nvPr>
            <p:ph type="dt" sz="half" idx="10"/>
          </p:nvPr>
        </p:nvSpPr>
        <p:spPr/>
        <p:txBody>
          <a:bodyPr/>
          <a:lstStyle/>
          <a:p>
            <a:fld id="{608A3AB2-79C5-46F5-898B-7D1DF83B7B5C}" type="datetime1">
              <a:rPr lang="zh-CN" altLang="en-US" smtClean="0"/>
              <a:t>2019/12/11</a:t>
            </a:fld>
            <a:endParaRPr lang="zh-CN" altLang="en-US"/>
          </a:p>
        </p:txBody>
      </p:sp>
      <p:sp>
        <p:nvSpPr>
          <p:cNvPr id="3" name="页脚占位符 2">
            <a:extLst>
              <a:ext uri="{FF2B5EF4-FFF2-40B4-BE49-F238E27FC236}">
                <a16:creationId xmlns:a16="http://schemas.microsoft.com/office/drawing/2014/main" id="{0A1E6804-1B4B-4623-8232-8550CD6B1C4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7F92E94-5099-4983-AC47-13DFB1AC0C9C}"/>
              </a:ext>
            </a:extLst>
          </p:cNvPr>
          <p:cNvSpPr>
            <a:spLocks noGrp="1"/>
          </p:cNvSpPr>
          <p:nvPr>
            <p:ph type="sldNum" sz="quarter" idx="12"/>
          </p:nvPr>
        </p:nvSpPr>
        <p:spPr/>
        <p:txBody>
          <a:bodyPr/>
          <a:lstStyle/>
          <a:p>
            <a:fld id="{8BED7CD3-A025-4AFE-AF5E-3152C0DC0892}" type="slidenum">
              <a:rPr lang="zh-CN" altLang="en-US" smtClean="0"/>
              <a:t>‹#›</a:t>
            </a:fld>
            <a:endParaRPr lang="zh-CN" altLang="en-US"/>
          </a:p>
        </p:txBody>
      </p:sp>
    </p:spTree>
    <p:extLst>
      <p:ext uri="{BB962C8B-B14F-4D97-AF65-F5344CB8AC3E}">
        <p14:creationId xmlns:p14="http://schemas.microsoft.com/office/powerpoint/2010/main" val="767765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1800C1-88FD-4D50-ACE1-6830AE80BC7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9BBB5DD-CEC7-4410-8149-EE22D03C8F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1467509-59AC-422F-80BB-B17D5B75EF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019850A-07FB-4688-A0DE-49C4E50112CB}"/>
              </a:ext>
            </a:extLst>
          </p:cNvPr>
          <p:cNvSpPr>
            <a:spLocks noGrp="1"/>
          </p:cNvSpPr>
          <p:nvPr>
            <p:ph type="dt" sz="half" idx="10"/>
          </p:nvPr>
        </p:nvSpPr>
        <p:spPr/>
        <p:txBody>
          <a:bodyPr/>
          <a:lstStyle/>
          <a:p>
            <a:fld id="{463C8FA5-CCBE-4048-808B-3D8F4C0202F0}" type="datetime1">
              <a:rPr lang="zh-CN" altLang="en-US" smtClean="0"/>
              <a:t>2019/12/11</a:t>
            </a:fld>
            <a:endParaRPr lang="zh-CN" altLang="en-US"/>
          </a:p>
        </p:txBody>
      </p:sp>
      <p:sp>
        <p:nvSpPr>
          <p:cNvPr id="6" name="页脚占位符 5">
            <a:extLst>
              <a:ext uri="{FF2B5EF4-FFF2-40B4-BE49-F238E27FC236}">
                <a16:creationId xmlns:a16="http://schemas.microsoft.com/office/drawing/2014/main" id="{BFC4501B-21F5-4030-AF3C-41FE1A30A7B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63C9723-02B2-4F96-8C3B-C71D2C2FEE66}"/>
              </a:ext>
            </a:extLst>
          </p:cNvPr>
          <p:cNvSpPr>
            <a:spLocks noGrp="1"/>
          </p:cNvSpPr>
          <p:nvPr>
            <p:ph type="sldNum" sz="quarter" idx="12"/>
          </p:nvPr>
        </p:nvSpPr>
        <p:spPr/>
        <p:txBody>
          <a:bodyPr/>
          <a:lstStyle/>
          <a:p>
            <a:fld id="{8BED7CD3-A025-4AFE-AF5E-3152C0DC0892}" type="slidenum">
              <a:rPr lang="zh-CN" altLang="en-US" smtClean="0"/>
              <a:t>‹#›</a:t>
            </a:fld>
            <a:endParaRPr lang="zh-CN" altLang="en-US"/>
          </a:p>
        </p:txBody>
      </p:sp>
    </p:spTree>
    <p:extLst>
      <p:ext uri="{BB962C8B-B14F-4D97-AF65-F5344CB8AC3E}">
        <p14:creationId xmlns:p14="http://schemas.microsoft.com/office/powerpoint/2010/main" val="2254086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5A59C8-DCCA-461C-908E-2FDF2FFC220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9AAD4C4-54C9-4624-B996-9D2F405565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F97B84A-EC36-4D24-A92A-A870F5038C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D3FB556-7EAF-41D9-81DC-629FAB69C784}"/>
              </a:ext>
            </a:extLst>
          </p:cNvPr>
          <p:cNvSpPr>
            <a:spLocks noGrp="1"/>
          </p:cNvSpPr>
          <p:nvPr>
            <p:ph type="dt" sz="half" idx="10"/>
          </p:nvPr>
        </p:nvSpPr>
        <p:spPr/>
        <p:txBody>
          <a:bodyPr/>
          <a:lstStyle/>
          <a:p>
            <a:fld id="{3477187E-694F-49F6-ABFD-D11D12860A52}" type="datetime1">
              <a:rPr lang="zh-CN" altLang="en-US" smtClean="0"/>
              <a:t>2019/12/11</a:t>
            </a:fld>
            <a:endParaRPr lang="zh-CN" altLang="en-US"/>
          </a:p>
        </p:txBody>
      </p:sp>
      <p:sp>
        <p:nvSpPr>
          <p:cNvPr id="6" name="页脚占位符 5">
            <a:extLst>
              <a:ext uri="{FF2B5EF4-FFF2-40B4-BE49-F238E27FC236}">
                <a16:creationId xmlns:a16="http://schemas.microsoft.com/office/drawing/2014/main" id="{C2A280D8-C1E7-484C-97D5-A71B2CB9DF7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695E83F-46B9-4AF5-90ED-68DE789B4E21}"/>
              </a:ext>
            </a:extLst>
          </p:cNvPr>
          <p:cNvSpPr>
            <a:spLocks noGrp="1"/>
          </p:cNvSpPr>
          <p:nvPr>
            <p:ph type="sldNum" sz="quarter" idx="12"/>
          </p:nvPr>
        </p:nvSpPr>
        <p:spPr/>
        <p:txBody>
          <a:bodyPr/>
          <a:lstStyle/>
          <a:p>
            <a:fld id="{8BED7CD3-A025-4AFE-AF5E-3152C0DC0892}" type="slidenum">
              <a:rPr lang="zh-CN" altLang="en-US" smtClean="0"/>
              <a:t>‹#›</a:t>
            </a:fld>
            <a:endParaRPr lang="zh-CN" altLang="en-US"/>
          </a:p>
        </p:txBody>
      </p:sp>
    </p:spTree>
    <p:extLst>
      <p:ext uri="{BB962C8B-B14F-4D97-AF65-F5344CB8AC3E}">
        <p14:creationId xmlns:p14="http://schemas.microsoft.com/office/powerpoint/2010/main" val="2923788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11CC598-497E-439D-9A58-B82D460A62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74912D2-8151-45E6-A326-F9AEF6FE2B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3600842-014D-4D83-A2BA-D19B91DA94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FB5C0-5663-4DF1-AD5B-9D620CB1CCF5}" type="datetime1">
              <a:rPr lang="zh-CN" altLang="en-US" smtClean="0"/>
              <a:t>2019/12/11</a:t>
            </a:fld>
            <a:endParaRPr lang="zh-CN" altLang="en-US"/>
          </a:p>
        </p:txBody>
      </p:sp>
      <p:sp>
        <p:nvSpPr>
          <p:cNvPr id="5" name="页脚占位符 4">
            <a:extLst>
              <a:ext uri="{FF2B5EF4-FFF2-40B4-BE49-F238E27FC236}">
                <a16:creationId xmlns:a16="http://schemas.microsoft.com/office/drawing/2014/main" id="{3A6437F3-4A92-4093-A333-C6D713CB5C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1FAE291-05D0-4398-81B4-1F0739F13A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ED7CD3-A025-4AFE-AF5E-3152C0DC0892}" type="slidenum">
              <a:rPr lang="zh-CN" altLang="en-US" smtClean="0"/>
              <a:t>‹#›</a:t>
            </a:fld>
            <a:endParaRPr lang="zh-CN" altLang="en-US"/>
          </a:p>
        </p:txBody>
      </p:sp>
    </p:spTree>
    <p:extLst>
      <p:ext uri="{BB962C8B-B14F-4D97-AF65-F5344CB8AC3E}">
        <p14:creationId xmlns:p14="http://schemas.microsoft.com/office/powerpoint/2010/main" val="628896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audio" Target="../media/media9.wav"/><Relationship Id="rId7" Type="http://schemas.openxmlformats.org/officeDocument/2006/relationships/notesSlide" Target="../notesSlides/notesSlide10.xml"/><Relationship Id="rId2" Type="http://schemas.microsoft.com/office/2007/relationships/media" Target="../media/media9.wav"/><Relationship Id="rId1" Type="http://schemas.openxmlformats.org/officeDocument/2006/relationships/tags" Target="../tags/tag8.xml"/><Relationship Id="rId6" Type="http://schemas.openxmlformats.org/officeDocument/2006/relationships/slideLayout" Target="../slideLayouts/slideLayout2.xml"/><Relationship Id="rId5" Type="http://schemas.openxmlformats.org/officeDocument/2006/relationships/audio" Target="../media/media11.wav"/><Relationship Id="rId4" Type="http://schemas.microsoft.com/office/2007/relationships/media" Target="../media/media11.wav"/></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audio" Target="../media/media12.mp3"/><Relationship Id="rId7" Type="http://schemas.openxmlformats.org/officeDocument/2006/relationships/audio" Target="../media/media14.wav"/><Relationship Id="rId2" Type="http://schemas.microsoft.com/office/2007/relationships/media" Target="../media/media12.mp3"/><Relationship Id="rId1" Type="http://schemas.openxmlformats.org/officeDocument/2006/relationships/tags" Target="../tags/tag11.xml"/><Relationship Id="rId6" Type="http://schemas.microsoft.com/office/2007/relationships/media" Target="../media/media14.wav"/><Relationship Id="rId5" Type="http://schemas.openxmlformats.org/officeDocument/2006/relationships/audio" Target="../media/media13.mp3"/><Relationship Id="rId10" Type="http://schemas.openxmlformats.org/officeDocument/2006/relationships/image" Target="../media/image1.png"/><Relationship Id="rId4" Type="http://schemas.microsoft.com/office/2007/relationships/media" Target="../media/media13.mp3"/><Relationship Id="rId9"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hyperlink" Target="https://arxiv.org/abs/1911.04111"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100.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19.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hyperlink" Target="https://arxiv.org/abs/1910.10288" TargetMode="External"/><Relationship Id="rId11" Type="http://schemas.openxmlformats.org/officeDocument/2006/relationships/image" Target="../media/image14.png"/><Relationship Id="rId5" Type="http://schemas.openxmlformats.org/officeDocument/2006/relationships/hyperlink" Target="https://arxiv.org/abs/1308.0850" TargetMode="External"/><Relationship Id="rId10"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image" Target="../media/image14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notesSlide" Target="../notesSlides/notesSlide20.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hyperlink" Target="https://arxiv.org/abs/1910.10288" TargetMode="External"/><Relationship Id="rId5" Type="http://schemas.openxmlformats.org/officeDocument/2006/relationships/hyperlink" Target="https://arxiv.org/abs/1308.0850" TargetMode="External"/><Relationship Id="rId4" Type="http://schemas.openxmlformats.org/officeDocument/2006/relationships/image" Target="../media/image10.png"/><Relationship Id="rId9"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16.png"/><Relationship Id="rId4" Type="http://schemas.openxmlformats.org/officeDocument/2006/relationships/image" Target="../media/image15.jp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media" Target="../media/media4.mp3"/><Relationship Id="rId13" Type="http://schemas.openxmlformats.org/officeDocument/2006/relationships/notesSlide" Target="../notesSlides/notesSlide3.xml"/><Relationship Id="rId3" Type="http://schemas.openxmlformats.org/officeDocument/2006/relationships/audio" Target="../media/media1.mp3"/><Relationship Id="rId7" Type="http://schemas.openxmlformats.org/officeDocument/2006/relationships/audio" Target="../media/media3.mp3"/><Relationship Id="rId12" Type="http://schemas.openxmlformats.org/officeDocument/2006/relationships/slideLayout" Target="../slideLayouts/slideLayout2.xml"/><Relationship Id="rId2" Type="http://schemas.microsoft.com/office/2007/relationships/media" Target="../media/media1.mp3"/><Relationship Id="rId16" Type="http://schemas.openxmlformats.org/officeDocument/2006/relationships/image" Target="../media/image2.emf"/><Relationship Id="rId1" Type="http://schemas.openxmlformats.org/officeDocument/2006/relationships/tags" Target="../tags/tag1.xml"/><Relationship Id="rId6" Type="http://schemas.microsoft.com/office/2007/relationships/media" Target="../media/media3.mp3"/><Relationship Id="rId11" Type="http://schemas.openxmlformats.org/officeDocument/2006/relationships/audio" Target="../media/media5.mp3"/><Relationship Id="rId5" Type="http://schemas.openxmlformats.org/officeDocument/2006/relationships/audio" Target="../media/media2.mp3"/><Relationship Id="rId15" Type="http://schemas.openxmlformats.org/officeDocument/2006/relationships/customXml" Target="../ink/ink1.xml"/><Relationship Id="rId10" Type="http://schemas.microsoft.com/office/2007/relationships/media" Target="../media/media5.mp3"/><Relationship Id="rId4" Type="http://schemas.microsoft.com/office/2007/relationships/media" Target="../media/media2.mp3"/><Relationship Id="rId9" Type="http://schemas.openxmlformats.org/officeDocument/2006/relationships/audio" Target="../media/media4.mp3"/><Relationship Id="rId1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microsoft.com/office/2007/relationships/media" Target="../media/media9.wav"/><Relationship Id="rId13" Type="http://schemas.openxmlformats.org/officeDocument/2006/relationships/notesSlide" Target="../notesSlides/notesSlide4.xml"/><Relationship Id="rId3" Type="http://schemas.openxmlformats.org/officeDocument/2006/relationships/audio" Target="../media/media6.mp3"/><Relationship Id="rId7" Type="http://schemas.openxmlformats.org/officeDocument/2006/relationships/audio" Target="../media/media8.mp3"/><Relationship Id="rId12" Type="http://schemas.openxmlformats.org/officeDocument/2006/relationships/slideLayout" Target="../slideLayouts/slideLayout2.xml"/><Relationship Id="rId17" Type="http://schemas.openxmlformats.org/officeDocument/2006/relationships/image" Target="../media/image4.jpg"/><Relationship Id="rId2" Type="http://schemas.microsoft.com/office/2007/relationships/media" Target="../media/media6.mp3"/><Relationship Id="rId16" Type="http://schemas.openxmlformats.org/officeDocument/2006/relationships/image" Target="../media/image3.jpg"/><Relationship Id="rId1" Type="http://schemas.openxmlformats.org/officeDocument/2006/relationships/tags" Target="../tags/tag2.xml"/><Relationship Id="rId6" Type="http://schemas.microsoft.com/office/2007/relationships/media" Target="../media/media8.mp3"/><Relationship Id="rId11" Type="http://schemas.openxmlformats.org/officeDocument/2006/relationships/audio" Target="../media/media10.mp3"/><Relationship Id="rId5" Type="http://schemas.openxmlformats.org/officeDocument/2006/relationships/audio" Target="../media/media7.mp3"/><Relationship Id="rId15" Type="http://schemas.openxmlformats.org/officeDocument/2006/relationships/image" Target="../media/image2.jpg"/><Relationship Id="rId10" Type="http://schemas.microsoft.com/office/2007/relationships/media" Target="../media/media10.mp3"/><Relationship Id="rId4" Type="http://schemas.microsoft.com/office/2007/relationships/media" Target="../media/media7.mp3"/><Relationship Id="rId9" Type="http://schemas.openxmlformats.org/officeDocument/2006/relationships/audio" Target="../media/media9.wav"/><Relationship Id="rId1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6.emf"/><Relationship Id="rId4" Type="http://schemas.openxmlformats.org/officeDocument/2006/relationships/customXml" Target="../ink/ink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51B1DA-AE68-4924-9998-BBA8D4A00687}"/>
              </a:ext>
            </a:extLst>
          </p:cNvPr>
          <p:cNvSpPr>
            <a:spLocks noGrp="1"/>
          </p:cNvSpPr>
          <p:nvPr>
            <p:ph type="ctrTitle"/>
          </p:nvPr>
        </p:nvSpPr>
        <p:spPr/>
        <p:txBody>
          <a:bodyPr>
            <a:normAutofit/>
          </a:bodyPr>
          <a:lstStyle/>
          <a:p>
            <a:r>
              <a:rPr lang="en-US" altLang="zh-CN" sz="4400" dirty="0"/>
              <a:t>TTS frontend: </a:t>
            </a:r>
            <a:br>
              <a:rPr lang="en-US" altLang="zh-CN" sz="4400" dirty="0"/>
            </a:br>
            <a:r>
              <a:rPr lang="en-US" altLang="zh-CN" sz="4400" dirty="0"/>
              <a:t>NLP as backbone of Audio synthesis</a:t>
            </a:r>
            <a:endParaRPr lang="zh-CN" altLang="en-US" sz="4400" dirty="0"/>
          </a:p>
        </p:txBody>
      </p:sp>
      <p:sp>
        <p:nvSpPr>
          <p:cNvPr id="3" name="副标题 2">
            <a:extLst>
              <a:ext uri="{FF2B5EF4-FFF2-40B4-BE49-F238E27FC236}">
                <a16:creationId xmlns:a16="http://schemas.microsoft.com/office/drawing/2014/main" id="{C428BF2E-0078-4D90-9C83-CDE30CF309E4}"/>
              </a:ext>
            </a:extLst>
          </p:cNvPr>
          <p:cNvSpPr>
            <a:spLocks noGrp="1"/>
          </p:cNvSpPr>
          <p:nvPr>
            <p:ph type="subTitle" idx="1"/>
          </p:nvPr>
        </p:nvSpPr>
        <p:spPr>
          <a:xfrm>
            <a:off x="1524000" y="3685830"/>
            <a:ext cx="9144000" cy="1420935"/>
          </a:xfrm>
        </p:spPr>
        <p:txBody>
          <a:bodyPr>
            <a:normAutofit/>
          </a:bodyPr>
          <a:lstStyle/>
          <a:p>
            <a:r>
              <a:rPr lang="en-US" altLang="zh-CN" dirty="0" err="1"/>
              <a:t>Zhiling</a:t>
            </a:r>
            <a:r>
              <a:rPr lang="en-US" altLang="zh-CN" dirty="0"/>
              <a:t> Zhang</a:t>
            </a:r>
          </a:p>
          <a:p>
            <a:r>
              <a:rPr lang="en-US" altLang="zh-CN" dirty="0"/>
              <a:t>2019/12/11</a:t>
            </a:r>
          </a:p>
        </p:txBody>
      </p:sp>
      <p:sp>
        <p:nvSpPr>
          <p:cNvPr id="8" name="灯片编号占位符 7">
            <a:extLst>
              <a:ext uri="{FF2B5EF4-FFF2-40B4-BE49-F238E27FC236}">
                <a16:creationId xmlns:a16="http://schemas.microsoft.com/office/drawing/2014/main" id="{2CDF6B3C-E721-44E0-8C05-0FB77EC5CEC1}"/>
              </a:ext>
            </a:extLst>
          </p:cNvPr>
          <p:cNvSpPr>
            <a:spLocks noGrp="1"/>
          </p:cNvSpPr>
          <p:nvPr>
            <p:ph type="sldNum" sz="quarter" idx="12"/>
          </p:nvPr>
        </p:nvSpPr>
        <p:spPr/>
        <p:txBody>
          <a:bodyPr/>
          <a:lstStyle/>
          <a:p>
            <a:fld id="{8BED7CD3-A025-4AFE-AF5E-3152C0DC0892}" type="slidenum">
              <a:rPr lang="zh-CN" altLang="en-US" smtClean="0"/>
              <a:t>1</a:t>
            </a:fld>
            <a:r>
              <a:rPr lang="en-US" altLang="zh-CN" dirty="0"/>
              <a:t>/26</a:t>
            </a:r>
            <a:endParaRPr lang="zh-CN" altLang="en-US" dirty="0"/>
          </a:p>
        </p:txBody>
      </p:sp>
    </p:spTree>
    <p:extLst>
      <p:ext uri="{BB962C8B-B14F-4D97-AF65-F5344CB8AC3E}">
        <p14:creationId xmlns:p14="http://schemas.microsoft.com/office/powerpoint/2010/main" val="3135651086"/>
      </p:ext>
    </p:extLst>
  </p:cSld>
  <p:clrMapOvr>
    <a:masterClrMapping/>
  </p:clrMapOvr>
  <mc:AlternateContent xmlns:mc="http://schemas.openxmlformats.org/markup-compatibility/2006" xmlns:p14="http://schemas.microsoft.com/office/powerpoint/2010/main">
    <mc:Choice Requires="p14">
      <p:transition spd="slow" p14:dur="2000" advTm="20640"/>
    </mc:Choice>
    <mc:Fallback xmlns="">
      <p:transition spd="slow" advTm="2064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A87805-EB7F-4063-AC06-846DC1495910}"/>
              </a:ext>
            </a:extLst>
          </p:cNvPr>
          <p:cNvSpPr>
            <a:spLocks noGrp="1"/>
          </p:cNvSpPr>
          <p:nvPr>
            <p:ph type="title"/>
          </p:nvPr>
        </p:nvSpPr>
        <p:spPr/>
        <p:txBody>
          <a:bodyPr/>
          <a:lstStyle/>
          <a:p>
            <a:r>
              <a:rPr lang="en-US" altLang="zh-CN" dirty="0"/>
              <a:t>TTS frontend</a:t>
            </a:r>
            <a:endParaRPr lang="zh-CN" altLang="en-US" dirty="0"/>
          </a:p>
        </p:txBody>
      </p:sp>
      <p:sp>
        <p:nvSpPr>
          <p:cNvPr id="3" name="内容占位符 2">
            <a:extLst>
              <a:ext uri="{FF2B5EF4-FFF2-40B4-BE49-F238E27FC236}">
                <a16:creationId xmlns:a16="http://schemas.microsoft.com/office/drawing/2014/main" id="{10BD62DA-A3DB-4D7C-8154-0D0283A70057}"/>
              </a:ext>
            </a:extLst>
          </p:cNvPr>
          <p:cNvSpPr>
            <a:spLocks noGrp="1"/>
          </p:cNvSpPr>
          <p:nvPr>
            <p:ph idx="1"/>
          </p:nvPr>
        </p:nvSpPr>
        <p:spPr>
          <a:xfrm>
            <a:off x="3852154" y="1825625"/>
            <a:ext cx="7501646" cy="4351338"/>
          </a:xfrm>
        </p:spPr>
        <p:txBody>
          <a:bodyPr>
            <a:normAutofit lnSpcReduction="10000"/>
          </a:bodyPr>
          <a:lstStyle/>
          <a:p>
            <a:r>
              <a:rPr lang="en-US" altLang="zh-CN" dirty="0"/>
              <a:t>WS(Word Segmentation</a:t>
            </a:r>
            <a:r>
              <a:rPr lang="zh-CN" altLang="en-US" dirty="0"/>
              <a:t>，分词</a:t>
            </a:r>
            <a:r>
              <a:rPr lang="en-US" altLang="zh-CN" dirty="0"/>
              <a:t>)</a:t>
            </a:r>
          </a:p>
          <a:p>
            <a:r>
              <a:rPr lang="en-US" altLang="zh-CN" dirty="0"/>
              <a:t>POS(Part-Of-Speech</a:t>
            </a:r>
            <a:r>
              <a:rPr lang="zh-CN" altLang="en-US" dirty="0"/>
              <a:t>，词性标注</a:t>
            </a:r>
            <a:r>
              <a:rPr lang="en-US" altLang="zh-CN" dirty="0"/>
              <a:t>)</a:t>
            </a:r>
          </a:p>
          <a:p>
            <a:r>
              <a:rPr lang="en-US" altLang="zh-CN" dirty="0"/>
              <a:t>Prosody</a:t>
            </a:r>
            <a:r>
              <a:rPr lang="zh-CN" altLang="en-US" dirty="0"/>
              <a:t>（韵律）</a:t>
            </a:r>
            <a:r>
              <a:rPr lang="en-US" altLang="zh-CN" dirty="0"/>
              <a:t>prediction</a:t>
            </a:r>
          </a:p>
          <a:p>
            <a:pPr lvl="1"/>
            <a:r>
              <a:rPr lang="en-US" altLang="zh-CN" dirty="0"/>
              <a:t>Decides the pause duration between spoken units</a:t>
            </a:r>
          </a:p>
          <a:p>
            <a:pPr lvl="1"/>
            <a:r>
              <a:rPr lang="en-US" altLang="zh-CN" dirty="0"/>
              <a:t>From shorter to longer:</a:t>
            </a:r>
          </a:p>
          <a:p>
            <a:pPr lvl="1"/>
            <a:r>
              <a:rPr lang="en-US" altLang="zh-CN" dirty="0"/>
              <a:t>#1 prosody word (PW) </a:t>
            </a:r>
          </a:p>
          <a:p>
            <a:pPr lvl="1"/>
            <a:r>
              <a:rPr lang="en-US" altLang="zh-CN" dirty="0"/>
              <a:t>#2 prosody phrase (PP)</a:t>
            </a:r>
          </a:p>
          <a:p>
            <a:pPr lvl="1"/>
            <a:r>
              <a:rPr lang="en-US" altLang="zh-CN" dirty="0"/>
              <a:t>#3 intonation phrase (IP)</a:t>
            </a:r>
          </a:p>
          <a:p>
            <a:pPr lvl="1"/>
            <a:r>
              <a:rPr lang="en-US" altLang="zh-CN" dirty="0"/>
              <a:t>#4 End of sentence (EOS)</a:t>
            </a:r>
          </a:p>
          <a:p>
            <a:pPr lvl="1"/>
            <a:r>
              <a:rPr lang="en-US" altLang="zh-CN" dirty="0"/>
              <a:t>E.g. </a:t>
            </a:r>
            <a:r>
              <a:rPr lang="zh-CN" altLang="en-US" dirty="0"/>
              <a:t>邓小平</a:t>
            </a:r>
            <a:r>
              <a:rPr lang="en-US" altLang="zh-CN" dirty="0"/>
              <a:t>#2</a:t>
            </a:r>
            <a:r>
              <a:rPr lang="zh-CN" altLang="en-US" dirty="0"/>
              <a:t>与</a:t>
            </a:r>
            <a:r>
              <a:rPr lang="en-US" altLang="zh-CN" dirty="0"/>
              <a:t>#1</a:t>
            </a:r>
            <a:r>
              <a:rPr lang="zh-CN" altLang="en-US" dirty="0"/>
              <a:t>撒切尔</a:t>
            </a:r>
            <a:r>
              <a:rPr lang="en-US" altLang="zh-CN" dirty="0"/>
              <a:t>#2</a:t>
            </a:r>
            <a:r>
              <a:rPr lang="zh-CN" altLang="en-US" dirty="0"/>
              <a:t>会晤</a:t>
            </a:r>
            <a:r>
              <a:rPr lang="en-US" altLang="zh-CN" dirty="0"/>
              <a:t>#4</a:t>
            </a:r>
            <a:r>
              <a:rPr lang="zh-CN" altLang="en-US" dirty="0"/>
              <a:t>。</a:t>
            </a:r>
            <a:endParaRPr lang="en-US" altLang="zh-CN" dirty="0"/>
          </a:p>
          <a:p>
            <a:pPr lvl="1"/>
            <a:r>
              <a:rPr lang="zh-CN" altLang="en-US" dirty="0"/>
              <a:t>沉鱼</a:t>
            </a:r>
            <a:r>
              <a:rPr lang="en-US" altLang="zh-CN" dirty="0"/>
              <a:t>#1</a:t>
            </a:r>
            <a:r>
              <a:rPr lang="zh-CN" altLang="en-US" dirty="0"/>
              <a:t>落雁</a:t>
            </a:r>
            <a:r>
              <a:rPr lang="en-US" altLang="zh-CN" dirty="0"/>
              <a:t>#3</a:t>
            </a:r>
            <a:r>
              <a:rPr lang="zh-CN" altLang="en-US" dirty="0"/>
              <a:t>，闭月</a:t>
            </a:r>
            <a:r>
              <a:rPr lang="en-US" altLang="zh-CN" dirty="0"/>
              <a:t>#1</a:t>
            </a:r>
            <a:r>
              <a:rPr lang="zh-CN" altLang="en-US" dirty="0"/>
              <a:t>羞花</a:t>
            </a:r>
            <a:r>
              <a:rPr lang="en-US" altLang="zh-CN" dirty="0"/>
              <a:t>#4</a:t>
            </a:r>
            <a:r>
              <a:rPr lang="zh-CN" altLang="en-US" dirty="0"/>
              <a:t>。</a:t>
            </a:r>
            <a:endParaRPr lang="en-US" altLang="zh-CN" dirty="0"/>
          </a:p>
          <a:p>
            <a:pPr lvl="1"/>
            <a:endParaRPr lang="en-US" altLang="zh-CN" dirty="0"/>
          </a:p>
        </p:txBody>
      </p:sp>
      <p:sp>
        <p:nvSpPr>
          <p:cNvPr id="5" name="矩形: 圆角 4">
            <a:extLst>
              <a:ext uri="{FF2B5EF4-FFF2-40B4-BE49-F238E27FC236}">
                <a16:creationId xmlns:a16="http://schemas.microsoft.com/office/drawing/2014/main" id="{8D69C5AA-E64B-4014-B67B-BF4FA073DEBE}"/>
              </a:ext>
            </a:extLst>
          </p:cNvPr>
          <p:cNvSpPr/>
          <p:nvPr/>
        </p:nvSpPr>
        <p:spPr>
          <a:xfrm>
            <a:off x="643643" y="1825625"/>
            <a:ext cx="2820390" cy="635472"/>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Text Normalization</a:t>
            </a:r>
            <a:endParaRPr lang="zh-CN" altLang="en-US" dirty="0">
              <a:solidFill>
                <a:schemeClr val="tx1"/>
              </a:solidFill>
            </a:endParaRPr>
          </a:p>
        </p:txBody>
      </p:sp>
      <p:sp>
        <p:nvSpPr>
          <p:cNvPr id="7" name="矩形: 圆角 6">
            <a:extLst>
              <a:ext uri="{FF2B5EF4-FFF2-40B4-BE49-F238E27FC236}">
                <a16:creationId xmlns:a16="http://schemas.microsoft.com/office/drawing/2014/main" id="{4A86394F-5E28-40EB-BF86-030DA4EF625F}"/>
              </a:ext>
            </a:extLst>
          </p:cNvPr>
          <p:cNvSpPr/>
          <p:nvPr/>
        </p:nvSpPr>
        <p:spPr>
          <a:xfrm>
            <a:off x="1167319" y="2793528"/>
            <a:ext cx="2296714" cy="635472"/>
          </a:xfrm>
          <a:prstGeom prst="roundRect">
            <a:avLst>
              <a:gd name="adj" fmla="val 0"/>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WS &amp; POS</a:t>
            </a:r>
            <a:endParaRPr lang="zh-CN" altLang="en-US" dirty="0">
              <a:solidFill>
                <a:schemeClr val="tx1"/>
              </a:solidFill>
            </a:endParaRPr>
          </a:p>
        </p:txBody>
      </p:sp>
      <p:sp>
        <p:nvSpPr>
          <p:cNvPr id="8" name="矩形: 圆角 7">
            <a:extLst>
              <a:ext uri="{FF2B5EF4-FFF2-40B4-BE49-F238E27FC236}">
                <a16:creationId xmlns:a16="http://schemas.microsoft.com/office/drawing/2014/main" id="{B38A7091-512F-4403-89DD-E3CFF5E85975}"/>
              </a:ext>
            </a:extLst>
          </p:cNvPr>
          <p:cNvSpPr/>
          <p:nvPr/>
        </p:nvSpPr>
        <p:spPr>
          <a:xfrm>
            <a:off x="1770434" y="3761431"/>
            <a:ext cx="1693598" cy="538195"/>
          </a:xfrm>
          <a:prstGeom prst="roundRect">
            <a:avLst>
              <a:gd name="adj" fmla="val 0"/>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Prosody</a:t>
            </a:r>
            <a:endParaRPr lang="zh-CN" altLang="en-US" dirty="0">
              <a:solidFill>
                <a:schemeClr val="tx1"/>
              </a:solidFill>
            </a:endParaRPr>
          </a:p>
        </p:txBody>
      </p:sp>
      <p:sp>
        <p:nvSpPr>
          <p:cNvPr id="9" name="矩形: 圆角 8">
            <a:extLst>
              <a:ext uri="{FF2B5EF4-FFF2-40B4-BE49-F238E27FC236}">
                <a16:creationId xmlns:a16="http://schemas.microsoft.com/office/drawing/2014/main" id="{8FAF35D2-FE00-48EE-BF35-B3707D38D971}"/>
              </a:ext>
            </a:extLst>
          </p:cNvPr>
          <p:cNvSpPr/>
          <p:nvPr/>
        </p:nvSpPr>
        <p:spPr>
          <a:xfrm>
            <a:off x="1153537" y="4635369"/>
            <a:ext cx="1693598" cy="538195"/>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G2P</a:t>
            </a:r>
            <a:endParaRPr lang="zh-CN" altLang="en-US" dirty="0">
              <a:solidFill>
                <a:schemeClr val="tx1"/>
              </a:solidFill>
            </a:endParaRPr>
          </a:p>
        </p:txBody>
      </p:sp>
      <p:sp>
        <p:nvSpPr>
          <p:cNvPr id="10" name="矩形: 圆角 9">
            <a:extLst>
              <a:ext uri="{FF2B5EF4-FFF2-40B4-BE49-F238E27FC236}">
                <a16:creationId xmlns:a16="http://schemas.microsoft.com/office/drawing/2014/main" id="{6422B20B-8E81-4FF6-99C4-D0B8EBE8F40D}"/>
              </a:ext>
            </a:extLst>
          </p:cNvPr>
          <p:cNvSpPr/>
          <p:nvPr/>
        </p:nvSpPr>
        <p:spPr>
          <a:xfrm>
            <a:off x="643642" y="5505995"/>
            <a:ext cx="2820390" cy="635472"/>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Backend</a:t>
            </a:r>
            <a:endParaRPr lang="zh-CN" altLang="en-US" dirty="0">
              <a:solidFill>
                <a:schemeClr val="tx1"/>
              </a:solidFill>
            </a:endParaRPr>
          </a:p>
        </p:txBody>
      </p:sp>
      <p:cxnSp>
        <p:nvCxnSpPr>
          <p:cNvPr id="12" name="直接箭头连接符 11">
            <a:extLst>
              <a:ext uri="{FF2B5EF4-FFF2-40B4-BE49-F238E27FC236}">
                <a16:creationId xmlns:a16="http://schemas.microsoft.com/office/drawing/2014/main" id="{BFF845E1-24CB-4C55-BACB-FBE24539F0F7}"/>
              </a:ext>
            </a:extLst>
          </p:cNvPr>
          <p:cNvCxnSpPr/>
          <p:nvPr/>
        </p:nvCxnSpPr>
        <p:spPr>
          <a:xfrm>
            <a:off x="838200" y="2461097"/>
            <a:ext cx="0" cy="3044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61E96E12-A80C-4493-83B3-56306C6D5884}"/>
              </a:ext>
            </a:extLst>
          </p:cNvPr>
          <p:cNvCxnSpPr>
            <a:cxnSpLocks/>
          </p:cNvCxnSpPr>
          <p:nvPr/>
        </p:nvCxnSpPr>
        <p:spPr>
          <a:xfrm flipH="1">
            <a:off x="2258113" y="2461097"/>
            <a:ext cx="1" cy="332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AFA37C2A-3560-4348-A8A2-28D2C0C90183}"/>
              </a:ext>
            </a:extLst>
          </p:cNvPr>
          <p:cNvCxnSpPr/>
          <p:nvPr/>
        </p:nvCxnSpPr>
        <p:spPr>
          <a:xfrm>
            <a:off x="1371600" y="3425688"/>
            <a:ext cx="0" cy="1206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A6BA4CD7-E813-4074-9079-A39F796EFDF0}"/>
              </a:ext>
            </a:extLst>
          </p:cNvPr>
          <p:cNvCxnSpPr>
            <a:endCxn id="8" idx="0"/>
          </p:cNvCxnSpPr>
          <p:nvPr/>
        </p:nvCxnSpPr>
        <p:spPr>
          <a:xfrm>
            <a:off x="2617233" y="3425688"/>
            <a:ext cx="0" cy="335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236B1544-10CE-4A51-B180-7A09ADB13DF4}"/>
              </a:ext>
            </a:extLst>
          </p:cNvPr>
          <p:cNvCxnSpPr/>
          <p:nvPr/>
        </p:nvCxnSpPr>
        <p:spPr>
          <a:xfrm>
            <a:off x="3122579" y="4299626"/>
            <a:ext cx="0" cy="1206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E86F486B-278A-47BA-BE27-3EAEAB8E261F}"/>
              </a:ext>
            </a:extLst>
          </p:cNvPr>
          <p:cNvCxnSpPr>
            <a:stCxn id="9" idx="2"/>
          </p:cNvCxnSpPr>
          <p:nvPr/>
        </p:nvCxnSpPr>
        <p:spPr>
          <a:xfrm>
            <a:off x="2000336" y="5173564"/>
            <a:ext cx="0" cy="332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4A4C365D-E5FE-4FD4-964C-1DC0A37B9010}"/>
              </a:ext>
            </a:extLst>
          </p:cNvPr>
          <p:cNvCxnSpPr/>
          <p:nvPr/>
        </p:nvCxnSpPr>
        <p:spPr>
          <a:xfrm>
            <a:off x="2258113" y="4299626"/>
            <a:ext cx="0" cy="332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邓小平#2与#1撒切尔#2会晤#4。">
            <a:hlinkClick r:id="" action="ppaction://media"/>
            <a:extLst>
              <a:ext uri="{FF2B5EF4-FFF2-40B4-BE49-F238E27FC236}">
                <a16:creationId xmlns:a16="http://schemas.microsoft.com/office/drawing/2014/main" id="{58B7B456-870B-4793-83E1-827C71109796}"/>
              </a:ext>
            </a:extLst>
          </p:cNvPr>
          <p:cNvPicPr>
            <a:picLocks noChangeAspect="1"/>
          </p:cNvPicPr>
          <p:nvPr>
            <a:audioFile r:link="rId3"/>
            <p:extLst>
              <p:ext uri="{DAA4B4D4-6D71-4841-9C94-3DE7FCFB9230}">
                <p14:media xmlns:p14="http://schemas.microsoft.com/office/powerpoint/2010/main" r:embed="rId2"/>
              </p:ext>
            </p:extLst>
          </p:nvPr>
        </p:nvPicPr>
        <p:blipFill>
          <a:blip r:embed="rId8"/>
          <a:stretch>
            <a:fillRect/>
          </a:stretch>
        </p:blipFill>
        <p:spPr>
          <a:xfrm>
            <a:off x="9821390" y="5216573"/>
            <a:ext cx="487363" cy="487363"/>
          </a:xfrm>
          <a:prstGeom prst="rect">
            <a:avLst/>
          </a:prstGeom>
        </p:spPr>
      </p:pic>
      <p:pic>
        <p:nvPicPr>
          <p:cNvPr id="6" name="沉鱼#1落雁#3，闭月#1羞花#4。">
            <a:hlinkClick r:id="" action="ppaction://media"/>
            <a:extLst>
              <a:ext uri="{FF2B5EF4-FFF2-40B4-BE49-F238E27FC236}">
                <a16:creationId xmlns:a16="http://schemas.microsoft.com/office/drawing/2014/main" id="{1B23EF3C-53DB-4173-8B9E-52C958E9DCBE}"/>
              </a:ext>
            </a:extLst>
          </p:cNvPr>
          <p:cNvPicPr>
            <a:picLocks noChangeAspect="1"/>
          </p:cNvPicPr>
          <p:nvPr>
            <a:audioFile r:link="rId5"/>
            <p:extLst>
              <p:ext uri="{DAA4B4D4-6D71-4841-9C94-3DE7FCFB9230}">
                <p14:media xmlns:p14="http://schemas.microsoft.com/office/powerpoint/2010/main" r:embed="rId4"/>
              </p:ext>
            </p:extLst>
          </p:nvPr>
        </p:nvPicPr>
        <p:blipFill>
          <a:blip r:embed="rId8"/>
          <a:stretch>
            <a:fillRect/>
          </a:stretch>
        </p:blipFill>
        <p:spPr>
          <a:xfrm>
            <a:off x="9433268" y="5639641"/>
            <a:ext cx="487363" cy="487363"/>
          </a:xfrm>
          <a:prstGeom prst="rect">
            <a:avLst/>
          </a:prstGeom>
        </p:spPr>
      </p:pic>
      <p:sp>
        <p:nvSpPr>
          <p:cNvPr id="15" name="灯片编号占位符 14">
            <a:extLst>
              <a:ext uri="{FF2B5EF4-FFF2-40B4-BE49-F238E27FC236}">
                <a16:creationId xmlns:a16="http://schemas.microsoft.com/office/drawing/2014/main" id="{B9849064-2281-4BD2-AE04-1B3A99886E23}"/>
              </a:ext>
            </a:extLst>
          </p:cNvPr>
          <p:cNvSpPr>
            <a:spLocks noGrp="1"/>
          </p:cNvSpPr>
          <p:nvPr>
            <p:ph type="sldNum" sz="quarter" idx="12"/>
          </p:nvPr>
        </p:nvSpPr>
        <p:spPr/>
        <p:txBody>
          <a:bodyPr/>
          <a:lstStyle/>
          <a:p>
            <a:fld id="{8BED7CD3-A025-4AFE-AF5E-3152C0DC0892}" type="slidenum">
              <a:rPr lang="zh-CN" altLang="en-US" smtClean="0"/>
              <a:pPr/>
              <a:t>10</a:t>
            </a:fld>
            <a:r>
              <a:rPr lang="en-US" altLang="zh-CN"/>
              <a:t>/26</a:t>
            </a:r>
            <a:endParaRPr lang="zh-CN" altLang="en-US" dirty="0"/>
          </a:p>
        </p:txBody>
      </p:sp>
    </p:spTree>
    <p:custDataLst>
      <p:tags r:id="rId1"/>
    </p:custDataLst>
    <p:extLst>
      <p:ext uri="{BB962C8B-B14F-4D97-AF65-F5344CB8AC3E}">
        <p14:creationId xmlns:p14="http://schemas.microsoft.com/office/powerpoint/2010/main" val="1018188052"/>
      </p:ext>
    </p:extLst>
  </p:cSld>
  <p:clrMapOvr>
    <a:masterClrMapping/>
  </p:clrMapOvr>
  <mc:AlternateContent xmlns:mc="http://schemas.openxmlformats.org/markup-compatibility/2006" xmlns:p14="http://schemas.microsoft.com/office/powerpoint/2010/main">
    <mc:Choice Requires="p14">
      <p:transition spd="slow" p14:dur="2000" advTm="94230"/>
    </mc:Choice>
    <mc:Fallback xmlns="">
      <p:transition spd="slow" advTm="9423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par>
                                <p:cTn id="38" presetID="1" presetClass="mediacall" presetSubtype="0" fill="hold" nodeType="withEffect">
                                  <p:stCondLst>
                                    <p:cond delay="0"/>
                                  </p:stCondLst>
                                  <p:childTnLst>
                                    <p:cmd type="call" cmd="playFrom(0.0)">
                                      <p:cBhvr>
                                        <p:cTn id="39" dur="2600" fill="hold"/>
                                        <p:tgtEl>
                                          <p:spTgt spid="4"/>
                                        </p:tgtEl>
                                      </p:cBhvr>
                                    </p:cmd>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par>
                                <p:cTn id="48" presetID="1" presetClass="mediacall" presetSubtype="0" fill="hold" nodeType="withEffect">
                                  <p:stCondLst>
                                    <p:cond delay="0"/>
                                  </p:stCondLst>
                                  <p:childTnLst>
                                    <p:cmd type="call" cmd="playFrom(0.0)">
                                      <p:cBhvr>
                                        <p:cTn id="49" dur="263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50" fill="hold" display="0">
                  <p:stCondLst>
                    <p:cond delay="indefinite"/>
                  </p:stCondLst>
                  <p:endCondLst>
                    <p:cond evt="onStopAudio" delay="0">
                      <p:tgtEl>
                        <p:sldTgt/>
                      </p:tgtEl>
                    </p:cond>
                  </p:endCondLst>
                </p:cTn>
                <p:tgtEl>
                  <p:spTgt spid="4"/>
                </p:tgtEl>
              </p:cMediaNode>
            </p:audio>
            <p:audio>
              <p:cMediaNode vol="80000">
                <p:cTn id="51" fill="hold" display="0">
                  <p:stCondLst>
                    <p:cond delay="indefinite"/>
                  </p:stCondLst>
                  <p:endCondLst>
                    <p:cond evt="onStopAudio" delay="0">
                      <p:tgtEl>
                        <p:sldTgt/>
                      </p:tgtEl>
                    </p:cond>
                  </p:endCondLst>
                </p:cTn>
                <p:tgtEl>
                  <p:spTgt spid="6"/>
                </p:tgtEl>
              </p:cMediaNode>
            </p:audio>
          </p:childTnLst>
        </p:cTn>
      </p:par>
    </p:tnLst>
    <p:bldLst>
      <p:bldP spid="3" grpId="0" uiExpand="1" build="p"/>
    </p:bldLst>
  </p:timing>
  <p:extLst>
    <p:ext uri="{E180D4A7-C9FB-4DFB-919C-405C955672EB}">
      <p14:showEvtLst xmlns:p14="http://schemas.microsoft.com/office/powerpoint/2010/main">
        <p14:playEvt time="64250" objId="4"/>
        <p14:stopEvt time="66862" objId="4"/>
        <p14:playEvt time="68404" objId="4"/>
        <p14:stopEvt time="71004" objId="4"/>
        <p14:playEvt time="81508" objId="6"/>
        <p14:stopEvt time="84150" objId="6"/>
      </p14:showEvt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A87805-EB7F-4063-AC06-846DC1495910}"/>
              </a:ext>
            </a:extLst>
          </p:cNvPr>
          <p:cNvSpPr>
            <a:spLocks noGrp="1"/>
          </p:cNvSpPr>
          <p:nvPr>
            <p:ph type="title"/>
          </p:nvPr>
        </p:nvSpPr>
        <p:spPr/>
        <p:txBody>
          <a:bodyPr/>
          <a:lstStyle/>
          <a:p>
            <a:r>
              <a:rPr lang="en-US" altLang="zh-CN" dirty="0"/>
              <a:t>TTS frontend</a:t>
            </a:r>
            <a:endParaRPr lang="zh-CN" altLang="en-US" dirty="0"/>
          </a:p>
        </p:txBody>
      </p:sp>
      <p:sp>
        <p:nvSpPr>
          <p:cNvPr id="3" name="内容占位符 2">
            <a:extLst>
              <a:ext uri="{FF2B5EF4-FFF2-40B4-BE49-F238E27FC236}">
                <a16:creationId xmlns:a16="http://schemas.microsoft.com/office/drawing/2014/main" id="{10BD62DA-A3DB-4D7C-8154-0D0283A70057}"/>
              </a:ext>
            </a:extLst>
          </p:cNvPr>
          <p:cNvSpPr>
            <a:spLocks noGrp="1"/>
          </p:cNvSpPr>
          <p:nvPr>
            <p:ph idx="1"/>
          </p:nvPr>
        </p:nvSpPr>
        <p:spPr>
          <a:xfrm>
            <a:off x="3852154" y="1825624"/>
            <a:ext cx="7501646" cy="4530725"/>
          </a:xfrm>
        </p:spPr>
        <p:txBody>
          <a:bodyPr>
            <a:normAutofit lnSpcReduction="10000"/>
          </a:bodyPr>
          <a:lstStyle/>
          <a:p>
            <a:r>
              <a:rPr lang="en-US" altLang="zh-CN" dirty="0"/>
              <a:t>grapheme-to-phoneme</a:t>
            </a:r>
            <a:r>
              <a:rPr lang="zh-CN" altLang="en-US" dirty="0"/>
              <a:t>（</a:t>
            </a:r>
            <a:r>
              <a:rPr lang="en-US" altLang="zh-CN" dirty="0"/>
              <a:t>G2P, </a:t>
            </a:r>
            <a:r>
              <a:rPr lang="zh-CN" altLang="en-US" dirty="0"/>
              <a:t>书写位转音位）</a:t>
            </a:r>
            <a:endParaRPr lang="en-US" altLang="zh-CN" dirty="0"/>
          </a:p>
          <a:p>
            <a:pPr lvl="1"/>
            <a:r>
              <a:rPr lang="en-US" altLang="zh-CN" dirty="0"/>
              <a:t>Grapheme: characters generally</a:t>
            </a:r>
          </a:p>
          <a:p>
            <a:pPr lvl="1"/>
            <a:r>
              <a:rPr lang="en-US" altLang="zh-CN" dirty="0"/>
              <a:t>Phoneme: the smallest unit of sound in a language which can distinguish two words</a:t>
            </a:r>
          </a:p>
          <a:p>
            <a:pPr lvl="2"/>
            <a:r>
              <a:rPr lang="en-US" altLang="zh-CN" dirty="0"/>
              <a:t>In Mandarin, </a:t>
            </a:r>
            <a:r>
              <a:rPr lang="zh-CN" altLang="en-US" dirty="0"/>
              <a:t>声母</a:t>
            </a:r>
            <a:r>
              <a:rPr lang="en-US" altLang="zh-CN" dirty="0"/>
              <a:t>, </a:t>
            </a:r>
            <a:r>
              <a:rPr lang="zh-CN" altLang="en-US" dirty="0"/>
              <a:t>韵母 </a:t>
            </a:r>
            <a:r>
              <a:rPr lang="en-US" altLang="zh-CN" dirty="0"/>
              <a:t>of </a:t>
            </a:r>
            <a:r>
              <a:rPr lang="zh-CN" altLang="en-US" dirty="0"/>
              <a:t>汉语拼音</a:t>
            </a:r>
            <a:endParaRPr lang="en-US" altLang="zh-CN" dirty="0"/>
          </a:p>
          <a:p>
            <a:pPr lvl="1"/>
            <a:r>
              <a:rPr lang="en-US" altLang="zh-CN" dirty="0"/>
              <a:t>Tone: </a:t>
            </a:r>
            <a:r>
              <a:rPr lang="zh-CN" altLang="en-US" dirty="0"/>
              <a:t>声调</a:t>
            </a:r>
            <a:endParaRPr lang="en-US" altLang="zh-CN" dirty="0"/>
          </a:p>
          <a:p>
            <a:pPr lvl="2"/>
            <a:r>
              <a:rPr lang="en-US" altLang="zh-CN" dirty="0"/>
              <a:t>In Mandarin, basically 4 + soft</a:t>
            </a:r>
          </a:p>
          <a:p>
            <a:pPr lvl="2"/>
            <a:r>
              <a:rPr lang="en-US" altLang="zh-CN" dirty="0"/>
              <a:t>Also </a:t>
            </a:r>
            <a:r>
              <a:rPr lang="zh-CN" altLang="en-US" dirty="0"/>
              <a:t>变调，儿化</a:t>
            </a:r>
            <a:r>
              <a:rPr lang="en-US" altLang="zh-CN" dirty="0"/>
              <a:t>, more obvious in accents</a:t>
            </a:r>
          </a:p>
          <a:p>
            <a:pPr lvl="1"/>
            <a:r>
              <a:rPr lang="en-US" altLang="zh-CN" dirty="0"/>
              <a:t>E.g. </a:t>
            </a:r>
            <a:r>
              <a:rPr lang="zh-CN" altLang="en-US" dirty="0"/>
              <a:t>章志凌 </a:t>
            </a:r>
            <a:r>
              <a:rPr lang="en-US" altLang="zh-CN" dirty="0" err="1"/>
              <a:t>zh</a:t>
            </a:r>
            <a:r>
              <a:rPr lang="en-US" altLang="zh-CN" dirty="0"/>
              <a:t> ang 1, </a:t>
            </a:r>
            <a:r>
              <a:rPr lang="en-US" altLang="zh-CN" dirty="0" err="1"/>
              <a:t>zh</a:t>
            </a:r>
            <a:r>
              <a:rPr lang="en-US" altLang="zh-CN" dirty="0"/>
              <a:t> </a:t>
            </a:r>
            <a:r>
              <a:rPr lang="en-US" altLang="zh-CN" dirty="0" err="1"/>
              <a:t>i</a:t>
            </a:r>
            <a:r>
              <a:rPr lang="en-US" altLang="zh-CN" dirty="0"/>
              <a:t> 4,  l </a:t>
            </a:r>
            <a:r>
              <a:rPr lang="en-US" altLang="zh-CN" dirty="0" err="1"/>
              <a:t>ing</a:t>
            </a:r>
            <a:r>
              <a:rPr lang="en-US" altLang="zh-CN" dirty="0"/>
              <a:t> 2</a:t>
            </a:r>
          </a:p>
          <a:p>
            <a:r>
              <a:rPr lang="en-US" altLang="zh-CN" dirty="0"/>
              <a:t>Main Challenge: </a:t>
            </a:r>
          </a:p>
          <a:p>
            <a:pPr lvl="1"/>
            <a:r>
              <a:rPr lang="en-US" altLang="zh-CN" dirty="0"/>
              <a:t>polyphone disambiguation[</a:t>
            </a:r>
            <a:r>
              <a:rPr lang="zh-CN" altLang="en-US" dirty="0"/>
              <a:t>多音字消歧</a:t>
            </a:r>
            <a:r>
              <a:rPr lang="en-US" altLang="zh-CN" dirty="0"/>
              <a:t>]</a:t>
            </a:r>
          </a:p>
          <a:p>
            <a:pPr lvl="1"/>
            <a:r>
              <a:rPr lang="zh-CN" altLang="en-US" dirty="0">
                <a:solidFill>
                  <a:schemeClr val="accent1"/>
                </a:solidFill>
              </a:rPr>
              <a:t>知</a:t>
            </a:r>
            <a:r>
              <a:rPr lang="zh-CN" altLang="en-US" dirty="0"/>
              <a:t>之为</a:t>
            </a:r>
            <a:r>
              <a:rPr lang="zh-CN" altLang="en-US" dirty="0">
                <a:solidFill>
                  <a:schemeClr val="accent1"/>
                </a:solidFill>
              </a:rPr>
              <a:t>知</a:t>
            </a:r>
            <a:r>
              <a:rPr lang="zh-CN" altLang="en-US" dirty="0"/>
              <a:t>之，不</a:t>
            </a:r>
            <a:r>
              <a:rPr lang="zh-CN" altLang="en-US" dirty="0">
                <a:solidFill>
                  <a:schemeClr val="accent1"/>
                </a:solidFill>
              </a:rPr>
              <a:t>知</a:t>
            </a:r>
            <a:r>
              <a:rPr lang="zh-CN" altLang="en-US" dirty="0"/>
              <a:t>为不</a:t>
            </a:r>
            <a:r>
              <a:rPr lang="zh-CN" altLang="en-US" dirty="0">
                <a:solidFill>
                  <a:schemeClr val="accent1"/>
                </a:solidFill>
              </a:rPr>
              <a:t>知</a:t>
            </a:r>
            <a:r>
              <a:rPr lang="zh-CN" altLang="en-US" dirty="0"/>
              <a:t>，是</a:t>
            </a:r>
            <a:r>
              <a:rPr lang="zh-CN" altLang="en-US" dirty="0">
                <a:solidFill>
                  <a:srgbClr val="C00000"/>
                </a:solidFill>
              </a:rPr>
              <a:t>知</a:t>
            </a:r>
            <a:r>
              <a:rPr lang="zh-CN" altLang="en-US" dirty="0"/>
              <a:t>也。</a:t>
            </a:r>
            <a:endParaRPr lang="en-US" altLang="zh-CN" dirty="0"/>
          </a:p>
        </p:txBody>
      </p:sp>
      <p:sp>
        <p:nvSpPr>
          <p:cNvPr id="5" name="矩形: 圆角 4">
            <a:extLst>
              <a:ext uri="{FF2B5EF4-FFF2-40B4-BE49-F238E27FC236}">
                <a16:creationId xmlns:a16="http://schemas.microsoft.com/office/drawing/2014/main" id="{8D69C5AA-E64B-4014-B67B-BF4FA073DEBE}"/>
              </a:ext>
            </a:extLst>
          </p:cNvPr>
          <p:cNvSpPr/>
          <p:nvPr/>
        </p:nvSpPr>
        <p:spPr>
          <a:xfrm>
            <a:off x="643643" y="1825625"/>
            <a:ext cx="2820390" cy="635472"/>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Text Normalization</a:t>
            </a:r>
            <a:endParaRPr lang="zh-CN" altLang="en-US" dirty="0">
              <a:solidFill>
                <a:schemeClr val="tx1"/>
              </a:solidFill>
            </a:endParaRPr>
          </a:p>
        </p:txBody>
      </p:sp>
      <p:sp>
        <p:nvSpPr>
          <p:cNvPr id="7" name="矩形: 圆角 6">
            <a:extLst>
              <a:ext uri="{FF2B5EF4-FFF2-40B4-BE49-F238E27FC236}">
                <a16:creationId xmlns:a16="http://schemas.microsoft.com/office/drawing/2014/main" id="{4A86394F-5E28-40EB-BF86-030DA4EF625F}"/>
              </a:ext>
            </a:extLst>
          </p:cNvPr>
          <p:cNvSpPr/>
          <p:nvPr/>
        </p:nvSpPr>
        <p:spPr>
          <a:xfrm>
            <a:off x="1167319" y="2793528"/>
            <a:ext cx="2296714" cy="635472"/>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WS &amp; POS</a:t>
            </a:r>
            <a:endParaRPr lang="zh-CN" altLang="en-US" dirty="0">
              <a:solidFill>
                <a:schemeClr val="tx1"/>
              </a:solidFill>
            </a:endParaRPr>
          </a:p>
        </p:txBody>
      </p:sp>
      <p:sp>
        <p:nvSpPr>
          <p:cNvPr id="8" name="矩形: 圆角 7">
            <a:extLst>
              <a:ext uri="{FF2B5EF4-FFF2-40B4-BE49-F238E27FC236}">
                <a16:creationId xmlns:a16="http://schemas.microsoft.com/office/drawing/2014/main" id="{B38A7091-512F-4403-89DD-E3CFF5E85975}"/>
              </a:ext>
            </a:extLst>
          </p:cNvPr>
          <p:cNvSpPr/>
          <p:nvPr/>
        </p:nvSpPr>
        <p:spPr>
          <a:xfrm>
            <a:off x="1770434" y="3761431"/>
            <a:ext cx="1693598" cy="538195"/>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Prosody</a:t>
            </a:r>
            <a:endParaRPr lang="zh-CN" altLang="en-US" dirty="0">
              <a:solidFill>
                <a:schemeClr val="tx1"/>
              </a:solidFill>
            </a:endParaRPr>
          </a:p>
        </p:txBody>
      </p:sp>
      <p:sp>
        <p:nvSpPr>
          <p:cNvPr id="9" name="矩形: 圆角 8">
            <a:extLst>
              <a:ext uri="{FF2B5EF4-FFF2-40B4-BE49-F238E27FC236}">
                <a16:creationId xmlns:a16="http://schemas.microsoft.com/office/drawing/2014/main" id="{8FAF35D2-FE00-48EE-BF35-B3707D38D971}"/>
              </a:ext>
            </a:extLst>
          </p:cNvPr>
          <p:cNvSpPr/>
          <p:nvPr/>
        </p:nvSpPr>
        <p:spPr>
          <a:xfrm>
            <a:off x="1153537" y="4635369"/>
            <a:ext cx="1693598" cy="538195"/>
          </a:xfrm>
          <a:prstGeom prst="roundRect">
            <a:avLst>
              <a:gd name="adj" fmla="val 0"/>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G2P</a:t>
            </a:r>
            <a:endParaRPr lang="zh-CN" altLang="en-US" dirty="0">
              <a:solidFill>
                <a:schemeClr val="tx1"/>
              </a:solidFill>
            </a:endParaRPr>
          </a:p>
        </p:txBody>
      </p:sp>
      <p:sp>
        <p:nvSpPr>
          <p:cNvPr id="10" name="矩形: 圆角 9">
            <a:extLst>
              <a:ext uri="{FF2B5EF4-FFF2-40B4-BE49-F238E27FC236}">
                <a16:creationId xmlns:a16="http://schemas.microsoft.com/office/drawing/2014/main" id="{6422B20B-8E81-4FF6-99C4-D0B8EBE8F40D}"/>
              </a:ext>
            </a:extLst>
          </p:cNvPr>
          <p:cNvSpPr/>
          <p:nvPr/>
        </p:nvSpPr>
        <p:spPr>
          <a:xfrm>
            <a:off x="643642" y="5505995"/>
            <a:ext cx="2820390" cy="635472"/>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Backend</a:t>
            </a:r>
            <a:endParaRPr lang="zh-CN" altLang="en-US" dirty="0">
              <a:solidFill>
                <a:schemeClr val="tx1"/>
              </a:solidFill>
            </a:endParaRPr>
          </a:p>
        </p:txBody>
      </p:sp>
      <p:cxnSp>
        <p:nvCxnSpPr>
          <p:cNvPr id="12" name="直接箭头连接符 11">
            <a:extLst>
              <a:ext uri="{FF2B5EF4-FFF2-40B4-BE49-F238E27FC236}">
                <a16:creationId xmlns:a16="http://schemas.microsoft.com/office/drawing/2014/main" id="{BFF845E1-24CB-4C55-BACB-FBE24539F0F7}"/>
              </a:ext>
            </a:extLst>
          </p:cNvPr>
          <p:cNvCxnSpPr/>
          <p:nvPr/>
        </p:nvCxnSpPr>
        <p:spPr>
          <a:xfrm>
            <a:off x="838200" y="2461097"/>
            <a:ext cx="0" cy="3044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61E96E12-A80C-4493-83B3-56306C6D5884}"/>
              </a:ext>
            </a:extLst>
          </p:cNvPr>
          <p:cNvCxnSpPr>
            <a:cxnSpLocks/>
          </p:cNvCxnSpPr>
          <p:nvPr/>
        </p:nvCxnSpPr>
        <p:spPr>
          <a:xfrm flipH="1">
            <a:off x="2258113" y="2461097"/>
            <a:ext cx="1" cy="332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AFA37C2A-3560-4348-A8A2-28D2C0C90183}"/>
              </a:ext>
            </a:extLst>
          </p:cNvPr>
          <p:cNvCxnSpPr/>
          <p:nvPr/>
        </p:nvCxnSpPr>
        <p:spPr>
          <a:xfrm>
            <a:off x="1371600" y="3425688"/>
            <a:ext cx="0" cy="1206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A6BA4CD7-E813-4074-9079-A39F796EFDF0}"/>
              </a:ext>
            </a:extLst>
          </p:cNvPr>
          <p:cNvCxnSpPr>
            <a:endCxn id="8" idx="0"/>
          </p:cNvCxnSpPr>
          <p:nvPr/>
        </p:nvCxnSpPr>
        <p:spPr>
          <a:xfrm>
            <a:off x="2617233" y="3425688"/>
            <a:ext cx="0" cy="335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236B1544-10CE-4A51-B180-7A09ADB13DF4}"/>
              </a:ext>
            </a:extLst>
          </p:cNvPr>
          <p:cNvCxnSpPr/>
          <p:nvPr/>
        </p:nvCxnSpPr>
        <p:spPr>
          <a:xfrm>
            <a:off x="3122579" y="4299626"/>
            <a:ext cx="0" cy="1206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E86F486B-278A-47BA-BE27-3EAEAB8E261F}"/>
              </a:ext>
            </a:extLst>
          </p:cNvPr>
          <p:cNvCxnSpPr>
            <a:stCxn id="9" idx="2"/>
          </p:cNvCxnSpPr>
          <p:nvPr/>
        </p:nvCxnSpPr>
        <p:spPr>
          <a:xfrm>
            <a:off x="2000336" y="5173564"/>
            <a:ext cx="0" cy="332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4A4C365D-E5FE-4FD4-964C-1DC0A37B9010}"/>
              </a:ext>
            </a:extLst>
          </p:cNvPr>
          <p:cNvCxnSpPr/>
          <p:nvPr/>
        </p:nvCxnSpPr>
        <p:spPr>
          <a:xfrm>
            <a:off x="2258113" y="4299626"/>
            <a:ext cx="0" cy="332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灯片编号占位符 10">
            <a:extLst>
              <a:ext uri="{FF2B5EF4-FFF2-40B4-BE49-F238E27FC236}">
                <a16:creationId xmlns:a16="http://schemas.microsoft.com/office/drawing/2014/main" id="{746DE382-67B7-43A9-9037-C6BAF3EF3334}"/>
              </a:ext>
            </a:extLst>
          </p:cNvPr>
          <p:cNvSpPr>
            <a:spLocks noGrp="1"/>
          </p:cNvSpPr>
          <p:nvPr>
            <p:ph type="sldNum" sz="quarter" idx="12"/>
          </p:nvPr>
        </p:nvSpPr>
        <p:spPr/>
        <p:txBody>
          <a:bodyPr/>
          <a:lstStyle/>
          <a:p>
            <a:fld id="{8BED7CD3-A025-4AFE-AF5E-3152C0DC0892}" type="slidenum">
              <a:rPr lang="zh-CN" altLang="en-US" smtClean="0"/>
              <a:pPr/>
              <a:t>11</a:t>
            </a:fld>
            <a:r>
              <a:rPr lang="en-US" altLang="zh-CN"/>
              <a:t>/26</a:t>
            </a:r>
            <a:endParaRPr lang="zh-CN" altLang="en-US" dirty="0"/>
          </a:p>
        </p:txBody>
      </p:sp>
    </p:spTree>
    <p:custDataLst>
      <p:tags r:id="rId1"/>
    </p:custDataLst>
    <p:extLst>
      <p:ext uri="{BB962C8B-B14F-4D97-AF65-F5344CB8AC3E}">
        <p14:creationId xmlns:p14="http://schemas.microsoft.com/office/powerpoint/2010/main" val="4170421095"/>
      </p:ext>
    </p:extLst>
  </p:cSld>
  <p:clrMapOvr>
    <a:masterClrMapping/>
  </p:clrMapOvr>
  <mc:AlternateContent xmlns:mc="http://schemas.openxmlformats.org/markup-compatibility/2006" xmlns:p14="http://schemas.microsoft.com/office/powerpoint/2010/main">
    <mc:Choice Requires="p14">
      <p:transition spd="slow" p14:dur="2000" advTm="152664"/>
    </mc:Choice>
    <mc:Fallback xmlns="">
      <p:transition spd="slow" advTm="15266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A87805-EB7F-4063-AC06-846DC1495910}"/>
              </a:ext>
            </a:extLst>
          </p:cNvPr>
          <p:cNvSpPr>
            <a:spLocks noGrp="1"/>
          </p:cNvSpPr>
          <p:nvPr>
            <p:ph type="title"/>
          </p:nvPr>
        </p:nvSpPr>
        <p:spPr/>
        <p:txBody>
          <a:bodyPr/>
          <a:lstStyle/>
          <a:p>
            <a:r>
              <a:rPr lang="en-US" altLang="zh-CN" dirty="0"/>
              <a:t>TTS frontend</a:t>
            </a:r>
            <a:endParaRPr lang="zh-CN" altLang="en-US" dirty="0"/>
          </a:p>
        </p:txBody>
      </p:sp>
      <p:sp>
        <p:nvSpPr>
          <p:cNvPr id="3" name="内容占位符 2">
            <a:extLst>
              <a:ext uri="{FF2B5EF4-FFF2-40B4-BE49-F238E27FC236}">
                <a16:creationId xmlns:a16="http://schemas.microsoft.com/office/drawing/2014/main" id="{10BD62DA-A3DB-4D7C-8154-0D0283A70057}"/>
              </a:ext>
            </a:extLst>
          </p:cNvPr>
          <p:cNvSpPr>
            <a:spLocks noGrp="1"/>
          </p:cNvSpPr>
          <p:nvPr>
            <p:ph idx="1"/>
          </p:nvPr>
        </p:nvSpPr>
        <p:spPr>
          <a:xfrm>
            <a:off x="3852153" y="1825625"/>
            <a:ext cx="7696189" cy="4351338"/>
          </a:xfrm>
        </p:spPr>
        <p:txBody>
          <a:bodyPr>
            <a:normAutofit/>
          </a:bodyPr>
          <a:lstStyle/>
          <a:p>
            <a:r>
              <a:rPr lang="en-US" altLang="zh-CN" dirty="0"/>
              <a:t>grapheme-to-phoneme</a:t>
            </a:r>
            <a:r>
              <a:rPr lang="zh-CN" altLang="en-US" dirty="0"/>
              <a:t>（</a:t>
            </a:r>
            <a:r>
              <a:rPr lang="en-US" altLang="zh-CN" dirty="0"/>
              <a:t>G2P, </a:t>
            </a:r>
            <a:r>
              <a:rPr lang="zh-CN" altLang="en-US" dirty="0"/>
              <a:t>书写位转音位）</a:t>
            </a:r>
            <a:endParaRPr lang="en-US" altLang="zh-CN" dirty="0"/>
          </a:p>
          <a:p>
            <a:pPr lvl="1"/>
            <a:r>
              <a:rPr lang="en-US" altLang="zh-CN" dirty="0"/>
              <a:t>polyphone disambiguation requires context</a:t>
            </a:r>
          </a:p>
          <a:p>
            <a:pPr lvl="1"/>
            <a:r>
              <a:rPr lang="en-US" altLang="zh-CN" dirty="0"/>
              <a:t>Typical Solution: </a:t>
            </a:r>
          </a:p>
          <a:p>
            <a:pPr lvl="1"/>
            <a:r>
              <a:rPr lang="en-US" altLang="zh-CN" dirty="0"/>
              <a:t>Fixed-Window context classification</a:t>
            </a:r>
          </a:p>
          <a:p>
            <a:pPr lvl="1"/>
            <a:r>
              <a:rPr lang="en-US" altLang="zh-CN" dirty="0"/>
              <a:t>Example: </a:t>
            </a:r>
            <a:r>
              <a:rPr lang="en-US" altLang="zh-CN" dirty="0" err="1"/>
              <a:t>window_size</a:t>
            </a:r>
            <a:r>
              <a:rPr lang="en-US" altLang="zh-CN" dirty="0"/>
              <a:t>=6</a:t>
            </a:r>
          </a:p>
          <a:p>
            <a:pPr lvl="1"/>
            <a:endParaRPr lang="en-US" altLang="zh-CN" dirty="0"/>
          </a:p>
        </p:txBody>
      </p:sp>
      <p:sp>
        <p:nvSpPr>
          <p:cNvPr id="5" name="矩形: 圆角 4">
            <a:extLst>
              <a:ext uri="{FF2B5EF4-FFF2-40B4-BE49-F238E27FC236}">
                <a16:creationId xmlns:a16="http://schemas.microsoft.com/office/drawing/2014/main" id="{8D69C5AA-E64B-4014-B67B-BF4FA073DEBE}"/>
              </a:ext>
            </a:extLst>
          </p:cNvPr>
          <p:cNvSpPr/>
          <p:nvPr/>
        </p:nvSpPr>
        <p:spPr>
          <a:xfrm>
            <a:off x="643643" y="1825625"/>
            <a:ext cx="2820390" cy="635472"/>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Text Normalization</a:t>
            </a:r>
            <a:endParaRPr lang="zh-CN" altLang="en-US" dirty="0">
              <a:solidFill>
                <a:schemeClr val="tx1"/>
              </a:solidFill>
            </a:endParaRPr>
          </a:p>
        </p:txBody>
      </p:sp>
      <p:sp>
        <p:nvSpPr>
          <p:cNvPr id="7" name="矩形: 圆角 6">
            <a:extLst>
              <a:ext uri="{FF2B5EF4-FFF2-40B4-BE49-F238E27FC236}">
                <a16:creationId xmlns:a16="http://schemas.microsoft.com/office/drawing/2014/main" id="{4A86394F-5E28-40EB-BF86-030DA4EF625F}"/>
              </a:ext>
            </a:extLst>
          </p:cNvPr>
          <p:cNvSpPr/>
          <p:nvPr/>
        </p:nvSpPr>
        <p:spPr>
          <a:xfrm>
            <a:off x="1167319" y="2793528"/>
            <a:ext cx="2296714" cy="635472"/>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WS &amp; POS</a:t>
            </a:r>
            <a:endParaRPr lang="zh-CN" altLang="en-US" dirty="0">
              <a:solidFill>
                <a:schemeClr val="tx1"/>
              </a:solidFill>
            </a:endParaRPr>
          </a:p>
        </p:txBody>
      </p:sp>
      <p:sp>
        <p:nvSpPr>
          <p:cNvPr id="8" name="矩形: 圆角 7">
            <a:extLst>
              <a:ext uri="{FF2B5EF4-FFF2-40B4-BE49-F238E27FC236}">
                <a16:creationId xmlns:a16="http://schemas.microsoft.com/office/drawing/2014/main" id="{B38A7091-512F-4403-89DD-E3CFF5E85975}"/>
              </a:ext>
            </a:extLst>
          </p:cNvPr>
          <p:cNvSpPr/>
          <p:nvPr/>
        </p:nvSpPr>
        <p:spPr>
          <a:xfrm>
            <a:off x="1770434" y="3761431"/>
            <a:ext cx="1693598" cy="538195"/>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Prosody</a:t>
            </a:r>
            <a:endParaRPr lang="zh-CN" altLang="en-US" dirty="0">
              <a:solidFill>
                <a:schemeClr val="tx1"/>
              </a:solidFill>
            </a:endParaRPr>
          </a:p>
        </p:txBody>
      </p:sp>
      <p:sp>
        <p:nvSpPr>
          <p:cNvPr id="9" name="矩形: 圆角 8">
            <a:extLst>
              <a:ext uri="{FF2B5EF4-FFF2-40B4-BE49-F238E27FC236}">
                <a16:creationId xmlns:a16="http://schemas.microsoft.com/office/drawing/2014/main" id="{8FAF35D2-FE00-48EE-BF35-B3707D38D971}"/>
              </a:ext>
            </a:extLst>
          </p:cNvPr>
          <p:cNvSpPr/>
          <p:nvPr/>
        </p:nvSpPr>
        <p:spPr>
          <a:xfrm>
            <a:off x="1153537" y="4635369"/>
            <a:ext cx="1693598" cy="538195"/>
          </a:xfrm>
          <a:prstGeom prst="roundRect">
            <a:avLst>
              <a:gd name="adj" fmla="val 0"/>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G2P</a:t>
            </a:r>
            <a:endParaRPr lang="zh-CN" altLang="en-US" dirty="0">
              <a:solidFill>
                <a:schemeClr val="tx1"/>
              </a:solidFill>
            </a:endParaRPr>
          </a:p>
        </p:txBody>
      </p:sp>
      <p:sp>
        <p:nvSpPr>
          <p:cNvPr id="10" name="矩形: 圆角 9">
            <a:extLst>
              <a:ext uri="{FF2B5EF4-FFF2-40B4-BE49-F238E27FC236}">
                <a16:creationId xmlns:a16="http://schemas.microsoft.com/office/drawing/2014/main" id="{6422B20B-8E81-4FF6-99C4-D0B8EBE8F40D}"/>
              </a:ext>
            </a:extLst>
          </p:cNvPr>
          <p:cNvSpPr/>
          <p:nvPr/>
        </p:nvSpPr>
        <p:spPr>
          <a:xfrm>
            <a:off x="643642" y="5505995"/>
            <a:ext cx="2820390" cy="635472"/>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Backend</a:t>
            </a:r>
            <a:endParaRPr lang="zh-CN" altLang="en-US" dirty="0">
              <a:solidFill>
                <a:schemeClr val="tx1"/>
              </a:solidFill>
            </a:endParaRPr>
          </a:p>
        </p:txBody>
      </p:sp>
      <p:cxnSp>
        <p:nvCxnSpPr>
          <p:cNvPr id="12" name="直接箭头连接符 11">
            <a:extLst>
              <a:ext uri="{FF2B5EF4-FFF2-40B4-BE49-F238E27FC236}">
                <a16:creationId xmlns:a16="http://schemas.microsoft.com/office/drawing/2014/main" id="{BFF845E1-24CB-4C55-BACB-FBE24539F0F7}"/>
              </a:ext>
            </a:extLst>
          </p:cNvPr>
          <p:cNvCxnSpPr/>
          <p:nvPr/>
        </p:nvCxnSpPr>
        <p:spPr>
          <a:xfrm>
            <a:off x="838200" y="2461097"/>
            <a:ext cx="0" cy="3044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61E96E12-A80C-4493-83B3-56306C6D5884}"/>
              </a:ext>
            </a:extLst>
          </p:cNvPr>
          <p:cNvCxnSpPr>
            <a:cxnSpLocks/>
          </p:cNvCxnSpPr>
          <p:nvPr/>
        </p:nvCxnSpPr>
        <p:spPr>
          <a:xfrm flipH="1">
            <a:off x="2258113" y="2461097"/>
            <a:ext cx="1" cy="332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AFA37C2A-3560-4348-A8A2-28D2C0C90183}"/>
              </a:ext>
            </a:extLst>
          </p:cNvPr>
          <p:cNvCxnSpPr/>
          <p:nvPr/>
        </p:nvCxnSpPr>
        <p:spPr>
          <a:xfrm>
            <a:off x="1371600" y="3425688"/>
            <a:ext cx="0" cy="1206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A6BA4CD7-E813-4074-9079-A39F796EFDF0}"/>
              </a:ext>
            </a:extLst>
          </p:cNvPr>
          <p:cNvCxnSpPr>
            <a:endCxn id="8" idx="0"/>
          </p:cNvCxnSpPr>
          <p:nvPr/>
        </p:nvCxnSpPr>
        <p:spPr>
          <a:xfrm>
            <a:off x="2617233" y="3425688"/>
            <a:ext cx="0" cy="335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236B1544-10CE-4A51-B180-7A09ADB13DF4}"/>
              </a:ext>
            </a:extLst>
          </p:cNvPr>
          <p:cNvCxnSpPr/>
          <p:nvPr/>
        </p:nvCxnSpPr>
        <p:spPr>
          <a:xfrm>
            <a:off x="3122579" y="4299626"/>
            <a:ext cx="0" cy="1206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E86F486B-278A-47BA-BE27-3EAEAB8E261F}"/>
              </a:ext>
            </a:extLst>
          </p:cNvPr>
          <p:cNvCxnSpPr>
            <a:stCxn id="9" idx="2"/>
          </p:cNvCxnSpPr>
          <p:nvPr/>
        </p:nvCxnSpPr>
        <p:spPr>
          <a:xfrm>
            <a:off x="2000336" y="5173564"/>
            <a:ext cx="0" cy="332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4A4C365D-E5FE-4FD4-964C-1DC0A37B9010}"/>
              </a:ext>
            </a:extLst>
          </p:cNvPr>
          <p:cNvCxnSpPr/>
          <p:nvPr/>
        </p:nvCxnSpPr>
        <p:spPr>
          <a:xfrm>
            <a:off x="2258113" y="4299626"/>
            <a:ext cx="0" cy="332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06475F52-D9CB-46E9-B9BE-04D3067236BF}"/>
              </a:ext>
            </a:extLst>
          </p:cNvPr>
          <p:cNvSpPr/>
          <p:nvPr/>
        </p:nvSpPr>
        <p:spPr>
          <a:xfrm>
            <a:off x="4423633" y="4082601"/>
            <a:ext cx="3320140" cy="369332"/>
          </a:xfrm>
          <a:prstGeom prst="rect">
            <a:avLst/>
          </a:prstGeom>
          <a:ln>
            <a:solidFill>
              <a:schemeClr val="tx1"/>
            </a:solidFill>
          </a:ln>
        </p:spPr>
        <p:txBody>
          <a:bodyPr wrap="none">
            <a:spAutoFit/>
          </a:bodyPr>
          <a:lstStyle/>
          <a:p>
            <a:r>
              <a:rPr lang="zh-CN" altLang="en-US" dirty="0"/>
              <a:t>官指出，他们</a:t>
            </a:r>
            <a:r>
              <a:rPr lang="en-US" altLang="zh-CN" dirty="0">
                <a:solidFill>
                  <a:srgbClr val="FF0000"/>
                </a:solidFill>
              </a:rPr>
              <a:t>[</a:t>
            </a:r>
            <a:r>
              <a:rPr lang="zh-CN" altLang="en-US" dirty="0">
                <a:solidFill>
                  <a:srgbClr val="FF0000"/>
                </a:solidFill>
              </a:rPr>
              <a:t>为</a:t>
            </a:r>
            <a:r>
              <a:rPr lang="en-US" altLang="zh-CN" dirty="0">
                <a:solidFill>
                  <a:srgbClr val="FF0000"/>
                </a:solidFill>
              </a:rPr>
              <a:t>]</a:t>
            </a:r>
            <a:r>
              <a:rPr lang="zh-CN" altLang="en-US" dirty="0"/>
              <a:t>心智成熟的人</a:t>
            </a:r>
            <a:endParaRPr lang="en-US" altLang="zh-CN" dirty="0"/>
          </a:p>
        </p:txBody>
      </p:sp>
      <p:sp>
        <p:nvSpPr>
          <p:cNvPr id="21" name="矩形 20">
            <a:extLst>
              <a:ext uri="{FF2B5EF4-FFF2-40B4-BE49-F238E27FC236}">
                <a16:creationId xmlns:a16="http://schemas.microsoft.com/office/drawing/2014/main" id="{5CD3033A-B709-413D-B286-827FC586965D}"/>
              </a:ext>
            </a:extLst>
          </p:cNvPr>
          <p:cNvSpPr/>
          <p:nvPr/>
        </p:nvSpPr>
        <p:spPr>
          <a:xfrm>
            <a:off x="4415677" y="4667293"/>
            <a:ext cx="3320140" cy="369332"/>
          </a:xfrm>
          <a:prstGeom prst="rect">
            <a:avLst/>
          </a:prstGeom>
          <a:ln>
            <a:solidFill>
              <a:schemeClr val="tx1"/>
            </a:solidFill>
          </a:ln>
        </p:spPr>
        <p:txBody>
          <a:bodyPr wrap="none">
            <a:spAutoFit/>
          </a:bodyPr>
          <a:lstStyle/>
          <a:p>
            <a:r>
              <a:rPr lang="zh-CN" altLang="en-US" dirty="0"/>
              <a:t>共产党员应当</a:t>
            </a:r>
            <a:r>
              <a:rPr lang="en-US" altLang="zh-CN" dirty="0">
                <a:solidFill>
                  <a:srgbClr val="FF0000"/>
                </a:solidFill>
              </a:rPr>
              <a:t>[</a:t>
            </a:r>
            <a:r>
              <a:rPr lang="zh-CN" altLang="en-US" dirty="0">
                <a:solidFill>
                  <a:srgbClr val="FF0000"/>
                </a:solidFill>
              </a:rPr>
              <a:t>为</a:t>
            </a:r>
            <a:r>
              <a:rPr lang="en-US" altLang="zh-CN" dirty="0">
                <a:solidFill>
                  <a:srgbClr val="FF0000"/>
                </a:solidFill>
              </a:rPr>
              <a:t>]</a:t>
            </a:r>
            <a:r>
              <a:rPr lang="zh-CN" altLang="en-US" dirty="0"/>
              <a:t>人民服务，才</a:t>
            </a:r>
            <a:endParaRPr lang="en-US" altLang="zh-CN" dirty="0"/>
          </a:p>
        </p:txBody>
      </p:sp>
      <p:sp>
        <p:nvSpPr>
          <p:cNvPr id="23" name="矩形 22">
            <a:extLst>
              <a:ext uri="{FF2B5EF4-FFF2-40B4-BE49-F238E27FC236}">
                <a16:creationId xmlns:a16="http://schemas.microsoft.com/office/drawing/2014/main" id="{EF06780C-E832-4E1D-8E22-C3FF75662510}"/>
              </a:ext>
            </a:extLst>
          </p:cNvPr>
          <p:cNvSpPr/>
          <p:nvPr/>
        </p:nvSpPr>
        <p:spPr>
          <a:xfrm>
            <a:off x="4415677" y="5251985"/>
            <a:ext cx="3320140" cy="369332"/>
          </a:xfrm>
          <a:prstGeom prst="rect">
            <a:avLst/>
          </a:prstGeom>
          <a:ln>
            <a:solidFill>
              <a:schemeClr val="tx1"/>
            </a:solidFill>
          </a:ln>
        </p:spPr>
        <p:txBody>
          <a:bodyPr wrap="none">
            <a:spAutoFit/>
          </a:bodyPr>
          <a:lstStyle/>
          <a:p>
            <a:r>
              <a:rPr lang="zh-CN" altLang="en-US" dirty="0"/>
              <a:t>了你的吻，这</a:t>
            </a:r>
            <a:r>
              <a:rPr lang="en-US" altLang="zh-CN" dirty="0">
                <a:solidFill>
                  <a:srgbClr val="0070C0"/>
                </a:solidFill>
              </a:rPr>
              <a:t>[</a:t>
            </a:r>
            <a:r>
              <a:rPr lang="zh-CN" altLang="en-US" dirty="0">
                <a:solidFill>
                  <a:srgbClr val="0070C0"/>
                </a:solidFill>
              </a:rPr>
              <a:t>一</a:t>
            </a:r>
            <a:r>
              <a:rPr lang="en-US" altLang="zh-CN" dirty="0">
                <a:solidFill>
                  <a:srgbClr val="0070C0"/>
                </a:solidFill>
              </a:rPr>
              <a:t>]</a:t>
            </a:r>
            <a:r>
              <a:rPr lang="zh-CN" altLang="en-US" dirty="0"/>
              <a:t>生原本一个人</a:t>
            </a:r>
            <a:endParaRPr lang="en-US" altLang="zh-CN" dirty="0"/>
          </a:p>
        </p:txBody>
      </p:sp>
      <p:sp>
        <p:nvSpPr>
          <p:cNvPr id="25" name="矩形 24">
            <a:extLst>
              <a:ext uri="{FF2B5EF4-FFF2-40B4-BE49-F238E27FC236}">
                <a16:creationId xmlns:a16="http://schemas.microsoft.com/office/drawing/2014/main" id="{EB90DCA2-CD14-46BA-99C7-480898DD3B31}"/>
              </a:ext>
            </a:extLst>
          </p:cNvPr>
          <p:cNvSpPr/>
          <p:nvPr/>
        </p:nvSpPr>
        <p:spPr>
          <a:xfrm>
            <a:off x="4415677" y="5772135"/>
            <a:ext cx="3320140" cy="369332"/>
          </a:xfrm>
          <a:prstGeom prst="rect">
            <a:avLst/>
          </a:prstGeom>
          <a:ln>
            <a:solidFill>
              <a:schemeClr val="tx1"/>
            </a:solidFill>
          </a:ln>
        </p:spPr>
        <p:txBody>
          <a:bodyPr wrap="none">
            <a:spAutoFit/>
          </a:bodyPr>
          <a:lstStyle/>
          <a:p>
            <a:r>
              <a:rPr lang="zh-CN" altLang="en-US" dirty="0"/>
              <a:t>，这一生原本</a:t>
            </a:r>
            <a:r>
              <a:rPr lang="en-US" altLang="zh-CN" dirty="0">
                <a:solidFill>
                  <a:srgbClr val="0070C0"/>
                </a:solidFill>
              </a:rPr>
              <a:t>[</a:t>
            </a:r>
            <a:r>
              <a:rPr lang="zh-CN" altLang="en-US" dirty="0">
                <a:solidFill>
                  <a:srgbClr val="0070C0"/>
                </a:solidFill>
              </a:rPr>
              <a:t>一</a:t>
            </a:r>
            <a:r>
              <a:rPr lang="en-US" altLang="zh-CN" dirty="0">
                <a:solidFill>
                  <a:srgbClr val="0070C0"/>
                </a:solidFill>
              </a:rPr>
              <a:t>]</a:t>
            </a:r>
            <a:r>
              <a:rPr lang="zh-CN" altLang="en-US" dirty="0"/>
              <a:t>个人，你坚持</a:t>
            </a:r>
            <a:endParaRPr lang="en-US" altLang="zh-CN" dirty="0"/>
          </a:p>
        </p:txBody>
      </p:sp>
      <p:graphicFrame>
        <p:nvGraphicFramePr>
          <p:cNvPr id="15" name="表格 16">
            <a:extLst>
              <a:ext uri="{FF2B5EF4-FFF2-40B4-BE49-F238E27FC236}">
                <a16:creationId xmlns:a16="http://schemas.microsoft.com/office/drawing/2014/main" id="{6144870A-D92E-478F-AAC1-51395E10D522}"/>
              </a:ext>
            </a:extLst>
          </p:cNvPr>
          <p:cNvGraphicFramePr>
            <a:graphicFrameLocks noGrp="1"/>
          </p:cNvGraphicFramePr>
          <p:nvPr>
            <p:extLst>
              <p:ext uri="{D42A27DB-BD31-4B8C-83A1-F6EECF244321}">
                <p14:modId xmlns:p14="http://schemas.microsoft.com/office/powerpoint/2010/main" val="771025473"/>
              </p:ext>
            </p:extLst>
          </p:nvPr>
        </p:nvGraphicFramePr>
        <p:xfrm>
          <a:off x="8999474" y="3657600"/>
          <a:ext cx="732532" cy="2961640"/>
        </p:xfrm>
        <a:graphic>
          <a:graphicData uri="http://schemas.openxmlformats.org/drawingml/2006/table">
            <a:tbl>
              <a:tblPr firstRow="1" bandRow="1">
                <a:tableStyleId>{5940675A-B579-460E-94D1-54222C63F5DA}</a:tableStyleId>
              </a:tblPr>
              <a:tblGrid>
                <a:gridCol w="732532">
                  <a:extLst>
                    <a:ext uri="{9D8B030D-6E8A-4147-A177-3AD203B41FA5}">
                      <a16:colId xmlns:a16="http://schemas.microsoft.com/office/drawing/2014/main" val="3507306575"/>
                    </a:ext>
                  </a:extLst>
                </a:gridCol>
              </a:tblGrid>
              <a:tr h="239395">
                <a:tc>
                  <a:txBody>
                    <a:bodyPr/>
                    <a:lstStyle/>
                    <a:p>
                      <a:r>
                        <a:rPr lang="en-US" altLang="zh-CN" dirty="0"/>
                        <a:t>XXX</a:t>
                      </a:r>
                      <a:endParaRPr lang="zh-CN" altLang="en-US" dirty="0"/>
                    </a:p>
                  </a:txBody>
                  <a:tcPr/>
                </a:tc>
                <a:extLst>
                  <a:ext uri="{0D108BD9-81ED-4DB2-BD59-A6C34878D82A}">
                    <a16:rowId xmlns:a16="http://schemas.microsoft.com/office/drawing/2014/main" val="1301526551"/>
                  </a:ext>
                </a:extLst>
              </a:tr>
              <a:tr h="370840">
                <a:tc>
                  <a:txBody>
                    <a:bodyPr/>
                    <a:lstStyle/>
                    <a:p>
                      <a:r>
                        <a:rPr lang="en-US" altLang="zh-CN" dirty="0">
                          <a:solidFill>
                            <a:srgbClr val="FF0000"/>
                          </a:solidFill>
                        </a:rPr>
                        <a:t>wei2</a:t>
                      </a:r>
                      <a:endParaRPr lang="zh-CN" altLang="en-US" dirty="0">
                        <a:solidFill>
                          <a:srgbClr val="FF0000"/>
                        </a:solidFill>
                      </a:endParaRPr>
                    </a:p>
                  </a:txBody>
                  <a:tcPr/>
                </a:tc>
                <a:extLst>
                  <a:ext uri="{0D108BD9-81ED-4DB2-BD59-A6C34878D82A}">
                    <a16:rowId xmlns:a16="http://schemas.microsoft.com/office/drawing/2014/main" val="138132717"/>
                  </a:ext>
                </a:extLst>
              </a:tr>
              <a:tr h="370840">
                <a:tc>
                  <a:txBody>
                    <a:bodyPr/>
                    <a:lstStyle/>
                    <a:p>
                      <a:r>
                        <a:rPr lang="en-US" altLang="zh-CN" dirty="0">
                          <a:solidFill>
                            <a:srgbClr val="FF0000"/>
                          </a:solidFill>
                        </a:rPr>
                        <a:t>wei4</a:t>
                      </a:r>
                      <a:endParaRPr lang="zh-CN" altLang="en-US" dirty="0">
                        <a:solidFill>
                          <a:srgbClr val="FF0000"/>
                        </a:solidFill>
                      </a:endParaRPr>
                    </a:p>
                  </a:txBody>
                  <a:tcPr/>
                </a:tc>
                <a:extLst>
                  <a:ext uri="{0D108BD9-81ED-4DB2-BD59-A6C34878D82A}">
                    <a16:rowId xmlns:a16="http://schemas.microsoft.com/office/drawing/2014/main" val="1557369171"/>
                  </a:ext>
                </a:extLst>
              </a:tr>
              <a:tr h="370840">
                <a:tc>
                  <a:txBody>
                    <a:bodyPr/>
                    <a:lstStyle/>
                    <a:p>
                      <a:r>
                        <a:rPr lang="en-US" altLang="zh-CN" dirty="0"/>
                        <a:t>XXX</a:t>
                      </a:r>
                      <a:endParaRPr lang="zh-CN" altLang="en-US" dirty="0"/>
                    </a:p>
                  </a:txBody>
                  <a:tcPr/>
                </a:tc>
                <a:extLst>
                  <a:ext uri="{0D108BD9-81ED-4DB2-BD59-A6C34878D82A}">
                    <a16:rowId xmlns:a16="http://schemas.microsoft.com/office/drawing/2014/main" val="1448312982"/>
                  </a:ext>
                </a:extLst>
              </a:tr>
              <a:tr h="370840">
                <a:tc>
                  <a:txBody>
                    <a:bodyPr/>
                    <a:lstStyle/>
                    <a:p>
                      <a:r>
                        <a:rPr lang="en-US" altLang="zh-CN" dirty="0">
                          <a:solidFill>
                            <a:srgbClr val="0070C0"/>
                          </a:solidFill>
                        </a:rPr>
                        <a:t>yi1</a:t>
                      </a:r>
                      <a:endParaRPr lang="zh-CN" altLang="en-US" dirty="0">
                        <a:solidFill>
                          <a:srgbClr val="0070C0"/>
                        </a:solidFill>
                      </a:endParaRPr>
                    </a:p>
                  </a:txBody>
                  <a:tcPr/>
                </a:tc>
                <a:extLst>
                  <a:ext uri="{0D108BD9-81ED-4DB2-BD59-A6C34878D82A}">
                    <a16:rowId xmlns:a16="http://schemas.microsoft.com/office/drawing/2014/main" val="1497504617"/>
                  </a:ext>
                </a:extLst>
              </a:tr>
              <a:tr h="370840">
                <a:tc>
                  <a:txBody>
                    <a:bodyPr/>
                    <a:lstStyle/>
                    <a:p>
                      <a:r>
                        <a:rPr lang="en-US" altLang="zh-CN" dirty="0">
                          <a:solidFill>
                            <a:srgbClr val="0070C0"/>
                          </a:solidFill>
                        </a:rPr>
                        <a:t>yi2</a:t>
                      </a:r>
                      <a:endParaRPr lang="zh-CN" altLang="en-US" dirty="0">
                        <a:solidFill>
                          <a:srgbClr val="0070C0"/>
                        </a:solidFill>
                      </a:endParaRPr>
                    </a:p>
                  </a:txBody>
                  <a:tcPr/>
                </a:tc>
                <a:extLst>
                  <a:ext uri="{0D108BD9-81ED-4DB2-BD59-A6C34878D82A}">
                    <a16:rowId xmlns:a16="http://schemas.microsoft.com/office/drawing/2014/main" val="1747604631"/>
                  </a:ext>
                </a:extLst>
              </a:tr>
              <a:tr h="370840">
                <a:tc>
                  <a:txBody>
                    <a:bodyPr/>
                    <a:lstStyle/>
                    <a:p>
                      <a:r>
                        <a:rPr lang="en-US" altLang="zh-CN" dirty="0">
                          <a:solidFill>
                            <a:srgbClr val="0070C0"/>
                          </a:solidFill>
                        </a:rPr>
                        <a:t>yi4</a:t>
                      </a:r>
                      <a:endParaRPr lang="zh-CN" altLang="en-US" dirty="0">
                        <a:solidFill>
                          <a:srgbClr val="0070C0"/>
                        </a:solidFill>
                      </a:endParaRPr>
                    </a:p>
                  </a:txBody>
                  <a:tcPr/>
                </a:tc>
                <a:extLst>
                  <a:ext uri="{0D108BD9-81ED-4DB2-BD59-A6C34878D82A}">
                    <a16:rowId xmlns:a16="http://schemas.microsoft.com/office/drawing/2014/main" val="1912836955"/>
                  </a:ext>
                </a:extLst>
              </a:tr>
              <a:tr h="370840">
                <a:tc>
                  <a:txBody>
                    <a:bodyPr/>
                    <a:lstStyle/>
                    <a:p>
                      <a:r>
                        <a:rPr lang="en-US" altLang="zh-CN" dirty="0"/>
                        <a:t>XXX</a:t>
                      </a:r>
                      <a:endParaRPr lang="zh-CN" altLang="en-US" dirty="0"/>
                    </a:p>
                  </a:txBody>
                  <a:tcPr/>
                </a:tc>
                <a:extLst>
                  <a:ext uri="{0D108BD9-81ED-4DB2-BD59-A6C34878D82A}">
                    <a16:rowId xmlns:a16="http://schemas.microsoft.com/office/drawing/2014/main" val="3220205162"/>
                  </a:ext>
                </a:extLst>
              </a:tr>
            </a:tbl>
          </a:graphicData>
        </a:graphic>
      </p:graphicFrame>
      <p:sp>
        <p:nvSpPr>
          <p:cNvPr id="19" name="文本框 18">
            <a:extLst>
              <a:ext uri="{FF2B5EF4-FFF2-40B4-BE49-F238E27FC236}">
                <a16:creationId xmlns:a16="http://schemas.microsoft.com/office/drawing/2014/main" id="{82E2C0BD-99D5-4765-BB23-502932170B0F}"/>
              </a:ext>
            </a:extLst>
          </p:cNvPr>
          <p:cNvSpPr txBox="1"/>
          <p:nvPr/>
        </p:nvSpPr>
        <p:spPr>
          <a:xfrm>
            <a:off x="9982200" y="4902810"/>
            <a:ext cx="1801091" cy="369332"/>
          </a:xfrm>
          <a:prstGeom prst="rect">
            <a:avLst/>
          </a:prstGeom>
          <a:noFill/>
        </p:spPr>
        <p:txBody>
          <a:bodyPr wrap="square" rtlCol="0">
            <a:spAutoFit/>
          </a:bodyPr>
          <a:lstStyle/>
          <a:p>
            <a:r>
              <a:rPr lang="en-US" altLang="zh-CN" dirty="0"/>
              <a:t>Masked </a:t>
            </a:r>
            <a:r>
              <a:rPr lang="en-US" altLang="zh-CN" dirty="0" err="1"/>
              <a:t>softmax</a:t>
            </a:r>
            <a:endParaRPr lang="zh-CN" altLang="en-US" dirty="0"/>
          </a:p>
        </p:txBody>
      </p:sp>
      <p:sp>
        <p:nvSpPr>
          <p:cNvPr id="27" name="文本框 26">
            <a:extLst>
              <a:ext uri="{FF2B5EF4-FFF2-40B4-BE49-F238E27FC236}">
                <a16:creationId xmlns:a16="http://schemas.microsoft.com/office/drawing/2014/main" id="{60B00FD3-3AD9-4DE3-8174-BA446655043A}"/>
              </a:ext>
            </a:extLst>
          </p:cNvPr>
          <p:cNvSpPr txBox="1"/>
          <p:nvPr/>
        </p:nvSpPr>
        <p:spPr>
          <a:xfrm>
            <a:off x="4485823" y="6190732"/>
            <a:ext cx="3320136" cy="646331"/>
          </a:xfrm>
          <a:prstGeom prst="rect">
            <a:avLst/>
          </a:prstGeom>
          <a:noFill/>
        </p:spPr>
        <p:txBody>
          <a:bodyPr wrap="square" rtlCol="0">
            <a:spAutoFit/>
          </a:bodyPr>
          <a:lstStyle/>
          <a:p>
            <a:pPr algn="ctr"/>
            <a:r>
              <a:rPr lang="en-US" altLang="zh-CN" dirty="0"/>
              <a:t>Word embeddings</a:t>
            </a:r>
          </a:p>
          <a:p>
            <a:pPr algn="ctr"/>
            <a:r>
              <a:rPr lang="en-US" altLang="zh-CN" dirty="0"/>
              <a:t>+</a:t>
            </a:r>
            <a:r>
              <a:rPr lang="en-US" altLang="zh-CN" dirty="0" err="1"/>
              <a:t>WS&amp;Pos&amp;Psd</a:t>
            </a:r>
            <a:endParaRPr lang="en-US" altLang="zh-CN" dirty="0"/>
          </a:p>
        </p:txBody>
      </p:sp>
      <p:cxnSp>
        <p:nvCxnSpPr>
          <p:cNvPr id="42" name="直接连接符 41">
            <a:extLst>
              <a:ext uri="{FF2B5EF4-FFF2-40B4-BE49-F238E27FC236}">
                <a16:creationId xmlns:a16="http://schemas.microsoft.com/office/drawing/2014/main" id="{A25BEEF3-C3AE-4A3E-BA96-DE31F84F213D}"/>
              </a:ext>
            </a:extLst>
          </p:cNvPr>
          <p:cNvCxnSpPr>
            <a:stCxn id="13" idx="3"/>
          </p:cNvCxnSpPr>
          <p:nvPr/>
        </p:nvCxnSpPr>
        <p:spPr>
          <a:xfrm flipV="1">
            <a:off x="7743773" y="4236573"/>
            <a:ext cx="1234919" cy="30694"/>
          </a:xfrm>
          <a:prstGeom prst="line">
            <a:avLst/>
          </a:prstGeom>
        </p:spPr>
        <p:style>
          <a:lnRef idx="1">
            <a:schemeClr val="accent2"/>
          </a:lnRef>
          <a:fillRef idx="0">
            <a:schemeClr val="accent2"/>
          </a:fillRef>
          <a:effectRef idx="0">
            <a:schemeClr val="accent2"/>
          </a:effectRef>
          <a:fontRef idx="minor">
            <a:schemeClr val="tx1"/>
          </a:fontRef>
        </p:style>
      </p:cxnSp>
      <p:cxnSp>
        <p:nvCxnSpPr>
          <p:cNvPr id="43" name="直接连接符 42">
            <a:extLst>
              <a:ext uri="{FF2B5EF4-FFF2-40B4-BE49-F238E27FC236}">
                <a16:creationId xmlns:a16="http://schemas.microsoft.com/office/drawing/2014/main" id="{D7003F7C-3FD0-457B-BC90-8E2D6EA137BC}"/>
              </a:ext>
            </a:extLst>
          </p:cNvPr>
          <p:cNvCxnSpPr>
            <a:cxnSpLocks/>
            <a:stCxn id="21" idx="3"/>
          </p:cNvCxnSpPr>
          <p:nvPr/>
        </p:nvCxnSpPr>
        <p:spPr>
          <a:xfrm flipV="1">
            <a:off x="7735817" y="4621987"/>
            <a:ext cx="1263657" cy="229972"/>
          </a:xfrm>
          <a:prstGeom prst="line">
            <a:avLst/>
          </a:prstGeom>
        </p:spPr>
        <p:style>
          <a:lnRef idx="1">
            <a:schemeClr val="accent2"/>
          </a:lnRef>
          <a:fillRef idx="0">
            <a:schemeClr val="accent2"/>
          </a:fillRef>
          <a:effectRef idx="0">
            <a:schemeClr val="accent2"/>
          </a:effectRef>
          <a:fontRef idx="minor">
            <a:schemeClr val="tx1"/>
          </a:fontRef>
        </p:style>
      </p:cxnSp>
      <p:cxnSp>
        <p:nvCxnSpPr>
          <p:cNvPr id="63" name="直接连接符 62">
            <a:extLst>
              <a:ext uri="{FF2B5EF4-FFF2-40B4-BE49-F238E27FC236}">
                <a16:creationId xmlns:a16="http://schemas.microsoft.com/office/drawing/2014/main" id="{CDA6B7E1-E0C8-433F-895A-81E6F46AA3D5}"/>
              </a:ext>
            </a:extLst>
          </p:cNvPr>
          <p:cNvCxnSpPr>
            <a:cxnSpLocks/>
          </p:cNvCxnSpPr>
          <p:nvPr/>
        </p:nvCxnSpPr>
        <p:spPr>
          <a:xfrm>
            <a:off x="7735817" y="5436651"/>
            <a:ext cx="1263657" cy="640247"/>
          </a:xfrm>
          <a:prstGeom prst="line">
            <a:avLst/>
          </a:prstGeom>
        </p:spPr>
        <p:style>
          <a:lnRef idx="1">
            <a:schemeClr val="accent2"/>
          </a:lnRef>
          <a:fillRef idx="0">
            <a:schemeClr val="accent2"/>
          </a:fillRef>
          <a:effectRef idx="0">
            <a:schemeClr val="accent2"/>
          </a:effectRef>
          <a:fontRef idx="minor">
            <a:schemeClr val="tx1"/>
          </a:fontRef>
        </p:style>
      </p:cxnSp>
      <p:cxnSp>
        <p:nvCxnSpPr>
          <p:cNvPr id="64" name="直接连接符 63">
            <a:extLst>
              <a:ext uri="{FF2B5EF4-FFF2-40B4-BE49-F238E27FC236}">
                <a16:creationId xmlns:a16="http://schemas.microsoft.com/office/drawing/2014/main" id="{D8C9C197-9419-4075-B511-F98BF509EC88}"/>
              </a:ext>
            </a:extLst>
          </p:cNvPr>
          <p:cNvCxnSpPr>
            <a:cxnSpLocks/>
            <a:stCxn id="25" idx="3"/>
          </p:cNvCxnSpPr>
          <p:nvPr/>
        </p:nvCxnSpPr>
        <p:spPr>
          <a:xfrm flipV="1">
            <a:off x="7735817" y="5736639"/>
            <a:ext cx="1263657" cy="220162"/>
          </a:xfrm>
          <a:prstGeom prst="line">
            <a:avLst/>
          </a:prstGeom>
        </p:spPr>
        <p:style>
          <a:lnRef idx="1">
            <a:schemeClr val="accent2"/>
          </a:lnRef>
          <a:fillRef idx="0">
            <a:schemeClr val="accent2"/>
          </a:fillRef>
          <a:effectRef idx="0">
            <a:schemeClr val="accent2"/>
          </a:effectRef>
          <a:fontRef idx="minor">
            <a:schemeClr val="tx1"/>
          </a:fontRef>
        </p:style>
      </p:cxnSp>
      <p:sp>
        <p:nvSpPr>
          <p:cNvPr id="71" name="灯片编号占位符 70">
            <a:extLst>
              <a:ext uri="{FF2B5EF4-FFF2-40B4-BE49-F238E27FC236}">
                <a16:creationId xmlns:a16="http://schemas.microsoft.com/office/drawing/2014/main" id="{DF85305E-0406-427A-9286-973140181CA4}"/>
              </a:ext>
            </a:extLst>
          </p:cNvPr>
          <p:cNvSpPr>
            <a:spLocks noGrp="1"/>
          </p:cNvSpPr>
          <p:nvPr>
            <p:ph type="sldNum" sz="quarter" idx="12"/>
          </p:nvPr>
        </p:nvSpPr>
        <p:spPr/>
        <p:txBody>
          <a:bodyPr/>
          <a:lstStyle/>
          <a:p>
            <a:fld id="{8BED7CD3-A025-4AFE-AF5E-3152C0DC0892}" type="slidenum">
              <a:rPr lang="zh-CN" altLang="en-US" smtClean="0"/>
              <a:pPr/>
              <a:t>12</a:t>
            </a:fld>
            <a:r>
              <a:rPr lang="en-US" altLang="zh-CN"/>
              <a:t>/26</a:t>
            </a:r>
            <a:endParaRPr lang="zh-CN" altLang="en-US" dirty="0"/>
          </a:p>
        </p:txBody>
      </p:sp>
    </p:spTree>
    <p:custDataLst>
      <p:tags r:id="rId1"/>
    </p:custDataLst>
    <p:extLst>
      <p:ext uri="{BB962C8B-B14F-4D97-AF65-F5344CB8AC3E}">
        <p14:creationId xmlns:p14="http://schemas.microsoft.com/office/powerpoint/2010/main" val="1564664417"/>
      </p:ext>
    </p:extLst>
  </p:cSld>
  <p:clrMapOvr>
    <a:masterClrMapping/>
  </p:clrMapOvr>
  <mc:AlternateContent xmlns:mc="http://schemas.openxmlformats.org/markup-compatibility/2006" xmlns:p14="http://schemas.microsoft.com/office/powerpoint/2010/main">
    <mc:Choice Requires="p14">
      <p:transition spd="slow" p14:dur="2000" advTm="302393"/>
    </mc:Choice>
    <mc:Fallback xmlns="">
      <p:transition spd="slow" advTm="30239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500"/>
                                        <p:tgtEl>
                                          <p:spTgt spid="42"/>
                                        </p:tgtEl>
                                      </p:cBhvr>
                                    </p:animEffect>
                                  </p:childTnLst>
                                </p:cTn>
                              </p:par>
                              <p:par>
                                <p:cTn id="22" presetID="10" presetClass="entr" presetSubtype="0" fill="hold" nodeType="with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500"/>
                                        <p:tgtEl>
                                          <p:spTgt spid="43"/>
                                        </p:tgtEl>
                                      </p:cBhvr>
                                    </p:animEffect>
                                  </p:childTnLst>
                                </p:cTn>
                              </p:par>
                              <p:par>
                                <p:cTn id="25" presetID="10" presetClass="entr" presetSubtype="0" fill="hold" nodeType="with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fade">
                                      <p:cBhvr>
                                        <p:cTn id="27" dur="500"/>
                                        <p:tgtEl>
                                          <p:spTgt spid="63"/>
                                        </p:tgtEl>
                                      </p:cBhvr>
                                    </p:animEffect>
                                  </p:childTnLst>
                                </p:cTn>
                              </p:par>
                              <p:par>
                                <p:cTn id="28" presetID="10" presetClass="entr" presetSubtype="0" fill="hold" nodeType="withEffect">
                                  <p:stCondLst>
                                    <p:cond delay="0"/>
                                  </p:stCondLst>
                                  <p:childTnLst>
                                    <p:set>
                                      <p:cBhvr>
                                        <p:cTn id="29" dur="1" fill="hold">
                                          <p:stCondLst>
                                            <p:cond delay="0"/>
                                          </p:stCondLst>
                                        </p:cTn>
                                        <p:tgtEl>
                                          <p:spTgt spid="64"/>
                                        </p:tgtEl>
                                        <p:attrNameLst>
                                          <p:attrName>style.visibility</p:attrName>
                                        </p:attrNameLst>
                                      </p:cBhvr>
                                      <p:to>
                                        <p:strVal val="visible"/>
                                      </p:to>
                                    </p:set>
                                    <p:animEffect transition="in" filter="fade">
                                      <p:cBhvr>
                                        <p:cTn id="30" dur="500"/>
                                        <p:tgtEl>
                                          <p:spTgt spid="6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1" grpId="0" animBg="1"/>
      <p:bldP spid="23" grpId="0" animBg="1"/>
      <p:bldP spid="25" grpId="0" animBg="1"/>
      <p:bldP spid="19" grpId="0"/>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519E33-14D6-4996-ABD5-1CC74194BAE7}"/>
              </a:ext>
            </a:extLst>
          </p:cNvPr>
          <p:cNvSpPr>
            <a:spLocks noGrp="1"/>
          </p:cNvSpPr>
          <p:nvPr>
            <p:ph type="title"/>
          </p:nvPr>
        </p:nvSpPr>
        <p:spPr/>
        <p:txBody>
          <a:bodyPr/>
          <a:lstStyle/>
          <a:p>
            <a:r>
              <a:rPr lang="en-US" altLang="zh-CN" dirty="0"/>
              <a:t>Quiz: Spot TTS errors</a:t>
            </a:r>
            <a:endParaRPr lang="zh-CN" altLang="en-US" dirty="0"/>
          </a:p>
        </p:txBody>
      </p:sp>
      <p:sp>
        <p:nvSpPr>
          <p:cNvPr id="3" name="内容占位符 2">
            <a:extLst>
              <a:ext uri="{FF2B5EF4-FFF2-40B4-BE49-F238E27FC236}">
                <a16:creationId xmlns:a16="http://schemas.microsoft.com/office/drawing/2014/main" id="{1718B031-9A9B-44A4-B021-7F831BCFF947}"/>
              </a:ext>
            </a:extLst>
          </p:cNvPr>
          <p:cNvSpPr>
            <a:spLocks noGrp="1"/>
          </p:cNvSpPr>
          <p:nvPr>
            <p:ph idx="1"/>
          </p:nvPr>
        </p:nvSpPr>
        <p:spPr>
          <a:xfrm>
            <a:off x="838200" y="1825624"/>
            <a:ext cx="10515600" cy="4530725"/>
          </a:xfrm>
        </p:spPr>
        <p:txBody>
          <a:bodyPr>
            <a:normAutofit fontScale="92500" lnSpcReduction="10000"/>
          </a:bodyPr>
          <a:lstStyle/>
          <a:p>
            <a:r>
              <a:rPr lang="en-US" altLang="zh-CN" dirty="0"/>
              <a:t>Sound1: </a:t>
            </a:r>
            <a:r>
              <a:rPr lang="zh-CN" altLang="en-US" dirty="0"/>
              <a:t>但法官指出，他们为心智成熟的人</a:t>
            </a:r>
            <a:r>
              <a:rPr lang="en-US" altLang="zh-CN" dirty="0"/>
              <a:t>…</a:t>
            </a:r>
          </a:p>
          <a:p>
            <a:pPr lvl="1"/>
            <a:r>
              <a:rPr lang="en-US" altLang="zh-CN" dirty="0"/>
              <a:t>Which type of error? (TN/G2P/Prosody?)</a:t>
            </a:r>
          </a:p>
          <a:p>
            <a:pPr lvl="1"/>
            <a:r>
              <a:rPr lang="en-US" altLang="zh-CN" dirty="0"/>
              <a:t>G2P error: </a:t>
            </a:r>
            <a:r>
              <a:rPr lang="zh-CN" altLang="en-US" dirty="0"/>
              <a:t>为</a:t>
            </a:r>
            <a:r>
              <a:rPr lang="en-US" altLang="zh-CN" dirty="0"/>
              <a:t>(wei2 -&gt; wei4)</a:t>
            </a:r>
          </a:p>
          <a:p>
            <a:r>
              <a:rPr lang="en-US" altLang="zh-CN" dirty="0"/>
              <a:t>Sound2:  Duke, the No. 1 best college basketball team…</a:t>
            </a:r>
          </a:p>
          <a:p>
            <a:pPr lvl="1"/>
            <a:r>
              <a:rPr lang="en-US" altLang="zh-CN" dirty="0"/>
              <a:t>Which type of error? (TN/G2P/Prosody)</a:t>
            </a:r>
          </a:p>
          <a:p>
            <a:pPr lvl="1"/>
            <a:r>
              <a:rPr lang="en-US" altLang="zh-CN" dirty="0"/>
              <a:t>TN error: “No.” should be normalized as (Number)</a:t>
            </a:r>
          </a:p>
          <a:p>
            <a:r>
              <a:rPr lang="en-US" altLang="zh-CN" dirty="0"/>
              <a:t>Sound3:  A lockdown was lifted at about 4 p.m. local time.</a:t>
            </a:r>
          </a:p>
          <a:p>
            <a:pPr lvl="1"/>
            <a:r>
              <a:rPr lang="en-US" altLang="zh-CN" dirty="0"/>
              <a:t>Which type of error? (TN/G2P/Prosody)</a:t>
            </a:r>
          </a:p>
          <a:p>
            <a:pPr lvl="1"/>
            <a:r>
              <a:rPr lang="en-US" altLang="zh-CN" dirty="0"/>
              <a:t>Prosody error: read as </a:t>
            </a:r>
            <a:r>
              <a:rPr lang="zh-CN" altLang="en-US" dirty="0"/>
              <a:t>“</a:t>
            </a:r>
            <a:r>
              <a:rPr lang="en-US" altLang="zh-CN" dirty="0"/>
              <a:t>at about 4 p.m.#4</a:t>
            </a:r>
            <a:r>
              <a:rPr lang="zh-CN" altLang="en-US" dirty="0"/>
              <a:t>”</a:t>
            </a:r>
            <a:r>
              <a:rPr lang="en-US" altLang="zh-CN" dirty="0"/>
              <a:t>, but should be #2</a:t>
            </a:r>
          </a:p>
          <a:p>
            <a:pPr lvl="1"/>
            <a:r>
              <a:rPr lang="en-US" altLang="zh-CN" dirty="0"/>
              <a:t>From an end2end model(with no explicit frontend), so no way to debug</a:t>
            </a:r>
          </a:p>
          <a:p>
            <a:r>
              <a:rPr lang="en-US" altLang="zh-CN" dirty="0"/>
              <a:t>Advantage with TTS frontend design</a:t>
            </a:r>
          </a:p>
          <a:p>
            <a:pPr lvl="1"/>
            <a:r>
              <a:rPr lang="en-US" altLang="zh-CN" dirty="0"/>
              <a:t>Easy to debug and apply fixes. Superior performance by now.</a:t>
            </a:r>
            <a:endParaRPr lang="zh-CN" altLang="en-US" dirty="0"/>
          </a:p>
        </p:txBody>
      </p:sp>
      <p:pic>
        <p:nvPicPr>
          <p:cNvPr id="6" name="G2P_error_tingtoutiao">
            <a:hlinkClick r:id="" action="ppaction://media"/>
            <a:extLst>
              <a:ext uri="{FF2B5EF4-FFF2-40B4-BE49-F238E27FC236}">
                <a16:creationId xmlns:a16="http://schemas.microsoft.com/office/drawing/2014/main" id="{5030FC2F-D26B-4E7B-BFDC-7B4502B7B5ED}"/>
              </a:ext>
            </a:extLst>
          </p:cNvPr>
          <p:cNvPicPr>
            <a:picLocks noChangeAspect="1"/>
          </p:cNvPicPr>
          <p:nvPr>
            <a:audioFile r:link="rId3"/>
            <p:extLst>
              <p:ext uri="{DAA4B4D4-6D71-4841-9C94-3DE7FCFB9230}">
                <p14:media xmlns:p14="http://schemas.microsoft.com/office/powerpoint/2010/main" r:embed="rId2"/>
              </p:ext>
            </p:extLst>
          </p:nvPr>
        </p:nvPicPr>
        <p:blipFill>
          <a:blip r:embed="rId10"/>
          <a:stretch>
            <a:fillRect/>
          </a:stretch>
        </p:blipFill>
        <p:spPr>
          <a:xfrm>
            <a:off x="8366918" y="1758950"/>
            <a:ext cx="487363" cy="487363"/>
          </a:xfrm>
          <a:prstGeom prst="rect">
            <a:avLst/>
          </a:prstGeom>
        </p:spPr>
      </p:pic>
      <p:pic>
        <p:nvPicPr>
          <p:cNvPr id="7" name="TN_error_iwen">
            <a:hlinkClick r:id="" action="ppaction://media"/>
            <a:extLst>
              <a:ext uri="{FF2B5EF4-FFF2-40B4-BE49-F238E27FC236}">
                <a16:creationId xmlns:a16="http://schemas.microsoft.com/office/drawing/2014/main" id="{EA76EDE1-70E8-4855-AEC7-F734FA7E3059}"/>
              </a:ext>
            </a:extLst>
          </p:cNvPr>
          <p:cNvPicPr>
            <a:picLocks noChangeAspect="1"/>
          </p:cNvPicPr>
          <p:nvPr>
            <a:audioFile r:link="rId5"/>
            <p:extLst>
              <p:ext uri="{DAA4B4D4-6D71-4841-9C94-3DE7FCFB9230}">
                <p14:media xmlns:p14="http://schemas.microsoft.com/office/powerpoint/2010/main" r:embed="rId4"/>
              </p:ext>
            </p:extLst>
          </p:nvPr>
        </p:nvPicPr>
        <p:blipFill>
          <a:blip r:embed="rId10"/>
          <a:stretch>
            <a:fillRect/>
          </a:stretch>
        </p:blipFill>
        <p:spPr>
          <a:xfrm>
            <a:off x="9309893" y="2866231"/>
            <a:ext cx="487363" cy="487363"/>
          </a:xfrm>
          <a:prstGeom prst="rect">
            <a:avLst/>
          </a:prstGeom>
        </p:spPr>
      </p:pic>
      <p:pic>
        <p:nvPicPr>
          <p:cNvPr id="5" name="prosody">
            <a:hlinkClick r:id="" action="ppaction://media"/>
            <a:extLst>
              <a:ext uri="{FF2B5EF4-FFF2-40B4-BE49-F238E27FC236}">
                <a16:creationId xmlns:a16="http://schemas.microsoft.com/office/drawing/2014/main" id="{C4E3040C-8C2A-4F3A-BAEE-B9A0B5BDC559}"/>
              </a:ext>
            </a:extLst>
          </p:cNvPr>
          <p:cNvPicPr>
            <a:picLocks noChangeAspect="1"/>
          </p:cNvPicPr>
          <p:nvPr>
            <a:audioFile r:link="rId7"/>
            <p:extLst>
              <p:ext uri="{DAA4B4D4-6D71-4841-9C94-3DE7FCFB9230}">
                <p14:media xmlns:p14="http://schemas.microsoft.com/office/powerpoint/2010/main" r:embed="rId6"/>
              </p:ext>
            </p:extLst>
          </p:nvPr>
        </p:nvPicPr>
        <p:blipFill>
          <a:blip r:embed="rId10"/>
          <a:stretch>
            <a:fillRect/>
          </a:stretch>
        </p:blipFill>
        <p:spPr>
          <a:xfrm>
            <a:off x="9553574" y="3989966"/>
            <a:ext cx="487363" cy="487363"/>
          </a:xfrm>
          <a:prstGeom prst="rect">
            <a:avLst/>
          </a:prstGeom>
        </p:spPr>
      </p:pic>
      <p:sp>
        <p:nvSpPr>
          <p:cNvPr id="9" name="灯片编号占位符 8">
            <a:extLst>
              <a:ext uri="{FF2B5EF4-FFF2-40B4-BE49-F238E27FC236}">
                <a16:creationId xmlns:a16="http://schemas.microsoft.com/office/drawing/2014/main" id="{A39382EB-C612-45C5-8F8D-31D34CC95DFF}"/>
              </a:ext>
            </a:extLst>
          </p:cNvPr>
          <p:cNvSpPr>
            <a:spLocks noGrp="1"/>
          </p:cNvSpPr>
          <p:nvPr>
            <p:ph type="sldNum" sz="quarter" idx="12"/>
          </p:nvPr>
        </p:nvSpPr>
        <p:spPr/>
        <p:txBody>
          <a:bodyPr/>
          <a:lstStyle/>
          <a:p>
            <a:fld id="{8BED7CD3-A025-4AFE-AF5E-3152C0DC0892}" type="slidenum">
              <a:rPr lang="zh-CN" altLang="en-US" smtClean="0"/>
              <a:pPr/>
              <a:t>13</a:t>
            </a:fld>
            <a:r>
              <a:rPr lang="en-US" altLang="zh-CN"/>
              <a:t>/26</a:t>
            </a:r>
            <a:endParaRPr lang="zh-CN" altLang="en-US" dirty="0"/>
          </a:p>
        </p:txBody>
      </p:sp>
    </p:spTree>
    <p:custDataLst>
      <p:tags r:id="rId1"/>
    </p:custDataLst>
    <p:extLst>
      <p:ext uri="{BB962C8B-B14F-4D97-AF65-F5344CB8AC3E}">
        <p14:creationId xmlns:p14="http://schemas.microsoft.com/office/powerpoint/2010/main" val="2709563325"/>
      </p:ext>
    </p:extLst>
  </p:cSld>
  <p:clrMapOvr>
    <a:masterClrMapping/>
  </p:clrMapOvr>
  <mc:AlternateContent xmlns:mc="http://schemas.openxmlformats.org/markup-compatibility/2006" xmlns:p14="http://schemas.microsoft.com/office/powerpoint/2010/main">
    <mc:Choice Requires="p14">
      <p:transition spd="slow" p14:dur="2000" advTm="208523"/>
    </mc:Choice>
    <mc:Fallback xmlns="">
      <p:transition spd="slow" advTm="2085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p:cTn id="53" fill="hold" display="0">
                  <p:stCondLst>
                    <p:cond delay="indefinite"/>
                  </p:stCondLst>
                  <p:endCondLst>
                    <p:cond evt="onStopAudio" delay="0">
                      <p:tgtEl>
                        <p:sldTgt/>
                      </p:tgtEl>
                    </p:cond>
                  </p:endCondLst>
                </p:cTn>
                <p:tgtEl>
                  <p:spTgt spid="6"/>
                </p:tgtEl>
              </p:cMediaNode>
            </p:audio>
            <p:audio>
              <p:cMediaNode vol="100000">
                <p:cTn id="54" fill="hold" display="0">
                  <p:stCondLst>
                    <p:cond delay="indefinite"/>
                  </p:stCondLst>
                  <p:endCondLst>
                    <p:cond evt="onStopAudio" delay="0">
                      <p:tgtEl>
                        <p:sldTgt/>
                      </p:tgtEl>
                    </p:cond>
                  </p:endCondLst>
                </p:cTn>
                <p:tgtEl>
                  <p:spTgt spid="7"/>
                </p:tgtEl>
              </p:cMediaNode>
            </p:audio>
            <p:audio>
              <p:cMediaNode vol="80000">
                <p:cTn id="55" fill="hold" display="0">
                  <p:stCondLst>
                    <p:cond delay="indefinite"/>
                  </p:stCondLst>
                  <p:endCondLst>
                    <p:cond evt="onStopAudio" delay="0">
                      <p:tgtEl>
                        <p:sldTgt/>
                      </p:tgtEl>
                    </p:cond>
                  </p:endCondLst>
                </p:cTn>
                <p:tgtEl>
                  <p:spTgt spid="5"/>
                </p:tgtEl>
              </p:cMediaNode>
            </p:audio>
          </p:childTnLst>
        </p:cTn>
      </p:par>
    </p:tnLst>
  </p:timing>
  <p:extLst>
    <p:ext uri="{E180D4A7-C9FB-4DFB-919C-405C955672EB}">
      <p14:showEvtLst xmlns:p14="http://schemas.microsoft.com/office/powerpoint/2010/main">
        <p14:pauseEvt time="27652" objId="6"/>
        <p14:seekEvt time="27652" objId="6" seek="1899"/>
        <p14:seekEvt time="28661" objId="6" seek="230"/>
        <p14:seekEvt time="28740" objId="6" seek="173"/>
        <p14:seekEvt time="28747" objId="6" seek="115"/>
        <p14:seekEvt time="28756" objId="6" seek="43"/>
        <p14:seekEvt time="28763" objId="6" seek="0"/>
        <p14:seekEvt time="28772" objId="6" seek="0"/>
        <p14:seekEvt time="28780" objId="6" seek="0"/>
        <p14:seekEvt time="28788" objId="6" seek="0"/>
        <p14:seekEvt time="28795" objId="6" seek="0"/>
        <p14:seekEvt time="28804" objId="6" seek="0"/>
        <p14:seekEvt time="28812" objId="6" seek="0"/>
        <p14:seekEvt time="28820" objId="6" seek="0"/>
        <p14:seekEvt time="28828" objId="6" seek="0"/>
        <p14:seekEvt time="28838" objId="6" seek="0"/>
        <p14:seekEvt time="28844" objId="6" seek="0"/>
        <p14:seekEvt time="28852" objId="6" seek="0"/>
        <p14:seekEvt time="28852" objId="6" seek="0"/>
        <p14:seekEvt time="28859" objId="6" seek="0"/>
        <p14:seekEvt time="28868" objId="6" seek="0"/>
        <p14:resumeEvt time="29268" objId="6"/>
        <p14:stopEvt time="33337" objId="6"/>
        <p14:playEvt time="43656" objId="6"/>
        <p14:stopEvt time="47725" objId="6"/>
        <p14:playEvt time="57497" objId="7"/>
        <p14:stopEvt time="64577" objId="7"/>
        <p14:playEvt time="68394" objId="7"/>
        <p14:stopEvt time="75369" objId="7"/>
        <p14:playEvt time="94413" objId="5"/>
        <p14:stopEvt time="98945" objId="5"/>
      </p14:showEvtLst>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A87805-EB7F-4063-AC06-846DC1495910}"/>
              </a:ext>
            </a:extLst>
          </p:cNvPr>
          <p:cNvSpPr>
            <a:spLocks noGrp="1"/>
          </p:cNvSpPr>
          <p:nvPr>
            <p:ph type="title"/>
          </p:nvPr>
        </p:nvSpPr>
        <p:spPr/>
        <p:txBody>
          <a:bodyPr/>
          <a:lstStyle/>
          <a:p>
            <a:r>
              <a:rPr lang="en-US" altLang="zh-CN" dirty="0"/>
              <a:t>TTS frontend</a:t>
            </a:r>
            <a:endParaRPr lang="zh-CN" altLang="en-US" dirty="0"/>
          </a:p>
        </p:txBody>
      </p:sp>
      <p:sp>
        <p:nvSpPr>
          <p:cNvPr id="3" name="内容占位符 2">
            <a:extLst>
              <a:ext uri="{FF2B5EF4-FFF2-40B4-BE49-F238E27FC236}">
                <a16:creationId xmlns:a16="http://schemas.microsoft.com/office/drawing/2014/main" id="{10BD62DA-A3DB-4D7C-8154-0D0283A70057}"/>
              </a:ext>
            </a:extLst>
          </p:cNvPr>
          <p:cNvSpPr>
            <a:spLocks noGrp="1"/>
          </p:cNvSpPr>
          <p:nvPr>
            <p:ph idx="1"/>
          </p:nvPr>
        </p:nvSpPr>
        <p:spPr>
          <a:xfrm>
            <a:off x="3862865" y="1690688"/>
            <a:ext cx="7501646" cy="4526537"/>
          </a:xfrm>
        </p:spPr>
        <p:txBody>
          <a:bodyPr>
            <a:normAutofit/>
          </a:bodyPr>
          <a:lstStyle/>
          <a:p>
            <a:r>
              <a:rPr lang="en-US" altLang="zh-CN" dirty="0"/>
              <a:t>Highly correlated parts</a:t>
            </a:r>
          </a:p>
          <a:p>
            <a:pPr lvl="1"/>
            <a:r>
              <a:rPr lang="en-US" altLang="zh-CN" dirty="0"/>
              <a:t>WS helps prosody</a:t>
            </a:r>
          </a:p>
          <a:p>
            <a:pPr lvl="2"/>
            <a:r>
              <a:rPr lang="zh-CN" altLang="en-US" dirty="0"/>
              <a:t>市</a:t>
            </a:r>
            <a:r>
              <a:rPr lang="en-US" altLang="zh-CN" dirty="0"/>
              <a:t>/</a:t>
            </a:r>
            <a:r>
              <a:rPr lang="zh-CN" altLang="en-US" dirty="0"/>
              <a:t>长江大桥，</a:t>
            </a:r>
            <a:r>
              <a:rPr lang="en-US" altLang="zh-CN" dirty="0"/>
              <a:t> </a:t>
            </a:r>
            <a:r>
              <a:rPr lang="zh-CN" altLang="en-US" dirty="0"/>
              <a:t>市长</a:t>
            </a:r>
            <a:r>
              <a:rPr lang="en-US" altLang="zh-CN" dirty="0"/>
              <a:t>/</a:t>
            </a:r>
            <a:r>
              <a:rPr lang="zh-CN" altLang="en-US" dirty="0"/>
              <a:t>江大桥</a:t>
            </a:r>
            <a:endParaRPr lang="en-US" altLang="zh-CN" dirty="0"/>
          </a:p>
          <a:p>
            <a:pPr lvl="2"/>
            <a:r>
              <a:rPr lang="zh-CN" altLang="en-US" dirty="0"/>
              <a:t>市</a:t>
            </a:r>
            <a:r>
              <a:rPr lang="en-US" altLang="zh-CN" dirty="0"/>
              <a:t>#2</a:t>
            </a:r>
            <a:r>
              <a:rPr lang="zh-CN" altLang="en-US" dirty="0"/>
              <a:t>长江大桥，</a:t>
            </a:r>
            <a:r>
              <a:rPr lang="en-US" altLang="zh-CN" dirty="0"/>
              <a:t> </a:t>
            </a:r>
            <a:r>
              <a:rPr lang="zh-CN" altLang="en-US" dirty="0"/>
              <a:t>市长</a:t>
            </a:r>
            <a:r>
              <a:rPr lang="en-US" altLang="zh-CN" dirty="0"/>
              <a:t>#2</a:t>
            </a:r>
            <a:r>
              <a:rPr lang="zh-CN" altLang="en-US" dirty="0"/>
              <a:t>江大桥</a:t>
            </a:r>
            <a:endParaRPr lang="en-US" altLang="zh-CN" dirty="0"/>
          </a:p>
          <a:p>
            <a:pPr lvl="1"/>
            <a:r>
              <a:rPr lang="en-US" altLang="zh-CN" dirty="0"/>
              <a:t>WS&amp;POS helps G2P</a:t>
            </a:r>
          </a:p>
          <a:p>
            <a:pPr lvl="2"/>
            <a:r>
              <a:rPr lang="zh-CN" altLang="en-US" dirty="0"/>
              <a:t>市</a:t>
            </a:r>
            <a:r>
              <a:rPr lang="en-US" altLang="zh-CN" dirty="0"/>
              <a:t>/</a:t>
            </a:r>
            <a:r>
              <a:rPr lang="zh-CN" altLang="en-US" dirty="0"/>
              <a:t>长江大桥</a:t>
            </a:r>
            <a:r>
              <a:rPr lang="en-US" altLang="zh-CN" dirty="0"/>
              <a:t>[LOC]</a:t>
            </a:r>
            <a:r>
              <a:rPr lang="zh-CN" altLang="en-US" dirty="0"/>
              <a:t>，</a:t>
            </a:r>
            <a:r>
              <a:rPr lang="en-US" altLang="zh-CN" dirty="0"/>
              <a:t> </a:t>
            </a:r>
            <a:r>
              <a:rPr lang="zh-CN" altLang="en-US" dirty="0"/>
              <a:t>市长</a:t>
            </a:r>
            <a:r>
              <a:rPr lang="en-US" altLang="zh-CN" dirty="0"/>
              <a:t>/</a:t>
            </a:r>
            <a:r>
              <a:rPr lang="zh-CN" altLang="en-US" dirty="0"/>
              <a:t>江大桥</a:t>
            </a:r>
            <a:r>
              <a:rPr lang="en-US" altLang="zh-CN" dirty="0"/>
              <a:t>[PER]</a:t>
            </a:r>
          </a:p>
          <a:p>
            <a:pPr lvl="2"/>
            <a:r>
              <a:rPr lang="zh-CN" altLang="en-US" dirty="0"/>
              <a:t>市长</a:t>
            </a:r>
            <a:r>
              <a:rPr lang="en-US" altLang="zh-CN" dirty="0"/>
              <a:t>(</a:t>
            </a:r>
            <a:r>
              <a:rPr lang="en-US" altLang="zh-CN" dirty="0" err="1"/>
              <a:t>ch</a:t>
            </a:r>
            <a:r>
              <a:rPr lang="en-US" altLang="zh-CN" dirty="0"/>
              <a:t> ang 2)</a:t>
            </a:r>
            <a:r>
              <a:rPr lang="zh-CN" altLang="en-US" dirty="0"/>
              <a:t>江大桥，</a:t>
            </a:r>
            <a:r>
              <a:rPr lang="en-US" altLang="zh-CN" dirty="0"/>
              <a:t> </a:t>
            </a:r>
            <a:r>
              <a:rPr lang="zh-CN" altLang="en-US" dirty="0"/>
              <a:t>市长</a:t>
            </a:r>
            <a:r>
              <a:rPr lang="en-US" altLang="zh-CN" dirty="0"/>
              <a:t>(</a:t>
            </a:r>
            <a:r>
              <a:rPr lang="en-US" altLang="zh-CN" dirty="0" err="1"/>
              <a:t>zh</a:t>
            </a:r>
            <a:r>
              <a:rPr lang="en-US" altLang="zh-CN" dirty="0"/>
              <a:t> ang 3)</a:t>
            </a:r>
            <a:r>
              <a:rPr lang="zh-CN" altLang="en-US" dirty="0"/>
              <a:t>江大桥</a:t>
            </a:r>
            <a:endParaRPr lang="en-US" altLang="zh-CN" dirty="0"/>
          </a:p>
          <a:p>
            <a:pPr lvl="2"/>
            <a:endParaRPr lang="en-US" altLang="zh-CN" dirty="0"/>
          </a:p>
          <a:p>
            <a:r>
              <a:rPr lang="en-US" altLang="zh-CN" dirty="0"/>
              <a:t>What if WS/POS makes error?</a:t>
            </a:r>
          </a:p>
          <a:p>
            <a:r>
              <a:rPr lang="en-US" altLang="zh-CN" dirty="0"/>
              <a:t>3 models needs to be trained separately</a:t>
            </a:r>
          </a:p>
          <a:p>
            <a:r>
              <a:rPr lang="en-US" altLang="zh-CN" dirty="0"/>
              <a:t>Need 3 set of labeled data, heavy labor</a:t>
            </a:r>
          </a:p>
          <a:p>
            <a:pPr lvl="2"/>
            <a:endParaRPr lang="en-US" altLang="zh-CN" dirty="0"/>
          </a:p>
          <a:p>
            <a:pPr lvl="1"/>
            <a:endParaRPr lang="en-US" altLang="zh-CN" dirty="0"/>
          </a:p>
          <a:p>
            <a:endParaRPr lang="en-US" altLang="zh-CN" dirty="0"/>
          </a:p>
        </p:txBody>
      </p:sp>
      <p:sp>
        <p:nvSpPr>
          <p:cNvPr id="5" name="矩形: 圆角 4">
            <a:extLst>
              <a:ext uri="{FF2B5EF4-FFF2-40B4-BE49-F238E27FC236}">
                <a16:creationId xmlns:a16="http://schemas.microsoft.com/office/drawing/2014/main" id="{8D69C5AA-E64B-4014-B67B-BF4FA073DEBE}"/>
              </a:ext>
            </a:extLst>
          </p:cNvPr>
          <p:cNvSpPr/>
          <p:nvPr/>
        </p:nvSpPr>
        <p:spPr>
          <a:xfrm>
            <a:off x="643643" y="1825625"/>
            <a:ext cx="2820390" cy="635472"/>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Text Normalization</a:t>
            </a:r>
            <a:endParaRPr lang="zh-CN" altLang="en-US" dirty="0">
              <a:solidFill>
                <a:schemeClr val="tx1"/>
              </a:solidFill>
            </a:endParaRPr>
          </a:p>
        </p:txBody>
      </p:sp>
      <p:sp>
        <p:nvSpPr>
          <p:cNvPr id="7" name="矩形: 圆角 6">
            <a:extLst>
              <a:ext uri="{FF2B5EF4-FFF2-40B4-BE49-F238E27FC236}">
                <a16:creationId xmlns:a16="http://schemas.microsoft.com/office/drawing/2014/main" id="{4A86394F-5E28-40EB-BF86-030DA4EF625F}"/>
              </a:ext>
            </a:extLst>
          </p:cNvPr>
          <p:cNvSpPr/>
          <p:nvPr/>
        </p:nvSpPr>
        <p:spPr>
          <a:xfrm>
            <a:off x="1167319" y="2793528"/>
            <a:ext cx="2296714" cy="635472"/>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WS &amp; POS</a:t>
            </a:r>
            <a:endParaRPr lang="zh-CN" altLang="en-US" dirty="0">
              <a:solidFill>
                <a:schemeClr val="tx1"/>
              </a:solidFill>
            </a:endParaRPr>
          </a:p>
        </p:txBody>
      </p:sp>
      <p:sp>
        <p:nvSpPr>
          <p:cNvPr id="8" name="矩形: 圆角 7">
            <a:extLst>
              <a:ext uri="{FF2B5EF4-FFF2-40B4-BE49-F238E27FC236}">
                <a16:creationId xmlns:a16="http://schemas.microsoft.com/office/drawing/2014/main" id="{B38A7091-512F-4403-89DD-E3CFF5E85975}"/>
              </a:ext>
            </a:extLst>
          </p:cNvPr>
          <p:cNvSpPr/>
          <p:nvPr/>
        </p:nvSpPr>
        <p:spPr>
          <a:xfrm>
            <a:off x="1770434" y="3761431"/>
            <a:ext cx="1693598" cy="538195"/>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Prosody</a:t>
            </a:r>
            <a:endParaRPr lang="zh-CN" altLang="en-US" dirty="0">
              <a:solidFill>
                <a:schemeClr val="tx1"/>
              </a:solidFill>
            </a:endParaRPr>
          </a:p>
        </p:txBody>
      </p:sp>
      <p:sp>
        <p:nvSpPr>
          <p:cNvPr id="9" name="矩形: 圆角 8">
            <a:extLst>
              <a:ext uri="{FF2B5EF4-FFF2-40B4-BE49-F238E27FC236}">
                <a16:creationId xmlns:a16="http://schemas.microsoft.com/office/drawing/2014/main" id="{8FAF35D2-FE00-48EE-BF35-B3707D38D971}"/>
              </a:ext>
            </a:extLst>
          </p:cNvPr>
          <p:cNvSpPr/>
          <p:nvPr/>
        </p:nvSpPr>
        <p:spPr>
          <a:xfrm>
            <a:off x="1153537" y="4635369"/>
            <a:ext cx="1693598" cy="538195"/>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G2P</a:t>
            </a:r>
            <a:endParaRPr lang="zh-CN" altLang="en-US" dirty="0">
              <a:solidFill>
                <a:schemeClr val="tx1"/>
              </a:solidFill>
            </a:endParaRPr>
          </a:p>
        </p:txBody>
      </p:sp>
      <p:sp>
        <p:nvSpPr>
          <p:cNvPr id="10" name="矩形: 圆角 9">
            <a:extLst>
              <a:ext uri="{FF2B5EF4-FFF2-40B4-BE49-F238E27FC236}">
                <a16:creationId xmlns:a16="http://schemas.microsoft.com/office/drawing/2014/main" id="{6422B20B-8E81-4FF6-99C4-D0B8EBE8F40D}"/>
              </a:ext>
            </a:extLst>
          </p:cNvPr>
          <p:cNvSpPr/>
          <p:nvPr/>
        </p:nvSpPr>
        <p:spPr>
          <a:xfrm>
            <a:off x="643642" y="5505995"/>
            <a:ext cx="2820390" cy="635472"/>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Backend</a:t>
            </a:r>
            <a:endParaRPr lang="zh-CN" altLang="en-US" dirty="0">
              <a:solidFill>
                <a:schemeClr val="tx1"/>
              </a:solidFill>
            </a:endParaRPr>
          </a:p>
        </p:txBody>
      </p:sp>
      <p:cxnSp>
        <p:nvCxnSpPr>
          <p:cNvPr id="12" name="直接箭头连接符 11">
            <a:extLst>
              <a:ext uri="{FF2B5EF4-FFF2-40B4-BE49-F238E27FC236}">
                <a16:creationId xmlns:a16="http://schemas.microsoft.com/office/drawing/2014/main" id="{BFF845E1-24CB-4C55-BACB-FBE24539F0F7}"/>
              </a:ext>
            </a:extLst>
          </p:cNvPr>
          <p:cNvCxnSpPr/>
          <p:nvPr/>
        </p:nvCxnSpPr>
        <p:spPr>
          <a:xfrm>
            <a:off x="838200" y="2461097"/>
            <a:ext cx="0" cy="3044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61E96E12-A80C-4493-83B3-56306C6D5884}"/>
              </a:ext>
            </a:extLst>
          </p:cNvPr>
          <p:cNvCxnSpPr>
            <a:cxnSpLocks/>
          </p:cNvCxnSpPr>
          <p:nvPr/>
        </p:nvCxnSpPr>
        <p:spPr>
          <a:xfrm flipH="1">
            <a:off x="2258113" y="2461097"/>
            <a:ext cx="1" cy="332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AFA37C2A-3560-4348-A8A2-28D2C0C90183}"/>
              </a:ext>
            </a:extLst>
          </p:cNvPr>
          <p:cNvCxnSpPr/>
          <p:nvPr/>
        </p:nvCxnSpPr>
        <p:spPr>
          <a:xfrm>
            <a:off x="1371600" y="3425688"/>
            <a:ext cx="0" cy="1206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A6BA4CD7-E813-4074-9079-A39F796EFDF0}"/>
              </a:ext>
            </a:extLst>
          </p:cNvPr>
          <p:cNvCxnSpPr>
            <a:endCxn id="8" idx="0"/>
          </p:cNvCxnSpPr>
          <p:nvPr/>
        </p:nvCxnSpPr>
        <p:spPr>
          <a:xfrm>
            <a:off x="2617233" y="3425688"/>
            <a:ext cx="0" cy="335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236B1544-10CE-4A51-B180-7A09ADB13DF4}"/>
              </a:ext>
            </a:extLst>
          </p:cNvPr>
          <p:cNvCxnSpPr/>
          <p:nvPr/>
        </p:nvCxnSpPr>
        <p:spPr>
          <a:xfrm>
            <a:off x="3122579" y="4299626"/>
            <a:ext cx="0" cy="1206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E86F486B-278A-47BA-BE27-3EAEAB8E261F}"/>
              </a:ext>
            </a:extLst>
          </p:cNvPr>
          <p:cNvCxnSpPr>
            <a:stCxn id="9" idx="2"/>
          </p:cNvCxnSpPr>
          <p:nvPr/>
        </p:nvCxnSpPr>
        <p:spPr>
          <a:xfrm>
            <a:off x="2000336" y="5173564"/>
            <a:ext cx="0" cy="332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4A4C365D-E5FE-4FD4-964C-1DC0A37B9010}"/>
              </a:ext>
            </a:extLst>
          </p:cNvPr>
          <p:cNvCxnSpPr/>
          <p:nvPr/>
        </p:nvCxnSpPr>
        <p:spPr>
          <a:xfrm>
            <a:off x="2258113" y="4299626"/>
            <a:ext cx="0" cy="332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B07D9E12-5BF0-43EA-B418-E3388A131DA5}"/>
              </a:ext>
            </a:extLst>
          </p:cNvPr>
          <p:cNvSpPr/>
          <p:nvPr/>
        </p:nvSpPr>
        <p:spPr>
          <a:xfrm>
            <a:off x="1031133" y="2627312"/>
            <a:ext cx="2587518" cy="26937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BA5F474B-058B-448D-8039-452AB30C7C7E}"/>
              </a:ext>
            </a:extLst>
          </p:cNvPr>
          <p:cNvSpPr/>
          <p:nvPr/>
        </p:nvSpPr>
        <p:spPr>
          <a:xfrm>
            <a:off x="1031133" y="2627312"/>
            <a:ext cx="2569081" cy="26937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Unified G2P</a:t>
            </a:r>
            <a:endParaRPr lang="zh-CN" altLang="en-US" dirty="0">
              <a:solidFill>
                <a:schemeClr val="tx1"/>
              </a:solidFill>
            </a:endParaRPr>
          </a:p>
        </p:txBody>
      </p:sp>
      <p:sp>
        <p:nvSpPr>
          <p:cNvPr id="11" name="灯片编号占位符 10">
            <a:extLst>
              <a:ext uri="{FF2B5EF4-FFF2-40B4-BE49-F238E27FC236}">
                <a16:creationId xmlns:a16="http://schemas.microsoft.com/office/drawing/2014/main" id="{6479BF57-2EA1-4C19-8DA6-C6A0B47FDFD2}"/>
              </a:ext>
            </a:extLst>
          </p:cNvPr>
          <p:cNvSpPr>
            <a:spLocks noGrp="1"/>
          </p:cNvSpPr>
          <p:nvPr>
            <p:ph type="sldNum" sz="quarter" idx="12"/>
          </p:nvPr>
        </p:nvSpPr>
        <p:spPr/>
        <p:txBody>
          <a:bodyPr/>
          <a:lstStyle/>
          <a:p>
            <a:fld id="{8BED7CD3-A025-4AFE-AF5E-3152C0DC0892}" type="slidenum">
              <a:rPr lang="zh-CN" altLang="en-US" smtClean="0"/>
              <a:pPr/>
              <a:t>14</a:t>
            </a:fld>
            <a:r>
              <a:rPr lang="en-US" altLang="zh-CN"/>
              <a:t>/26</a:t>
            </a:r>
            <a:endParaRPr lang="zh-CN" altLang="en-US" dirty="0"/>
          </a:p>
        </p:txBody>
      </p:sp>
    </p:spTree>
    <p:custDataLst>
      <p:tags r:id="rId1"/>
    </p:custDataLst>
    <p:extLst>
      <p:ext uri="{BB962C8B-B14F-4D97-AF65-F5344CB8AC3E}">
        <p14:creationId xmlns:p14="http://schemas.microsoft.com/office/powerpoint/2010/main" val="2540502611"/>
      </p:ext>
    </p:extLst>
  </p:cSld>
  <p:clrMapOvr>
    <a:masterClrMapping/>
  </p:clrMapOvr>
  <mc:AlternateContent xmlns:mc="http://schemas.openxmlformats.org/markup-compatibility/2006" xmlns:p14="http://schemas.microsoft.com/office/powerpoint/2010/main">
    <mc:Choice Requires="p14">
      <p:transition spd="slow" p14:dur="2000" advTm="136140"/>
    </mc:Choice>
    <mc:Fallback xmlns="">
      <p:transition spd="slow" advTm="1361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1000"/>
                                        <p:tgtEl>
                                          <p:spTgt spid="3">
                                            <p:txEl>
                                              <p:pRg st="8" end="8"/>
                                            </p:txEl>
                                          </p:spTgt>
                                        </p:tgtEl>
                                      </p:cBhvr>
                                    </p:animEffect>
                                    <p:anim calcmode="lin" valueType="num">
                                      <p:cBhvr>
                                        <p:cTn id="3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1000"/>
                                        <p:tgtEl>
                                          <p:spTgt spid="3">
                                            <p:txEl>
                                              <p:pRg st="9" end="9"/>
                                            </p:txEl>
                                          </p:spTgt>
                                        </p:tgtEl>
                                      </p:cBhvr>
                                    </p:animEffect>
                                    <p:anim calcmode="lin" valueType="num">
                                      <p:cBhvr>
                                        <p:cTn id="3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1000"/>
                                        <p:tgtEl>
                                          <p:spTgt spid="3">
                                            <p:txEl>
                                              <p:pRg st="10" end="10"/>
                                            </p:txEl>
                                          </p:spTgt>
                                        </p:tgtEl>
                                      </p:cBhvr>
                                    </p:animEffect>
                                    <p:anim calcmode="lin" valueType="num">
                                      <p:cBhvr>
                                        <p:cTn id="4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barn(inVertical)">
                                      <p:cBhvr>
                                        <p:cTn id="5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C428BF2E-0078-4D90-9C83-CDE30CF309E4}"/>
              </a:ext>
            </a:extLst>
          </p:cNvPr>
          <p:cNvSpPr>
            <a:spLocks noGrp="1"/>
          </p:cNvSpPr>
          <p:nvPr>
            <p:ph type="subTitle" idx="1"/>
          </p:nvPr>
        </p:nvSpPr>
        <p:spPr>
          <a:xfrm>
            <a:off x="1524000" y="4898680"/>
            <a:ext cx="9144000" cy="896715"/>
          </a:xfrm>
        </p:spPr>
        <p:txBody>
          <a:bodyPr>
            <a:normAutofit/>
          </a:bodyPr>
          <a:lstStyle/>
          <a:p>
            <a:r>
              <a:rPr lang="en-US" altLang="zh-CN" i="1" dirty="0"/>
              <a:t>Submitted to 2020 ICASSP</a:t>
            </a:r>
          </a:p>
        </p:txBody>
      </p:sp>
      <p:pic>
        <p:nvPicPr>
          <p:cNvPr id="4" name="图片 3">
            <a:extLst>
              <a:ext uri="{FF2B5EF4-FFF2-40B4-BE49-F238E27FC236}">
                <a16:creationId xmlns:a16="http://schemas.microsoft.com/office/drawing/2014/main" id="{665D220E-7D59-4BDE-8B56-B04C2DDA8F36}"/>
              </a:ext>
            </a:extLst>
          </p:cNvPr>
          <p:cNvPicPr>
            <a:picLocks noChangeAspect="1"/>
          </p:cNvPicPr>
          <p:nvPr/>
        </p:nvPicPr>
        <p:blipFill>
          <a:blip r:embed="rId3"/>
          <a:stretch>
            <a:fillRect/>
          </a:stretch>
        </p:blipFill>
        <p:spPr>
          <a:xfrm>
            <a:off x="0" y="1710944"/>
            <a:ext cx="12192000" cy="3187736"/>
          </a:xfrm>
          <a:prstGeom prst="rect">
            <a:avLst/>
          </a:prstGeom>
        </p:spPr>
      </p:pic>
      <p:sp>
        <p:nvSpPr>
          <p:cNvPr id="5" name="文本框 4">
            <a:extLst>
              <a:ext uri="{FF2B5EF4-FFF2-40B4-BE49-F238E27FC236}">
                <a16:creationId xmlns:a16="http://schemas.microsoft.com/office/drawing/2014/main" id="{0470E926-0619-4368-A1FD-2C54619CB5A7}"/>
              </a:ext>
            </a:extLst>
          </p:cNvPr>
          <p:cNvSpPr txBox="1"/>
          <p:nvPr/>
        </p:nvSpPr>
        <p:spPr>
          <a:xfrm>
            <a:off x="354164" y="6230504"/>
            <a:ext cx="3932085" cy="369332"/>
          </a:xfrm>
          <a:prstGeom prst="rect">
            <a:avLst/>
          </a:prstGeom>
          <a:noFill/>
        </p:spPr>
        <p:txBody>
          <a:bodyPr wrap="square" rtlCol="0">
            <a:spAutoFit/>
          </a:bodyPr>
          <a:lstStyle/>
          <a:p>
            <a:r>
              <a:rPr lang="en-US" altLang="zh-CN" sz="1400" dirty="0"/>
              <a:t>[1] </a:t>
            </a:r>
            <a:r>
              <a:rPr lang="en-US" altLang="zh-CN" dirty="0">
                <a:hlinkClick r:id="rId4"/>
              </a:rPr>
              <a:t>https://arxiv.org/abs/1911.04111</a:t>
            </a:r>
            <a:endParaRPr lang="en-US" altLang="zh-CN" sz="1400" dirty="0"/>
          </a:p>
        </p:txBody>
      </p:sp>
      <p:sp>
        <p:nvSpPr>
          <p:cNvPr id="8" name="灯片编号占位符 7">
            <a:extLst>
              <a:ext uri="{FF2B5EF4-FFF2-40B4-BE49-F238E27FC236}">
                <a16:creationId xmlns:a16="http://schemas.microsoft.com/office/drawing/2014/main" id="{EC65ADE8-2376-4D2A-87FD-D58F07E88F4A}"/>
              </a:ext>
            </a:extLst>
          </p:cNvPr>
          <p:cNvSpPr>
            <a:spLocks noGrp="1"/>
          </p:cNvSpPr>
          <p:nvPr>
            <p:ph type="sldNum" sz="quarter" idx="12"/>
          </p:nvPr>
        </p:nvSpPr>
        <p:spPr/>
        <p:txBody>
          <a:bodyPr/>
          <a:lstStyle/>
          <a:p>
            <a:fld id="{8BED7CD3-A025-4AFE-AF5E-3152C0DC0892}" type="slidenum">
              <a:rPr lang="zh-CN" altLang="en-US" smtClean="0"/>
              <a:t>15</a:t>
            </a:fld>
            <a:r>
              <a:rPr lang="en-US" altLang="zh-CN" dirty="0"/>
              <a:t>/26</a:t>
            </a:r>
            <a:endParaRPr lang="zh-CN" altLang="en-US" dirty="0"/>
          </a:p>
        </p:txBody>
      </p:sp>
    </p:spTree>
    <p:extLst>
      <p:ext uri="{BB962C8B-B14F-4D97-AF65-F5344CB8AC3E}">
        <p14:creationId xmlns:p14="http://schemas.microsoft.com/office/powerpoint/2010/main" val="4204786059"/>
      </p:ext>
    </p:extLst>
  </p:cSld>
  <p:clrMapOvr>
    <a:masterClrMapping/>
  </p:clrMapOvr>
  <mc:AlternateContent xmlns:mc="http://schemas.openxmlformats.org/markup-compatibility/2006" xmlns:p14="http://schemas.microsoft.com/office/powerpoint/2010/main">
    <mc:Choice Requires="p14">
      <p:transition spd="slow" p14:dur="2000" advTm="72364"/>
    </mc:Choice>
    <mc:Fallback xmlns="">
      <p:transition spd="slow" advTm="72364"/>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F6D53D-0D2C-4EBA-BEAC-883C51A3777E}"/>
              </a:ext>
            </a:extLst>
          </p:cNvPr>
          <p:cNvSpPr>
            <a:spLocks noGrp="1"/>
          </p:cNvSpPr>
          <p:nvPr>
            <p:ph type="title"/>
          </p:nvPr>
        </p:nvSpPr>
        <p:spPr/>
        <p:txBody>
          <a:bodyPr/>
          <a:lstStyle/>
          <a:p>
            <a:r>
              <a:rPr lang="en-US" altLang="zh-CN" dirty="0"/>
              <a:t>MODEL ARCHITECTURE</a:t>
            </a:r>
            <a:endParaRPr lang="zh-CN" altLang="en-US" dirty="0"/>
          </a:p>
        </p:txBody>
      </p:sp>
      <p:pic>
        <p:nvPicPr>
          <p:cNvPr id="4" name="内容占位符 3">
            <a:extLst>
              <a:ext uri="{FF2B5EF4-FFF2-40B4-BE49-F238E27FC236}">
                <a16:creationId xmlns:a16="http://schemas.microsoft.com/office/drawing/2014/main" id="{3B47ED25-95AF-441D-969D-0165C77EE912}"/>
              </a:ext>
            </a:extLst>
          </p:cNvPr>
          <p:cNvPicPr>
            <a:picLocks noGrp="1" noChangeAspect="1"/>
          </p:cNvPicPr>
          <p:nvPr>
            <p:ph idx="1"/>
          </p:nvPr>
        </p:nvPicPr>
        <p:blipFill>
          <a:blip r:embed="rId3"/>
          <a:stretch>
            <a:fillRect/>
          </a:stretch>
        </p:blipFill>
        <p:spPr>
          <a:xfrm>
            <a:off x="3090429" y="1423719"/>
            <a:ext cx="6011141" cy="5069156"/>
          </a:xfrm>
          <a:prstGeom prst="rect">
            <a:avLst/>
          </a:prstGeom>
        </p:spPr>
      </p:pic>
      <p:sp>
        <p:nvSpPr>
          <p:cNvPr id="6" name="灯片编号占位符 5">
            <a:extLst>
              <a:ext uri="{FF2B5EF4-FFF2-40B4-BE49-F238E27FC236}">
                <a16:creationId xmlns:a16="http://schemas.microsoft.com/office/drawing/2014/main" id="{AEE98684-930F-493F-B3F4-B728BB1B0CDB}"/>
              </a:ext>
            </a:extLst>
          </p:cNvPr>
          <p:cNvSpPr>
            <a:spLocks noGrp="1"/>
          </p:cNvSpPr>
          <p:nvPr>
            <p:ph type="sldNum" sz="quarter" idx="12"/>
          </p:nvPr>
        </p:nvSpPr>
        <p:spPr/>
        <p:txBody>
          <a:bodyPr/>
          <a:lstStyle/>
          <a:p>
            <a:fld id="{8BED7CD3-A025-4AFE-AF5E-3152C0DC0892}" type="slidenum">
              <a:rPr lang="zh-CN" altLang="en-US" smtClean="0"/>
              <a:pPr/>
              <a:t>16</a:t>
            </a:fld>
            <a:r>
              <a:rPr lang="en-US" altLang="zh-CN"/>
              <a:t>/26</a:t>
            </a:r>
            <a:endParaRPr lang="zh-CN" altLang="en-US" dirty="0"/>
          </a:p>
        </p:txBody>
      </p:sp>
    </p:spTree>
    <p:extLst>
      <p:ext uri="{BB962C8B-B14F-4D97-AF65-F5344CB8AC3E}">
        <p14:creationId xmlns:p14="http://schemas.microsoft.com/office/powerpoint/2010/main" val="2935453162"/>
      </p:ext>
    </p:extLst>
  </p:cSld>
  <p:clrMapOvr>
    <a:masterClrMapping/>
  </p:clrMapOvr>
  <mc:AlternateContent xmlns:mc="http://schemas.openxmlformats.org/markup-compatibility/2006" xmlns:p14="http://schemas.microsoft.com/office/powerpoint/2010/main">
    <mc:Choice Requires="p14">
      <p:transition spd="slow" p14:dur="2000" advTm="12776"/>
    </mc:Choice>
    <mc:Fallback xmlns="">
      <p:transition spd="slow" advTm="1277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97FF8C-EA96-408A-B782-23F5E4CEDA46}"/>
              </a:ext>
            </a:extLst>
          </p:cNvPr>
          <p:cNvSpPr>
            <a:spLocks noGrp="1"/>
          </p:cNvSpPr>
          <p:nvPr>
            <p:ph type="title"/>
          </p:nvPr>
        </p:nvSpPr>
        <p:spPr/>
        <p:txBody>
          <a:bodyPr/>
          <a:lstStyle/>
          <a:p>
            <a:r>
              <a:rPr lang="en-US" altLang="zh-CN" dirty="0"/>
              <a:t>Auxiliary Module</a:t>
            </a:r>
            <a:endParaRPr lang="zh-CN" altLang="en-US" dirty="0"/>
          </a:p>
        </p:txBody>
      </p:sp>
      <p:sp>
        <p:nvSpPr>
          <p:cNvPr id="3" name="内容占位符 2">
            <a:extLst>
              <a:ext uri="{FF2B5EF4-FFF2-40B4-BE49-F238E27FC236}">
                <a16:creationId xmlns:a16="http://schemas.microsoft.com/office/drawing/2014/main" id="{9FE330F7-811C-4625-8EEB-618CEAF85FD0}"/>
              </a:ext>
            </a:extLst>
          </p:cNvPr>
          <p:cNvSpPr>
            <a:spLocks noGrp="1"/>
          </p:cNvSpPr>
          <p:nvPr>
            <p:ph idx="1"/>
          </p:nvPr>
        </p:nvSpPr>
        <p:spPr>
          <a:xfrm>
            <a:off x="838200" y="3798887"/>
            <a:ext cx="7041204" cy="2796466"/>
          </a:xfrm>
        </p:spPr>
        <p:txBody>
          <a:bodyPr>
            <a:normAutofit/>
          </a:bodyPr>
          <a:lstStyle/>
          <a:p>
            <a:r>
              <a:rPr lang="en-US" altLang="zh-CN" dirty="0"/>
              <a:t>Input: embedding trained from Word2vec</a:t>
            </a:r>
          </a:p>
          <a:p>
            <a:r>
              <a:rPr lang="en-US" altLang="zh-CN" dirty="0"/>
              <a:t>Model: Transformer Encoder</a:t>
            </a:r>
          </a:p>
          <a:p>
            <a:pPr lvl="1"/>
            <a:r>
              <a:rPr lang="en-US" altLang="zh-CN" dirty="0"/>
              <a:t>+CRF for WS, and +</a:t>
            </a:r>
            <a:r>
              <a:rPr lang="en-US" altLang="zh-CN" dirty="0" err="1"/>
              <a:t>Softmax</a:t>
            </a:r>
            <a:r>
              <a:rPr lang="en-US" altLang="zh-CN" dirty="0"/>
              <a:t> for POS</a:t>
            </a:r>
          </a:p>
          <a:p>
            <a:r>
              <a:rPr lang="en-US" altLang="zh-CN" dirty="0"/>
              <a:t>Output: WS/POS embedding</a:t>
            </a:r>
          </a:p>
          <a:p>
            <a:pPr lvl="1"/>
            <a:r>
              <a:rPr lang="en-US" altLang="zh-CN" dirty="0"/>
              <a:t>Values before the activation layers</a:t>
            </a:r>
          </a:p>
          <a:p>
            <a:pPr lvl="1"/>
            <a:r>
              <a:rPr lang="en-US" altLang="zh-CN" dirty="0"/>
              <a:t>mitigate the error-propagation</a:t>
            </a:r>
            <a:endParaRPr lang="zh-CN" altLang="en-US" dirty="0"/>
          </a:p>
        </p:txBody>
      </p:sp>
      <p:pic>
        <p:nvPicPr>
          <p:cNvPr id="4" name="图片 3">
            <a:extLst>
              <a:ext uri="{FF2B5EF4-FFF2-40B4-BE49-F238E27FC236}">
                <a16:creationId xmlns:a16="http://schemas.microsoft.com/office/drawing/2014/main" id="{3BD9FD04-F907-4401-B88E-57B2560791BA}"/>
              </a:ext>
            </a:extLst>
          </p:cNvPr>
          <p:cNvPicPr>
            <a:picLocks noChangeAspect="1"/>
          </p:cNvPicPr>
          <p:nvPr/>
        </p:nvPicPr>
        <p:blipFill>
          <a:blip r:embed="rId4"/>
          <a:stretch>
            <a:fillRect/>
          </a:stretch>
        </p:blipFill>
        <p:spPr>
          <a:xfrm>
            <a:off x="942367" y="1825625"/>
            <a:ext cx="5676900" cy="1838325"/>
          </a:xfrm>
          <a:prstGeom prst="rect">
            <a:avLst/>
          </a:prstGeom>
        </p:spPr>
      </p:pic>
      <p:sp>
        <p:nvSpPr>
          <p:cNvPr id="5" name="文本框 4">
            <a:extLst>
              <a:ext uri="{FF2B5EF4-FFF2-40B4-BE49-F238E27FC236}">
                <a16:creationId xmlns:a16="http://schemas.microsoft.com/office/drawing/2014/main" id="{88CD0273-7483-4E18-BD46-8079283DDBF7}"/>
              </a:ext>
            </a:extLst>
          </p:cNvPr>
          <p:cNvSpPr txBox="1"/>
          <p:nvPr/>
        </p:nvSpPr>
        <p:spPr>
          <a:xfrm>
            <a:off x="7879404" y="4458456"/>
            <a:ext cx="3394953" cy="1477328"/>
          </a:xfrm>
          <a:prstGeom prst="rect">
            <a:avLst/>
          </a:prstGeom>
          <a:noFill/>
        </p:spPr>
        <p:txBody>
          <a:bodyPr wrap="square" rtlCol="0">
            <a:spAutoFit/>
          </a:bodyPr>
          <a:lstStyle/>
          <a:p>
            <a:r>
              <a:rPr lang="en-US" altLang="zh-CN" b="1" dirty="0"/>
              <a:t>Embedding: [1.8, 1.9] (smooth)</a:t>
            </a:r>
          </a:p>
          <a:p>
            <a:endParaRPr lang="en-US" altLang="zh-CN" b="1" dirty="0"/>
          </a:p>
          <a:p>
            <a:r>
              <a:rPr lang="en-US" altLang="zh-CN" dirty="0" err="1"/>
              <a:t>Softmax</a:t>
            </a:r>
            <a:r>
              <a:rPr lang="en-US" altLang="zh-CN" dirty="0"/>
              <a:t>: [0.475, 0.525]</a:t>
            </a:r>
          </a:p>
          <a:p>
            <a:endParaRPr lang="en-US" altLang="zh-CN" dirty="0"/>
          </a:p>
          <a:p>
            <a:r>
              <a:rPr lang="en-US" altLang="zh-CN" b="1" dirty="0"/>
              <a:t>Predicted: [0, 1] (hard)</a:t>
            </a:r>
            <a:endParaRPr lang="zh-CN" altLang="en-US" b="1" dirty="0"/>
          </a:p>
        </p:txBody>
      </p:sp>
      <p:sp>
        <p:nvSpPr>
          <p:cNvPr id="8" name="灯片编号占位符 7">
            <a:extLst>
              <a:ext uri="{FF2B5EF4-FFF2-40B4-BE49-F238E27FC236}">
                <a16:creationId xmlns:a16="http://schemas.microsoft.com/office/drawing/2014/main" id="{549A8154-9745-45B4-91AB-67F8953C87B6}"/>
              </a:ext>
            </a:extLst>
          </p:cNvPr>
          <p:cNvSpPr>
            <a:spLocks noGrp="1"/>
          </p:cNvSpPr>
          <p:nvPr>
            <p:ph type="sldNum" sz="quarter" idx="12"/>
          </p:nvPr>
        </p:nvSpPr>
        <p:spPr/>
        <p:txBody>
          <a:bodyPr/>
          <a:lstStyle/>
          <a:p>
            <a:fld id="{8BED7CD3-A025-4AFE-AF5E-3152C0DC0892}" type="slidenum">
              <a:rPr lang="zh-CN" altLang="en-US" smtClean="0"/>
              <a:pPr/>
              <a:t>17</a:t>
            </a:fld>
            <a:r>
              <a:rPr lang="en-US" altLang="zh-CN"/>
              <a:t>/26</a:t>
            </a:r>
            <a:endParaRPr lang="zh-CN" altLang="en-US" dirty="0"/>
          </a:p>
        </p:txBody>
      </p:sp>
    </p:spTree>
    <p:custDataLst>
      <p:tags r:id="rId1"/>
    </p:custDataLst>
    <p:extLst>
      <p:ext uri="{BB962C8B-B14F-4D97-AF65-F5344CB8AC3E}">
        <p14:creationId xmlns:p14="http://schemas.microsoft.com/office/powerpoint/2010/main" val="2530706981"/>
      </p:ext>
    </p:extLst>
  </p:cSld>
  <p:clrMapOvr>
    <a:masterClrMapping/>
  </p:clrMapOvr>
  <mc:AlternateContent xmlns:mc="http://schemas.openxmlformats.org/markup-compatibility/2006" xmlns:p14="http://schemas.microsoft.com/office/powerpoint/2010/main">
    <mc:Choice Requires="p14">
      <p:transition spd="slow" p14:dur="2000" advTm="143124"/>
    </mc:Choice>
    <mc:Fallback xmlns="">
      <p:transition spd="slow" advTm="1431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97FF8C-EA96-408A-B782-23F5E4CEDA46}"/>
              </a:ext>
            </a:extLst>
          </p:cNvPr>
          <p:cNvSpPr>
            <a:spLocks noGrp="1"/>
          </p:cNvSpPr>
          <p:nvPr>
            <p:ph type="title"/>
          </p:nvPr>
        </p:nvSpPr>
        <p:spPr/>
        <p:txBody>
          <a:bodyPr/>
          <a:lstStyle/>
          <a:p>
            <a:r>
              <a:rPr lang="en-US" altLang="zh-CN" dirty="0"/>
              <a:t>Main Module</a:t>
            </a:r>
            <a:endParaRPr lang="zh-CN" altLang="en-US" dirty="0"/>
          </a:p>
        </p:txBody>
      </p:sp>
      <p:sp>
        <p:nvSpPr>
          <p:cNvPr id="3" name="内容占位符 2">
            <a:extLst>
              <a:ext uri="{FF2B5EF4-FFF2-40B4-BE49-F238E27FC236}">
                <a16:creationId xmlns:a16="http://schemas.microsoft.com/office/drawing/2014/main" id="{9FE330F7-811C-4625-8EEB-618CEAF85FD0}"/>
              </a:ext>
            </a:extLst>
          </p:cNvPr>
          <p:cNvSpPr>
            <a:spLocks noGrp="1"/>
          </p:cNvSpPr>
          <p:nvPr>
            <p:ph idx="1"/>
          </p:nvPr>
        </p:nvSpPr>
        <p:spPr>
          <a:xfrm>
            <a:off x="6440557" y="1262269"/>
            <a:ext cx="5563586" cy="5158407"/>
          </a:xfrm>
        </p:spPr>
        <p:txBody>
          <a:bodyPr>
            <a:normAutofit/>
          </a:bodyPr>
          <a:lstStyle/>
          <a:p>
            <a:r>
              <a:rPr lang="en-US" altLang="zh-CN" dirty="0"/>
              <a:t>Encoder-attention-Decoder</a:t>
            </a:r>
          </a:p>
          <a:p>
            <a:r>
              <a:rPr lang="en-US" altLang="zh-CN" dirty="0"/>
              <a:t>Encoder: blocks in blue</a:t>
            </a:r>
          </a:p>
          <a:p>
            <a:r>
              <a:rPr lang="en-US" altLang="zh-CN" dirty="0"/>
              <a:t>Attention: GMM attention</a:t>
            </a:r>
          </a:p>
          <a:p>
            <a:pPr lvl="1"/>
            <a:r>
              <a:rPr lang="en-US" altLang="zh-CN" dirty="0"/>
              <a:t>Location-Relative, generalize to long utterances[details next]</a:t>
            </a:r>
          </a:p>
          <a:p>
            <a:r>
              <a:rPr lang="en-US" altLang="zh-CN" dirty="0"/>
              <a:t>Decoder: </a:t>
            </a:r>
          </a:p>
          <a:p>
            <a:pPr lvl="1"/>
            <a:r>
              <a:rPr lang="en-US" altLang="zh-CN" dirty="0"/>
              <a:t>Multi-task learning</a:t>
            </a:r>
          </a:p>
          <a:p>
            <a:pPr lvl="2"/>
            <a:r>
              <a:rPr lang="en-US" altLang="zh-CN" dirty="0"/>
              <a:t>4 objectives in green</a:t>
            </a:r>
          </a:p>
          <a:p>
            <a:pPr lvl="1"/>
            <a:r>
              <a:rPr lang="en-US" altLang="zh-CN" dirty="0" err="1"/>
              <a:t>PostNet</a:t>
            </a:r>
            <a:endParaRPr lang="en-US" altLang="zh-CN" dirty="0"/>
          </a:p>
          <a:p>
            <a:pPr lvl="2"/>
            <a:r>
              <a:rPr lang="en-US" altLang="zh-CN" dirty="0"/>
              <a:t>Fit the residual and added to the original decoder output to make prediction</a:t>
            </a:r>
          </a:p>
        </p:txBody>
      </p:sp>
      <p:pic>
        <p:nvPicPr>
          <p:cNvPr id="6" name="内容占位符 3">
            <a:extLst>
              <a:ext uri="{FF2B5EF4-FFF2-40B4-BE49-F238E27FC236}">
                <a16:creationId xmlns:a16="http://schemas.microsoft.com/office/drawing/2014/main" id="{5D61CF7D-D573-48C7-9412-B0755CA12C69}"/>
              </a:ext>
            </a:extLst>
          </p:cNvPr>
          <p:cNvPicPr>
            <a:picLocks noChangeAspect="1"/>
          </p:cNvPicPr>
          <p:nvPr/>
        </p:nvPicPr>
        <p:blipFill rotWithShape="1">
          <a:blip r:embed="rId4"/>
          <a:srcRect b="30835"/>
          <a:stretch/>
        </p:blipFill>
        <p:spPr>
          <a:xfrm>
            <a:off x="271669" y="2009082"/>
            <a:ext cx="6011141" cy="3506090"/>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20BD2720-5F3F-489A-AD5C-C176223049C5}"/>
                  </a:ext>
                </a:extLst>
              </p:cNvPr>
              <p:cNvSpPr txBox="1"/>
              <p:nvPr/>
            </p:nvSpPr>
            <p:spPr>
              <a:xfrm>
                <a:off x="6981076" y="6001587"/>
                <a:ext cx="4482548" cy="4912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𝑓</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𝑏𝑒𝑓𝑜𝑟𝑒</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𝑎𝑓𝑡𝑒𝑟</m:t>
                          </m:r>
                        </m:sub>
                      </m:sSub>
                      <m:r>
                        <a:rPr lang="en-US" altLang="zh-CN" sz="2400" b="0" i="1" smtClean="0">
                          <a:latin typeface="Cambria Math" panose="02040503050406030204" pitchFamily="18" charset="0"/>
                        </a:rPr>
                        <m:t>)</m:t>
                      </m:r>
                    </m:oMath>
                  </m:oMathPara>
                </a14:m>
                <a:endParaRPr lang="zh-CN" altLang="en-US" sz="2400" dirty="0"/>
              </a:p>
            </p:txBody>
          </p:sp>
        </mc:Choice>
        <mc:Fallback xmlns="">
          <p:sp>
            <p:nvSpPr>
              <p:cNvPr id="9" name="文本框 8">
                <a:extLst>
                  <a:ext uri="{FF2B5EF4-FFF2-40B4-BE49-F238E27FC236}">
                    <a16:creationId xmlns:a16="http://schemas.microsoft.com/office/drawing/2014/main" id="{20BD2720-5F3F-489A-AD5C-C176223049C5}"/>
                  </a:ext>
                </a:extLst>
              </p:cNvPr>
              <p:cNvSpPr txBox="1">
                <a:spLocks noRot="1" noChangeAspect="1" noMove="1" noResize="1" noEditPoints="1" noAdjustHandles="1" noChangeArrowheads="1" noChangeShapeType="1" noTextEdit="1"/>
              </p:cNvSpPr>
              <p:nvPr/>
            </p:nvSpPr>
            <p:spPr>
              <a:xfrm>
                <a:off x="6981076" y="6001587"/>
                <a:ext cx="4482548" cy="491288"/>
              </a:xfrm>
              <a:prstGeom prst="rect">
                <a:avLst/>
              </a:prstGeom>
              <a:blipFill>
                <a:blip r:embed="rId5"/>
                <a:stretch>
                  <a:fillRect b="-12500"/>
                </a:stretch>
              </a:blipFill>
            </p:spPr>
            <p:txBody>
              <a:bodyPr/>
              <a:lstStyle/>
              <a:p>
                <a:r>
                  <a:rPr lang="zh-CN" altLang="en-US">
                    <a:noFill/>
                  </a:rPr>
                  <a:t> </a:t>
                </a:r>
              </a:p>
            </p:txBody>
          </p:sp>
        </mc:Fallback>
      </mc:AlternateContent>
      <p:sp>
        <p:nvSpPr>
          <p:cNvPr id="7" name="灯片编号占位符 6">
            <a:extLst>
              <a:ext uri="{FF2B5EF4-FFF2-40B4-BE49-F238E27FC236}">
                <a16:creationId xmlns:a16="http://schemas.microsoft.com/office/drawing/2014/main" id="{D488F662-8358-45A0-871D-503F126740BF}"/>
              </a:ext>
            </a:extLst>
          </p:cNvPr>
          <p:cNvSpPr>
            <a:spLocks noGrp="1"/>
          </p:cNvSpPr>
          <p:nvPr>
            <p:ph type="sldNum" sz="quarter" idx="12"/>
          </p:nvPr>
        </p:nvSpPr>
        <p:spPr/>
        <p:txBody>
          <a:bodyPr/>
          <a:lstStyle/>
          <a:p>
            <a:fld id="{8BED7CD3-A025-4AFE-AF5E-3152C0DC0892}" type="slidenum">
              <a:rPr lang="zh-CN" altLang="en-US" smtClean="0"/>
              <a:pPr/>
              <a:t>18</a:t>
            </a:fld>
            <a:r>
              <a:rPr lang="en-US" altLang="zh-CN"/>
              <a:t>/26</a:t>
            </a:r>
            <a:endParaRPr lang="zh-CN" altLang="en-US" dirty="0"/>
          </a:p>
        </p:txBody>
      </p:sp>
    </p:spTree>
    <p:custDataLst>
      <p:tags r:id="rId1"/>
    </p:custDataLst>
    <p:extLst>
      <p:ext uri="{BB962C8B-B14F-4D97-AF65-F5344CB8AC3E}">
        <p14:creationId xmlns:p14="http://schemas.microsoft.com/office/powerpoint/2010/main" val="2198607205"/>
      </p:ext>
    </p:extLst>
  </p:cSld>
  <p:clrMapOvr>
    <a:masterClrMapping/>
  </p:clrMapOvr>
  <mc:AlternateContent xmlns:mc="http://schemas.openxmlformats.org/markup-compatibility/2006" xmlns:p14="http://schemas.microsoft.com/office/powerpoint/2010/main">
    <mc:Choice Requires="p14">
      <p:transition spd="slow" p14:dur="2000" advTm="199667"/>
    </mc:Choice>
    <mc:Fallback xmlns="">
      <p:transition spd="slow" advTm="1996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BA8C36-790E-4CBB-9B7F-244567FC937E}"/>
              </a:ext>
            </a:extLst>
          </p:cNvPr>
          <p:cNvSpPr>
            <a:spLocks noGrp="1"/>
          </p:cNvSpPr>
          <p:nvPr>
            <p:ph type="title"/>
          </p:nvPr>
        </p:nvSpPr>
        <p:spPr/>
        <p:txBody>
          <a:bodyPr/>
          <a:lstStyle/>
          <a:p>
            <a:r>
              <a:rPr lang="en-US" altLang="zh-CN" dirty="0"/>
              <a:t>GMM attention</a:t>
            </a:r>
            <a:endParaRPr lang="zh-CN" altLang="en-US" dirty="0"/>
          </a:p>
        </p:txBody>
      </p:sp>
      <p:pic>
        <p:nvPicPr>
          <p:cNvPr id="5" name="内容占位符 4">
            <a:extLst>
              <a:ext uri="{FF2B5EF4-FFF2-40B4-BE49-F238E27FC236}">
                <a16:creationId xmlns:a16="http://schemas.microsoft.com/office/drawing/2014/main" id="{DFB73A0E-B926-4529-8B28-EC0248CD011E}"/>
              </a:ext>
            </a:extLst>
          </p:cNvPr>
          <p:cNvPicPr>
            <a:picLocks noGrp="1" noChangeAspect="1"/>
          </p:cNvPicPr>
          <p:nvPr>
            <p:ph idx="1"/>
          </p:nvPr>
        </p:nvPicPr>
        <p:blipFill>
          <a:blip r:embed="rId4"/>
          <a:stretch>
            <a:fillRect/>
          </a:stretch>
        </p:blipFill>
        <p:spPr>
          <a:xfrm>
            <a:off x="1091355" y="1781175"/>
            <a:ext cx="4286250" cy="1333500"/>
          </a:xfrm>
          <a:prstGeom prst="rect">
            <a:avLst/>
          </a:prstGeom>
        </p:spPr>
      </p:pic>
      <p:sp>
        <p:nvSpPr>
          <p:cNvPr id="4" name="文本框 3">
            <a:extLst>
              <a:ext uri="{FF2B5EF4-FFF2-40B4-BE49-F238E27FC236}">
                <a16:creationId xmlns:a16="http://schemas.microsoft.com/office/drawing/2014/main" id="{1BD29F29-F8EA-43F1-A5BA-8F2C8430BB3B}"/>
              </a:ext>
            </a:extLst>
          </p:cNvPr>
          <p:cNvSpPr txBox="1"/>
          <p:nvPr/>
        </p:nvSpPr>
        <p:spPr>
          <a:xfrm>
            <a:off x="554190" y="6159066"/>
            <a:ext cx="2944384" cy="523220"/>
          </a:xfrm>
          <a:prstGeom prst="rect">
            <a:avLst/>
          </a:prstGeom>
          <a:noFill/>
        </p:spPr>
        <p:txBody>
          <a:bodyPr wrap="square" rtlCol="0">
            <a:spAutoFit/>
          </a:bodyPr>
          <a:lstStyle/>
          <a:p>
            <a:r>
              <a:rPr lang="en-US" altLang="zh-CN" sz="1400" dirty="0"/>
              <a:t>[1] </a:t>
            </a:r>
            <a:r>
              <a:rPr lang="en-US" altLang="zh-CN" sz="1400" dirty="0">
                <a:hlinkClick r:id="rId5"/>
              </a:rPr>
              <a:t>https://arxiv.org/abs/1308.0850</a:t>
            </a:r>
            <a:r>
              <a:rPr lang="en-US" altLang="zh-CN" sz="1400" dirty="0"/>
              <a:t> </a:t>
            </a:r>
          </a:p>
          <a:p>
            <a:r>
              <a:rPr lang="en-US" altLang="zh-CN" sz="1400" dirty="0"/>
              <a:t>[2]</a:t>
            </a:r>
            <a:r>
              <a:rPr lang="en-US" altLang="zh-CN" sz="1400" dirty="0">
                <a:hlinkClick r:id="rId6"/>
              </a:rPr>
              <a:t> https://arxiv.org/abs/1910.10288</a:t>
            </a:r>
            <a:endParaRPr lang="en-US" altLang="zh-CN" sz="1400" dirty="0"/>
          </a:p>
        </p:txBody>
      </p:sp>
      <p:pic>
        <p:nvPicPr>
          <p:cNvPr id="6" name="图片 5">
            <a:extLst>
              <a:ext uri="{FF2B5EF4-FFF2-40B4-BE49-F238E27FC236}">
                <a16:creationId xmlns:a16="http://schemas.microsoft.com/office/drawing/2014/main" id="{82824944-A916-4576-8B25-D6B4B2E9C090}"/>
              </a:ext>
            </a:extLst>
          </p:cNvPr>
          <p:cNvPicPr>
            <a:picLocks noChangeAspect="1"/>
          </p:cNvPicPr>
          <p:nvPr/>
        </p:nvPicPr>
        <p:blipFill>
          <a:blip r:embed="rId7"/>
          <a:stretch>
            <a:fillRect/>
          </a:stretch>
        </p:blipFill>
        <p:spPr>
          <a:xfrm>
            <a:off x="1091355" y="3219451"/>
            <a:ext cx="3886200" cy="523875"/>
          </a:xfrm>
          <a:prstGeom prst="rect">
            <a:avLst/>
          </a:prstGeom>
        </p:spPr>
      </p:pic>
      <p:pic>
        <p:nvPicPr>
          <p:cNvPr id="7" name="图片 6">
            <a:extLst>
              <a:ext uri="{FF2B5EF4-FFF2-40B4-BE49-F238E27FC236}">
                <a16:creationId xmlns:a16="http://schemas.microsoft.com/office/drawing/2014/main" id="{0E4BCD92-8DC5-4B60-9F29-0D245BA7D952}"/>
              </a:ext>
            </a:extLst>
          </p:cNvPr>
          <p:cNvPicPr>
            <a:picLocks noChangeAspect="1"/>
          </p:cNvPicPr>
          <p:nvPr/>
        </p:nvPicPr>
        <p:blipFill>
          <a:blip r:embed="rId8"/>
          <a:stretch>
            <a:fillRect/>
          </a:stretch>
        </p:blipFill>
        <p:spPr>
          <a:xfrm>
            <a:off x="971550" y="3931082"/>
            <a:ext cx="4792559" cy="2019300"/>
          </a:xfrm>
          <a:prstGeom prst="rect">
            <a:avLst/>
          </a:prstGeom>
        </p:spPr>
      </p:pic>
      <p:sp>
        <p:nvSpPr>
          <p:cNvPr id="8" name="椭圆 7">
            <a:extLst>
              <a:ext uri="{FF2B5EF4-FFF2-40B4-BE49-F238E27FC236}">
                <a16:creationId xmlns:a16="http://schemas.microsoft.com/office/drawing/2014/main" id="{E76C58C1-B651-4533-9392-7BE2A89784A1}"/>
              </a:ext>
            </a:extLst>
          </p:cNvPr>
          <p:cNvSpPr/>
          <p:nvPr/>
        </p:nvSpPr>
        <p:spPr>
          <a:xfrm>
            <a:off x="554190" y="2058482"/>
            <a:ext cx="417360" cy="3799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9" name="椭圆 8">
            <a:extLst>
              <a:ext uri="{FF2B5EF4-FFF2-40B4-BE49-F238E27FC236}">
                <a16:creationId xmlns:a16="http://schemas.microsoft.com/office/drawing/2014/main" id="{B55FAC22-1380-48E2-97C3-FC06ADC6CDFE}"/>
              </a:ext>
            </a:extLst>
          </p:cNvPr>
          <p:cNvSpPr/>
          <p:nvPr/>
        </p:nvSpPr>
        <p:spPr>
          <a:xfrm>
            <a:off x="554190" y="2647156"/>
            <a:ext cx="417360" cy="3799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10" name="椭圆 9">
            <a:extLst>
              <a:ext uri="{FF2B5EF4-FFF2-40B4-BE49-F238E27FC236}">
                <a16:creationId xmlns:a16="http://schemas.microsoft.com/office/drawing/2014/main" id="{DEDAFEB0-00EF-499B-ACAC-491E0C4EFB4E}"/>
              </a:ext>
            </a:extLst>
          </p:cNvPr>
          <p:cNvSpPr/>
          <p:nvPr/>
        </p:nvSpPr>
        <p:spPr>
          <a:xfrm>
            <a:off x="554190" y="3289119"/>
            <a:ext cx="417360" cy="3799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11" name="内容占位符 2">
                <a:extLst>
                  <a:ext uri="{FF2B5EF4-FFF2-40B4-BE49-F238E27FC236}">
                    <a16:creationId xmlns:a16="http://schemas.microsoft.com/office/drawing/2014/main" id="{D8F0FE17-4A16-495F-A279-4FE9017630D3}"/>
                  </a:ext>
                </a:extLst>
              </p:cNvPr>
              <p:cNvSpPr txBox="1">
                <a:spLocks/>
              </p:cNvSpPr>
              <p:nvPr/>
            </p:nvSpPr>
            <p:spPr>
              <a:xfrm>
                <a:off x="6096000" y="2084585"/>
                <a:ext cx="5803368" cy="2352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Sub>
                  </m:oMath>
                </a14:m>
                <a:r>
                  <a:rPr lang="en-US" altLang="zh-CN" sz="2000" dirty="0"/>
                  <a:t>: attention weight from j </a:t>
                </a:r>
                <a:r>
                  <a:rPr lang="en-US" altLang="zh-CN" sz="2000" dirty="0" err="1"/>
                  <a:t>th</a:t>
                </a:r>
                <a:r>
                  <a:rPr lang="en-US" altLang="zh-CN" sz="2000" dirty="0"/>
                  <a:t> encoder step to </a:t>
                </a:r>
                <a:r>
                  <a:rPr lang="en-US" altLang="zh-CN" sz="2000" dirty="0" err="1"/>
                  <a:t>i</a:t>
                </a:r>
                <a:r>
                  <a:rPr lang="en-US" altLang="zh-CN" sz="2000" dirty="0"/>
                  <a:t> </a:t>
                </a:r>
                <a:r>
                  <a:rPr lang="en-US" altLang="zh-CN" sz="2000" dirty="0" err="1"/>
                  <a:t>th</a:t>
                </a:r>
                <a:r>
                  <a:rPr lang="en-US" altLang="zh-CN" sz="2000" dirty="0"/>
                  <a:t> decoder step [aka </a:t>
                </a:r>
                <a:r>
                  <a:rPr lang="en-US" altLang="zh-CN" sz="2000" b="1" dirty="0"/>
                  <a:t>alignment</a:t>
                </a:r>
                <a:r>
                  <a:rPr lang="en-US" altLang="zh-CN" sz="2000" dirty="0"/>
                  <a:t>]</a:t>
                </a:r>
              </a:p>
              <a:p>
                <a14:m>
                  <m:oMath xmlns:m="http://schemas.openxmlformats.org/officeDocument/2006/math">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𝜇</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m:t>
                        </m:r>
                      </m:sub>
                    </m:sSub>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zh-CN" altLang="en-US" sz="2000" b="0" i="1" smtClean="0">
                            <a:latin typeface="Cambria Math" panose="02040503050406030204" pitchFamily="18" charset="0"/>
                          </a:rPr>
                          <m:t>𝜎</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m:t>
                        </m:r>
                      </m:sub>
                    </m:sSub>
                  </m:oMath>
                </a14:m>
                <a:r>
                  <a:rPr lang="en-US" altLang="zh-CN" sz="2000" dirty="0"/>
                  <a:t>: mean and std of the k </a:t>
                </a:r>
                <a:r>
                  <a:rPr lang="en-US" altLang="zh-CN" sz="2000" dirty="0" err="1"/>
                  <a:t>th</a:t>
                </a:r>
                <a:r>
                  <a:rPr lang="en-US" altLang="zh-CN" sz="2000" dirty="0"/>
                  <a:t> component of GMM for the </a:t>
                </a:r>
                <a:r>
                  <a:rPr lang="en-US" altLang="zh-CN" sz="2000" dirty="0" err="1"/>
                  <a:t>i</a:t>
                </a:r>
                <a:r>
                  <a:rPr lang="en-US" altLang="zh-CN" sz="2000" dirty="0"/>
                  <a:t> </a:t>
                </a:r>
                <a:r>
                  <a:rPr lang="en-US" altLang="zh-CN" sz="2000" dirty="0" err="1"/>
                  <a:t>th</a:t>
                </a:r>
                <a:r>
                  <a:rPr lang="en-US" altLang="zh-CN" sz="2000" dirty="0"/>
                  <a:t> decoder step</a:t>
                </a:r>
              </a:p>
              <a:p>
                <a14:m>
                  <m:oMath xmlns:m="http://schemas.openxmlformats.org/officeDocument/2006/math">
                    <m:f>
                      <m:fPr>
                        <m:ctrlPr>
                          <a:rPr lang="en-US" altLang="zh-CN" i="1" smtClean="0">
                            <a:latin typeface="Cambria Math" panose="02040503050406030204" pitchFamily="18" charset="0"/>
                          </a:rPr>
                        </m:ctrlPr>
                      </m:fPr>
                      <m:num>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b>
                        </m:sSub>
                      </m:num>
                      <m:den>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b>
                        </m:sSub>
                      </m:den>
                    </m:f>
                  </m:oMath>
                </a14:m>
                <a:r>
                  <a:rPr lang="en-US" altLang="zh-CN" sz="2000" dirty="0"/>
                  <a:t>: prior probability of the k </a:t>
                </a:r>
                <a:r>
                  <a:rPr lang="en-US" altLang="zh-CN" sz="2000" dirty="0" err="1"/>
                  <a:t>th</a:t>
                </a:r>
                <a:r>
                  <a:rPr lang="en-US" altLang="zh-CN" sz="2000" dirty="0"/>
                  <a:t> component of GMM for the </a:t>
                </a:r>
                <a:r>
                  <a:rPr lang="en-US" altLang="zh-CN" sz="2000" dirty="0" err="1"/>
                  <a:t>i</a:t>
                </a:r>
                <a:r>
                  <a:rPr lang="en-US" altLang="zh-CN" sz="2000" dirty="0"/>
                  <a:t> </a:t>
                </a:r>
                <a:r>
                  <a:rPr lang="en-US" altLang="zh-CN" sz="2000" dirty="0" err="1"/>
                  <a:t>th</a:t>
                </a:r>
                <a:r>
                  <a:rPr lang="en-US" altLang="zh-CN" sz="2000" dirty="0"/>
                  <a:t> decoder step</a:t>
                </a:r>
              </a:p>
              <a:p>
                <a:endParaRPr lang="en-US" altLang="zh-CN" sz="2000" dirty="0"/>
              </a:p>
            </p:txBody>
          </p:sp>
        </mc:Choice>
        <mc:Fallback xmlns="">
          <p:sp>
            <p:nvSpPr>
              <p:cNvPr id="11" name="内容占位符 2">
                <a:extLst>
                  <a:ext uri="{FF2B5EF4-FFF2-40B4-BE49-F238E27FC236}">
                    <a16:creationId xmlns:a16="http://schemas.microsoft.com/office/drawing/2014/main" id="{D8F0FE17-4A16-495F-A279-4FE9017630D3}"/>
                  </a:ext>
                </a:extLst>
              </p:cNvPr>
              <p:cNvSpPr txBox="1">
                <a:spLocks noRot="1" noChangeAspect="1" noMove="1" noResize="1" noEditPoints="1" noAdjustHandles="1" noChangeArrowheads="1" noChangeShapeType="1" noTextEdit="1"/>
              </p:cNvSpPr>
              <p:nvPr/>
            </p:nvSpPr>
            <p:spPr>
              <a:xfrm>
                <a:off x="6096000" y="2084585"/>
                <a:ext cx="5803368" cy="2352675"/>
              </a:xfrm>
              <a:prstGeom prst="rect">
                <a:avLst/>
              </a:prstGeom>
              <a:blipFill>
                <a:blip r:embed="rId9"/>
                <a:stretch>
                  <a:fillRect l="-945" t="-2332" r="-210" b="-4404"/>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A0B2AEB9-E904-4665-87C3-BC9D54352751}"/>
              </a:ext>
            </a:extLst>
          </p:cNvPr>
          <p:cNvPicPr>
            <a:picLocks noChangeAspect="1"/>
          </p:cNvPicPr>
          <p:nvPr/>
        </p:nvPicPr>
        <p:blipFill>
          <a:blip r:embed="rId10"/>
          <a:stretch>
            <a:fillRect/>
          </a:stretch>
        </p:blipFill>
        <p:spPr>
          <a:xfrm>
            <a:off x="7848600" y="1027906"/>
            <a:ext cx="2967038" cy="1153266"/>
          </a:xfrm>
          <a:prstGeom prst="rect">
            <a:avLst/>
          </a:prstGeom>
        </p:spPr>
      </p:pic>
      <p:sp>
        <p:nvSpPr>
          <p:cNvPr id="14" name="文本框 13">
            <a:extLst>
              <a:ext uri="{FF2B5EF4-FFF2-40B4-BE49-F238E27FC236}">
                <a16:creationId xmlns:a16="http://schemas.microsoft.com/office/drawing/2014/main" id="{B4700ABF-EA50-427C-97B1-76CC7E8CED07}"/>
              </a:ext>
            </a:extLst>
          </p:cNvPr>
          <p:cNvSpPr txBox="1"/>
          <p:nvPr/>
        </p:nvSpPr>
        <p:spPr>
          <a:xfrm>
            <a:off x="6165427" y="1413291"/>
            <a:ext cx="1720004" cy="369332"/>
          </a:xfrm>
          <a:prstGeom prst="rect">
            <a:avLst/>
          </a:prstGeom>
          <a:noFill/>
        </p:spPr>
        <p:txBody>
          <a:bodyPr wrap="square" rtlCol="0">
            <a:spAutoFit/>
          </a:bodyPr>
          <a:lstStyle/>
          <a:p>
            <a:r>
              <a:rPr lang="en-US" altLang="zh-CN" dirty="0"/>
              <a:t>Classical GMM</a:t>
            </a:r>
            <a:r>
              <a:rPr lang="zh-CN" altLang="en-US" dirty="0"/>
              <a:t>：</a:t>
            </a:r>
          </a:p>
        </p:txBody>
      </p:sp>
      <p:pic>
        <p:nvPicPr>
          <p:cNvPr id="15" name="图片 14">
            <a:extLst>
              <a:ext uri="{FF2B5EF4-FFF2-40B4-BE49-F238E27FC236}">
                <a16:creationId xmlns:a16="http://schemas.microsoft.com/office/drawing/2014/main" id="{E9FF747F-CC2B-487B-9445-E345589B803D}"/>
              </a:ext>
            </a:extLst>
          </p:cNvPr>
          <p:cNvPicPr>
            <a:picLocks noChangeAspect="1"/>
          </p:cNvPicPr>
          <p:nvPr/>
        </p:nvPicPr>
        <p:blipFill>
          <a:blip r:embed="rId11"/>
          <a:stretch>
            <a:fillRect/>
          </a:stretch>
        </p:blipFill>
        <p:spPr>
          <a:xfrm>
            <a:off x="7025429" y="4588441"/>
            <a:ext cx="3790209" cy="2019015"/>
          </a:xfrm>
          <a:prstGeom prst="rect">
            <a:avLst/>
          </a:prstGeom>
        </p:spPr>
      </p:pic>
      <p:sp>
        <p:nvSpPr>
          <p:cNvPr id="16" name="灯片编号占位符 15">
            <a:extLst>
              <a:ext uri="{FF2B5EF4-FFF2-40B4-BE49-F238E27FC236}">
                <a16:creationId xmlns:a16="http://schemas.microsoft.com/office/drawing/2014/main" id="{AECFC9F7-4D2F-45BA-9EDC-F6053F0CB1B5}"/>
              </a:ext>
            </a:extLst>
          </p:cNvPr>
          <p:cNvSpPr>
            <a:spLocks noGrp="1"/>
          </p:cNvSpPr>
          <p:nvPr>
            <p:ph type="sldNum" sz="quarter" idx="12"/>
          </p:nvPr>
        </p:nvSpPr>
        <p:spPr/>
        <p:txBody>
          <a:bodyPr/>
          <a:lstStyle/>
          <a:p>
            <a:fld id="{8BED7CD3-A025-4AFE-AF5E-3152C0DC0892}" type="slidenum">
              <a:rPr lang="zh-CN" altLang="en-US" smtClean="0"/>
              <a:pPr/>
              <a:t>19</a:t>
            </a:fld>
            <a:r>
              <a:rPr lang="en-US" altLang="zh-CN"/>
              <a:t>/26</a:t>
            </a:r>
            <a:endParaRPr lang="zh-CN" altLang="en-US" dirty="0"/>
          </a:p>
        </p:txBody>
      </p:sp>
    </p:spTree>
    <p:custDataLst>
      <p:tags r:id="rId1"/>
    </p:custDataLst>
    <p:extLst>
      <p:ext uri="{BB962C8B-B14F-4D97-AF65-F5344CB8AC3E}">
        <p14:creationId xmlns:p14="http://schemas.microsoft.com/office/powerpoint/2010/main" val="2823138874"/>
      </p:ext>
    </p:extLst>
  </p:cSld>
  <p:clrMapOvr>
    <a:masterClrMapping/>
  </p:clrMapOvr>
  <mc:AlternateContent xmlns:mc="http://schemas.openxmlformats.org/markup-compatibility/2006" xmlns:p14="http://schemas.microsoft.com/office/powerpoint/2010/main">
    <mc:Choice Requires="p14">
      <p:transition spd="slow" p14:dur="2000" advTm="3307"/>
    </mc:Choice>
    <mc:Fallback xmlns="">
      <p:transition spd="slow" advTm="330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7"/>
                                        </p:tgtEl>
                                      </p:cBhvr>
                                    </p:animEffect>
                                    <p:set>
                                      <p:cBhvr>
                                        <p:cTn id="29" dur="1" fill="hold">
                                          <p:stCondLst>
                                            <p:cond delay="499"/>
                                          </p:stCondLst>
                                        </p:cTn>
                                        <p:tgtEl>
                                          <p:spTgt spid="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
                                            <p:txEl>
                                              <p:pRg st="0" end="0"/>
                                            </p:txEl>
                                          </p:spTgt>
                                        </p:tgtEl>
                                        <p:attrNameLst>
                                          <p:attrName>style.visibility</p:attrName>
                                        </p:attrNameLst>
                                      </p:cBhvr>
                                      <p:to>
                                        <p:strVal val="visible"/>
                                      </p:to>
                                    </p:set>
                                    <p:animEffect transition="in" filter="fade">
                                      <p:cBhvr>
                                        <p:cTn id="42" dur="500"/>
                                        <p:tgtEl>
                                          <p:spTgt spid="11">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
                                            <p:txEl>
                                              <p:pRg st="1" end="1"/>
                                            </p:txEl>
                                          </p:spTgt>
                                        </p:tgtEl>
                                        <p:attrNameLst>
                                          <p:attrName>style.visibility</p:attrName>
                                        </p:attrNameLst>
                                      </p:cBhvr>
                                      <p:to>
                                        <p:strVal val="visible"/>
                                      </p:to>
                                    </p:set>
                                    <p:animEffect transition="in" filter="fade">
                                      <p:cBhvr>
                                        <p:cTn id="47" dur="500"/>
                                        <p:tgtEl>
                                          <p:spTgt spid="11">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1">
                                            <p:txEl>
                                              <p:pRg st="2" end="2"/>
                                            </p:txEl>
                                          </p:spTgt>
                                        </p:tgtEl>
                                        <p:attrNameLst>
                                          <p:attrName>style.visibility</p:attrName>
                                        </p:attrNameLst>
                                      </p:cBhvr>
                                      <p:to>
                                        <p:strVal val="visible"/>
                                      </p:to>
                                    </p:set>
                                    <p:animEffect transition="in" filter="fade">
                                      <p:cBhvr>
                                        <p:cTn id="52" dur="500"/>
                                        <p:tgtEl>
                                          <p:spTgt spid="11">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32EBF1-1B20-4E64-A5C8-E6205C90AA92}"/>
              </a:ext>
            </a:extLst>
          </p:cNvPr>
          <p:cNvSpPr>
            <a:spLocks noGrp="1"/>
          </p:cNvSpPr>
          <p:nvPr>
            <p:ph type="title"/>
          </p:nvPr>
        </p:nvSpPr>
        <p:spPr/>
        <p:txBody>
          <a:bodyPr/>
          <a:lstStyle/>
          <a:p>
            <a:r>
              <a:rPr lang="en-US" altLang="zh-CN" dirty="0"/>
              <a:t>Outline</a:t>
            </a:r>
            <a:endParaRPr lang="zh-CN" altLang="en-US" dirty="0"/>
          </a:p>
        </p:txBody>
      </p:sp>
      <p:sp>
        <p:nvSpPr>
          <p:cNvPr id="3" name="内容占位符 2">
            <a:extLst>
              <a:ext uri="{FF2B5EF4-FFF2-40B4-BE49-F238E27FC236}">
                <a16:creationId xmlns:a16="http://schemas.microsoft.com/office/drawing/2014/main" id="{71B9AABA-234C-4788-8F62-60E106167987}"/>
              </a:ext>
            </a:extLst>
          </p:cNvPr>
          <p:cNvSpPr>
            <a:spLocks noGrp="1"/>
          </p:cNvSpPr>
          <p:nvPr>
            <p:ph idx="1"/>
          </p:nvPr>
        </p:nvSpPr>
        <p:spPr/>
        <p:txBody>
          <a:bodyPr/>
          <a:lstStyle/>
          <a:p>
            <a:r>
              <a:rPr lang="en-US" altLang="zh-CN" dirty="0"/>
              <a:t>Introduction of production-level TTS system</a:t>
            </a:r>
          </a:p>
          <a:p>
            <a:r>
              <a:rPr lang="en-US" altLang="zh-CN" dirty="0"/>
              <a:t>Dig deep into TTS frontend</a:t>
            </a:r>
          </a:p>
          <a:p>
            <a:pPr lvl="1"/>
            <a:r>
              <a:rPr lang="en-US" altLang="zh-CN" dirty="0"/>
              <a:t>Basics</a:t>
            </a:r>
          </a:p>
          <a:p>
            <a:pPr lvl="1"/>
            <a:r>
              <a:rPr lang="en-US" altLang="zh-CN" dirty="0"/>
              <a:t>Paper from </a:t>
            </a:r>
            <a:r>
              <a:rPr lang="en-US" altLang="zh-CN" dirty="0" err="1"/>
              <a:t>Bytedance</a:t>
            </a:r>
            <a:r>
              <a:rPr lang="en-US" altLang="zh-CN" dirty="0"/>
              <a:t>: A unified TTS frontend</a:t>
            </a:r>
          </a:p>
          <a:p>
            <a:r>
              <a:rPr lang="en-US" altLang="zh-CN" dirty="0"/>
              <a:t>Conclusion </a:t>
            </a:r>
          </a:p>
        </p:txBody>
      </p:sp>
      <p:sp>
        <p:nvSpPr>
          <p:cNvPr id="6" name="灯片编号占位符 5">
            <a:extLst>
              <a:ext uri="{FF2B5EF4-FFF2-40B4-BE49-F238E27FC236}">
                <a16:creationId xmlns:a16="http://schemas.microsoft.com/office/drawing/2014/main" id="{30FDD8E7-DE4D-4664-BB3F-99F7A06D1846}"/>
              </a:ext>
            </a:extLst>
          </p:cNvPr>
          <p:cNvSpPr>
            <a:spLocks noGrp="1"/>
          </p:cNvSpPr>
          <p:nvPr>
            <p:ph type="sldNum" sz="quarter" idx="12"/>
          </p:nvPr>
        </p:nvSpPr>
        <p:spPr/>
        <p:txBody>
          <a:bodyPr/>
          <a:lstStyle/>
          <a:p>
            <a:fld id="{8BED7CD3-A025-4AFE-AF5E-3152C0DC0892}" type="slidenum">
              <a:rPr lang="zh-CN" altLang="en-US" smtClean="0"/>
              <a:pPr/>
              <a:t>2</a:t>
            </a:fld>
            <a:r>
              <a:rPr lang="en-US" altLang="zh-CN"/>
              <a:t>/26</a:t>
            </a:r>
            <a:endParaRPr lang="zh-CN" altLang="en-US" dirty="0"/>
          </a:p>
        </p:txBody>
      </p:sp>
    </p:spTree>
    <p:extLst>
      <p:ext uri="{BB962C8B-B14F-4D97-AF65-F5344CB8AC3E}">
        <p14:creationId xmlns:p14="http://schemas.microsoft.com/office/powerpoint/2010/main" val="3705928686"/>
      </p:ext>
    </p:extLst>
  </p:cSld>
  <p:clrMapOvr>
    <a:masterClrMapping/>
  </p:clrMapOvr>
  <mc:AlternateContent xmlns:mc="http://schemas.openxmlformats.org/markup-compatibility/2006" xmlns:p14="http://schemas.microsoft.com/office/powerpoint/2010/main">
    <mc:Choice Requires="p14">
      <p:transition spd="slow" p14:dur="2000" advTm="42455"/>
    </mc:Choice>
    <mc:Fallback xmlns="">
      <p:transition spd="slow" advTm="4245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BA8C36-790E-4CBB-9B7F-244567FC937E}"/>
              </a:ext>
            </a:extLst>
          </p:cNvPr>
          <p:cNvSpPr>
            <a:spLocks noGrp="1"/>
          </p:cNvSpPr>
          <p:nvPr>
            <p:ph type="title"/>
          </p:nvPr>
        </p:nvSpPr>
        <p:spPr/>
        <p:txBody>
          <a:bodyPr/>
          <a:lstStyle/>
          <a:p>
            <a:r>
              <a:rPr lang="en-US" altLang="zh-CN" dirty="0"/>
              <a:t>GMM attention</a:t>
            </a:r>
            <a:endParaRPr lang="zh-CN" altLang="en-US" dirty="0"/>
          </a:p>
        </p:txBody>
      </p:sp>
      <p:pic>
        <p:nvPicPr>
          <p:cNvPr id="5" name="内容占位符 4">
            <a:extLst>
              <a:ext uri="{FF2B5EF4-FFF2-40B4-BE49-F238E27FC236}">
                <a16:creationId xmlns:a16="http://schemas.microsoft.com/office/drawing/2014/main" id="{DFB73A0E-B926-4529-8B28-EC0248CD011E}"/>
              </a:ext>
            </a:extLst>
          </p:cNvPr>
          <p:cNvPicPr>
            <a:picLocks noGrp="1" noChangeAspect="1"/>
          </p:cNvPicPr>
          <p:nvPr>
            <p:ph idx="1"/>
          </p:nvPr>
        </p:nvPicPr>
        <p:blipFill>
          <a:blip r:embed="rId4"/>
          <a:stretch>
            <a:fillRect/>
          </a:stretch>
        </p:blipFill>
        <p:spPr>
          <a:xfrm>
            <a:off x="1091355" y="1781175"/>
            <a:ext cx="4286250" cy="1333500"/>
          </a:xfrm>
          <a:prstGeom prst="rect">
            <a:avLst/>
          </a:prstGeom>
        </p:spPr>
      </p:pic>
      <p:sp>
        <p:nvSpPr>
          <p:cNvPr id="4" name="文本框 3">
            <a:extLst>
              <a:ext uri="{FF2B5EF4-FFF2-40B4-BE49-F238E27FC236}">
                <a16:creationId xmlns:a16="http://schemas.microsoft.com/office/drawing/2014/main" id="{1BD29F29-F8EA-43F1-A5BA-8F2C8430BB3B}"/>
              </a:ext>
            </a:extLst>
          </p:cNvPr>
          <p:cNvSpPr txBox="1"/>
          <p:nvPr/>
        </p:nvSpPr>
        <p:spPr>
          <a:xfrm>
            <a:off x="554190" y="6159066"/>
            <a:ext cx="2944384" cy="523220"/>
          </a:xfrm>
          <a:prstGeom prst="rect">
            <a:avLst/>
          </a:prstGeom>
          <a:noFill/>
        </p:spPr>
        <p:txBody>
          <a:bodyPr wrap="square" rtlCol="0">
            <a:spAutoFit/>
          </a:bodyPr>
          <a:lstStyle/>
          <a:p>
            <a:r>
              <a:rPr lang="en-US" altLang="zh-CN" sz="1400" dirty="0"/>
              <a:t>[1] </a:t>
            </a:r>
            <a:r>
              <a:rPr lang="en-US" altLang="zh-CN" sz="1400" dirty="0">
                <a:hlinkClick r:id="rId5"/>
              </a:rPr>
              <a:t>https://arxiv.org/abs/1308.0850</a:t>
            </a:r>
            <a:r>
              <a:rPr lang="en-US" altLang="zh-CN" sz="1400" dirty="0"/>
              <a:t> </a:t>
            </a:r>
          </a:p>
          <a:p>
            <a:r>
              <a:rPr lang="en-US" altLang="zh-CN" sz="1400" dirty="0"/>
              <a:t>[2]</a:t>
            </a:r>
            <a:r>
              <a:rPr lang="en-US" altLang="zh-CN" sz="1400" dirty="0">
                <a:hlinkClick r:id="rId6"/>
              </a:rPr>
              <a:t> https://arxiv.org/abs/1910.10288</a:t>
            </a:r>
            <a:endParaRPr lang="en-US" altLang="zh-CN" sz="1400" dirty="0"/>
          </a:p>
        </p:txBody>
      </p:sp>
      <p:pic>
        <p:nvPicPr>
          <p:cNvPr id="6" name="图片 5">
            <a:extLst>
              <a:ext uri="{FF2B5EF4-FFF2-40B4-BE49-F238E27FC236}">
                <a16:creationId xmlns:a16="http://schemas.microsoft.com/office/drawing/2014/main" id="{82824944-A916-4576-8B25-D6B4B2E9C090}"/>
              </a:ext>
            </a:extLst>
          </p:cNvPr>
          <p:cNvPicPr>
            <a:picLocks noChangeAspect="1"/>
          </p:cNvPicPr>
          <p:nvPr/>
        </p:nvPicPr>
        <p:blipFill>
          <a:blip r:embed="rId7"/>
          <a:stretch>
            <a:fillRect/>
          </a:stretch>
        </p:blipFill>
        <p:spPr>
          <a:xfrm>
            <a:off x="1091355" y="3219451"/>
            <a:ext cx="3886200" cy="523875"/>
          </a:xfrm>
          <a:prstGeom prst="rect">
            <a:avLst/>
          </a:prstGeom>
        </p:spPr>
      </p:pic>
      <p:sp>
        <p:nvSpPr>
          <p:cNvPr id="8" name="椭圆 7">
            <a:extLst>
              <a:ext uri="{FF2B5EF4-FFF2-40B4-BE49-F238E27FC236}">
                <a16:creationId xmlns:a16="http://schemas.microsoft.com/office/drawing/2014/main" id="{E76C58C1-B651-4533-9392-7BE2A89784A1}"/>
              </a:ext>
            </a:extLst>
          </p:cNvPr>
          <p:cNvSpPr/>
          <p:nvPr/>
        </p:nvSpPr>
        <p:spPr>
          <a:xfrm>
            <a:off x="554190" y="2058482"/>
            <a:ext cx="417360" cy="3799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9" name="椭圆 8">
            <a:extLst>
              <a:ext uri="{FF2B5EF4-FFF2-40B4-BE49-F238E27FC236}">
                <a16:creationId xmlns:a16="http://schemas.microsoft.com/office/drawing/2014/main" id="{B55FAC22-1380-48E2-97C3-FC06ADC6CDFE}"/>
              </a:ext>
            </a:extLst>
          </p:cNvPr>
          <p:cNvSpPr/>
          <p:nvPr/>
        </p:nvSpPr>
        <p:spPr>
          <a:xfrm>
            <a:off x="554190" y="2647156"/>
            <a:ext cx="417360" cy="3799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10" name="椭圆 9">
            <a:extLst>
              <a:ext uri="{FF2B5EF4-FFF2-40B4-BE49-F238E27FC236}">
                <a16:creationId xmlns:a16="http://schemas.microsoft.com/office/drawing/2014/main" id="{DEDAFEB0-00EF-499B-ACAC-491E0C4EFB4E}"/>
              </a:ext>
            </a:extLst>
          </p:cNvPr>
          <p:cNvSpPr/>
          <p:nvPr/>
        </p:nvSpPr>
        <p:spPr>
          <a:xfrm>
            <a:off x="554190" y="3289119"/>
            <a:ext cx="417360" cy="3799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11" name="内容占位符 2">
                <a:extLst>
                  <a:ext uri="{FF2B5EF4-FFF2-40B4-BE49-F238E27FC236}">
                    <a16:creationId xmlns:a16="http://schemas.microsoft.com/office/drawing/2014/main" id="{D8F0FE17-4A16-495F-A279-4FE9017630D3}"/>
                  </a:ext>
                </a:extLst>
              </p:cNvPr>
              <p:cNvSpPr txBox="1">
                <a:spLocks/>
              </p:cNvSpPr>
              <p:nvPr/>
            </p:nvSpPr>
            <p:spPr>
              <a:xfrm>
                <a:off x="6200775" y="1171575"/>
                <a:ext cx="5803368" cy="2352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Sub>
                  </m:oMath>
                </a14:m>
                <a:r>
                  <a:rPr lang="en-US" altLang="zh-CN" sz="2000" dirty="0"/>
                  <a:t>: attention weight from j </a:t>
                </a:r>
                <a:r>
                  <a:rPr lang="en-US" altLang="zh-CN" sz="2000" dirty="0" err="1"/>
                  <a:t>th</a:t>
                </a:r>
                <a:r>
                  <a:rPr lang="en-US" altLang="zh-CN" sz="2000" dirty="0"/>
                  <a:t> encoder step to </a:t>
                </a:r>
                <a:r>
                  <a:rPr lang="en-US" altLang="zh-CN" sz="2000" dirty="0" err="1"/>
                  <a:t>i</a:t>
                </a:r>
                <a:r>
                  <a:rPr lang="en-US" altLang="zh-CN" sz="2000" dirty="0"/>
                  <a:t> </a:t>
                </a:r>
                <a:r>
                  <a:rPr lang="en-US" altLang="zh-CN" sz="2000" dirty="0" err="1"/>
                  <a:t>th</a:t>
                </a:r>
                <a:r>
                  <a:rPr lang="en-US" altLang="zh-CN" sz="2000" dirty="0"/>
                  <a:t> decoder step [aka </a:t>
                </a:r>
                <a:r>
                  <a:rPr lang="en-US" altLang="zh-CN" sz="2000" b="1" dirty="0"/>
                  <a:t>alignment</a:t>
                </a:r>
                <a:r>
                  <a:rPr lang="en-US" altLang="zh-CN" sz="2000" dirty="0"/>
                  <a:t>]</a:t>
                </a:r>
              </a:p>
              <a:p>
                <a14:m>
                  <m:oMath xmlns:m="http://schemas.openxmlformats.org/officeDocument/2006/math">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𝜇</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m:t>
                        </m:r>
                      </m:sub>
                    </m:sSub>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zh-CN" altLang="en-US" sz="2000" b="0" i="1" smtClean="0">
                            <a:latin typeface="Cambria Math" panose="02040503050406030204" pitchFamily="18" charset="0"/>
                          </a:rPr>
                          <m:t>𝜎</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m:t>
                        </m:r>
                      </m:sub>
                    </m:sSub>
                  </m:oMath>
                </a14:m>
                <a:r>
                  <a:rPr lang="en-US" altLang="zh-CN" sz="2000" dirty="0"/>
                  <a:t>: mean and std of the k </a:t>
                </a:r>
                <a:r>
                  <a:rPr lang="en-US" altLang="zh-CN" sz="2000" dirty="0" err="1"/>
                  <a:t>th</a:t>
                </a:r>
                <a:r>
                  <a:rPr lang="en-US" altLang="zh-CN" sz="2000" dirty="0"/>
                  <a:t> component of GMM for the </a:t>
                </a:r>
                <a:r>
                  <a:rPr lang="en-US" altLang="zh-CN" sz="2000" dirty="0" err="1"/>
                  <a:t>i</a:t>
                </a:r>
                <a:r>
                  <a:rPr lang="en-US" altLang="zh-CN" sz="2000" dirty="0"/>
                  <a:t> </a:t>
                </a:r>
                <a:r>
                  <a:rPr lang="en-US" altLang="zh-CN" sz="2000" dirty="0" err="1"/>
                  <a:t>th</a:t>
                </a:r>
                <a:r>
                  <a:rPr lang="en-US" altLang="zh-CN" sz="2000" dirty="0"/>
                  <a:t> decoder step</a:t>
                </a:r>
              </a:p>
              <a:p>
                <a14:m>
                  <m:oMath xmlns:m="http://schemas.openxmlformats.org/officeDocument/2006/math">
                    <m:f>
                      <m:fPr>
                        <m:ctrlPr>
                          <a:rPr lang="en-US" altLang="zh-CN" i="1" smtClean="0">
                            <a:latin typeface="Cambria Math" panose="02040503050406030204" pitchFamily="18" charset="0"/>
                          </a:rPr>
                        </m:ctrlPr>
                      </m:fPr>
                      <m:num>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b>
                        </m:sSub>
                      </m:num>
                      <m:den>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b>
                        </m:sSub>
                      </m:den>
                    </m:f>
                  </m:oMath>
                </a14:m>
                <a:r>
                  <a:rPr lang="en-US" altLang="zh-CN" sz="2000" dirty="0"/>
                  <a:t>: prior probability of the k </a:t>
                </a:r>
                <a:r>
                  <a:rPr lang="en-US" altLang="zh-CN" sz="2000" dirty="0" err="1"/>
                  <a:t>th</a:t>
                </a:r>
                <a:r>
                  <a:rPr lang="en-US" altLang="zh-CN" sz="2000" dirty="0"/>
                  <a:t> component of GMM for the </a:t>
                </a:r>
                <a:r>
                  <a:rPr lang="en-US" altLang="zh-CN" sz="2000" dirty="0" err="1"/>
                  <a:t>i</a:t>
                </a:r>
                <a:r>
                  <a:rPr lang="en-US" altLang="zh-CN" sz="2000" dirty="0"/>
                  <a:t> </a:t>
                </a:r>
                <a:r>
                  <a:rPr lang="en-US" altLang="zh-CN" sz="2000" dirty="0" err="1"/>
                  <a:t>th</a:t>
                </a:r>
                <a:r>
                  <a:rPr lang="en-US" altLang="zh-CN" sz="2000" dirty="0"/>
                  <a:t> decoder step</a:t>
                </a:r>
              </a:p>
              <a:p>
                <a:endParaRPr lang="en-US" altLang="zh-CN" sz="2000" dirty="0"/>
              </a:p>
            </p:txBody>
          </p:sp>
        </mc:Choice>
        <mc:Fallback xmlns="">
          <p:sp>
            <p:nvSpPr>
              <p:cNvPr id="11" name="内容占位符 2">
                <a:extLst>
                  <a:ext uri="{FF2B5EF4-FFF2-40B4-BE49-F238E27FC236}">
                    <a16:creationId xmlns:a16="http://schemas.microsoft.com/office/drawing/2014/main" id="{D8F0FE17-4A16-495F-A279-4FE9017630D3}"/>
                  </a:ext>
                </a:extLst>
              </p:cNvPr>
              <p:cNvSpPr txBox="1">
                <a:spLocks noRot="1" noChangeAspect="1" noMove="1" noResize="1" noEditPoints="1" noAdjustHandles="1" noChangeArrowheads="1" noChangeShapeType="1" noTextEdit="1"/>
              </p:cNvSpPr>
              <p:nvPr/>
            </p:nvSpPr>
            <p:spPr>
              <a:xfrm>
                <a:off x="6200775" y="1171575"/>
                <a:ext cx="5803368" cy="2352675"/>
              </a:xfrm>
              <a:prstGeom prst="rect">
                <a:avLst/>
              </a:prstGeom>
              <a:blipFill>
                <a:blip r:embed="rId8"/>
                <a:stretch>
                  <a:fillRect l="-945" t="-2073" r="-315" b="-4404"/>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71056A92-9845-4664-8F0B-79B1A398654F}"/>
              </a:ext>
            </a:extLst>
          </p:cNvPr>
          <p:cNvSpPr txBox="1"/>
          <p:nvPr/>
        </p:nvSpPr>
        <p:spPr>
          <a:xfrm>
            <a:off x="5857875" y="4035408"/>
            <a:ext cx="6076950" cy="2123658"/>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Eq 2: </a:t>
            </a:r>
            <a:r>
              <a:rPr lang="en-US" altLang="zh-CN" sz="2400" dirty="0">
                <a:solidFill>
                  <a:srgbClr val="FF0000"/>
                </a:solidFill>
              </a:rPr>
              <a:t>Location-Relative</a:t>
            </a:r>
            <a:r>
              <a:rPr lang="en-US" altLang="zh-CN" sz="2400" dirty="0"/>
              <a:t> modeling of GMM</a:t>
            </a:r>
          </a:p>
          <a:p>
            <a:pPr marL="742950" lvl="1" indent="-285750">
              <a:buFont typeface="Arial" panose="020B0604020202020204" pitchFamily="34" charset="0"/>
              <a:buChar char="•"/>
            </a:pPr>
            <a:r>
              <a:rPr lang="en-US" altLang="zh-CN" dirty="0"/>
              <a:t>Enforce </a:t>
            </a:r>
            <a:r>
              <a:rPr lang="en-US" altLang="zh-CN" b="1" dirty="0"/>
              <a:t>monotonic</a:t>
            </a:r>
            <a:r>
              <a:rPr lang="en-US" altLang="zh-CN" dirty="0"/>
              <a:t> alignment,</a:t>
            </a:r>
          </a:p>
          <a:p>
            <a:pPr marL="1200150" lvl="2" indent="-285750">
              <a:buFont typeface="Arial" panose="020B0604020202020204" pitchFamily="34" charset="0"/>
              <a:buChar char="•"/>
            </a:pPr>
            <a:r>
              <a:rPr lang="en-US" altLang="zh-CN" dirty="0"/>
              <a:t>avoiding repeat patterns</a:t>
            </a:r>
          </a:p>
          <a:p>
            <a:pPr marL="742950" lvl="1" indent="-285750">
              <a:buFont typeface="Arial" panose="020B0604020202020204" pitchFamily="34" charset="0"/>
              <a:buChar char="•"/>
            </a:pPr>
            <a:r>
              <a:rPr lang="en-US" altLang="zh-CN" dirty="0"/>
              <a:t>Generalize better for longer decoding sequence than absolute models</a:t>
            </a:r>
          </a:p>
          <a:p>
            <a:pPr marL="1200150" lvl="2" indent="-285750">
              <a:buFont typeface="Arial" panose="020B0604020202020204" pitchFamily="34" charset="0"/>
              <a:buChar char="•"/>
            </a:pPr>
            <a:r>
              <a:rPr lang="en-US" altLang="zh-CN" dirty="0"/>
              <a:t>Moving lower bound, smaller search space</a:t>
            </a:r>
          </a:p>
          <a:p>
            <a:endParaRPr lang="zh-CN" altLang="en-US" dirty="0"/>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9A00D7F5-A2DF-4FEB-9939-741448FD1ED9}"/>
                  </a:ext>
                </a:extLst>
              </p:cNvPr>
              <p:cNvSpPr txBox="1"/>
              <p:nvPr/>
            </p:nvSpPr>
            <p:spPr>
              <a:xfrm>
                <a:off x="257175" y="4252369"/>
                <a:ext cx="5838825" cy="1631216"/>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a:t>Eq 3: parameters of GMM are estimated from a non-linear transformation on decoder state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𝑖</m:t>
                        </m:r>
                      </m:sub>
                    </m:sSub>
                  </m:oMath>
                </a14:m>
                <a:endParaRPr lang="en-US" altLang="zh-CN" sz="2000" dirty="0"/>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r>
                  <a:rPr lang="en-US" altLang="zh-CN" sz="2000" dirty="0"/>
                  <a:t>Eq 1: alignments are drawn from GMM along the encoder-time axis</a:t>
                </a:r>
              </a:p>
            </p:txBody>
          </p:sp>
        </mc:Choice>
        <mc:Fallback xmlns="">
          <p:sp>
            <p:nvSpPr>
              <p:cNvPr id="13" name="文本框 12">
                <a:extLst>
                  <a:ext uri="{FF2B5EF4-FFF2-40B4-BE49-F238E27FC236}">
                    <a16:creationId xmlns:a16="http://schemas.microsoft.com/office/drawing/2014/main" id="{9A00D7F5-A2DF-4FEB-9939-741448FD1ED9}"/>
                  </a:ext>
                </a:extLst>
              </p:cNvPr>
              <p:cNvSpPr txBox="1">
                <a:spLocks noRot="1" noChangeAspect="1" noMove="1" noResize="1" noEditPoints="1" noAdjustHandles="1" noChangeArrowheads="1" noChangeShapeType="1" noTextEdit="1"/>
              </p:cNvSpPr>
              <p:nvPr/>
            </p:nvSpPr>
            <p:spPr>
              <a:xfrm>
                <a:off x="257175" y="4252369"/>
                <a:ext cx="5838825" cy="1631216"/>
              </a:xfrm>
              <a:prstGeom prst="rect">
                <a:avLst/>
              </a:prstGeom>
              <a:blipFill>
                <a:blip r:embed="rId9"/>
                <a:stretch>
                  <a:fillRect l="-939" t="-2247" b="-5993"/>
                </a:stretch>
              </a:blipFill>
            </p:spPr>
            <p:txBody>
              <a:bodyPr/>
              <a:lstStyle/>
              <a:p>
                <a:r>
                  <a:rPr lang="zh-CN" altLang="en-US">
                    <a:noFill/>
                  </a:rPr>
                  <a:t> </a:t>
                </a:r>
              </a:p>
            </p:txBody>
          </p:sp>
        </mc:Fallback>
      </mc:AlternateContent>
      <p:sp>
        <p:nvSpPr>
          <p:cNvPr id="14" name="灯片编号占位符 13">
            <a:extLst>
              <a:ext uri="{FF2B5EF4-FFF2-40B4-BE49-F238E27FC236}">
                <a16:creationId xmlns:a16="http://schemas.microsoft.com/office/drawing/2014/main" id="{F1EA3450-A5BF-4115-98EE-C5274EE2A728}"/>
              </a:ext>
            </a:extLst>
          </p:cNvPr>
          <p:cNvSpPr>
            <a:spLocks noGrp="1"/>
          </p:cNvSpPr>
          <p:nvPr>
            <p:ph type="sldNum" sz="quarter" idx="12"/>
          </p:nvPr>
        </p:nvSpPr>
        <p:spPr/>
        <p:txBody>
          <a:bodyPr/>
          <a:lstStyle/>
          <a:p>
            <a:fld id="{8BED7CD3-A025-4AFE-AF5E-3152C0DC0892}" type="slidenum">
              <a:rPr lang="zh-CN" altLang="en-US" smtClean="0"/>
              <a:pPr/>
              <a:t>20</a:t>
            </a:fld>
            <a:r>
              <a:rPr lang="en-US" altLang="zh-CN"/>
              <a:t>/26</a:t>
            </a:r>
            <a:endParaRPr lang="zh-CN" altLang="en-US" dirty="0"/>
          </a:p>
        </p:txBody>
      </p:sp>
    </p:spTree>
    <p:custDataLst>
      <p:tags r:id="rId1"/>
    </p:custDataLst>
    <p:extLst>
      <p:ext uri="{BB962C8B-B14F-4D97-AF65-F5344CB8AC3E}">
        <p14:creationId xmlns:p14="http://schemas.microsoft.com/office/powerpoint/2010/main" val="333193226"/>
      </p:ext>
    </p:extLst>
  </p:cSld>
  <p:clrMapOvr>
    <a:masterClrMapping/>
  </p:clrMapOvr>
  <mc:AlternateContent xmlns:mc="http://schemas.openxmlformats.org/markup-compatibility/2006" xmlns:p14="http://schemas.microsoft.com/office/powerpoint/2010/main">
    <mc:Choice Requires="p14">
      <p:transition spd="slow" p14:dur="2000" advTm="29694"/>
    </mc:Choice>
    <mc:Fallback xmlns="">
      <p:transition spd="slow" advTm="2969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fade">
                                      <p:cBhvr>
                                        <p:cTn id="12" dur="500"/>
                                        <p:tgtEl>
                                          <p:spTgt spid="1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fade">
                                      <p:cBhvr>
                                        <p:cTn id="17" dur="500"/>
                                        <p:tgtEl>
                                          <p:spTgt spid="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1" end="1"/>
                                            </p:txEl>
                                          </p:spTgt>
                                        </p:tgtEl>
                                        <p:attrNameLst>
                                          <p:attrName>style.visibility</p:attrName>
                                        </p:attrNameLst>
                                      </p:cBhvr>
                                      <p:to>
                                        <p:strVal val="visible"/>
                                      </p:to>
                                    </p:set>
                                    <p:animEffect transition="in" filter="fade">
                                      <p:cBhvr>
                                        <p:cTn id="22" dur="500"/>
                                        <p:tgtEl>
                                          <p:spTgt spid="12">
                                            <p:txEl>
                                              <p:p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animEffect transition="in" filter="fade">
                                      <p:cBhvr>
                                        <p:cTn id="25" dur="500"/>
                                        <p:tgtEl>
                                          <p:spTgt spid="12">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2">
                                            <p:txEl>
                                              <p:pRg st="3" end="3"/>
                                            </p:txEl>
                                          </p:spTgt>
                                        </p:tgtEl>
                                        <p:attrNameLst>
                                          <p:attrName>style.visibility</p:attrName>
                                        </p:attrNameLst>
                                      </p:cBhvr>
                                      <p:to>
                                        <p:strVal val="visible"/>
                                      </p:to>
                                    </p:set>
                                    <p:animEffect transition="in" filter="fade">
                                      <p:cBhvr>
                                        <p:cTn id="30" dur="500"/>
                                        <p:tgtEl>
                                          <p:spTgt spid="12">
                                            <p:txEl>
                                              <p:pRg st="3" end="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2">
                                            <p:txEl>
                                              <p:pRg st="4" end="4"/>
                                            </p:txEl>
                                          </p:spTgt>
                                        </p:tgtEl>
                                        <p:attrNameLst>
                                          <p:attrName>style.visibility</p:attrName>
                                        </p:attrNameLst>
                                      </p:cBhvr>
                                      <p:to>
                                        <p:strVal val="visible"/>
                                      </p:to>
                                    </p:set>
                                    <p:animEffect transition="in" filter="fade">
                                      <p:cBhvr>
                                        <p:cTn id="33"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58BB73-3CFA-42F7-BFF3-05DB187FE34B}"/>
              </a:ext>
            </a:extLst>
          </p:cNvPr>
          <p:cNvSpPr>
            <a:spLocks noGrp="1"/>
          </p:cNvSpPr>
          <p:nvPr>
            <p:ph type="title"/>
          </p:nvPr>
        </p:nvSpPr>
        <p:spPr/>
        <p:txBody>
          <a:bodyPr/>
          <a:lstStyle/>
          <a:p>
            <a:r>
              <a:rPr lang="it-IT" altLang="zh-CN" dirty="0"/>
              <a:t>Semi Auto Regressive (SAR) Inference</a:t>
            </a:r>
            <a:endParaRPr lang="zh-CN" altLang="en-US" dirty="0"/>
          </a:p>
        </p:txBody>
      </p:sp>
      <p:pic>
        <p:nvPicPr>
          <p:cNvPr id="6" name="内容占位符 5">
            <a:extLst>
              <a:ext uri="{FF2B5EF4-FFF2-40B4-BE49-F238E27FC236}">
                <a16:creationId xmlns:a16="http://schemas.microsoft.com/office/drawing/2014/main" id="{0EBF8B31-9D55-4DB3-81F9-4353359C9AB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1691640"/>
            <a:ext cx="5105400" cy="4142460"/>
          </a:xfrm>
        </p:spPr>
      </p:pic>
      <p:sp>
        <p:nvSpPr>
          <p:cNvPr id="7" name="文本框 6">
            <a:extLst>
              <a:ext uri="{FF2B5EF4-FFF2-40B4-BE49-F238E27FC236}">
                <a16:creationId xmlns:a16="http://schemas.microsoft.com/office/drawing/2014/main" id="{67C9CEA5-D587-43CA-B501-9E7BF7DECBEA}"/>
              </a:ext>
            </a:extLst>
          </p:cNvPr>
          <p:cNvSpPr txBox="1"/>
          <p:nvPr/>
        </p:nvSpPr>
        <p:spPr>
          <a:xfrm>
            <a:off x="838200" y="5846544"/>
            <a:ext cx="4422913" cy="646331"/>
          </a:xfrm>
          <a:prstGeom prst="rect">
            <a:avLst/>
          </a:prstGeom>
          <a:noFill/>
        </p:spPr>
        <p:txBody>
          <a:bodyPr wrap="square" rtlCol="0">
            <a:spAutoFit/>
          </a:bodyPr>
          <a:lstStyle/>
          <a:p>
            <a:pPr algn="ctr"/>
            <a:r>
              <a:rPr lang="en-US" altLang="zh-CN" dirty="0"/>
              <a:t>illustration of SAR[(P) = Polyphone]</a:t>
            </a:r>
          </a:p>
          <a:p>
            <a:pPr algn="ctr"/>
            <a:r>
              <a:rPr lang="en-US" altLang="zh-CN" dirty="0"/>
              <a:t>(My own drawing based on basic seq2seq)</a:t>
            </a:r>
            <a:endParaRPr lang="zh-CN" altLang="en-US" dirty="0"/>
          </a:p>
        </p:txBody>
      </p:sp>
      <p:sp>
        <p:nvSpPr>
          <p:cNvPr id="8" name="文本框 7">
            <a:extLst>
              <a:ext uri="{FF2B5EF4-FFF2-40B4-BE49-F238E27FC236}">
                <a16:creationId xmlns:a16="http://schemas.microsoft.com/office/drawing/2014/main" id="{E136B1D8-8C59-4077-9E82-1D44AF9F1ADD}"/>
              </a:ext>
            </a:extLst>
          </p:cNvPr>
          <p:cNvSpPr txBox="1"/>
          <p:nvPr/>
        </p:nvSpPr>
        <p:spPr>
          <a:xfrm>
            <a:off x="5943600" y="1690688"/>
            <a:ext cx="6092687" cy="923330"/>
          </a:xfrm>
          <a:prstGeom prst="rect">
            <a:avLst/>
          </a:prstGeom>
          <a:noFill/>
        </p:spPr>
        <p:txBody>
          <a:bodyPr wrap="square" rtlCol="0">
            <a:spAutoFit/>
          </a:bodyPr>
          <a:lstStyle/>
          <a:p>
            <a:r>
              <a:rPr lang="en-US" altLang="zh-CN" dirty="0">
                <a:solidFill>
                  <a:srgbClr val="FF0000"/>
                </a:solidFill>
              </a:rPr>
              <a:t>We have to make prediction for every character in a Seq2Seq model. But since we already gold labels for non-polyphones, how can we use them to boost performance? </a:t>
            </a:r>
            <a:endParaRPr lang="zh-CN" altLang="en-US" dirty="0">
              <a:solidFill>
                <a:srgbClr val="FF0000"/>
              </a:solidFill>
            </a:endParaRPr>
          </a:p>
        </p:txBody>
      </p:sp>
      <p:pic>
        <p:nvPicPr>
          <p:cNvPr id="9" name="图片 8">
            <a:extLst>
              <a:ext uri="{FF2B5EF4-FFF2-40B4-BE49-F238E27FC236}">
                <a16:creationId xmlns:a16="http://schemas.microsoft.com/office/drawing/2014/main" id="{1D68E5F6-5FBE-465D-9A5F-9A30BCC57FD3}"/>
              </a:ext>
            </a:extLst>
          </p:cNvPr>
          <p:cNvPicPr>
            <a:picLocks noChangeAspect="1"/>
          </p:cNvPicPr>
          <p:nvPr/>
        </p:nvPicPr>
        <p:blipFill rotWithShape="1">
          <a:blip r:embed="rId5"/>
          <a:srcRect t="7658" r="20401" b="16037"/>
          <a:stretch/>
        </p:blipFill>
        <p:spPr>
          <a:xfrm>
            <a:off x="838200" y="2007705"/>
            <a:ext cx="4061791" cy="3158656"/>
          </a:xfrm>
          <a:prstGeom prst="rect">
            <a:avLst/>
          </a:prstGeom>
        </p:spPr>
      </p:pic>
      <p:sp>
        <p:nvSpPr>
          <p:cNvPr id="10" name="文本框 9">
            <a:extLst>
              <a:ext uri="{FF2B5EF4-FFF2-40B4-BE49-F238E27FC236}">
                <a16:creationId xmlns:a16="http://schemas.microsoft.com/office/drawing/2014/main" id="{1C0296FD-4B60-4743-8B71-AD29048951F6}"/>
              </a:ext>
            </a:extLst>
          </p:cNvPr>
          <p:cNvSpPr txBox="1"/>
          <p:nvPr/>
        </p:nvSpPr>
        <p:spPr>
          <a:xfrm>
            <a:off x="5943600" y="2707001"/>
            <a:ext cx="6092687" cy="369332"/>
          </a:xfrm>
          <a:prstGeom prst="rect">
            <a:avLst/>
          </a:prstGeom>
          <a:noFill/>
        </p:spPr>
        <p:txBody>
          <a:bodyPr wrap="square" rtlCol="0">
            <a:spAutoFit/>
          </a:bodyPr>
          <a:lstStyle/>
          <a:p>
            <a:pPr algn="ctr"/>
            <a:r>
              <a:rPr lang="en-US" altLang="zh-CN" b="1" dirty="0"/>
              <a:t>Directly feed them as the inputs</a:t>
            </a:r>
            <a:r>
              <a:rPr lang="en-US" altLang="zh-CN" dirty="0"/>
              <a:t>.</a:t>
            </a:r>
            <a:endParaRPr lang="zh-CN" altLang="en-US" dirty="0"/>
          </a:p>
        </p:txBody>
      </p:sp>
      <p:sp>
        <p:nvSpPr>
          <p:cNvPr id="11" name="文本框 10">
            <a:extLst>
              <a:ext uri="{FF2B5EF4-FFF2-40B4-BE49-F238E27FC236}">
                <a16:creationId xmlns:a16="http://schemas.microsoft.com/office/drawing/2014/main" id="{CA47D45A-5231-49A8-836E-50FABB2F9DA4}"/>
              </a:ext>
            </a:extLst>
          </p:cNvPr>
          <p:cNvSpPr txBox="1"/>
          <p:nvPr/>
        </p:nvSpPr>
        <p:spPr>
          <a:xfrm>
            <a:off x="5943600" y="3612790"/>
            <a:ext cx="5993296" cy="2462213"/>
          </a:xfrm>
          <a:prstGeom prst="rect">
            <a:avLst/>
          </a:prstGeom>
          <a:noFill/>
        </p:spPr>
        <p:txBody>
          <a:bodyPr wrap="square" rtlCol="0">
            <a:spAutoFit/>
          </a:bodyPr>
          <a:lstStyle/>
          <a:p>
            <a:r>
              <a:rPr lang="en-US" altLang="zh-CN" sz="2000" dirty="0"/>
              <a:t>At each decoder time step, we check whether the corresponding character in encoder is a non-polyphone.[1]</a:t>
            </a:r>
          </a:p>
          <a:p>
            <a:endParaRPr lang="en-US" altLang="zh-CN" sz="2000" dirty="0"/>
          </a:p>
          <a:p>
            <a:r>
              <a:rPr lang="en-US" altLang="zh-CN" sz="2000" dirty="0"/>
              <a:t>If this holds, we change the input of this step from the last prediction to the dictionary record. </a:t>
            </a:r>
          </a:p>
          <a:p>
            <a:endParaRPr lang="en-US" altLang="zh-CN" dirty="0"/>
          </a:p>
          <a:p>
            <a:r>
              <a:rPr lang="en-US" altLang="zh-CN" sz="1600" dirty="0"/>
              <a:t>[1] Achieved by a decoder mask generated from the raw input text.</a:t>
            </a:r>
            <a:endParaRPr lang="zh-CN" altLang="en-US" sz="1600" dirty="0"/>
          </a:p>
        </p:txBody>
      </p:sp>
      <p:sp>
        <p:nvSpPr>
          <p:cNvPr id="5" name="灯片编号占位符 4">
            <a:extLst>
              <a:ext uri="{FF2B5EF4-FFF2-40B4-BE49-F238E27FC236}">
                <a16:creationId xmlns:a16="http://schemas.microsoft.com/office/drawing/2014/main" id="{66289534-49F7-4A51-95A0-06BBE6B6588C}"/>
              </a:ext>
            </a:extLst>
          </p:cNvPr>
          <p:cNvSpPr>
            <a:spLocks noGrp="1"/>
          </p:cNvSpPr>
          <p:nvPr>
            <p:ph type="sldNum" sz="quarter" idx="12"/>
          </p:nvPr>
        </p:nvSpPr>
        <p:spPr/>
        <p:txBody>
          <a:bodyPr/>
          <a:lstStyle/>
          <a:p>
            <a:fld id="{8BED7CD3-A025-4AFE-AF5E-3152C0DC0892}" type="slidenum">
              <a:rPr lang="zh-CN" altLang="en-US" smtClean="0"/>
              <a:pPr/>
              <a:t>21</a:t>
            </a:fld>
            <a:r>
              <a:rPr lang="en-US" altLang="zh-CN"/>
              <a:t>/26</a:t>
            </a:r>
            <a:endParaRPr lang="zh-CN" altLang="en-US" dirty="0"/>
          </a:p>
        </p:txBody>
      </p:sp>
    </p:spTree>
    <p:custDataLst>
      <p:tags r:id="rId1"/>
    </p:custDataLst>
    <p:extLst>
      <p:ext uri="{BB962C8B-B14F-4D97-AF65-F5344CB8AC3E}">
        <p14:creationId xmlns:p14="http://schemas.microsoft.com/office/powerpoint/2010/main" val="3994708565"/>
      </p:ext>
    </p:extLst>
  </p:cSld>
  <p:clrMapOvr>
    <a:masterClrMapping/>
  </p:clrMapOvr>
  <mc:AlternateContent xmlns:mc="http://schemas.openxmlformats.org/markup-compatibility/2006" xmlns:p14="http://schemas.microsoft.com/office/powerpoint/2010/main">
    <mc:Choice Requires="p14">
      <p:transition spd="slow" p14:dur="2000" advTm="195753"/>
    </mc:Choice>
    <mc:Fallback xmlns="">
      <p:transition spd="slow" advTm="19575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
                                            <p:txEl>
                                              <p:pRg st="0" end="0"/>
                                            </p:txEl>
                                          </p:spTgt>
                                        </p:tgtEl>
                                        <p:attrNameLst>
                                          <p:attrName>style.visibility</p:attrName>
                                        </p:attrNameLst>
                                      </p:cBhvr>
                                      <p:to>
                                        <p:strVal val="visible"/>
                                      </p:to>
                                    </p:set>
                                    <p:animEffect transition="in" filter="fade">
                                      <p:cBhvr>
                                        <p:cTn id="18" dur="500"/>
                                        <p:tgtEl>
                                          <p:spTgt spid="11">
                                            <p:txEl>
                                              <p:pRg st="0" end="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fade">
                                      <p:cBhvr>
                                        <p:cTn id="21" dur="500"/>
                                        <p:tgtEl>
                                          <p:spTgt spid="11">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xEl>
                                              <p:pRg st="4" end="4"/>
                                            </p:txEl>
                                          </p:spTgt>
                                        </p:tgtEl>
                                        <p:attrNameLst>
                                          <p:attrName>style.visibility</p:attrName>
                                        </p:attrNameLst>
                                      </p:cBhvr>
                                      <p:to>
                                        <p:strVal val="visible"/>
                                      </p:to>
                                    </p:set>
                                    <p:animEffect transition="in" filter="fade">
                                      <p:cBhvr>
                                        <p:cTn id="24"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BE8D86-A1AD-43D2-92B8-0E4E2BC5214F}"/>
              </a:ext>
            </a:extLst>
          </p:cNvPr>
          <p:cNvSpPr>
            <a:spLocks noGrp="1"/>
          </p:cNvSpPr>
          <p:nvPr>
            <p:ph type="title"/>
          </p:nvPr>
        </p:nvSpPr>
        <p:spPr/>
        <p:txBody>
          <a:bodyPr/>
          <a:lstStyle/>
          <a:p>
            <a:r>
              <a:rPr lang="en-US" altLang="zh-CN" dirty="0"/>
              <a:t>Experiments (Auxiliary module)</a:t>
            </a:r>
            <a:endParaRPr lang="zh-CN" altLang="en-US" dirty="0"/>
          </a:p>
        </p:txBody>
      </p:sp>
      <p:sp>
        <p:nvSpPr>
          <p:cNvPr id="3" name="内容占位符 2">
            <a:extLst>
              <a:ext uri="{FF2B5EF4-FFF2-40B4-BE49-F238E27FC236}">
                <a16:creationId xmlns:a16="http://schemas.microsoft.com/office/drawing/2014/main" id="{9511559A-9A4F-4F29-9A4C-622744287ED3}"/>
              </a:ext>
            </a:extLst>
          </p:cNvPr>
          <p:cNvSpPr>
            <a:spLocks noGrp="1"/>
          </p:cNvSpPr>
          <p:nvPr>
            <p:ph idx="1"/>
          </p:nvPr>
        </p:nvSpPr>
        <p:spPr>
          <a:xfrm>
            <a:off x="7877175" y="1825625"/>
            <a:ext cx="3724275" cy="4351338"/>
          </a:xfrm>
        </p:spPr>
        <p:txBody>
          <a:bodyPr/>
          <a:lstStyle/>
          <a:p>
            <a:r>
              <a:rPr lang="en-US" altLang="zh-CN" dirty="0"/>
              <a:t>Lower half:</a:t>
            </a:r>
          </a:p>
          <a:p>
            <a:pPr lvl="1"/>
            <a:r>
              <a:rPr lang="en-US" altLang="zh-CN" dirty="0"/>
              <a:t>CWS+POS is essential for G2P</a:t>
            </a:r>
          </a:p>
          <a:p>
            <a:endParaRPr lang="en-US" altLang="zh-CN" dirty="0"/>
          </a:p>
          <a:p>
            <a:r>
              <a:rPr lang="en-US" altLang="zh-CN" dirty="0"/>
              <a:t>Upper VS Lower:</a:t>
            </a:r>
          </a:p>
          <a:p>
            <a:pPr lvl="1"/>
            <a:r>
              <a:rPr lang="en-US" altLang="zh-CN" dirty="0"/>
              <a:t>Multi-task learning achieves comparable performance with single models</a:t>
            </a:r>
            <a:endParaRPr lang="zh-CN" altLang="en-US" dirty="0"/>
          </a:p>
        </p:txBody>
      </p:sp>
      <p:pic>
        <p:nvPicPr>
          <p:cNvPr id="4" name="图片 3">
            <a:extLst>
              <a:ext uri="{FF2B5EF4-FFF2-40B4-BE49-F238E27FC236}">
                <a16:creationId xmlns:a16="http://schemas.microsoft.com/office/drawing/2014/main" id="{2CB40504-582D-4320-AA4A-C0D084D239BF}"/>
              </a:ext>
            </a:extLst>
          </p:cNvPr>
          <p:cNvPicPr>
            <a:picLocks noChangeAspect="1"/>
          </p:cNvPicPr>
          <p:nvPr/>
        </p:nvPicPr>
        <p:blipFill>
          <a:blip r:embed="rId4"/>
          <a:stretch>
            <a:fillRect/>
          </a:stretch>
        </p:blipFill>
        <p:spPr>
          <a:xfrm>
            <a:off x="590550" y="1797843"/>
            <a:ext cx="7124700" cy="3952875"/>
          </a:xfrm>
          <a:prstGeom prst="rect">
            <a:avLst/>
          </a:prstGeom>
        </p:spPr>
      </p:pic>
      <p:sp>
        <p:nvSpPr>
          <p:cNvPr id="7" name="灯片编号占位符 6">
            <a:extLst>
              <a:ext uri="{FF2B5EF4-FFF2-40B4-BE49-F238E27FC236}">
                <a16:creationId xmlns:a16="http://schemas.microsoft.com/office/drawing/2014/main" id="{D8BB1BFF-1D3E-41CC-8246-FA0062FEA963}"/>
              </a:ext>
            </a:extLst>
          </p:cNvPr>
          <p:cNvSpPr>
            <a:spLocks noGrp="1"/>
          </p:cNvSpPr>
          <p:nvPr>
            <p:ph type="sldNum" sz="quarter" idx="12"/>
          </p:nvPr>
        </p:nvSpPr>
        <p:spPr/>
        <p:txBody>
          <a:bodyPr/>
          <a:lstStyle/>
          <a:p>
            <a:fld id="{8BED7CD3-A025-4AFE-AF5E-3152C0DC0892}" type="slidenum">
              <a:rPr lang="zh-CN" altLang="en-US" smtClean="0"/>
              <a:pPr/>
              <a:t>22</a:t>
            </a:fld>
            <a:r>
              <a:rPr lang="en-US" altLang="zh-CN"/>
              <a:t>/26</a:t>
            </a:r>
            <a:endParaRPr lang="zh-CN" altLang="en-US" dirty="0"/>
          </a:p>
        </p:txBody>
      </p:sp>
    </p:spTree>
    <p:custDataLst>
      <p:tags r:id="rId1"/>
    </p:custDataLst>
    <p:extLst>
      <p:ext uri="{BB962C8B-B14F-4D97-AF65-F5344CB8AC3E}">
        <p14:creationId xmlns:p14="http://schemas.microsoft.com/office/powerpoint/2010/main" val="966768451"/>
      </p:ext>
    </p:extLst>
  </p:cSld>
  <p:clrMapOvr>
    <a:masterClrMapping/>
  </p:clrMapOvr>
  <mc:AlternateContent xmlns:mc="http://schemas.openxmlformats.org/markup-compatibility/2006" xmlns:p14="http://schemas.microsoft.com/office/powerpoint/2010/main">
    <mc:Choice Requires="p14">
      <p:transition spd="slow" p14:dur="2000" advTm="85678"/>
    </mc:Choice>
    <mc:Fallback xmlns="">
      <p:transition spd="slow" advTm="8567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BE8D86-A1AD-43D2-92B8-0E4E2BC5214F}"/>
              </a:ext>
            </a:extLst>
          </p:cNvPr>
          <p:cNvSpPr>
            <a:spLocks noGrp="1"/>
          </p:cNvSpPr>
          <p:nvPr>
            <p:ph type="title"/>
          </p:nvPr>
        </p:nvSpPr>
        <p:spPr/>
        <p:txBody>
          <a:bodyPr/>
          <a:lstStyle/>
          <a:p>
            <a:r>
              <a:rPr lang="en-US" altLang="zh-CN" dirty="0"/>
              <a:t>Experiments (SAR)</a:t>
            </a:r>
            <a:endParaRPr lang="zh-CN" altLang="en-US" dirty="0"/>
          </a:p>
        </p:txBody>
      </p:sp>
      <p:sp>
        <p:nvSpPr>
          <p:cNvPr id="3" name="内容占位符 2">
            <a:extLst>
              <a:ext uri="{FF2B5EF4-FFF2-40B4-BE49-F238E27FC236}">
                <a16:creationId xmlns:a16="http://schemas.microsoft.com/office/drawing/2014/main" id="{9511559A-9A4F-4F29-9A4C-622744287ED3}"/>
              </a:ext>
            </a:extLst>
          </p:cNvPr>
          <p:cNvSpPr>
            <a:spLocks noGrp="1"/>
          </p:cNvSpPr>
          <p:nvPr>
            <p:ph idx="1"/>
          </p:nvPr>
        </p:nvSpPr>
        <p:spPr>
          <a:xfrm>
            <a:off x="1181101" y="4214812"/>
            <a:ext cx="10420350" cy="2278063"/>
          </a:xfrm>
        </p:spPr>
        <p:txBody>
          <a:bodyPr>
            <a:normAutofit lnSpcReduction="10000"/>
          </a:bodyPr>
          <a:lstStyle/>
          <a:p>
            <a:r>
              <a:rPr lang="en-US" altLang="zh-CN" sz="2400" dirty="0"/>
              <a:t>Each half: </a:t>
            </a:r>
          </a:p>
          <a:p>
            <a:pPr lvl="1"/>
            <a:r>
              <a:rPr lang="en-US" altLang="zh-CN" sz="1800" dirty="0"/>
              <a:t>using SAR in evaluation always helps</a:t>
            </a:r>
          </a:p>
          <a:p>
            <a:r>
              <a:rPr lang="en-US" altLang="zh-CN" sz="2400" dirty="0"/>
              <a:t>Upper vs Lower: </a:t>
            </a:r>
          </a:p>
          <a:p>
            <a:pPr lvl="1"/>
            <a:r>
              <a:rPr lang="en-US" altLang="zh-CN" sz="1800" dirty="0"/>
              <a:t>applying SAR in training severely degrades performance</a:t>
            </a:r>
          </a:p>
          <a:p>
            <a:pPr lvl="1"/>
            <a:r>
              <a:rPr lang="en-US" altLang="zh-CN" sz="1900" dirty="0"/>
              <a:t>Possible reason: When encountering continuous polyphones in test set, our front-end may generate incorrect phoneme if the phoneme from the previous step is already incorrect </a:t>
            </a:r>
          </a:p>
          <a:p>
            <a:pPr lvl="1"/>
            <a:r>
              <a:rPr lang="en-US" altLang="zh-CN" sz="1900" dirty="0"/>
              <a:t>[My view: heavily rely on ground truth, less robust to noise.]</a:t>
            </a:r>
            <a:endParaRPr lang="zh-CN" altLang="en-US" sz="1900" dirty="0"/>
          </a:p>
        </p:txBody>
      </p:sp>
      <p:pic>
        <p:nvPicPr>
          <p:cNvPr id="5" name="图片 4">
            <a:extLst>
              <a:ext uri="{FF2B5EF4-FFF2-40B4-BE49-F238E27FC236}">
                <a16:creationId xmlns:a16="http://schemas.microsoft.com/office/drawing/2014/main" id="{53C3BC3B-0735-46EE-8CC6-0FA91488D56A}"/>
              </a:ext>
            </a:extLst>
          </p:cNvPr>
          <p:cNvPicPr>
            <a:picLocks noChangeAspect="1"/>
          </p:cNvPicPr>
          <p:nvPr/>
        </p:nvPicPr>
        <p:blipFill>
          <a:blip r:embed="rId4"/>
          <a:stretch>
            <a:fillRect/>
          </a:stretch>
        </p:blipFill>
        <p:spPr>
          <a:xfrm>
            <a:off x="2324100" y="1690688"/>
            <a:ext cx="7086600" cy="2524125"/>
          </a:xfrm>
          <a:prstGeom prst="rect">
            <a:avLst/>
          </a:prstGeom>
        </p:spPr>
      </p:pic>
      <p:sp>
        <p:nvSpPr>
          <p:cNvPr id="7" name="灯片编号占位符 6">
            <a:extLst>
              <a:ext uri="{FF2B5EF4-FFF2-40B4-BE49-F238E27FC236}">
                <a16:creationId xmlns:a16="http://schemas.microsoft.com/office/drawing/2014/main" id="{8685C32F-5E52-420C-8037-0D9776B340D8}"/>
              </a:ext>
            </a:extLst>
          </p:cNvPr>
          <p:cNvSpPr>
            <a:spLocks noGrp="1"/>
          </p:cNvSpPr>
          <p:nvPr>
            <p:ph type="sldNum" sz="quarter" idx="12"/>
          </p:nvPr>
        </p:nvSpPr>
        <p:spPr/>
        <p:txBody>
          <a:bodyPr/>
          <a:lstStyle/>
          <a:p>
            <a:fld id="{8BED7CD3-A025-4AFE-AF5E-3152C0DC0892}" type="slidenum">
              <a:rPr lang="zh-CN" altLang="en-US" smtClean="0"/>
              <a:pPr/>
              <a:t>23</a:t>
            </a:fld>
            <a:r>
              <a:rPr lang="en-US" altLang="zh-CN"/>
              <a:t>/26</a:t>
            </a:r>
            <a:endParaRPr lang="zh-CN" altLang="en-US" dirty="0"/>
          </a:p>
        </p:txBody>
      </p:sp>
    </p:spTree>
    <p:custDataLst>
      <p:tags r:id="rId1"/>
    </p:custDataLst>
    <p:extLst>
      <p:ext uri="{BB962C8B-B14F-4D97-AF65-F5344CB8AC3E}">
        <p14:creationId xmlns:p14="http://schemas.microsoft.com/office/powerpoint/2010/main" val="2101831444"/>
      </p:ext>
    </p:extLst>
  </p:cSld>
  <p:clrMapOvr>
    <a:masterClrMapping/>
  </p:clrMapOvr>
  <mc:AlternateContent xmlns:mc="http://schemas.openxmlformats.org/markup-compatibility/2006" xmlns:p14="http://schemas.microsoft.com/office/powerpoint/2010/main">
    <mc:Choice Requires="p14">
      <p:transition spd="slow" p14:dur="2000" advTm="109087"/>
    </mc:Choice>
    <mc:Fallback xmlns="">
      <p:transition spd="slow" advTm="1090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BE8D86-A1AD-43D2-92B8-0E4E2BC5214F}"/>
              </a:ext>
            </a:extLst>
          </p:cNvPr>
          <p:cNvSpPr>
            <a:spLocks noGrp="1"/>
          </p:cNvSpPr>
          <p:nvPr>
            <p:ph type="title"/>
          </p:nvPr>
        </p:nvSpPr>
        <p:spPr/>
        <p:txBody>
          <a:bodyPr/>
          <a:lstStyle/>
          <a:p>
            <a:r>
              <a:rPr lang="en-US" altLang="zh-CN" dirty="0"/>
              <a:t>Experiments (in complete system)</a:t>
            </a:r>
            <a:endParaRPr lang="zh-CN" altLang="en-US" dirty="0"/>
          </a:p>
        </p:txBody>
      </p:sp>
      <p:sp>
        <p:nvSpPr>
          <p:cNvPr id="6" name="内容占位符 5">
            <a:extLst>
              <a:ext uri="{FF2B5EF4-FFF2-40B4-BE49-F238E27FC236}">
                <a16:creationId xmlns:a16="http://schemas.microsoft.com/office/drawing/2014/main" id="{E90C8799-C65C-431B-A29B-46F4D195BD7E}"/>
              </a:ext>
            </a:extLst>
          </p:cNvPr>
          <p:cNvSpPr>
            <a:spLocks noGrp="1"/>
          </p:cNvSpPr>
          <p:nvPr>
            <p:ph idx="1"/>
          </p:nvPr>
        </p:nvSpPr>
        <p:spPr>
          <a:xfrm>
            <a:off x="7586662" y="1825625"/>
            <a:ext cx="3929063" cy="4351338"/>
          </a:xfrm>
        </p:spPr>
        <p:txBody>
          <a:bodyPr>
            <a:normAutofit lnSpcReduction="10000"/>
          </a:bodyPr>
          <a:lstStyle/>
          <a:p>
            <a:r>
              <a:rPr lang="en-US" altLang="zh-CN" dirty="0"/>
              <a:t>P-system:</a:t>
            </a:r>
          </a:p>
          <a:p>
            <a:pPr lvl="1"/>
            <a:r>
              <a:rPr lang="en-US" altLang="zh-CN" dirty="0"/>
              <a:t>Traditional pipeline</a:t>
            </a:r>
          </a:p>
          <a:p>
            <a:r>
              <a:rPr lang="en-US" altLang="zh-CN" dirty="0"/>
              <a:t>U-system:</a:t>
            </a:r>
          </a:p>
          <a:p>
            <a:pPr lvl="1"/>
            <a:r>
              <a:rPr lang="en-US" altLang="zh-CN" dirty="0"/>
              <a:t>Proposed frontend</a:t>
            </a:r>
          </a:p>
          <a:p>
            <a:r>
              <a:rPr lang="en-US" altLang="zh-CN" dirty="0"/>
              <a:t>Integrated with</a:t>
            </a:r>
          </a:p>
          <a:p>
            <a:pPr lvl="1"/>
            <a:r>
              <a:rPr lang="en-US" altLang="zh-CN" dirty="0" err="1"/>
              <a:t>Tacotron</a:t>
            </a:r>
            <a:r>
              <a:rPr lang="en-US" altLang="zh-CN" dirty="0"/>
              <a:t> backend</a:t>
            </a:r>
          </a:p>
          <a:p>
            <a:pPr lvl="1"/>
            <a:r>
              <a:rPr lang="en-US" altLang="zh-CN" dirty="0" err="1"/>
              <a:t>WaveRNN</a:t>
            </a:r>
            <a:r>
              <a:rPr lang="en-US" altLang="zh-CN" dirty="0"/>
              <a:t> vocoder</a:t>
            </a:r>
          </a:p>
          <a:p>
            <a:pPr lvl="1"/>
            <a:endParaRPr lang="en-US" altLang="zh-CN" dirty="0"/>
          </a:p>
          <a:p>
            <a:r>
              <a:rPr lang="en-US" altLang="zh-CN" dirty="0"/>
              <a:t>Comparable result</a:t>
            </a:r>
          </a:p>
          <a:p>
            <a:r>
              <a:rPr lang="en-US" altLang="zh-CN" dirty="0"/>
              <a:t>Close-to-human</a:t>
            </a:r>
            <a:endParaRPr lang="zh-CN" altLang="en-US" dirty="0"/>
          </a:p>
        </p:txBody>
      </p:sp>
      <p:pic>
        <p:nvPicPr>
          <p:cNvPr id="7" name="图片 6">
            <a:extLst>
              <a:ext uri="{FF2B5EF4-FFF2-40B4-BE49-F238E27FC236}">
                <a16:creationId xmlns:a16="http://schemas.microsoft.com/office/drawing/2014/main" id="{080F5ABA-5253-456A-A512-5D8216365B41}"/>
              </a:ext>
            </a:extLst>
          </p:cNvPr>
          <p:cNvPicPr>
            <a:picLocks noChangeAspect="1"/>
          </p:cNvPicPr>
          <p:nvPr/>
        </p:nvPicPr>
        <p:blipFill>
          <a:blip r:embed="rId4"/>
          <a:stretch>
            <a:fillRect/>
          </a:stretch>
        </p:blipFill>
        <p:spPr>
          <a:xfrm>
            <a:off x="452437" y="2372519"/>
            <a:ext cx="7134225" cy="3390900"/>
          </a:xfrm>
          <a:prstGeom prst="rect">
            <a:avLst/>
          </a:prstGeom>
        </p:spPr>
      </p:pic>
      <p:sp>
        <p:nvSpPr>
          <p:cNvPr id="5" name="灯片编号占位符 4">
            <a:extLst>
              <a:ext uri="{FF2B5EF4-FFF2-40B4-BE49-F238E27FC236}">
                <a16:creationId xmlns:a16="http://schemas.microsoft.com/office/drawing/2014/main" id="{51E31E65-615B-447B-9ED9-7D30C1CFEA01}"/>
              </a:ext>
            </a:extLst>
          </p:cNvPr>
          <p:cNvSpPr>
            <a:spLocks noGrp="1"/>
          </p:cNvSpPr>
          <p:nvPr>
            <p:ph type="sldNum" sz="quarter" idx="12"/>
          </p:nvPr>
        </p:nvSpPr>
        <p:spPr/>
        <p:txBody>
          <a:bodyPr/>
          <a:lstStyle/>
          <a:p>
            <a:fld id="{8BED7CD3-A025-4AFE-AF5E-3152C0DC0892}" type="slidenum">
              <a:rPr lang="zh-CN" altLang="en-US" smtClean="0"/>
              <a:pPr/>
              <a:t>24</a:t>
            </a:fld>
            <a:r>
              <a:rPr lang="en-US" altLang="zh-CN"/>
              <a:t>/26</a:t>
            </a:r>
            <a:endParaRPr lang="zh-CN" altLang="en-US" dirty="0"/>
          </a:p>
        </p:txBody>
      </p:sp>
    </p:spTree>
    <p:custDataLst>
      <p:tags r:id="rId1"/>
    </p:custDataLst>
    <p:extLst>
      <p:ext uri="{BB962C8B-B14F-4D97-AF65-F5344CB8AC3E}">
        <p14:creationId xmlns:p14="http://schemas.microsoft.com/office/powerpoint/2010/main" val="2621952968"/>
      </p:ext>
    </p:extLst>
  </p:cSld>
  <p:clrMapOvr>
    <a:masterClrMapping/>
  </p:clrMapOvr>
  <mc:AlternateContent xmlns:mc="http://schemas.openxmlformats.org/markup-compatibility/2006" xmlns:p14="http://schemas.microsoft.com/office/powerpoint/2010/main">
    <mc:Choice Requires="p14">
      <p:transition spd="slow" p14:dur="2000" advTm="63475"/>
    </mc:Choice>
    <mc:Fallback xmlns="">
      <p:transition spd="slow" advTm="6347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8" end="8"/>
                                            </p:txEl>
                                          </p:spTgt>
                                        </p:tgtEl>
                                        <p:attrNameLst>
                                          <p:attrName>style.visibility</p:attrName>
                                        </p:attrNameLst>
                                      </p:cBhvr>
                                      <p:to>
                                        <p:strVal val="visible"/>
                                      </p:to>
                                    </p:set>
                                    <p:animEffect transition="in" filter="fade">
                                      <p:cBhvr>
                                        <p:cTn id="7" dur="1000"/>
                                        <p:tgtEl>
                                          <p:spTgt spid="6">
                                            <p:txEl>
                                              <p:pRg st="8" end="8"/>
                                            </p:txEl>
                                          </p:spTgt>
                                        </p:tgtEl>
                                      </p:cBhvr>
                                    </p:animEffect>
                                    <p:anim calcmode="lin" valueType="num">
                                      <p:cBhvr>
                                        <p:cTn id="8"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9" end="9"/>
                                            </p:txEl>
                                          </p:spTgt>
                                        </p:tgtEl>
                                        <p:attrNameLst>
                                          <p:attrName>style.visibility</p:attrName>
                                        </p:attrNameLst>
                                      </p:cBhvr>
                                      <p:to>
                                        <p:strVal val="visible"/>
                                      </p:to>
                                    </p:set>
                                    <p:animEffect transition="in" filter="fade">
                                      <p:cBhvr>
                                        <p:cTn id="14" dur="1000"/>
                                        <p:tgtEl>
                                          <p:spTgt spid="6">
                                            <p:txEl>
                                              <p:pRg st="9" end="9"/>
                                            </p:txEl>
                                          </p:spTgt>
                                        </p:tgtEl>
                                      </p:cBhvr>
                                    </p:animEffect>
                                    <p:anim calcmode="lin" valueType="num">
                                      <p:cBhvr>
                                        <p:cTn id="15"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5951CB-92DA-429D-811D-F80DC4635055}"/>
              </a:ext>
            </a:extLst>
          </p:cNvPr>
          <p:cNvSpPr>
            <a:spLocks noGrp="1"/>
          </p:cNvSpPr>
          <p:nvPr>
            <p:ph type="title"/>
          </p:nvPr>
        </p:nvSpPr>
        <p:spPr/>
        <p:txBody>
          <a:bodyPr/>
          <a:lstStyle/>
          <a:p>
            <a:r>
              <a:rPr lang="en-US" altLang="zh-CN" dirty="0"/>
              <a:t>Conclusion</a:t>
            </a:r>
            <a:endParaRPr lang="zh-CN" altLang="en-US" dirty="0"/>
          </a:p>
        </p:txBody>
      </p:sp>
      <p:sp>
        <p:nvSpPr>
          <p:cNvPr id="3" name="内容占位符 2">
            <a:extLst>
              <a:ext uri="{FF2B5EF4-FFF2-40B4-BE49-F238E27FC236}">
                <a16:creationId xmlns:a16="http://schemas.microsoft.com/office/drawing/2014/main" id="{C0F09011-9DC7-4C80-BD5B-638FF42B1DF2}"/>
              </a:ext>
            </a:extLst>
          </p:cNvPr>
          <p:cNvSpPr>
            <a:spLocks noGrp="1"/>
          </p:cNvSpPr>
          <p:nvPr>
            <p:ph idx="1"/>
          </p:nvPr>
        </p:nvSpPr>
        <p:spPr/>
        <p:txBody>
          <a:bodyPr/>
          <a:lstStyle/>
          <a:p>
            <a:r>
              <a:rPr lang="en-US" altLang="zh-CN" dirty="0"/>
              <a:t>Production TTS system usually adopts </a:t>
            </a:r>
            <a:r>
              <a:rPr lang="en-US" altLang="zh-CN" b="1" dirty="0"/>
              <a:t>frontend-backend-vocoder</a:t>
            </a:r>
            <a:r>
              <a:rPr lang="en-US" altLang="zh-CN" dirty="0"/>
              <a:t> structure</a:t>
            </a:r>
          </a:p>
          <a:p>
            <a:r>
              <a:rPr lang="en-US" altLang="zh-CN" dirty="0"/>
              <a:t>TTS frontend usually consists of TN, WS, POS, Prosody prediction and G2P, which is highly related to NLP</a:t>
            </a:r>
          </a:p>
          <a:p>
            <a:r>
              <a:rPr lang="en-US" altLang="zh-CN" dirty="0"/>
              <a:t>NLP advances like attention, transformer, seq2seq have been introduced to TTS, and vice versa</a:t>
            </a:r>
          </a:p>
          <a:p>
            <a:pPr lvl="1"/>
            <a:r>
              <a:rPr lang="en-US" altLang="zh-CN" dirty="0"/>
              <a:t>ideas like </a:t>
            </a:r>
            <a:r>
              <a:rPr lang="en-US" altLang="zh-CN" dirty="0" err="1"/>
              <a:t>ws</a:t>
            </a:r>
            <a:r>
              <a:rPr lang="en-US" altLang="zh-CN" dirty="0"/>
              <a:t>/pos embedding, </a:t>
            </a:r>
            <a:r>
              <a:rPr lang="en-US" altLang="zh-CN" dirty="0" err="1"/>
              <a:t>postnet</a:t>
            </a:r>
            <a:r>
              <a:rPr lang="en-US" altLang="zh-CN" dirty="0"/>
              <a:t>, GMM attention may also be used in NLP</a:t>
            </a:r>
          </a:p>
          <a:p>
            <a:r>
              <a:rPr lang="en-US" altLang="zh-CN" dirty="0"/>
              <a:t>Don’t limit ourselves and get inspiration from cross-field learning</a:t>
            </a:r>
          </a:p>
        </p:txBody>
      </p:sp>
      <p:sp>
        <p:nvSpPr>
          <p:cNvPr id="6" name="灯片编号占位符 5">
            <a:extLst>
              <a:ext uri="{FF2B5EF4-FFF2-40B4-BE49-F238E27FC236}">
                <a16:creationId xmlns:a16="http://schemas.microsoft.com/office/drawing/2014/main" id="{7B6FB755-1997-4884-AEBE-85B702D38DAA}"/>
              </a:ext>
            </a:extLst>
          </p:cNvPr>
          <p:cNvSpPr>
            <a:spLocks noGrp="1"/>
          </p:cNvSpPr>
          <p:nvPr>
            <p:ph type="sldNum" sz="quarter" idx="12"/>
          </p:nvPr>
        </p:nvSpPr>
        <p:spPr/>
        <p:txBody>
          <a:bodyPr/>
          <a:lstStyle/>
          <a:p>
            <a:fld id="{8BED7CD3-A025-4AFE-AF5E-3152C0DC0892}" type="slidenum">
              <a:rPr lang="zh-CN" altLang="en-US" smtClean="0"/>
              <a:pPr/>
              <a:t>25</a:t>
            </a:fld>
            <a:r>
              <a:rPr lang="en-US" altLang="zh-CN"/>
              <a:t>/26</a:t>
            </a:r>
            <a:endParaRPr lang="zh-CN" altLang="en-US" dirty="0"/>
          </a:p>
        </p:txBody>
      </p:sp>
    </p:spTree>
    <p:extLst>
      <p:ext uri="{BB962C8B-B14F-4D97-AF65-F5344CB8AC3E}">
        <p14:creationId xmlns:p14="http://schemas.microsoft.com/office/powerpoint/2010/main" val="1723587666"/>
      </p:ext>
    </p:extLst>
  </p:cSld>
  <p:clrMapOvr>
    <a:masterClrMapping/>
  </p:clrMapOvr>
  <mc:AlternateContent xmlns:mc="http://schemas.openxmlformats.org/markup-compatibility/2006" xmlns:p14="http://schemas.microsoft.com/office/powerpoint/2010/main">
    <mc:Choice Requires="p14">
      <p:transition spd="slow" p14:dur="2000" advTm="84054"/>
    </mc:Choice>
    <mc:Fallback xmlns="">
      <p:transition spd="slow" advTm="84054"/>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3092CA-F3FF-4344-9435-A8561F059E52}"/>
              </a:ext>
            </a:extLst>
          </p:cNvPr>
          <p:cNvSpPr>
            <a:spLocks noGrp="1"/>
          </p:cNvSpPr>
          <p:nvPr>
            <p:ph type="title"/>
          </p:nvPr>
        </p:nvSpPr>
        <p:spPr>
          <a:xfrm>
            <a:off x="838200" y="2766218"/>
            <a:ext cx="10515600" cy="1325563"/>
          </a:xfrm>
        </p:spPr>
        <p:txBody>
          <a:bodyPr/>
          <a:lstStyle/>
          <a:p>
            <a:pPr algn="ctr"/>
            <a:r>
              <a:rPr lang="en-US" altLang="zh-CN" dirty="0"/>
              <a:t>Thanks</a:t>
            </a:r>
            <a:endParaRPr lang="zh-CN" altLang="en-US" dirty="0"/>
          </a:p>
        </p:txBody>
      </p:sp>
      <p:sp>
        <p:nvSpPr>
          <p:cNvPr id="5" name="灯片编号占位符 4">
            <a:extLst>
              <a:ext uri="{FF2B5EF4-FFF2-40B4-BE49-F238E27FC236}">
                <a16:creationId xmlns:a16="http://schemas.microsoft.com/office/drawing/2014/main" id="{0443C71A-86BE-4B09-86AE-146AF67A8D1E}"/>
              </a:ext>
            </a:extLst>
          </p:cNvPr>
          <p:cNvSpPr>
            <a:spLocks noGrp="1"/>
          </p:cNvSpPr>
          <p:nvPr>
            <p:ph type="sldNum" sz="quarter" idx="12"/>
          </p:nvPr>
        </p:nvSpPr>
        <p:spPr/>
        <p:txBody>
          <a:bodyPr/>
          <a:lstStyle/>
          <a:p>
            <a:fld id="{8BED7CD3-A025-4AFE-AF5E-3152C0DC0892}" type="slidenum">
              <a:rPr lang="zh-CN" altLang="en-US" smtClean="0"/>
              <a:pPr/>
              <a:t>26</a:t>
            </a:fld>
            <a:r>
              <a:rPr lang="en-US" altLang="zh-CN"/>
              <a:t>/26</a:t>
            </a:r>
            <a:endParaRPr lang="zh-CN" altLang="en-US" dirty="0"/>
          </a:p>
        </p:txBody>
      </p:sp>
    </p:spTree>
    <p:extLst>
      <p:ext uri="{BB962C8B-B14F-4D97-AF65-F5344CB8AC3E}">
        <p14:creationId xmlns:p14="http://schemas.microsoft.com/office/powerpoint/2010/main" val="510509200"/>
      </p:ext>
    </p:extLst>
  </p:cSld>
  <p:clrMapOvr>
    <a:masterClrMapping/>
  </p:clrMapOvr>
  <mc:AlternateContent xmlns:mc="http://schemas.openxmlformats.org/markup-compatibility/2006" xmlns:p14="http://schemas.microsoft.com/office/powerpoint/2010/main">
    <mc:Choice Requires="p14">
      <p:transition spd="slow" p14:dur="2000" advTm="1712"/>
    </mc:Choice>
    <mc:Fallback xmlns="">
      <p:transition spd="slow" advTm="171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C7352C-A28D-4AFF-9FC7-24B67AA21639}"/>
              </a:ext>
            </a:extLst>
          </p:cNvPr>
          <p:cNvSpPr>
            <a:spLocks noGrp="1"/>
          </p:cNvSpPr>
          <p:nvPr>
            <p:ph type="title"/>
          </p:nvPr>
        </p:nvSpPr>
        <p:spPr/>
        <p:txBody>
          <a:bodyPr/>
          <a:lstStyle/>
          <a:p>
            <a:r>
              <a:rPr lang="en-US" altLang="zh-CN" dirty="0"/>
              <a:t>Text-To-Speech(TTS) examples</a:t>
            </a:r>
            <a:endParaRPr lang="zh-CN" altLang="en-US" dirty="0"/>
          </a:p>
        </p:txBody>
      </p:sp>
      <p:sp>
        <p:nvSpPr>
          <p:cNvPr id="3" name="内容占位符 2">
            <a:extLst>
              <a:ext uri="{FF2B5EF4-FFF2-40B4-BE49-F238E27FC236}">
                <a16:creationId xmlns:a16="http://schemas.microsoft.com/office/drawing/2014/main" id="{65DB9E0C-1F65-42F7-864D-BF587557DA78}"/>
              </a:ext>
            </a:extLst>
          </p:cNvPr>
          <p:cNvSpPr>
            <a:spLocks noGrp="1"/>
          </p:cNvSpPr>
          <p:nvPr>
            <p:ph idx="1"/>
          </p:nvPr>
        </p:nvSpPr>
        <p:spPr/>
        <p:txBody>
          <a:bodyPr>
            <a:normAutofit/>
          </a:bodyPr>
          <a:lstStyle/>
          <a:p>
            <a:r>
              <a:rPr lang="en-US" altLang="zh-CN" dirty="0"/>
              <a:t>“Turing Test”: Rate the following speeches according to their naturalness(e.g. human-like):</a:t>
            </a:r>
          </a:p>
          <a:p>
            <a:r>
              <a:rPr lang="en-US" altLang="zh-CN" dirty="0"/>
              <a:t>Sound 1:</a:t>
            </a:r>
          </a:p>
          <a:p>
            <a:r>
              <a:rPr lang="en-US" altLang="zh-CN" dirty="0"/>
              <a:t>Sound 2: </a:t>
            </a:r>
          </a:p>
          <a:p>
            <a:r>
              <a:rPr lang="en-US" altLang="zh-CN" dirty="0"/>
              <a:t>Sound 3:  </a:t>
            </a:r>
          </a:p>
          <a:p>
            <a:r>
              <a:rPr lang="en-US" altLang="zh-CN" dirty="0"/>
              <a:t>Sound 4:</a:t>
            </a:r>
          </a:p>
          <a:p>
            <a:r>
              <a:rPr lang="en-US" altLang="zh-CN" dirty="0"/>
              <a:t>Sound 5:  </a:t>
            </a:r>
          </a:p>
          <a:p>
            <a:r>
              <a:rPr lang="en-US" altLang="zh-CN" dirty="0"/>
              <a:t>Mean Opinion Score(MOS)</a:t>
            </a:r>
          </a:p>
          <a:p>
            <a:pPr lvl="1"/>
            <a:r>
              <a:rPr lang="en-US" altLang="zh-CN" dirty="0"/>
              <a:t>Standard evaluation metric for TTS</a:t>
            </a:r>
          </a:p>
        </p:txBody>
      </p:sp>
      <p:pic>
        <p:nvPicPr>
          <p:cNvPr id="11" name="sound2">
            <a:hlinkClick r:id="" action="ppaction://media"/>
            <a:extLst>
              <a:ext uri="{FF2B5EF4-FFF2-40B4-BE49-F238E27FC236}">
                <a16:creationId xmlns:a16="http://schemas.microsoft.com/office/drawing/2014/main" id="{52C71A58-E402-498E-8E73-7A8CC050C147}"/>
              </a:ext>
            </a:extLst>
          </p:cNvPr>
          <p:cNvPicPr>
            <a:picLocks noChangeAspect="1"/>
          </p:cNvPicPr>
          <p:nvPr>
            <a:audioFile r:link="rId3"/>
            <p:extLst>
              <p:ext uri="{DAA4B4D4-6D71-4841-9C94-3DE7FCFB9230}">
                <p14:media xmlns:p14="http://schemas.microsoft.com/office/powerpoint/2010/main" r:embed="rId2"/>
              </p:ext>
            </p:extLst>
          </p:nvPr>
        </p:nvPicPr>
        <p:blipFill>
          <a:blip r:embed="rId14"/>
          <a:stretch>
            <a:fillRect/>
          </a:stretch>
        </p:blipFill>
        <p:spPr>
          <a:xfrm>
            <a:off x="2632075" y="3236119"/>
            <a:ext cx="487363" cy="487363"/>
          </a:xfrm>
          <a:prstGeom prst="rect">
            <a:avLst/>
          </a:prstGeom>
        </p:spPr>
      </p:pic>
      <p:pic>
        <p:nvPicPr>
          <p:cNvPr id="12" name="sound3">
            <a:hlinkClick r:id="" action="ppaction://media"/>
            <a:extLst>
              <a:ext uri="{FF2B5EF4-FFF2-40B4-BE49-F238E27FC236}">
                <a16:creationId xmlns:a16="http://schemas.microsoft.com/office/drawing/2014/main" id="{C1F28D54-DD42-49B9-9B00-7AF7712F2781}"/>
              </a:ext>
            </a:extLst>
          </p:cNvPr>
          <p:cNvPicPr>
            <a:picLocks noChangeAspect="1"/>
          </p:cNvPicPr>
          <p:nvPr>
            <a:audioFile r:link="rId5"/>
            <p:extLst>
              <p:ext uri="{DAA4B4D4-6D71-4841-9C94-3DE7FCFB9230}">
                <p14:media xmlns:p14="http://schemas.microsoft.com/office/powerpoint/2010/main" r:embed="rId4"/>
              </p:ext>
            </p:extLst>
          </p:nvPr>
        </p:nvPicPr>
        <p:blipFill>
          <a:blip r:embed="rId14"/>
          <a:stretch>
            <a:fillRect/>
          </a:stretch>
        </p:blipFill>
        <p:spPr>
          <a:xfrm>
            <a:off x="2632073" y="3752846"/>
            <a:ext cx="487363" cy="487363"/>
          </a:xfrm>
          <a:prstGeom prst="rect">
            <a:avLst/>
          </a:prstGeom>
        </p:spPr>
      </p:pic>
      <p:pic>
        <p:nvPicPr>
          <p:cNvPr id="13" name="sound4">
            <a:hlinkClick r:id="" action="ppaction://media"/>
            <a:extLst>
              <a:ext uri="{FF2B5EF4-FFF2-40B4-BE49-F238E27FC236}">
                <a16:creationId xmlns:a16="http://schemas.microsoft.com/office/drawing/2014/main" id="{28F47D7C-683B-4285-9F0B-425EF2E13ECE}"/>
              </a:ext>
            </a:extLst>
          </p:cNvPr>
          <p:cNvPicPr>
            <a:picLocks noChangeAspect="1"/>
          </p:cNvPicPr>
          <p:nvPr>
            <a:audioFile r:link="rId7"/>
            <p:extLst>
              <p:ext uri="{DAA4B4D4-6D71-4841-9C94-3DE7FCFB9230}">
                <p14:media xmlns:p14="http://schemas.microsoft.com/office/powerpoint/2010/main" r:embed="rId6"/>
              </p:ext>
            </p:extLst>
          </p:nvPr>
        </p:nvPicPr>
        <p:blipFill>
          <a:blip r:embed="rId14"/>
          <a:stretch>
            <a:fillRect/>
          </a:stretch>
        </p:blipFill>
        <p:spPr>
          <a:xfrm>
            <a:off x="2632074" y="4307678"/>
            <a:ext cx="487363" cy="487363"/>
          </a:xfrm>
          <a:prstGeom prst="rect">
            <a:avLst/>
          </a:prstGeom>
        </p:spPr>
      </p:pic>
      <p:pic>
        <p:nvPicPr>
          <p:cNvPr id="14" name="sound5">
            <a:hlinkClick r:id="" action="ppaction://media"/>
            <a:extLst>
              <a:ext uri="{FF2B5EF4-FFF2-40B4-BE49-F238E27FC236}">
                <a16:creationId xmlns:a16="http://schemas.microsoft.com/office/drawing/2014/main" id="{F24FBA5C-96B5-478B-8B57-F0C2B0576C96}"/>
              </a:ext>
            </a:extLst>
          </p:cNvPr>
          <p:cNvPicPr>
            <a:picLocks noChangeAspect="1"/>
          </p:cNvPicPr>
          <p:nvPr>
            <a:audioFile r:link="rId9"/>
            <p:extLst>
              <p:ext uri="{DAA4B4D4-6D71-4841-9C94-3DE7FCFB9230}">
                <p14:media xmlns:p14="http://schemas.microsoft.com/office/powerpoint/2010/main" r:embed="rId8"/>
              </p:ext>
            </p:extLst>
          </p:nvPr>
        </p:nvPicPr>
        <p:blipFill>
          <a:blip r:embed="rId14"/>
          <a:stretch>
            <a:fillRect/>
          </a:stretch>
        </p:blipFill>
        <p:spPr>
          <a:xfrm>
            <a:off x="2632072" y="4807737"/>
            <a:ext cx="487363" cy="487363"/>
          </a:xfrm>
          <a:prstGeom prst="rect">
            <a:avLst/>
          </a:prstGeom>
        </p:spPr>
      </p:pic>
      <p:pic>
        <p:nvPicPr>
          <p:cNvPr id="15" name="sound1">
            <a:hlinkClick r:id="" action="ppaction://media"/>
            <a:extLst>
              <a:ext uri="{FF2B5EF4-FFF2-40B4-BE49-F238E27FC236}">
                <a16:creationId xmlns:a16="http://schemas.microsoft.com/office/drawing/2014/main" id="{79D32F27-A610-4AC0-A401-DE477BC7E526}"/>
              </a:ext>
            </a:extLst>
          </p:cNvPr>
          <p:cNvPicPr>
            <a:picLocks noChangeAspect="1"/>
          </p:cNvPicPr>
          <p:nvPr>
            <a:audioFile r:link="rId11"/>
            <p:extLst>
              <p:ext uri="{DAA4B4D4-6D71-4841-9C94-3DE7FCFB9230}">
                <p14:media xmlns:p14="http://schemas.microsoft.com/office/powerpoint/2010/main" r:embed="rId10"/>
              </p:ext>
            </p:extLst>
          </p:nvPr>
        </p:nvPicPr>
        <p:blipFill>
          <a:blip r:embed="rId14"/>
          <a:stretch>
            <a:fillRect/>
          </a:stretch>
        </p:blipFill>
        <p:spPr>
          <a:xfrm>
            <a:off x="2638425" y="2700340"/>
            <a:ext cx="487363" cy="487363"/>
          </a:xfrm>
          <a:prstGeom prst="rect">
            <a:avLst/>
          </a:prstGeom>
        </p:spPr>
      </p:pic>
      <p:sp>
        <p:nvSpPr>
          <p:cNvPr id="5" name="灯片编号占位符 4">
            <a:extLst>
              <a:ext uri="{FF2B5EF4-FFF2-40B4-BE49-F238E27FC236}">
                <a16:creationId xmlns:a16="http://schemas.microsoft.com/office/drawing/2014/main" id="{E7C24259-A684-490F-9EEA-A0DB9E1E1371}"/>
              </a:ext>
            </a:extLst>
          </p:cNvPr>
          <p:cNvSpPr>
            <a:spLocks noGrp="1"/>
          </p:cNvSpPr>
          <p:nvPr>
            <p:ph type="sldNum" sz="quarter" idx="12"/>
          </p:nvPr>
        </p:nvSpPr>
        <p:spPr/>
        <p:txBody>
          <a:bodyPr/>
          <a:lstStyle/>
          <a:p>
            <a:fld id="{8BED7CD3-A025-4AFE-AF5E-3152C0DC0892}" type="slidenum">
              <a:rPr lang="zh-CN" altLang="en-US" smtClean="0"/>
              <a:pPr/>
              <a:t>3</a:t>
            </a:fld>
            <a:r>
              <a:rPr lang="en-US" altLang="zh-CN"/>
              <a:t>/26</a:t>
            </a:r>
            <a:endParaRPr lang="zh-CN" altLang="en-US" dirty="0"/>
          </a:p>
        </p:txBody>
      </p:sp>
      <mc:AlternateContent xmlns:mc="http://schemas.openxmlformats.org/markup-compatibility/2006" xmlns:p14="http://schemas.microsoft.com/office/powerpoint/2010/main">
        <mc:Choice Requires="p14">
          <p:contentPart p14:bwMode="auto" r:id="rId15">
            <p14:nvContentPartPr>
              <p14:cNvPr id="4" name="墨迹 3">
                <a:extLst>
                  <a:ext uri="{FF2B5EF4-FFF2-40B4-BE49-F238E27FC236}">
                    <a16:creationId xmlns:a16="http://schemas.microsoft.com/office/drawing/2014/main" id="{80952B85-C0ED-4999-98B8-6B8C98F0871B}"/>
                  </a:ext>
                </a:extLst>
              </p14:cNvPr>
              <p14:cNvContentPartPr/>
              <p14:nvPr/>
            </p14:nvContentPartPr>
            <p14:xfrm>
              <a:off x="3460320" y="2727000"/>
              <a:ext cx="1180800" cy="2818800"/>
            </p14:xfrm>
          </p:contentPart>
        </mc:Choice>
        <mc:Fallback xmlns="">
          <p:pic>
            <p:nvPicPr>
              <p:cNvPr id="4" name="墨迹 3">
                <a:extLst>
                  <a:ext uri="{FF2B5EF4-FFF2-40B4-BE49-F238E27FC236}">
                    <a16:creationId xmlns:a16="http://schemas.microsoft.com/office/drawing/2014/main" id="{80952B85-C0ED-4999-98B8-6B8C98F0871B}"/>
                  </a:ext>
                </a:extLst>
              </p:cNvPr>
              <p:cNvPicPr/>
              <p:nvPr/>
            </p:nvPicPr>
            <p:blipFill>
              <a:blip r:embed="rId16"/>
              <a:stretch>
                <a:fillRect/>
              </a:stretch>
            </p:blipFill>
            <p:spPr>
              <a:xfrm>
                <a:off x="3450960" y="2717640"/>
                <a:ext cx="1199520" cy="2837520"/>
              </a:xfrm>
              <a:prstGeom prst="rect">
                <a:avLst/>
              </a:prstGeom>
            </p:spPr>
          </p:pic>
        </mc:Fallback>
      </mc:AlternateContent>
    </p:spTree>
    <p:custDataLst>
      <p:tags r:id="rId1"/>
    </p:custDataLst>
    <p:extLst>
      <p:ext uri="{BB962C8B-B14F-4D97-AF65-F5344CB8AC3E}">
        <p14:creationId xmlns:p14="http://schemas.microsoft.com/office/powerpoint/2010/main" val="1239971596"/>
      </p:ext>
    </p:extLst>
  </p:cSld>
  <p:clrMapOvr>
    <a:masterClrMapping/>
  </p:clrMapOvr>
  <mc:AlternateContent xmlns:mc="http://schemas.openxmlformats.org/markup-compatibility/2006" xmlns:p14="http://schemas.microsoft.com/office/powerpoint/2010/main">
    <mc:Choice Requires="p14">
      <p:transition spd="slow" p14:dur="2000" advTm="295548"/>
    </mc:Choice>
    <mc:Fallback xmlns="">
      <p:transition spd="slow" advTm="2955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1000"/>
                                        <p:tgtEl>
                                          <p:spTgt spid="3">
                                            <p:txEl>
                                              <p:pRg st="6" end="6"/>
                                            </p:txEl>
                                          </p:spTgt>
                                        </p:tgtEl>
                                      </p:cBhvr>
                                    </p:animEffect>
                                    <p:anim calcmode="lin" valueType="num">
                                      <p:cBhvr>
                                        <p:cTn id="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1000"/>
                                        <p:tgtEl>
                                          <p:spTgt spid="3">
                                            <p:txEl>
                                              <p:pRg st="7" end="7"/>
                                            </p:txEl>
                                          </p:spTgt>
                                        </p:tgtEl>
                                      </p:cBhvr>
                                    </p:animEffect>
                                    <p:anim calcmode="lin" valueType="num">
                                      <p:cBhvr>
                                        <p:cTn id="1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p:cTn id="15" fill="hold" display="0">
                  <p:stCondLst>
                    <p:cond delay="indefinite"/>
                  </p:stCondLst>
                  <p:endCondLst>
                    <p:cond evt="onStopAudio" delay="0">
                      <p:tgtEl>
                        <p:sldTgt/>
                      </p:tgtEl>
                    </p:cond>
                  </p:endCondLst>
                </p:cTn>
                <p:tgtEl>
                  <p:spTgt spid="11"/>
                </p:tgtEl>
              </p:cMediaNode>
            </p:audio>
            <p:audio>
              <p:cMediaNode vol="80000">
                <p:cTn id="16" fill="hold" display="0">
                  <p:stCondLst>
                    <p:cond delay="indefinite"/>
                  </p:stCondLst>
                  <p:endCondLst>
                    <p:cond evt="onStopAudio" delay="0">
                      <p:tgtEl>
                        <p:sldTgt/>
                      </p:tgtEl>
                    </p:cond>
                  </p:endCondLst>
                </p:cTn>
                <p:tgtEl>
                  <p:spTgt spid="12"/>
                </p:tgtEl>
              </p:cMediaNode>
            </p:audio>
            <p:audio>
              <p:cMediaNode vol="80000">
                <p:cTn id="17" fill="hold" display="0">
                  <p:stCondLst>
                    <p:cond delay="indefinite"/>
                  </p:stCondLst>
                  <p:endCondLst>
                    <p:cond evt="onStopAudio" delay="0">
                      <p:tgtEl>
                        <p:sldTgt/>
                      </p:tgtEl>
                    </p:cond>
                  </p:endCondLst>
                </p:cTn>
                <p:tgtEl>
                  <p:spTgt spid="13"/>
                </p:tgtEl>
              </p:cMediaNode>
            </p:audio>
            <p:audio>
              <p:cMediaNode vol="80000">
                <p:cTn id="18" fill="hold" display="0">
                  <p:stCondLst>
                    <p:cond delay="indefinite"/>
                  </p:stCondLst>
                  <p:endCondLst>
                    <p:cond evt="onStopAudio" delay="0">
                      <p:tgtEl>
                        <p:sldTgt/>
                      </p:tgtEl>
                    </p:cond>
                  </p:endCondLst>
                </p:cTn>
                <p:tgtEl>
                  <p:spTgt spid="14"/>
                </p:tgtEl>
              </p:cMediaNode>
            </p:audio>
            <p:audio>
              <p:cMediaNode vol="80000">
                <p:cTn id="19" fill="hold" display="0">
                  <p:stCondLst>
                    <p:cond delay="indefinite"/>
                  </p:stCondLst>
                  <p:endCondLst>
                    <p:cond evt="onStopAudio" delay="0">
                      <p:tgtEl>
                        <p:sldTgt/>
                      </p:tgtEl>
                    </p:cond>
                  </p:endCondLst>
                </p:cTn>
                <p:tgtEl>
                  <p:spTgt spid="15"/>
                </p:tgtEl>
              </p:cMediaNode>
            </p:audio>
          </p:childTnLst>
        </p:cTn>
      </p:par>
    </p:tnLst>
  </p:timing>
  <p:extLst>
    <p:ext uri="{E180D4A7-C9FB-4DFB-919C-405C955672EB}">
      <p14:showEvtLst xmlns:p14="http://schemas.microsoft.com/office/powerpoint/2010/main">
        <p14:playEvt time="83727" objId="15"/>
        <p14:stopEvt time="88925" objId="15"/>
        <p14:playEvt time="95543" objId="11"/>
        <p14:stopEvt time="103270" objId="11"/>
        <p14:playEvt time="106865" objId="12"/>
        <p14:stopEvt time="114631" objId="12"/>
        <p14:playEvt time="118771" objId="13"/>
        <p14:stopEvt time="121555" objId="13"/>
        <p14:playEvt time="124203" objId="14"/>
        <p14:stopEvt time="130612" objId="14"/>
        <p14:playEvt time="152023" objId="15"/>
        <p14:stopEvt time="157220" objId="15"/>
        <p14:pauseEvt time="160409" objId="11"/>
        <p14:seekEvt time="160409" objId="11" seek="3426"/>
        <p14:seekEvt time="162145" objId="11" seek="3588"/>
        <p14:seekEvt time="162162" objId="11" seek="3507"/>
        <p14:seekEvt time="162168" objId="11" seek="3399"/>
        <p14:seekEvt time="162175" objId="11" seek="3264"/>
        <p14:seekEvt time="162184" objId="11" seek="3022"/>
        <p14:seekEvt time="162192" objId="11" seek="2941"/>
        <p14:seekEvt time="162199" objId="11" seek="2779"/>
        <p14:seekEvt time="162208" objId="11" seek="2725"/>
        <p14:seekEvt time="162215" objId="11" seek="2590"/>
        <p14:seekEvt time="162224" objId="11" seek="2536"/>
        <p14:seekEvt time="162232" objId="11" seek="2374"/>
        <p14:seekEvt time="162239" objId="11" seek="2293"/>
        <p14:seekEvt time="162248" objId="11" seek="2185"/>
        <p14:seekEvt time="162256" objId="11" seek="2131"/>
        <p14:seekEvt time="162264" objId="11" seek="2023"/>
        <p14:seekEvt time="162273" objId="11" seek="1915"/>
        <p14:seekEvt time="162280" objId="11" seek="1808"/>
        <p14:seekEvt time="162288" objId="11" seek="1619"/>
        <p14:seekEvt time="162295" objId="11" seek="1457"/>
        <p14:seekEvt time="162304" objId="11" seek="1268"/>
        <p14:seekEvt time="162311" objId="11" seek="1133"/>
        <p14:seekEvt time="162320" objId="11" seek="944"/>
        <p14:seekEvt time="162327" objId="11" seek="728"/>
        <p14:seekEvt time="162335" objId="11" seek="647"/>
        <p14:seekEvt time="162344" objId="11" seek="513"/>
        <p14:seekEvt time="162346" objId="11" seek="513"/>
        <p14:seekEvt time="162351" objId="11" seek="432"/>
        <p14:seekEvt time="162359" objId="11" seek="351"/>
        <p14:seekEvt time="162367" objId="11" seek="324"/>
        <p14:seekEvt time="162375" objId="11" seek="297"/>
        <p14:seekEvt time="162383" objId="11" seek="243"/>
        <p14:seekEvt time="162391" objId="11" seek="216"/>
        <p14:seekEvt time="162400" objId="11" seek="162"/>
        <p14:seekEvt time="162408" objId="11" seek="108"/>
        <p14:seekEvt time="162415" objId="11" seek="81"/>
        <p14:seekEvt time="162423" objId="11" seek="0"/>
        <p14:seekEvt time="162431" objId="11" seek="0"/>
        <p14:seekEvt time="162440" objId="11" seek="0"/>
        <p14:seekEvt time="162447" objId="11" seek="0"/>
        <p14:seekEvt time="162458" objId="11" seek="0"/>
        <p14:seekEvt time="162463" objId="11" seek="0"/>
        <p14:seekEvt time="162472" objId="11" seek="0"/>
        <p14:seekEvt time="162480" objId="11" seek="0"/>
        <p14:resumeEvt time="162801" objId="11"/>
        <p14:stopEvt time="170420" objId="11"/>
        <p14:playEvt time="171833" objId="12"/>
        <p14:stopEvt time="179598" objId="12"/>
        <p14:playEvt time="183451" objId="13"/>
        <p14:stopEvt time="186115" objId="13"/>
        <p14:playEvt time="192523" objId="15"/>
        <p14:stopEvt time="197722" objId="15"/>
        <p14:playEvt time="201622" objId="14"/>
        <p14:stopEvt time="207925" objId="14"/>
      </p14:showEvt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C7352C-A28D-4AFF-9FC7-24B67AA21639}"/>
              </a:ext>
            </a:extLst>
          </p:cNvPr>
          <p:cNvSpPr>
            <a:spLocks noGrp="1"/>
          </p:cNvSpPr>
          <p:nvPr>
            <p:ph type="title"/>
          </p:nvPr>
        </p:nvSpPr>
        <p:spPr/>
        <p:txBody>
          <a:bodyPr/>
          <a:lstStyle/>
          <a:p>
            <a:r>
              <a:rPr lang="en-US" altLang="zh-CN" dirty="0"/>
              <a:t>Text-To-Speech(TTS) examples</a:t>
            </a:r>
            <a:endParaRPr lang="zh-CN" altLang="en-US" dirty="0"/>
          </a:p>
        </p:txBody>
      </p:sp>
      <p:pic>
        <p:nvPicPr>
          <p:cNvPr id="4" name="红果免费小说">
            <a:hlinkClick r:id="" action="ppaction://media"/>
            <a:extLst>
              <a:ext uri="{FF2B5EF4-FFF2-40B4-BE49-F238E27FC236}">
                <a16:creationId xmlns:a16="http://schemas.microsoft.com/office/drawing/2014/main" id="{F962D04C-C539-430A-8D3B-D6D762A6FF3F}"/>
              </a:ext>
            </a:extLst>
          </p:cNvPr>
          <p:cNvPicPr>
            <a:picLocks noChangeAspect="1"/>
          </p:cNvPicPr>
          <p:nvPr>
            <a:audioFile r:link="rId3"/>
            <p:extLst>
              <p:ext uri="{DAA4B4D4-6D71-4841-9C94-3DE7FCFB9230}">
                <p14:media xmlns:p14="http://schemas.microsoft.com/office/powerpoint/2010/main" r:embed="rId2"/>
              </p:ext>
            </p:extLst>
          </p:nvPr>
        </p:nvPicPr>
        <p:blipFill>
          <a:blip r:embed="rId14"/>
          <a:stretch>
            <a:fillRect/>
          </a:stretch>
        </p:blipFill>
        <p:spPr>
          <a:xfrm>
            <a:off x="728695" y="5712901"/>
            <a:ext cx="487363" cy="487363"/>
          </a:xfrm>
          <a:prstGeom prst="rect">
            <a:avLst/>
          </a:prstGeom>
        </p:spPr>
      </p:pic>
      <p:pic>
        <p:nvPicPr>
          <p:cNvPr id="5" name="知乎">
            <a:hlinkClick r:id="" action="ppaction://media"/>
            <a:extLst>
              <a:ext uri="{FF2B5EF4-FFF2-40B4-BE49-F238E27FC236}">
                <a16:creationId xmlns:a16="http://schemas.microsoft.com/office/drawing/2014/main" id="{FEB69E5A-C76E-4E08-BB15-B22CD95284A4}"/>
              </a:ext>
            </a:extLst>
          </p:cNvPr>
          <p:cNvPicPr>
            <a:picLocks noChangeAspect="1"/>
          </p:cNvPicPr>
          <p:nvPr>
            <a:audioFile r:link="rId5"/>
            <p:extLst>
              <p:ext uri="{DAA4B4D4-6D71-4841-9C94-3DE7FCFB9230}">
                <p14:media xmlns:p14="http://schemas.microsoft.com/office/powerpoint/2010/main" r:embed="rId4"/>
              </p:ext>
            </p:extLst>
          </p:nvPr>
        </p:nvPicPr>
        <p:blipFill>
          <a:blip r:embed="rId14"/>
          <a:stretch>
            <a:fillRect/>
          </a:stretch>
        </p:blipFill>
        <p:spPr>
          <a:xfrm>
            <a:off x="3735339" y="5712902"/>
            <a:ext cx="487363" cy="487363"/>
          </a:xfrm>
          <a:prstGeom prst="rect">
            <a:avLst/>
          </a:prstGeom>
        </p:spPr>
      </p:pic>
      <p:pic>
        <p:nvPicPr>
          <p:cNvPr id="6" name="在线语音合成 - 语音合成 - 讯飞开放平台 - Google Chrome 2019-11-22 08-21-18~2">
            <a:hlinkClick r:id="" action="ppaction://media"/>
            <a:extLst>
              <a:ext uri="{FF2B5EF4-FFF2-40B4-BE49-F238E27FC236}">
                <a16:creationId xmlns:a16="http://schemas.microsoft.com/office/drawing/2014/main" id="{B5AA5469-E7F7-4AE3-AE84-4B4212F09614}"/>
              </a:ext>
            </a:extLst>
          </p:cNvPr>
          <p:cNvPicPr>
            <a:picLocks noChangeAspect="1"/>
          </p:cNvPicPr>
          <p:nvPr>
            <a:audioFile r:link="rId7"/>
            <p:extLst>
              <p:ext uri="{DAA4B4D4-6D71-4841-9C94-3DE7FCFB9230}">
                <p14:media xmlns:p14="http://schemas.microsoft.com/office/powerpoint/2010/main" r:embed="rId6"/>
              </p:ext>
            </p:extLst>
          </p:nvPr>
        </p:nvPicPr>
        <p:blipFill>
          <a:blip r:embed="rId14"/>
          <a:stretch>
            <a:fillRect/>
          </a:stretch>
        </p:blipFill>
        <p:spPr>
          <a:xfrm>
            <a:off x="6096000" y="2403958"/>
            <a:ext cx="487363" cy="487363"/>
          </a:xfrm>
          <a:prstGeom prst="rect">
            <a:avLst/>
          </a:prstGeom>
        </p:spPr>
      </p:pic>
      <p:pic>
        <p:nvPicPr>
          <p:cNvPr id="7" name="邓小平#2与#1撒切尔#2会晤#4。">
            <a:hlinkClick r:id="" action="ppaction://media"/>
            <a:extLst>
              <a:ext uri="{FF2B5EF4-FFF2-40B4-BE49-F238E27FC236}">
                <a16:creationId xmlns:a16="http://schemas.microsoft.com/office/drawing/2014/main" id="{344FC4F8-513B-4488-9836-F389400B1775}"/>
              </a:ext>
            </a:extLst>
          </p:cNvPr>
          <p:cNvPicPr>
            <a:picLocks noChangeAspect="1"/>
          </p:cNvPicPr>
          <p:nvPr>
            <a:audioFile r:link="rId9"/>
            <p:extLst>
              <p:ext uri="{DAA4B4D4-6D71-4841-9C94-3DE7FCFB9230}">
                <p14:media xmlns:p14="http://schemas.microsoft.com/office/powerpoint/2010/main" r:embed="rId8"/>
              </p:ext>
            </p:extLst>
          </p:nvPr>
        </p:nvPicPr>
        <p:blipFill>
          <a:blip r:embed="rId14"/>
          <a:stretch>
            <a:fillRect/>
          </a:stretch>
        </p:blipFill>
        <p:spPr>
          <a:xfrm>
            <a:off x="6095999" y="4579318"/>
            <a:ext cx="487363" cy="487363"/>
          </a:xfrm>
          <a:prstGeom prst="rect">
            <a:avLst/>
          </a:prstGeom>
        </p:spPr>
      </p:pic>
      <p:pic>
        <p:nvPicPr>
          <p:cNvPr id="8" name="屏幕朗读（讯飞离线引擎）">
            <a:hlinkClick r:id="" action="ppaction://media"/>
            <a:extLst>
              <a:ext uri="{FF2B5EF4-FFF2-40B4-BE49-F238E27FC236}">
                <a16:creationId xmlns:a16="http://schemas.microsoft.com/office/drawing/2014/main" id="{E2E02F71-3C12-4CBC-A421-75CE3B5F4ACA}"/>
              </a:ext>
            </a:extLst>
          </p:cNvPr>
          <p:cNvPicPr>
            <a:picLocks noChangeAspect="1"/>
          </p:cNvPicPr>
          <p:nvPr>
            <a:audioFile r:link="rId11"/>
            <p:extLst>
              <p:ext uri="{DAA4B4D4-6D71-4841-9C94-3DE7FCFB9230}">
                <p14:media xmlns:p14="http://schemas.microsoft.com/office/powerpoint/2010/main" r:embed="rId10"/>
              </p:ext>
            </p:extLst>
          </p:nvPr>
        </p:nvPicPr>
        <p:blipFill>
          <a:blip r:embed="rId14"/>
          <a:stretch>
            <a:fillRect/>
          </a:stretch>
        </p:blipFill>
        <p:spPr>
          <a:xfrm>
            <a:off x="8632217" y="5712901"/>
            <a:ext cx="487363" cy="487363"/>
          </a:xfrm>
          <a:prstGeom prst="rect">
            <a:avLst/>
          </a:prstGeom>
        </p:spPr>
      </p:pic>
      <p:pic>
        <p:nvPicPr>
          <p:cNvPr id="10" name="图片 9">
            <a:extLst>
              <a:ext uri="{FF2B5EF4-FFF2-40B4-BE49-F238E27FC236}">
                <a16:creationId xmlns:a16="http://schemas.microsoft.com/office/drawing/2014/main" id="{37B24D40-9E9B-4EE0-A092-F92F35759393}"/>
              </a:ext>
            </a:extLst>
          </p:cNvPr>
          <p:cNvPicPr>
            <a:picLocks noChangeAspect="1"/>
          </p:cNvPicPr>
          <p:nvPr/>
        </p:nvPicPr>
        <p:blipFill rotWithShape="1">
          <a:blip r:embed="rId15">
            <a:extLst>
              <a:ext uri="{28A0092B-C50C-407E-A947-70E740481C1C}">
                <a14:useLocalDpi xmlns:a14="http://schemas.microsoft.com/office/drawing/2010/main" val="0"/>
              </a:ext>
            </a:extLst>
          </a:blip>
          <a:srcRect t="3718" r="-192" b="25842"/>
          <a:stretch/>
        </p:blipFill>
        <p:spPr>
          <a:xfrm>
            <a:off x="518082" y="1444179"/>
            <a:ext cx="2602584" cy="3969642"/>
          </a:xfrm>
          <a:prstGeom prst="rect">
            <a:avLst/>
          </a:prstGeom>
        </p:spPr>
      </p:pic>
      <p:sp>
        <p:nvSpPr>
          <p:cNvPr id="13" name="文本框 12">
            <a:extLst>
              <a:ext uri="{FF2B5EF4-FFF2-40B4-BE49-F238E27FC236}">
                <a16:creationId xmlns:a16="http://schemas.microsoft.com/office/drawing/2014/main" id="{927833A2-DBD3-4655-87EE-B7B34A8EE278}"/>
              </a:ext>
            </a:extLst>
          </p:cNvPr>
          <p:cNvSpPr txBox="1"/>
          <p:nvPr/>
        </p:nvSpPr>
        <p:spPr>
          <a:xfrm>
            <a:off x="1216058" y="5494918"/>
            <a:ext cx="1564850" cy="923330"/>
          </a:xfrm>
          <a:prstGeom prst="rect">
            <a:avLst/>
          </a:prstGeom>
          <a:noFill/>
        </p:spPr>
        <p:txBody>
          <a:bodyPr wrap="square" rtlCol="0">
            <a:spAutoFit/>
          </a:bodyPr>
          <a:lstStyle/>
          <a:p>
            <a:pPr algn="ctr"/>
            <a:r>
              <a:rPr lang="en-US" altLang="zh-CN" dirty="0"/>
              <a:t>Sound 1</a:t>
            </a:r>
          </a:p>
          <a:p>
            <a:pPr algn="ctr"/>
            <a:r>
              <a:rPr lang="zh-CN" altLang="en-US" dirty="0"/>
              <a:t>红果免费小说</a:t>
            </a:r>
            <a:endParaRPr lang="en-US" altLang="zh-CN" dirty="0"/>
          </a:p>
          <a:p>
            <a:pPr algn="ctr"/>
            <a:r>
              <a:rPr lang="en-US" altLang="zh-CN" dirty="0" err="1"/>
              <a:t>Bytedance</a:t>
            </a:r>
            <a:endParaRPr lang="zh-CN" altLang="en-US" dirty="0"/>
          </a:p>
        </p:txBody>
      </p:sp>
      <p:pic>
        <p:nvPicPr>
          <p:cNvPr id="15" name="图片 14">
            <a:extLst>
              <a:ext uri="{FF2B5EF4-FFF2-40B4-BE49-F238E27FC236}">
                <a16:creationId xmlns:a16="http://schemas.microsoft.com/office/drawing/2014/main" id="{4FC26236-17A5-4A87-88FB-BD76A9F0DC79}"/>
              </a:ext>
            </a:extLst>
          </p:cNvPr>
          <p:cNvPicPr>
            <a:picLocks noChangeAspect="1"/>
          </p:cNvPicPr>
          <p:nvPr/>
        </p:nvPicPr>
        <p:blipFill rotWithShape="1">
          <a:blip r:embed="rId16">
            <a:extLst>
              <a:ext uri="{28A0092B-C50C-407E-A947-70E740481C1C}">
                <a14:useLocalDpi xmlns:a14="http://schemas.microsoft.com/office/drawing/2010/main" val="0"/>
              </a:ext>
            </a:extLst>
          </a:blip>
          <a:srcRect t="3688" r="-263"/>
          <a:stretch/>
        </p:blipFill>
        <p:spPr>
          <a:xfrm>
            <a:off x="3818642" y="1403630"/>
            <a:ext cx="1943722" cy="4050740"/>
          </a:xfrm>
          <a:prstGeom prst="rect">
            <a:avLst/>
          </a:prstGeom>
        </p:spPr>
      </p:pic>
      <p:sp>
        <p:nvSpPr>
          <p:cNvPr id="16" name="文本框 15">
            <a:extLst>
              <a:ext uri="{FF2B5EF4-FFF2-40B4-BE49-F238E27FC236}">
                <a16:creationId xmlns:a16="http://schemas.microsoft.com/office/drawing/2014/main" id="{820D1A4B-B77C-4C4D-B761-838960992758}"/>
              </a:ext>
            </a:extLst>
          </p:cNvPr>
          <p:cNvSpPr txBox="1"/>
          <p:nvPr/>
        </p:nvSpPr>
        <p:spPr>
          <a:xfrm>
            <a:off x="4008078" y="5494918"/>
            <a:ext cx="1564850" cy="923330"/>
          </a:xfrm>
          <a:prstGeom prst="rect">
            <a:avLst/>
          </a:prstGeom>
          <a:noFill/>
        </p:spPr>
        <p:txBody>
          <a:bodyPr wrap="square" rtlCol="0">
            <a:spAutoFit/>
          </a:bodyPr>
          <a:lstStyle/>
          <a:p>
            <a:pPr algn="ctr"/>
            <a:r>
              <a:rPr lang="en-US" altLang="zh-CN" dirty="0"/>
              <a:t>Sound 2</a:t>
            </a:r>
          </a:p>
          <a:p>
            <a:pPr algn="ctr"/>
            <a:r>
              <a:rPr lang="zh-CN" altLang="en-US" dirty="0"/>
              <a:t>知乎文章</a:t>
            </a:r>
            <a:endParaRPr lang="en-US" altLang="zh-CN" dirty="0"/>
          </a:p>
          <a:p>
            <a:pPr algn="ctr"/>
            <a:r>
              <a:rPr lang="en-US" altLang="zh-CN" dirty="0" err="1"/>
              <a:t>Zhihu</a:t>
            </a:r>
            <a:endParaRPr lang="zh-CN" altLang="en-US" dirty="0"/>
          </a:p>
        </p:txBody>
      </p:sp>
      <p:pic>
        <p:nvPicPr>
          <p:cNvPr id="18" name="图片 17">
            <a:extLst>
              <a:ext uri="{FF2B5EF4-FFF2-40B4-BE49-F238E27FC236}">
                <a16:creationId xmlns:a16="http://schemas.microsoft.com/office/drawing/2014/main" id="{799E158C-D68E-4BDD-AD42-4C869D71D664}"/>
              </a:ext>
            </a:extLst>
          </p:cNvPr>
          <p:cNvPicPr>
            <a:picLocks noChangeAspect="1"/>
          </p:cNvPicPr>
          <p:nvPr/>
        </p:nvPicPr>
        <p:blipFill rotWithShape="1">
          <a:blip r:embed="rId17">
            <a:extLst>
              <a:ext uri="{28A0092B-C50C-407E-A947-70E740481C1C}">
                <a14:useLocalDpi xmlns:a14="http://schemas.microsoft.com/office/drawing/2010/main" val="0"/>
              </a:ext>
            </a:extLst>
          </a:blip>
          <a:srcRect t="3830"/>
          <a:stretch/>
        </p:blipFill>
        <p:spPr>
          <a:xfrm>
            <a:off x="8686463" y="1410520"/>
            <a:ext cx="1920862" cy="4007692"/>
          </a:xfrm>
          <a:prstGeom prst="rect">
            <a:avLst/>
          </a:prstGeom>
        </p:spPr>
      </p:pic>
      <p:sp>
        <p:nvSpPr>
          <p:cNvPr id="19" name="文本框 18">
            <a:extLst>
              <a:ext uri="{FF2B5EF4-FFF2-40B4-BE49-F238E27FC236}">
                <a16:creationId xmlns:a16="http://schemas.microsoft.com/office/drawing/2014/main" id="{4B5DB678-741E-473C-BB71-EB71A6DBAC24}"/>
              </a:ext>
            </a:extLst>
          </p:cNvPr>
          <p:cNvSpPr txBox="1"/>
          <p:nvPr/>
        </p:nvSpPr>
        <p:spPr>
          <a:xfrm>
            <a:off x="8955791" y="5494918"/>
            <a:ext cx="1920862" cy="1200329"/>
          </a:xfrm>
          <a:prstGeom prst="rect">
            <a:avLst/>
          </a:prstGeom>
          <a:noFill/>
        </p:spPr>
        <p:txBody>
          <a:bodyPr wrap="square" rtlCol="0">
            <a:spAutoFit/>
          </a:bodyPr>
          <a:lstStyle/>
          <a:p>
            <a:pPr algn="ctr"/>
            <a:r>
              <a:rPr lang="en-US" altLang="zh-CN" dirty="0"/>
              <a:t>Sound 5</a:t>
            </a:r>
          </a:p>
          <a:p>
            <a:pPr algn="ctr"/>
            <a:r>
              <a:rPr lang="zh-CN" altLang="en-US" dirty="0"/>
              <a:t>华为无障碍</a:t>
            </a:r>
            <a:endParaRPr lang="en-US" altLang="zh-CN" dirty="0"/>
          </a:p>
          <a:p>
            <a:pPr algn="ctr"/>
            <a:r>
              <a:rPr lang="en-US" altLang="zh-CN" dirty="0" err="1"/>
              <a:t>iFlytek</a:t>
            </a:r>
            <a:r>
              <a:rPr lang="en-US" altLang="zh-CN" dirty="0"/>
              <a:t> offline engine</a:t>
            </a:r>
            <a:endParaRPr lang="zh-CN" altLang="en-US" dirty="0"/>
          </a:p>
        </p:txBody>
      </p:sp>
      <p:sp>
        <p:nvSpPr>
          <p:cNvPr id="20" name="文本框 19">
            <a:extLst>
              <a:ext uri="{FF2B5EF4-FFF2-40B4-BE49-F238E27FC236}">
                <a16:creationId xmlns:a16="http://schemas.microsoft.com/office/drawing/2014/main" id="{BDA7C265-A434-4689-836B-BCA74608FA85}"/>
              </a:ext>
            </a:extLst>
          </p:cNvPr>
          <p:cNvSpPr txBox="1"/>
          <p:nvPr/>
        </p:nvSpPr>
        <p:spPr>
          <a:xfrm>
            <a:off x="6669926" y="2047474"/>
            <a:ext cx="1564850" cy="1200329"/>
          </a:xfrm>
          <a:prstGeom prst="rect">
            <a:avLst/>
          </a:prstGeom>
          <a:noFill/>
        </p:spPr>
        <p:txBody>
          <a:bodyPr wrap="square" rtlCol="0">
            <a:spAutoFit/>
          </a:bodyPr>
          <a:lstStyle/>
          <a:p>
            <a:pPr algn="ctr"/>
            <a:r>
              <a:rPr lang="en-US" altLang="zh-CN" dirty="0"/>
              <a:t>Sound 3</a:t>
            </a:r>
          </a:p>
          <a:p>
            <a:pPr algn="ctr"/>
            <a:r>
              <a:rPr lang="zh-CN" altLang="en-US" dirty="0"/>
              <a:t>科大讯飞</a:t>
            </a:r>
            <a:endParaRPr lang="en-US" altLang="zh-CN" dirty="0"/>
          </a:p>
          <a:p>
            <a:pPr algn="ctr"/>
            <a:r>
              <a:rPr lang="en-US" altLang="zh-CN" dirty="0" err="1"/>
              <a:t>iFlytek</a:t>
            </a:r>
            <a:r>
              <a:rPr lang="en-US" altLang="zh-CN" dirty="0"/>
              <a:t> online engine</a:t>
            </a:r>
            <a:endParaRPr lang="zh-CN" altLang="en-US" dirty="0"/>
          </a:p>
        </p:txBody>
      </p:sp>
      <p:sp>
        <p:nvSpPr>
          <p:cNvPr id="21" name="文本框 20">
            <a:extLst>
              <a:ext uri="{FF2B5EF4-FFF2-40B4-BE49-F238E27FC236}">
                <a16:creationId xmlns:a16="http://schemas.microsoft.com/office/drawing/2014/main" id="{29920FAD-76EE-4F78-8941-9A5217A52777}"/>
              </a:ext>
            </a:extLst>
          </p:cNvPr>
          <p:cNvSpPr txBox="1"/>
          <p:nvPr/>
        </p:nvSpPr>
        <p:spPr>
          <a:xfrm>
            <a:off x="6583362" y="4361334"/>
            <a:ext cx="1737979" cy="923330"/>
          </a:xfrm>
          <a:prstGeom prst="rect">
            <a:avLst/>
          </a:prstGeom>
          <a:noFill/>
        </p:spPr>
        <p:txBody>
          <a:bodyPr wrap="square" rtlCol="0">
            <a:spAutoFit/>
          </a:bodyPr>
          <a:lstStyle/>
          <a:p>
            <a:pPr algn="ctr"/>
            <a:r>
              <a:rPr lang="en-US" altLang="zh-CN" dirty="0"/>
              <a:t>Sound 4</a:t>
            </a:r>
          </a:p>
          <a:p>
            <a:pPr algn="ctr"/>
            <a:r>
              <a:rPr lang="zh-CN" altLang="en-US" dirty="0"/>
              <a:t>标贝科技</a:t>
            </a:r>
            <a:endParaRPr lang="en-US" altLang="zh-CN" dirty="0"/>
          </a:p>
          <a:p>
            <a:pPr algn="ctr"/>
            <a:r>
              <a:rPr lang="en-US" altLang="zh-CN" b="1" dirty="0"/>
              <a:t>Human record</a:t>
            </a:r>
            <a:endParaRPr lang="zh-CN" altLang="en-US" b="1" dirty="0"/>
          </a:p>
        </p:txBody>
      </p:sp>
      <p:sp>
        <p:nvSpPr>
          <p:cNvPr id="11" name="灯片编号占位符 10">
            <a:extLst>
              <a:ext uri="{FF2B5EF4-FFF2-40B4-BE49-F238E27FC236}">
                <a16:creationId xmlns:a16="http://schemas.microsoft.com/office/drawing/2014/main" id="{01CCE910-DFB8-49FE-AE50-104646BCB2DD}"/>
              </a:ext>
            </a:extLst>
          </p:cNvPr>
          <p:cNvSpPr>
            <a:spLocks noGrp="1"/>
          </p:cNvSpPr>
          <p:nvPr>
            <p:ph type="sldNum" sz="quarter" idx="12"/>
          </p:nvPr>
        </p:nvSpPr>
        <p:spPr/>
        <p:txBody>
          <a:bodyPr/>
          <a:lstStyle/>
          <a:p>
            <a:fld id="{8BED7CD3-A025-4AFE-AF5E-3152C0DC0892}" type="slidenum">
              <a:rPr lang="zh-CN" altLang="en-US" smtClean="0"/>
              <a:pPr/>
              <a:t>4</a:t>
            </a:fld>
            <a:r>
              <a:rPr lang="en-US" altLang="zh-CN"/>
              <a:t>/26</a:t>
            </a:r>
            <a:endParaRPr lang="zh-CN" altLang="en-US" dirty="0"/>
          </a:p>
        </p:txBody>
      </p:sp>
    </p:spTree>
    <p:custDataLst>
      <p:tags r:id="rId1"/>
    </p:custDataLst>
    <p:extLst>
      <p:ext uri="{BB962C8B-B14F-4D97-AF65-F5344CB8AC3E}">
        <p14:creationId xmlns:p14="http://schemas.microsoft.com/office/powerpoint/2010/main" val="3090260225"/>
      </p:ext>
    </p:extLst>
  </p:cSld>
  <p:clrMapOvr>
    <a:masterClrMapping/>
  </p:clrMapOvr>
  <mc:AlternateContent xmlns:mc="http://schemas.openxmlformats.org/markup-compatibility/2006" xmlns:p14="http://schemas.microsoft.com/office/powerpoint/2010/main">
    <mc:Choice Requires="p14">
      <p:transition spd="slow" p14:dur="2000" advTm="4863"/>
    </mc:Choice>
    <mc:Fallback xmlns="">
      <p:transition spd="slow" advTm="486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par>
                                <p:cTn id="46" presetID="10" presetClass="entr" presetSubtype="0" fill="hold"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100000">
                <p:cTn id="52" fill="hold" display="0">
                  <p:stCondLst>
                    <p:cond delay="indefinite"/>
                  </p:stCondLst>
                  <p:endCondLst>
                    <p:cond evt="onStopAudio" delay="0">
                      <p:tgtEl>
                        <p:sldTgt/>
                      </p:tgtEl>
                    </p:cond>
                  </p:endCondLst>
                </p:cTn>
                <p:tgtEl>
                  <p:spTgt spid="4"/>
                </p:tgtEl>
              </p:cMediaNode>
            </p:audio>
            <p:audio>
              <p:cMediaNode vol="80000">
                <p:cTn id="53" fill="hold" display="0">
                  <p:stCondLst>
                    <p:cond delay="indefinite"/>
                  </p:stCondLst>
                  <p:endCondLst>
                    <p:cond evt="onStopAudio" delay="0">
                      <p:tgtEl>
                        <p:sldTgt/>
                      </p:tgtEl>
                    </p:cond>
                  </p:endCondLst>
                </p:cTn>
                <p:tgtEl>
                  <p:spTgt spid="5"/>
                </p:tgtEl>
              </p:cMediaNode>
            </p:audio>
            <p:audio>
              <p:cMediaNode vol="80000">
                <p:cTn id="54" fill="hold" display="0">
                  <p:stCondLst>
                    <p:cond delay="indefinite"/>
                  </p:stCondLst>
                  <p:endCondLst>
                    <p:cond evt="onStopAudio" delay="0">
                      <p:tgtEl>
                        <p:sldTgt/>
                      </p:tgtEl>
                    </p:cond>
                  </p:endCondLst>
                </p:cTn>
                <p:tgtEl>
                  <p:spTgt spid="6"/>
                </p:tgtEl>
              </p:cMediaNode>
            </p:audio>
            <p:audio>
              <p:cMediaNode vol="80000">
                <p:cTn id="55" fill="hold" display="0">
                  <p:stCondLst>
                    <p:cond delay="indefinite"/>
                  </p:stCondLst>
                  <p:endCondLst>
                    <p:cond evt="onStopAudio" delay="0">
                      <p:tgtEl>
                        <p:sldTgt/>
                      </p:tgtEl>
                    </p:cond>
                  </p:endCondLst>
                </p:cTn>
                <p:tgtEl>
                  <p:spTgt spid="7"/>
                </p:tgtEl>
              </p:cMediaNode>
            </p:audio>
            <p:audio>
              <p:cMediaNode vol="100000">
                <p:cTn id="56" fill="hold" display="0">
                  <p:stCondLst>
                    <p:cond delay="indefinite"/>
                  </p:stCondLst>
                  <p:endCondLst>
                    <p:cond evt="onStopAudio" delay="0">
                      <p:tgtEl>
                        <p:sldTgt/>
                      </p:tgtEl>
                    </p:cond>
                  </p:endCondLst>
                </p:cTn>
                <p:tgtEl>
                  <p:spTgt spid="8"/>
                </p:tgtEl>
              </p:cMediaNode>
            </p:audio>
          </p:childTnLst>
        </p:cTn>
      </p:par>
    </p:tnLst>
    <p:bldLst>
      <p:bldP spid="13" grpId="0"/>
      <p:bldP spid="16" grpId="0"/>
      <p:bldP spid="19" grpId="0"/>
      <p:bldP spid="20" grpId="0"/>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C01990-D55D-4C2F-B0CD-98ABC83E6F6F}"/>
              </a:ext>
            </a:extLst>
          </p:cNvPr>
          <p:cNvSpPr>
            <a:spLocks noGrp="1"/>
          </p:cNvSpPr>
          <p:nvPr>
            <p:ph type="title"/>
          </p:nvPr>
        </p:nvSpPr>
        <p:spPr/>
        <p:txBody>
          <a:bodyPr/>
          <a:lstStyle/>
          <a:p>
            <a:r>
              <a:rPr lang="en-US" altLang="zh-CN" dirty="0"/>
              <a:t>Traditional TTS approach</a:t>
            </a:r>
            <a:endParaRPr lang="zh-CN" altLang="en-US" dirty="0"/>
          </a:p>
        </p:txBody>
      </p:sp>
      <p:sp>
        <p:nvSpPr>
          <p:cNvPr id="3" name="内容占位符 2">
            <a:extLst>
              <a:ext uri="{FF2B5EF4-FFF2-40B4-BE49-F238E27FC236}">
                <a16:creationId xmlns:a16="http://schemas.microsoft.com/office/drawing/2014/main" id="{E626C39B-A1E7-499F-AE86-AA62A431F4E0}"/>
              </a:ext>
            </a:extLst>
          </p:cNvPr>
          <p:cNvSpPr>
            <a:spLocks noGrp="1"/>
          </p:cNvSpPr>
          <p:nvPr>
            <p:ph idx="1"/>
          </p:nvPr>
        </p:nvSpPr>
        <p:spPr>
          <a:xfrm>
            <a:off x="838200" y="1825625"/>
            <a:ext cx="10515600" cy="4667250"/>
          </a:xfrm>
        </p:spPr>
        <p:txBody>
          <a:bodyPr>
            <a:normAutofit/>
          </a:bodyPr>
          <a:lstStyle/>
          <a:p>
            <a:r>
              <a:rPr lang="en-US" altLang="zh-CN" dirty="0"/>
              <a:t>At milk-tea shop: </a:t>
            </a:r>
          </a:p>
          <a:p>
            <a:pPr marL="0" indent="0" algn="ctr">
              <a:buNone/>
            </a:pPr>
            <a:r>
              <a:rPr lang="zh-CN" altLang="en-US" dirty="0"/>
              <a:t>请</a:t>
            </a:r>
            <a:r>
              <a:rPr lang="en-US" altLang="zh-CN" dirty="0"/>
              <a:t>19</a:t>
            </a:r>
            <a:r>
              <a:rPr lang="zh-CN" altLang="en-US" dirty="0"/>
              <a:t>取杯</a:t>
            </a:r>
            <a:endParaRPr lang="en-US" altLang="zh-CN" dirty="0"/>
          </a:p>
          <a:p>
            <a:r>
              <a:rPr lang="en-US" altLang="zh-CN" dirty="0"/>
              <a:t>Selection:</a:t>
            </a:r>
            <a:r>
              <a:rPr lang="zh-CN" altLang="en-US" dirty="0"/>
              <a:t> 请</a:t>
            </a:r>
            <a:r>
              <a:rPr lang="en-US" altLang="zh-CN" dirty="0"/>
              <a:t>|</a:t>
            </a:r>
            <a:r>
              <a:rPr lang="zh-CN" altLang="en-US" dirty="0"/>
              <a:t> 十九 </a:t>
            </a:r>
            <a:r>
              <a:rPr lang="en-US" altLang="zh-CN" dirty="0"/>
              <a:t>| </a:t>
            </a:r>
            <a:r>
              <a:rPr lang="zh-CN" altLang="en-US" dirty="0"/>
              <a:t>取杯</a:t>
            </a:r>
            <a:endParaRPr lang="en-US" altLang="zh-CN" dirty="0"/>
          </a:p>
          <a:p>
            <a:r>
              <a:rPr lang="en-US" altLang="zh-CN" dirty="0" err="1"/>
              <a:t>Retrieive</a:t>
            </a:r>
            <a:r>
              <a:rPr lang="en-US" altLang="zh-CN" dirty="0"/>
              <a:t>: </a:t>
            </a:r>
            <a:r>
              <a:rPr lang="zh-CN" altLang="en-US" dirty="0"/>
              <a:t>请</a:t>
            </a:r>
            <a:r>
              <a:rPr lang="en-US" altLang="zh-CN" dirty="0"/>
              <a:t>.wav | </a:t>
            </a:r>
            <a:r>
              <a:rPr lang="zh-CN" altLang="en-US" dirty="0"/>
              <a:t>十九</a:t>
            </a:r>
            <a:r>
              <a:rPr lang="en-US" altLang="zh-CN" dirty="0"/>
              <a:t>.wav | </a:t>
            </a:r>
            <a:r>
              <a:rPr lang="zh-CN" altLang="en-US" dirty="0"/>
              <a:t>取杯</a:t>
            </a:r>
            <a:r>
              <a:rPr lang="en-US" altLang="zh-CN" dirty="0"/>
              <a:t>.wav</a:t>
            </a:r>
          </a:p>
          <a:p>
            <a:r>
              <a:rPr lang="en-US" altLang="zh-CN" dirty="0"/>
              <a:t>Concatenate: complete wave</a:t>
            </a:r>
          </a:p>
          <a:p>
            <a:endParaRPr lang="en-US" altLang="zh-CN" dirty="0"/>
          </a:p>
          <a:p>
            <a:r>
              <a:rPr lang="en-US" altLang="zh-CN" dirty="0"/>
              <a:t>Drawback: Not fluent, memory usage, Hard to scale, …</a:t>
            </a:r>
          </a:p>
          <a:p>
            <a:r>
              <a:rPr lang="en-US" altLang="zh-CN" dirty="0"/>
              <a:t>No longer used in most systems, but can still be adopted in scenarios with low quality requirements.</a:t>
            </a:r>
          </a:p>
        </p:txBody>
      </p:sp>
      <p:sp>
        <p:nvSpPr>
          <p:cNvPr id="6" name="灯片编号占位符 5">
            <a:extLst>
              <a:ext uri="{FF2B5EF4-FFF2-40B4-BE49-F238E27FC236}">
                <a16:creationId xmlns:a16="http://schemas.microsoft.com/office/drawing/2014/main" id="{E51AECD4-62CF-431E-8DA4-C3A24110C845}"/>
              </a:ext>
            </a:extLst>
          </p:cNvPr>
          <p:cNvSpPr>
            <a:spLocks noGrp="1"/>
          </p:cNvSpPr>
          <p:nvPr>
            <p:ph type="sldNum" sz="quarter" idx="12"/>
          </p:nvPr>
        </p:nvSpPr>
        <p:spPr/>
        <p:txBody>
          <a:bodyPr/>
          <a:lstStyle/>
          <a:p>
            <a:fld id="{8BED7CD3-A025-4AFE-AF5E-3152C0DC0892}" type="slidenum">
              <a:rPr lang="zh-CN" altLang="en-US" smtClean="0"/>
              <a:pPr/>
              <a:t>5</a:t>
            </a:fld>
            <a:r>
              <a:rPr lang="en-US" altLang="zh-CN"/>
              <a:t>/26</a:t>
            </a:r>
            <a:endParaRPr lang="zh-CN" altLang="en-US" dirty="0"/>
          </a:p>
        </p:txBody>
      </p:sp>
      <mc:AlternateContent xmlns:mc="http://schemas.openxmlformats.org/markup-compatibility/2006" xmlns:p14="http://schemas.microsoft.com/office/powerpoint/2010/main">
        <mc:Choice Requires="p14">
          <p:contentPart p14:bwMode="auto" r:id="rId4">
            <p14:nvContentPartPr>
              <p14:cNvPr id="4" name="墨迹 3">
                <a:extLst>
                  <a:ext uri="{FF2B5EF4-FFF2-40B4-BE49-F238E27FC236}">
                    <a16:creationId xmlns:a16="http://schemas.microsoft.com/office/drawing/2014/main" id="{7AAFB7E1-FF30-433D-BE2B-02C51BB1799B}"/>
                  </a:ext>
                </a:extLst>
              </p14:cNvPr>
              <p14:cNvContentPartPr/>
              <p14:nvPr/>
            </p14:nvContentPartPr>
            <p14:xfrm>
              <a:off x="7337520" y="2126520"/>
              <a:ext cx="824760" cy="1028160"/>
            </p14:xfrm>
          </p:contentPart>
        </mc:Choice>
        <mc:Fallback xmlns="">
          <p:pic>
            <p:nvPicPr>
              <p:cNvPr id="4" name="墨迹 3">
                <a:extLst>
                  <a:ext uri="{FF2B5EF4-FFF2-40B4-BE49-F238E27FC236}">
                    <a16:creationId xmlns:a16="http://schemas.microsoft.com/office/drawing/2014/main" id="{7AAFB7E1-FF30-433D-BE2B-02C51BB1799B}"/>
                  </a:ext>
                </a:extLst>
              </p:cNvPr>
              <p:cNvPicPr/>
              <p:nvPr/>
            </p:nvPicPr>
            <p:blipFill>
              <a:blip r:embed="rId5"/>
              <a:stretch>
                <a:fillRect/>
              </a:stretch>
            </p:blipFill>
            <p:spPr>
              <a:xfrm>
                <a:off x="7328160" y="2117160"/>
                <a:ext cx="843480" cy="1046880"/>
              </a:xfrm>
              <a:prstGeom prst="rect">
                <a:avLst/>
              </a:prstGeom>
            </p:spPr>
          </p:pic>
        </mc:Fallback>
      </mc:AlternateContent>
    </p:spTree>
    <p:custDataLst>
      <p:tags r:id="rId1"/>
    </p:custDataLst>
    <p:extLst>
      <p:ext uri="{BB962C8B-B14F-4D97-AF65-F5344CB8AC3E}">
        <p14:creationId xmlns:p14="http://schemas.microsoft.com/office/powerpoint/2010/main" val="428085639"/>
      </p:ext>
    </p:extLst>
  </p:cSld>
  <p:clrMapOvr>
    <a:masterClrMapping/>
  </p:clrMapOvr>
  <mc:AlternateContent xmlns:mc="http://schemas.openxmlformats.org/markup-compatibility/2006" xmlns:p14="http://schemas.microsoft.com/office/powerpoint/2010/main">
    <mc:Choice Requires="p14">
      <p:transition spd="slow" p14:dur="2000" advTm="2088"/>
    </mc:Choice>
    <mc:Fallback xmlns="">
      <p:transition spd="slow" advTm="208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459F6A-1F73-417F-9192-1EF6E1ED7607}"/>
              </a:ext>
            </a:extLst>
          </p:cNvPr>
          <p:cNvSpPr>
            <a:spLocks noGrp="1"/>
          </p:cNvSpPr>
          <p:nvPr>
            <p:ph type="title"/>
          </p:nvPr>
        </p:nvSpPr>
        <p:spPr/>
        <p:txBody>
          <a:bodyPr/>
          <a:lstStyle/>
          <a:p>
            <a:r>
              <a:rPr lang="en-US" altLang="zh-CN" dirty="0"/>
              <a:t>Modern TTS</a:t>
            </a:r>
            <a:endParaRPr lang="zh-CN" altLang="en-US" dirty="0"/>
          </a:p>
        </p:txBody>
      </p:sp>
      <p:sp>
        <p:nvSpPr>
          <p:cNvPr id="3" name="内容占位符 2">
            <a:extLst>
              <a:ext uri="{FF2B5EF4-FFF2-40B4-BE49-F238E27FC236}">
                <a16:creationId xmlns:a16="http://schemas.microsoft.com/office/drawing/2014/main" id="{D3E74845-022B-4B10-A368-52D12BF12EE3}"/>
              </a:ext>
            </a:extLst>
          </p:cNvPr>
          <p:cNvSpPr>
            <a:spLocks noGrp="1"/>
          </p:cNvSpPr>
          <p:nvPr>
            <p:ph idx="1"/>
          </p:nvPr>
        </p:nvSpPr>
        <p:spPr/>
        <p:txBody>
          <a:bodyPr/>
          <a:lstStyle/>
          <a:p>
            <a:r>
              <a:rPr lang="en-US" altLang="zh-CN" dirty="0"/>
              <a:t>Rethink: What is TEXT to SPEECH</a:t>
            </a:r>
            <a:endParaRPr lang="zh-CN" altLang="en-US" dirty="0"/>
          </a:p>
        </p:txBody>
      </p:sp>
      <p:pic>
        <p:nvPicPr>
          <p:cNvPr id="4" name="图片 3">
            <a:extLst>
              <a:ext uri="{FF2B5EF4-FFF2-40B4-BE49-F238E27FC236}">
                <a16:creationId xmlns:a16="http://schemas.microsoft.com/office/drawing/2014/main" id="{ED96B94D-04A2-4BC8-BF6D-1844A7C84C0F}"/>
              </a:ext>
            </a:extLst>
          </p:cNvPr>
          <p:cNvPicPr>
            <a:picLocks noChangeAspect="1"/>
          </p:cNvPicPr>
          <p:nvPr/>
        </p:nvPicPr>
        <p:blipFill>
          <a:blip r:embed="rId4"/>
          <a:stretch>
            <a:fillRect/>
          </a:stretch>
        </p:blipFill>
        <p:spPr>
          <a:xfrm>
            <a:off x="6872286" y="2475032"/>
            <a:ext cx="4275611" cy="2284487"/>
          </a:xfrm>
          <a:prstGeom prst="rect">
            <a:avLst/>
          </a:prstGeom>
        </p:spPr>
      </p:pic>
      <p:sp>
        <p:nvSpPr>
          <p:cNvPr id="5" name="文本框 4">
            <a:extLst>
              <a:ext uri="{FF2B5EF4-FFF2-40B4-BE49-F238E27FC236}">
                <a16:creationId xmlns:a16="http://schemas.microsoft.com/office/drawing/2014/main" id="{9F464444-B8E0-49EF-A947-CF5DC0643F69}"/>
              </a:ext>
            </a:extLst>
          </p:cNvPr>
          <p:cNvSpPr txBox="1"/>
          <p:nvPr/>
        </p:nvSpPr>
        <p:spPr>
          <a:xfrm>
            <a:off x="1044103" y="3446991"/>
            <a:ext cx="3198779" cy="707886"/>
          </a:xfrm>
          <a:prstGeom prst="rect">
            <a:avLst/>
          </a:prstGeom>
          <a:noFill/>
        </p:spPr>
        <p:txBody>
          <a:bodyPr wrap="square" rtlCol="0">
            <a:spAutoFit/>
          </a:bodyPr>
          <a:lstStyle/>
          <a:p>
            <a:r>
              <a:rPr lang="en-US" altLang="zh-CN" sz="2000" dirty="0"/>
              <a:t>The quick brown fox jumps over a lazy dog.</a:t>
            </a:r>
            <a:endParaRPr lang="zh-CN" altLang="en-US" sz="2000" dirty="0"/>
          </a:p>
        </p:txBody>
      </p:sp>
      <p:sp>
        <p:nvSpPr>
          <p:cNvPr id="7" name="文本框 6">
            <a:extLst>
              <a:ext uri="{FF2B5EF4-FFF2-40B4-BE49-F238E27FC236}">
                <a16:creationId xmlns:a16="http://schemas.microsoft.com/office/drawing/2014/main" id="{9AF06D53-F0D9-4241-A83B-F055EAAC7DF7}"/>
              </a:ext>
            </a:extLst>
          </p:cNvPr>
          <p:cNvSpPr txBox="1"/>
          <p:nvPr/>
        </p:nvSpPr>
        <p:spPr>
          <a:xfrm>
            <a:off x="984926" y="5108890"/>
            <a:ext cx="3317132" cy="369332"/>
          </a:xfrm>
          <a:prstGeom prst="rect">
            <a:avLst/>
          </a:prstGeom>
          <a:noFill/>
        </p:spPr>
        <p:txBody>
          <a:bodyPr wrap="square" rtlCol="0">
            <a:spAutoFit/>
          </a:bodyPr>
          <a:lstStyle/>
          <a:p>
            <a:pPr algn="ctr"/>
            <a:r>
              <a:rPr lang="en-US" altLang="zh-CN" b="1" dirty="0"/>
              <a:t>TEXT</a:t>
            </a:r>
            <a:endParaRPr lang="zh-CN" altLang="en-US" b="1" dirty="0"/>
          </a:p>
        </p:txBody>
      </p:sp>
      <p:sp>
        <p:nvSpPr>
          <p:cNvPr id="8" name="文本框 7">
            <a:extLst>
              <a:ext uri="{FF2B5EF4-FFF2-40B4-BE49-F238E27FC236}">
                <a16:creationId xmlns:a16="http://schemas.microsoft.com/office/drawing/2014/main" id="{66B203A9-B33B-4194-8B8D-A6D6EADF47CE}"/>
              </a:ext>
            </a:extLst>
          </p:cNvPr>
          <p:cNvSpPr txBox="1"/>
          <p:nvPr/>
        </p:nvSpPr>
        <p:spPr>
          <a:xfrm>
            <a:off x="7351525" y="5108890"/>
            <a:ext cx="3317132" cy="369332"/>
          </a:xfrm>
          <a:prstGeom prst="rect">
            <a:avLst/>
          </a:prstGeom>
          <a:noFill/>
        </p:spPr>
        <p:txBody>
          <a:bodyPr wrap="square" rtlCol="0">
            <a:spAutoFit/>
          </a:bodyPr>
          <a:lstStyle/>
          <a:p>
            <a:pPr algn="ctr"/>
            <a:r>
              <a:rPr lang="en-US" altLang="zh-CN" b="1" dirty="0"/>
              <a:t>SPEECH</a:t>
            </a:r>
            <a:endParaRPr lang="zh-CN" altLang="en-US" b="1" dirty="0"/>
          </a:p>
        </p:txBody>
      </p:sp>
      <p:sp>
        <p:nvSpPr>
          <p:cNvPr id="9" name="文本框 8">
            <a:extLst>
              <a:ext uri="{FF2B5EF4-FFF2-40B4-BE49-F238E27FC236}">
                <a16:creationId xmlns:a16="http://schemas.microsoft.com/office/drawing/2014/main" id="{62BB5EFA-607E-46C0-A4F9-616380B3ECBB}"/>
              </a:ext>
            </a:extLst>
          </p:cNvPr>
          <p:cNvSpPr txBox="1"/>
          <p:nvPr/>
        </p:nvSpPr>
        <p:spPr>
          <a:xfrm>
            <a:off x="984926" y="5458260"/>
            <a:ext cx="3317132" cy="369332"/>
          </a:xfrm>
          <a:prstGeom prst="rect">
            <a:avLst/>
          </a:prstGeom>
          <a:noFill/>
        </p:spPr>
        <p:txBody>
          <a:bodyPr wrap="square" rtlCol="0">
            <a:spAutoFit/>
          </a:bodyPr>
          <a:lstStyle/>
          <a:p>
            <a:pPr algn="ctr"/>
            <a:r>
              <a:rPr lang="en-US" altLang="zh-CN" dirty="0"/>
              <a:t>Char/Word </a:t>
            </a:r>
            <a:r>
              <a:rPr lang="en-US" altLang="zh-CN" b="1" dirty="0"/>
              <a:t>Sequence</a:t>
            </a:r>
            <a:endParaRPr lang="zh-CN" altLang="en-US" b="1" dirty="0"/>
          </a:p>
        </p:txBody>
      </p:sp>
      <p:sp>
        <p:nvSpPr>
          <p:cNvPr id="10" name="文本框 9">
            <a:extLst>
              <a:ext uri="{FF2B5EF4-FFF2-40B4-BE49-F238E27FC236}">
                <a16:creationId xmlns:a16="http://schemas.microsoft.com/office/drawing/2014/main" id="{4226EAAA-5C53-4853-916B-A7E1B5332839}"/>
              </a:ext>
            </a:extLst>
          </p:cNvPr>
          <p:cNvSpPr txBox="1"/>
          <p:nvPr/>
        </p:nvSpPr>
        <p:spPr>
          <a:xfrm>
            <a:off x="7351525" y="5458260"/>
            <a:ext cx="3317132" cy="369332"/>
          </a:xfrm>
          <a:prstGeom prst="rect">
            <a:avLst/>
          </a:prstGeom>
          <a:noFill/>
        </p:spPr>
        <p:txBody>
          <a:bodyPr wrap="square" rtlCol="0">
            <a:spAutoFit/>
          </a:bodyPr>
          <a:lstStyle/>
          <a:p>
            <a:pPr algn="ctr"/>
            <a:r>
              <a:rPr lang="en-US" altLang="zh-CN" dirty="0"/>
              <a:t>Sample point </a:t>
            </a:r>
            <a:r>
              <a:rPr lang="en-US" altLang="zh-CN" b="1" dirty="0"/>
              <a:t>Sequence</a:t>
            </a:r>
            <a:endParaRPr lang="zh-CN" altLang="en-US" b="1" dirty="0"/>
          </a:p>
        </p:txBody>
      </p:sp>
      <p:sp>
        <p:nvSpPr>
          <p:cNvPr id="11" name="文本框 10">
            <a:extLst>
              <a:ext uri="{FF2B5EF4-FFF2-40B4-BE49-F238E27FC236}">
                <a16:creationId xmlns:a16="http://schemas.microsoft.com/office/drawing/2014/main" id="{81865398-2CCB-4BC5-8985-76C8DF4D446E}"/>
              </a:ext>
            </a:extLst>
          </p:cNvPr>
          <p:cNvSpPr txBox="1"/>
          <p:nvPr/>
        </p:nvSpPr>
        <p:spPr>
          <a:xfrm>
            <a:off x="984926" y="5963537"/>
            <a:ext cx="3317132" cy="369332"/>
          </a:xfrm>
          <a:prstGeom prst="rect">
            <a:avLst/>
          </a:prstGeom>
          <a:noFill/>
        </p:spPr>
        <p:txBody>
          <a:bodyPr wrap="square" rtlCol="0">
            <a:spAutoFit/>
          </a:bodyPr>
          <a:lstStyle/>
          <a:p>
            <a:pPr algn="ctr"/>
            <a:r>
              <a:rPr lang="zh-CN" altLang="en-US" dirty="0"/>
              <a:t>（</a:t>
            </a:r>
            <a:r>
              <a:rPr lang="en-US" altLang="zh-CN" dirty="0" err="1"/>
              <a:t>num_units</a:t>
            </a:r>
            <a:r>
              <a:rPr lang="en-US" altLang="zh-CN" dirty="0"/>
              <a:t>,</a:t>
            </a:r>
            <a:r>
              <a:rPr lang="zh-CN" altLang="en-US" dirty="0"/>
              <a:t> </a:t>
            </a:r>
            <a:r>
              <a:rPr lang="en-US" altLang="zh-CN" dirty="0" err="1"/>
              <a:t>num_vocab</a:t>
            </a:r>
            <a:r>
              <a:rPr lang="en-US" altLang="zh-CN" dirty="0"/>
              <a:t>)</a:t>
            </a:r>
            <a:endParaRPr lang="zh-CN" altLang="en-US" dirty="0"/>
          </a:p>
        </p:txBody>
      </p:sp>
      <p:sp>
        <p:nvSpPr>
          <p:cNvPr id="12" name="文本框 11">
            <a:extLst>
              <a:ext uri="{FF2B5EF4-FFF2-40B4-BE49-F238E27FC236}">
                <a16:creationId xmlns:a16="http://schemas.microsoft.com/office/drawing/2014/main" id="{126833B5-6E96-4FE5-A3FE-DD23B17DCE85}"/>
              </a:ext>
            </a:extLst>
          </p:cNvPr>
          <p:cNvSpPr txBox="1"/>
          <p:nvPr/>
        </p:nvSpPr>
        <p:spPr>
          <a:xfrm>
            <a:off x="7351525" y="5827592"/>
            <a:ext cx="3317132" cy="646331"/>
          </a:xfrm>
          <a:prstGeom prst="rect">
            <a:avLst/>
          </a:prstGeom>
          <a:noFill/>
        </p:spPr>
        <p:txBody>
          <a:bodyPr wrap="square" rtlCol="0">
            <a:spAutoFit/>
          </a:bodyPr>
          <a:lstStyle/>
          <a:p>
            <a:pPr algn="ctr"/>
            <a:r>
              <a:rPr lang="en-US" altLang="zh-CN" dirty="0"/>
              <a:t>(24000*seconds ,</a:t>
            </a:r>
            <a:r>
              <a:rPr lang="zh-CN" altLang="en-US" dirty="0"/>
              <a:t> </a:t>
            </a:r>
            <a:r>
              <a:rPr lang="en-US" altLang="zh-CN" dirty="0"/>
              <a:t>2^16)</a:t>
            </a:r>
          </a:p>
          <a:p>
            <a:pPr algn="ctr"/>
            <a:r>
              <a:rPr lang="en-US" altLang="zh-CN" dirty="0"/>
              <a:t>(</a:t>
            </a:r>
            <a:r>
              <a:rPr lang="en-US" altLang="zh-CN" dirty="0" err="1"/>
              <a:t>num_samples</a:t>
            </a:r>
            <a:r>
              <a:rPr lang="en-US" altLang="zh-CN" dirty="0"/>
              <a:t>, resolution)</a:t>
            </a:r>
            <a:endParaRPr lang="zh-CN" altLang="en-US" dirty="0"/>
          </a:p>
        </p:txBody>
      </p:sp>
      <p:sp>
        <p:nvSpPr>
          <p:cNvPr id="17" name="文本框 16">
            <a:extLst>
              <a:ext uri="{FF2B5EF4-FFF2-40B4-BE49-F238E27FC236}">
                <a16:creationId xmlns:a16="http://schemas.microsoft.com/office/drawing/2014/main" id="{42DCE51F-323E-441B-AACF-64EB001156FE}"/>
              </a:ext>
            </a:extLst>
          </p:cNvPr>
          <p:cNvSpPr txBox="1"/>
          <p:nvPr/>
        </p:nvSpPr>
        <p:spPr>
          <a:xfrm>
            <a:off x="5032519" y="5041862"/>
            <a:ext cx="1588544" cy="369332"/>
          </a:xfrm>
          <a:prstGeom prst="rect">
            <a:avLst/>
          </a:prstGeom>
          <a:noFill/>
        </p:spPr>
        <p:txBody>
          <a:bodyPr wrap="square" rtlCol="0">
            <a:spAutoFit/>
          </a:bodyPr>
          <a:lstStyle/>
          <a:p>
            <a:pPr algn="ctr"/>
            <a:r>
              <a:rPr lang="en-US" altLang="zh-CN" dirty="0"/>
              <a:t>Seq2seq?</a:t>
            </a:r>
            <a:endParaRPr lang="zh-CN" altLang="en-US" dirty="0"/>
          </a:p>
        </p:txBody>
      </p:sp>
      <p:sp>
        <p:nvSpPr>
          <p:cNvPr id="19" name="箭头: 左 18">
            <a:extLst>
              <a:ext uri="{FF2B5EF4-FFF2-40B4-BE49-F238E27FC236}">
                <a16:creationId xmlns:a16="http://schemas.microsoft.com/office/drawing/2014/main" id="{541C18E0-5BD0-4376-A9A0-C1DB2BF91412}"/>
              </a:ext>
            </a:extLst>
          </p:cNvPr>
          <p:cNvSpPr/>
          <p:nvPr/>
        </p:nvSpPr>
        <p:spPr>
          <a:xfrm>
            <a:off x="4591456" y="6088269"/>
            <a:ext cx="2616740" cy="369332"/>
          </a:xfrm>
          <a:prstGeom prst="leftArrow">
            <a:avLst>
              <a:gd name="adj1" fmla="val 36165"/>
              <a:gd name="adj2" fmla="val 645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右 21">
            <a:extLst>
              <a:ext uri="{FF2B5EF4-FFF2-40B4-BE49-F238E27FC236}">
                <a16:creationId xmlns:a16="http://schemas.microsoft.com/office/drawing/2014/main" id="{13299687-691B-497E-A3DF-2DED74F5E2FC}"/>
              </a:ext>
            </a:extLst>
          </p:cNvPr>
          <p:cNvSpPr/>
          <p:nvPr/>
        </p:nvSpPr>
        <p:spPr>
          <a:xfrm>
            <a:off x="4591456" y="5338822"/>
            <a:ext cx="2616739" cy="323057"/>
          </a:xfrm>
          <a:prstGeom prst="rightArrow">
            <a:avLst>
              <a:gd name="adj1" fmla="val 37956"/>
              <a:gd name="adj2" fmla="val 740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E7694071-7FDC-4B43-9B96-D012DCD0D0EF}"/>
              </a:ext>
            </a:extLst>
          </p:cNvPr>
          <p:cNvSpPr txBox="1"/>
          <p:nvPr/>
        </p:nvSpPr>
        <p:spPr>
          <a:xfrm>
            <a:off x="5105553" y="5861824"/>
            <a:ext cx="1588544" cy="369332"/>
          </a:xfrm>
          <a:prstGeom prst="rect">
            <a:avLst/>
          </a:prstGeom>
          <a:noFill/>
        </p:spPr>
        <p:txBody>
          <a:bodyPr wrap="square" rtlCol="0">
            <a:spAutoFit/>
          </a:bodyPr>
          <a:lstStyle/>
          <a:p>
            <a:pPr algn="ctr"/>
            <a:r>
              <a:rPr lang="en-US" altLang="zh-CN" dirty="0"/>
              <a:t>Much longer</a:t>
            </a:r>
            <a:endParaRPr lang="zh-CN" altLang="en-US" dirty="0"/>
          </a:p>
        </p:txBody>
      </p:sp>
      <p:sp>
        <p:nvSpPr>
          <p:cNvPr id="24" name="文本框 23">
            <a:extLst>
              <a:ext uri="{FF2B5EF4-FFF2-40B4-BE49-F238E27FC236}">
                <a16:creationId xmlns:a16="http://schemas.microsoft.com/office/drawing/2014/main" id="{F482A788-7149-4415-9042-CEAA7236E7D7}"/>
              </a:ext>
            </a:extLst>
          </p:cNvPr>
          <p:cNvSpPr txBox="1"/>
          <p:nvPr/>
        </p:nvSpPr>
        <p:spPr>
          <a:xfrm>
            <a:off x="5048654" y="6329907"/>
            <a:ext cx="1702341" cy="369332"/>
          </a:xfrm>
          <a:prstGeom prst="rect">
            <a:avLst/>
          </a:prstGeom>
          <a:noFill/>
        </p:spPr>
        <p:txBody>
          <a:bodyPr wrap="square" rtlCol="0">
            <a:spAutoFit/>
          </a:bodyPr>
          <a:lstStyle/>
          <a:p>
            <a:pPr algn="ctr"/>
            <a:r>
              <a:rPr lang="en-US" altLang="zh-CN" dirty="0"/>
              <a:t>Hard to model!</a:t>
            </a:r>
            <a:endParaRPr lang="zh-CN" altLang="en-US" dirty="0"/>
          </a:p>
        </p:txBody>
      </p:sp>
      <p:sp>
        <p:nvSpPr>
          <p:cNvPr id="26" name="文本框 25">
            <a:extLst>
              <a:ext uri="{FF2B5EF4-FFF2-40B4-BE49-F238E27FC236}">
                <a16:creationId xmlns:a16="http://schemas.microsoft.com/office/drawing/2014/main" id="{3E05DCE3-A016-4F78-A098-C4F818C4ACC2}"/>
              </a:ext>
            </a:extLst>
          </p:cNvPr>
          <p:cNvSpPr txBox="1"/>
          <p:nvPr/>
        </p:nvSpPr>
        <p:spPr>
          <a:xfrm>
            <a:off x="4840476" y="5526589"/>
            <a:ext cx="1969698" cy="369332"/>
          </a:xfrm>
          <a:prstGeom prst="rect">
            <a:avLst/>
          </a:prstGeom>
          <a:noFill/>
        </p:spPr>
        <p:txBody>
          <a:bodyPr wrap="square" rtlCol="0">
            <a:spAutoFit/>
          </a:bodyPr>
          <a:lstStyle/>
          <a:p>
            <a:pPr algn="ctr"/>
            <a:r>
              <a:rPr lang="en-US" altLang="zh-CN" dirty="0"/>
              <a:t>huge difference</a:t>
            </a:r>
            <a:endParaRPr lang="zh-CN" altLang="en-US" dirty="0"/>
          </a:p>
        </p:txBody>
      </p:sp>
      <p:sp>
        <p:nvSpPr>
          <p:cNvPr id="6" name="文本框 5">
            <a:extLst>
              <a:ext uri="{FF2B5EF4-FFF2-40B4-BE49-F238E27FC236}">
                <a16:creationId xmlns:a16="http://schemas.microsoft.com/office/drawing/2014/main" id="{EE6DB43D-322B-4FFF-AADB-D7B24CA49CB4}"/>
              </a:ext>
            </a:extLst>
          </p:cNvPr>
          <p:cNvSpPr txBox="1"/>
          <p:nvPr/>
        </p:nvSpPr>
        <p:spPr>
          <a:xfrm>
            <a:off x="6962775" y="4717356"/>
            <a:ext cx="4391025" cy="369332"/>
          </a:xfrm>
          <a:prstGeom prst="rect">
            <a:avLst/>
          </a:prstGeom>
          <a:noFill/>
        </p:spPr>
        <p:txBody>
          <a:bodyPr wrap="square" rtlCol="0">
            <a:spAutoFit/>
          </a:bodyPr>
          <a:lstStyle/>
          <a:p>
            <a:r>
              <a:rPr lang="en-US" altLang="zh-CN" dirty="0"/>
              <a:t>[2 1024 512 256 128 32 64 2048 4096 4...]</a:t>
            </a:r>
            <a:endParaRPr lang="zh-CN" altLang="en-US" dirty="0"/>
          </a:p>
        </p:txBody>
      </p:sp>
      <p:sp>
        <p:nvSpPr>
          <p:cNvPr id="15" name="灯片编号占位符 14">
            <a:extLst>
              <a:ext uri="{FF2B5EF4-FFF2-40B4-BE49-F238E27FC236}">
                <a16:creationId xmlns:a16="http://schemas.microsoft.com/office/drawing/2014/main" id="{8C5F5D6F-301C-4119-836F-9E671B7AB92E}"/>
              </a:ext>
            </a:extLst>
          </p:cNvPr>
          <p:cNvSpPr>
            <a:spLocks noGrp="1"/>
          </p:cNvSpPr>
          <p:nvPr>
            <p:ph type="sldNum" sz="quarter" idx="12"/>
          </p:nvPr>
        </p:nvSpPr>
        <p:spPr/>
        <p:txBody>
          <a:bodyPr/>
          <a:lstStyle/>
          <a:p>
            <a:fld id="{8BED7CD3-A025-4AFE-AF5E-3152C0DC0892}" type="slidenum">
              <a:rPr lang="zh-CN" altLang="en-US" smtClean="0"/>
              <a:pPr/>
              <a:t>6</a:t>
            </a:fld>
            <a:r>
              <a:rPr lang="en-US" altLang="zh-CN"/>
              <a:t>/26</a:t>
            </a:r>
            <a:endParaRPr lang="zh-CN" altLang="en-US" dirty="0"/>
          </a:p>
        </p:txBody>
      </p:sp>
    </p:spTree>
    <p:custDataLst>
      <p:tags r:id="rId1"/>
    </p:custDataLst>
    <p:extLst>
      <p:ext uri="{BB962C8B-B14F-4D97-AF65-F5344CB8AC3E}">
        <p14:creationId xmlns:p14="http://schemas.microsoft.com/office/powerpoint/2010/main" val="3872888752"/>
      </p:ext>
    </p:extLst>
  </p:cSld>
  <p:clrMapOvr>
    <a:masterClrMapping/>
  </p:clrMapOvr>
  <mc:AlternateContent xmlns:mc="http://schemas.openxmlformats.org/markup-compatibility/2006" xmlns:p14="http://schemas.microsoft.com/office/powerpoint/2010/main">
    <mc:Choice Requires="p14">
      <p:transition spd="slow" p14:dur="2000" advTm="8512"/>
    </mc:Choice>
    <mc:Fallback xmlns="">
      <p:transition spd="slow" advTm="851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1000"/>
                                        <p:tgtEl>
                                          <p:spTgt spid="12"/>
                                        </p:tgtEl>
                                      </p:cBhvr>
                                    </p:animEffect>
                                    <p:anim calcmode="lin" valueType="num">
                                      <p:cBhvr>
                                        <p:cTn id="31" dur="1000" fill="hold"/>
                                        <p:tgtEl>
                                          <p:spTgt spid="12"/>
                                        </p:tgtEl>
                                        <p:attrNameLst>
                                          <p:attrName>ppt_x</p:attrName>
                                        </p:attrNameLst>
                                      </p:cBhvr>
                                      <p:tavLst>
                                        <p:tav tm="0">
                                          <p:val>
                                            <p:strVal val="#ppt_x"/>
                                          </p:val>
                                        </p:tav>
                                        <p:tav tm="100000">
                                          <p:val>
                                            <p:strVal val="#ppt_x"/>
                                          </p:val>
                                        </p:tav>
                                      </p:tavLst>
                                    </p:anim>
                                    <p:anim calcmode="lin" valueType="num">
                                      <p:cBhvr>
                                        <p:cTn id="32" dur="1000" fill="hold"/>
                                        <p:tgtEl>
                                          <p:spTgt spid="12"/>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7" grpId="0"/>
      <p:bldP spid="19" grpId="0" animBg="1"/>
      <p:bldP spid="22" grpId="0" animBg="1"/>
      <p:bldP spid="23" grpId="0"/>
      <p:bldP spid="24" grpId="0"/>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E657F-82D7-4490-804A-EE2EB0E675BD}"/>
              </a:ext>
            </a:extLst>
          </p:cNvPr>
          <p:cNvSpPr>
            <a:spLocks noGrp="1"/>
          </p:cNvSpPr>
          <p:nvPr>
            <p:ph type="title"/>
          </p:nvPr>
        </p:nvSpPr>
        <p:spPr/>
        <p:txBody>
          <a:bodyPr/>
          <a:lstStyle/>
          <a:p>
            <a:r>
              <a:rPr lang="en-US" altLang="zh-CN" dirty="0"/>
              <a:t>Typical TTS pipeline in production</a:t>
            </a:r>
            <a:endParaRPr lang="zh-CN" altLang="en-US" dirty="0"/>
          </a:p>
        </p:txBody>
      </p:sp>
      <p:sp>
        <p:nvSpPr>
          <p:cNvPr id="3" name="内容占位符 2">
            <a:extLst>
              <a:ext uri="{FF2B5EF4-FFF2-40B4-BE49-F238E27FC236}">
                <a16:creationId xmlns:a16="http://schemas.microsoft.com/office/drawing/2014/main" id="{72F878C3-6607-48FE-9833-757F1BF78603}"/>
              </a:ext>
            </a:extLst>
          </p:cNvPr>
          <p:cNvSpPr>
            <a:spLocks noGrp="1"/>
          </p:cNvSpPr>
          <p:nvPr>
            <p:ph idx="1"/>
          </p:nvPr>
        </p:nvSpPr>
        <p:spPr>
          <a:xfrm>
            <a:off x="838200" y="2913767"/>
            <a:ext cx="10515600" cy="3378230"/>
          </a:xfrm>
        </p:spPr>
        <p:txBody>
          <a:bodyPr>
            <a:normAutofit lnSpcReduction="10000"/>
          </a:bodyPr>
          <a:lstStyle/>
          <a:p>
            <a:r>
              <a:rPr lang="en-US" altLang="zh-CN" dirty="0"/>
              <a:t>Frontend: produce Linguistic features [highly NLP]</a:t>
            </a:r>
          </a:p>
          <a:p>
            <a:pPr lvl="1"/>
            <a:r>
              <a:rPr lang="en-US" altLang="zh-CN" dirty="0"/>
              <a:t>Normalized text, phoneme, tone, prosody, etc. [details later]</a:t>
            </a:r>
          </a:p>
          <a:p>
            <a:pPr lvl="1"/>
            <a:r>
              <a:rPr lang="en-US" altLang="zh-CN" dirty="0"/>
              <a:t>Example shape: (40 chars, ?)</a:t>
            </a:r>
          </a:p>
          <a:p>
            <a:r>
              <a:rPr lang="en-US" altLang="zh-CN" dirty="0"/>
              <a:t>Backend: produce Acoustic features [NLP and Speech]</a:t>
            </a:r>
          </a:p>
          <a:p>
            <a:pPr lvl="1"/>
            <a:r>
              <a:rPr lang="en-US" altLang="zh-CN" dirty="0"/>
              <a:t>usually Mel Spectrogram</a:t>
            </a:r>
          </a:p>
          <a:p>
            <a:pPr lvl="1"/>
            <a:r>
              <a:rPr lang="en-US" altLang="zh-CN" dirty="0"/>
              <a:t>Example shape: (100 frames, 80 </a:t>
            </a:r>
            <a:r>
              <a:rPr lang="en-US" altLang="zh-CN" dirty="0" err="1"/>
              <a:t>mel</a:t>
            </a:r>
            <a:r>
              <a:rPr lang="en-US" altLang="zh-CN" dirty="0"/>
              <a:t> levels)</a:t>
            </a:r>
          </a:p>
          <a:p>
            <a:r>
              <a:rPr lang="en-US" altLang="zh-CN" dirty="0"/>
              <a:t>Vocoder: converts to wave [highly Speech]</a:t>
            </a:r>
          </a:p>
          <a:p>
            <a:pPr lvl="1"/>
            <a:r>
              <a:rPr lang="en-US" altLang="zh-CN" dirty="0"/>
              <a:t>Example shape: (72000 points, 2^16)</a:t>
            </a:r>
            <a:endParaRPr lang="zh-CN" altLang="en-US" dirty="0"/>
          </a:p>
        </p:txBody>
      </p:sp>
      <p:grpSp>
        <p:nvGrpSpPr>
          <p:cNvPr id="27" name="组合 26">
            <a:extLst>
              <a:ext uri="{FF2B5EF4-FFF2-40B4-BE49-F238E27FC236}">
                <a16:creationId xmlns:a16="http://schemas.microsoft.com/office/drawing/2014/main" id="{682D59FD-124D-40DD-BA3D-39397AA00313}"/>
              </a:ext>
            </a:extLst>
          </p:cNvPr>
          <p:cNvGrpSpPr/>
          <p:nvPr/>
        </p:nvGrpSpPr>
        <p:grpSpPr>
          <a:xfrm>
            <a:off x="749029" y="1887452"/>
            <a:ext cx="10496139" cy="699822"/>
            <a:chOff x="535021" y="3038256"/>
            <a:chExt cx="10496139" cy="699822"/>
          </a:xfrm>
        </p:grpSpPr>
        <p:sp>
          <p:nvSpPr>
            <p:cNvPr id="4" name="矩形: 圆角 3">
              <a:extLst>
                <a:ext uri="{FF2B5EF4-FFF2-40B4-BE49-F238E27FC236}">
                  <a16:creationId xmlns:a16="http://schemas.microsoft.com/office/drawing/2014/main" id="{6697A18A-9CFC-4745-A68D-3FDA837A5D33}"/>
                </a:ext>
              </a:extLst>
            </p:cNvPr>
            <p:cNvSpPr/>
            <p:nvPr/>
          </p:nvSpPr>
          <p:spPr>
            <a:xfrm>
              <a:off x="535021" y="3038256"/>
              <a:ext cx="1468877" cy="6991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Text</a:t>
              </a:r>
            </a:p>
          </p:txBody>
        </p:sp>
        <p:sp>
          <p:nvSpPr>
            <p:cNvPr id="6" name="矩形: 圆角 5">
              <a:extLst>
                <a:ext uri="{FF2B5EF4-FFF2-40B4-BE49-F238E27FC236}">
                  <a16:creationId xmlns:a16="http://schemas.microsoft.com/office/drawing/2014/main" id="{61C6C43D-5AC7-4A65-B3D8-E768BAD294F9}"/>
                </a:ext>
              </a:extLst>
            </p:cNvPr>
            <p:cNvSpPr/>
            <p:nvPr/>
          </p:nvSpPr>
          <p:spPr>
            <a:xfrm>
              <a:off x="2192370" y="3173430"/>
              <a:ext cx="1193258" cy="428837"/>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Frontend</a:t>
              </a:r>
              <a:endParaRPr lang="zh-CN" altLang="en-US" dirty="0">
                <a:solidFill>
                  <a:schemeClr val="tx1"/>
                </a:solidFill>
              </a:endParaRPr>
            </a:p>
          </p:txBody>
        </p:sp>
        <p:sp>
          <p:nvSpPr>
            <p:cNvPr id="7" name="矩形: 圆角 6">
              <a:extLst>
                <a:ext uri="{FF2B5EF4-FFF2-40B4-BE49-F238E27FC236}">
                  <a16:creationId xmlns:a16="http://schemas.microsoft.com/office/drawing/2014/main" id="{8115D833-AA1C-414A-95D6-E99BFE71569A}"/>
                </a:ext>
              </a:extLst>
            </p:cNvPr>
            <p:cNvSpPr/>
            <p:nvPr/>
          </p:nvSpPr>
          <p:spPr>
            <a:xfrm>
              <a:off x="3561541" y="3041463"/>
              <a:ext cx="1468878" cy="6959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Linguistic features</a:t>
              </a:r>
              <a:endParaRPr lang="zh-CN" altLang="en-US" dirty="0">
                <a:solidFill>
                  <a:schemeClr val="tx1"/>
                </a:solidFill>
              </a:endParaRPr>
            </a:p>
          </p:txBody>
        </p:sp>
        <p:sp>
          <p:nvSpPr>
            <p:cNvPr id="9" name="矩形: 圆角 8">
              <a:extLst>
                <a:ext uri="{FF2B5EF4-FFF2-40B4-BE49-F238E27FC236}">
                  <a16:creationId xmlns:a16="http://schemas.microsoft.com/office/drawing/2014/main" id="{758A3F4C-ED3A-41EA-B230-77BCA31B70B0}"/>
                </a:ext>
              </a:extLst>
            </p:cNvPr>
            <p:cNvSpPr/>
            <p:nvPr/>
          </p:nvSpPr>
          <p:spPr>
            <a:xfrm>
              <a:off x="5196189" y="3174632"/>
              <a:ext cx="1193258" cy="428837"/>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Backend</a:t>
              </a:r>
              <a:endParaRPr lang="zh-CN" altLang="en-US" dirty="0">
                <a:solidFill>
                  <a:schemeClr val="tx1"/>
                </a:solidFill>
              </a:endParaRPr>
            </a:p>
          </p:txBody>
        </p:sp>
        <p:sp>
          <p:nvSpPr>
            <p:cNvPr id="12" name="矩形: 圆角 11">
              <a:extLst>
                <a:ext uri="{FF2B5EF4-FFF2-40B4-BE49-F238E27FC236}">
                  <a16:creationId xmlns:a16="http://schemas.microsoft.com/office/drawing/2014/main" id="{E51BFF05-7B41-4344-A2E6-527FE41640AA}"/>
                </a:ext>
              </a:extLst>
            </p:cNvPr>
            <p:cNvSpPr/>
            <p:nvPr/>
          </p:nvSpPr>
          <p:spPr>
            <a:xfrm>
              <a:off x="6555217" y="3038256"/>
              <a:ext cx="1468878" cy="6959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Acoustic</a:t>
              </a:r>
            </a:p>
            <a:p>
              <a:pPr algn="ctr"/>
              <a:r>
                <a:rPr lang="en-US" altLang="zh-CN" dirty="0">
                  <a:solidFill>
                    <a:schemeClr val="tx1"/>
                  </a:solidFill>
                </a:rPr>
                <a:t>features</a:t>
              </a:r>
              <a:endParaRPr lang="zh-CN" altLang="en-US" dirty="0">
                <a:solidFill>
                  <a:schemeClr val="tx1"/>
                </a:solidFill>
              </a:endParaRPr>
            </a:p>
          </p:txBody>
        </p:sp>
        <p:sp>
          <p:nvSpPr>
            <p:cNvPr id="13" name="矩形: 圆角 12">
              <a:extLst>
                <a:ext uri="{FF2B5EF4-FFF2-40B4-BE49-F238E27FC236}">
                  <a16:creationId xmlns:a16="http://schemas.microsoft.com/office/drawing/2014/main" id="{B5C23FBA-93D0-48C6-A94C-BEB567BB8359}"/>
                </a:ext>
              </a:extLst>
            </p:cNvPr>
            <p:cNvSpPr/>
            <p:nvPr/>
          </p:nvSpPr>
          <p:spPr>
            <a:xfrm>
              <a:off x="8189865" y="3171827"/>
              <a:ext cx="1193258" cy="428837"/>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Vocoder</a:t>
              </a:r>
              <a:endParaRPr lang="zh-CN" altLang="en-US" dirty="0">
                <a:solidFill>
                  <a:schemeClr val="tx1"/>
                </a:solidFill>
              </a:endParaRPr>
            </a:p>
          </p:txBody>
        </p:sp>
        <p:sp>
          <p:nvSpPr>
            <p:cNvPr id="14" name="矩形: 圆角 13">
              <a:extLst>
                <a:ext uri="{FF2B5EF4-FFF2-40B4-BE49-F238E27FC236}">
                  <a16:creationId xmlns:a16="http://schemas.microsoft.com/office/drawing/2014/main" id="{AEE1A80E-143A-4F71-A6FC-D91ED92AB5F3}"/>
                </a:ext>
              </a:extLst>
            </p:cNvPr>
            <p:cNvSpPr/>
            <p:nvPr/>
          </p:nvSpPr>
          <p:spPr>
            <a:xfrm>
              <a:off x="9562282" y="3042098"/>
              <a:ext cx="1468878" cy="6959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Wave</a:t>
              </a:r>
              <a:endParaRPr lang="zh-CN" altLang="en-US" dirty="0">
                <a:solidFill>
                  <a:schemeClr val="tx1"/>
                </a:solidFill>
              </a:endParaRPr>
            </a:p>
          </p:txBody>
        </p:sp>
        <p:cxnSp>
          <p:nvCxnSpPr>
            <p:cNvPr id="16" name="直接箭头连接符 15">
              <a:extLst>
                <a:ext uri="{FF2B5EF4-FFF2-40B4-BE49-F238E27FC236}">
                  <a16:creationId xmlns:a16="http://schemas.microsoft.com/office/drawing/2014/main" id="{4B27A7E0-921E-43B8-ABA4-7254B777B0D5}"/>
                </a:ext>
              </a:extLst>
            </p:cNvPr>
            <p:cNvCxnSpPr>
              <a:stCxn id="4" idx="3"/>
              <a:endCxn id="6" idx="1"/>
            </p:cNvCxnSpPr>
            <p:nvPr/>
          </p:nvCxnSpPr>
          <p:spPr>
            <a:xfrm flipV="1">
              <a:off x="2003898" y="3387849"/>
              <a:ext cx="18847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6751DD49-446D-42E9-B84A-13982ACD47DF}"/>
                </a:ext>
              </a:extLst>
            </p:cNvPr>
            <p:cNvCxnSpPr>
              <a:stCxn id="6" idx="3"/>
              <a:endCxn id="7" idx="1"/>
            </p:cNvCxnSpPr>
            <p:nvPr/>
          </p:nvCxnSpPr>
          <p:spPr>
            <a:xfrm>
              <a:off x="3385628" y="3387849"/>
              <a:ext cx="175913" cy="1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6C1AF9EE-B9C3-434E-8445-CE09CF618DB7}"/>
                </a:ext>
              </a:extLst>
            </p:cNvPr>
            <p:cNvCxnSpPr>
              <a:stCxn id="7" idx="3"/>
              <a:endCxn id="9" idx="1"/>
            </p:cNvCxnSpPr>
            <p:nvPr/>
          </p:nvCxnSpPr>
          <p:spPr>
            <a:xfrm flipV="1">
              <a:off x="5030419" y="3389051"/>
              <a:ext cx="165770" cy="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3FD61268-2029-432F-8E96-95CBD9E363AE}"/>
                </a:ext>
              </a:extLst>
            </p:cNvPr>
            <p:cNvCxnSpPr>
              <a:stCxn id="9" idx="3"/>
              <a:endCxn id="12" idx="1"/>
            </p:cNvCxnSpPr>
            <p:nvPr/>
          </p:nvCxnSpPr>
          <p:spPr>
            <a:xfrm flipV="1">
              <a:off x="6389447" y="3386246"/>
              <a:ext cx="165770" cy="2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A230162B-472A-49C2-86F2-52F9C98768A9}"/>
                </a:ext>
              </a:extLst>
            </p:cNvPr>
            <p:cNvCxnSpPr>
              <a:stCxn id="12" idx="3"/>
              <a:endCxn id="13" idx="1"/>
            </p:cNvCxnSpPr>
            <p:nvPr/>
          </p:nvCxnSpPr>
          <p:spPr>
            <a:xfrm>
              <a:off x="8024095" y="3386246"/>
              <a:ext cx="1657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364EDDC3-1E00-4A89-A198-013198189562}"/>
                </a:ext>
              </a:extLst>
            </p:cNvPr>
            <p:cNvCxnSpPr>
              <a:stCxn id="13" idx="3"/>
              <a:endCxn id="14" idx="1"/>
            </p:cNvCxnSpPr>
            <p:nvPr/>
          </p:nvCxnSpPr>
          <p:spPr>
            <a:xfrm>
              <a:off x="9383123" y="3386246"/>
              <a:ext cx="179159" cy="3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8" name="文本框 27">
            <a:extLst>
              <a:ext uri="{FF2B5EF4-FFF2-40B4-BE49-F238E27FC236}">
                <a16:creationId xmlns:a16="http://schemas.microsoft.com/office/drawing/2014/main" id="{0931AFB2-2848-414F-90BA-7332C87BA7E1}"/>
              </a:ext>
            </a:extLst>
          </p:cNvPr>
          <p:cNvSpPr txBox="1"/>
          <p:nvPr/>
        </p:nvSpPr>
        <p:spPr>
          <a:xfrm>
            <a:off x="9686710" y="3826919"/>
            <a:ext cx="2159540" cy="1200329"/>
          </a:xfrm>
          <a:prstGeom prst="rect">
            <a:avLst/>
          </a:prstGeom>
          <a:noFill/>
        </p:spPr>
        <p:txBody>
          <a:bodyPr wrap="square" rtlCol="0">
            <a:spAutoFit/>
          </a:bodyPr>
          <a:lstStyle/>
          <a:p>
            <a:pPr algn="ctr"/>
            <a:r>
              <a:rPr lang="en-US" altLang="zh-CN" sz="2400" dirty="0">
                <a:solidFill>
                  <a:srgbClr val="FF0000"/>
                </a:solidFill>
              </a:rPr>
              <a:t>Closer relation</a:t>
            </a:r>
          </a:p>
          <a:p>
            <a:pPr algn="ctr"/>
            <a:r>
              <a:rPr lang="en-US" altLang="zh-CN" sz="2400" dirty="0">
                <a:solidFill>
                  <a:srgbClr val="FF0000"/>
                </a:solidFill>
              </a:rPr>
              <a:t>Closer shape</a:t>
            </a:r>
          </a:p>
          <a:p>
            <a:pPr algn="ctr"/>
            <a:r>
              <a:rPr lang="en-US" altLang="zh-CN" sz="2400" dirty="0">
                <a:solidFill>
                  <a:srgbClr val="FF0000"/>
                </a:solidFill>
              </a:rPr>
              <a:t>for each stage</a:t>
            </a:r>
          </a:p>
        </p:txBody>
      </p:sp>
      <p:sp>
        <p:nvSpPr>
          <p:cNvPr id="29" name="矩形 28">
            <a:extLst>
              <a:ext uri="{FF2B5EF4-FFF2-40B4-BE49-F238E27FC236}">
                <a16:creationId xmlns:a16="http://schemas.microsoft.com/office/drawing/2014/main" id="{0AD51ECF-BFBB-40F2-B102-CE248B116F23}"/>
              </a:ext>
            </a:extLst>
          </p:cNvPr>
          <p:cNvSpPr/>
          <p:nvPr/>
        </p:nvSpPr>
        <p:spPr>
          <a:xfrm>
            <a:off x="2338293" y="1887452"/>
            <a:ext cx="1336326" cy="6959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灯片编号占位符 9">
            <a:extLst>
              <a:ext uri="{FF2B5EF4-FFF2-40B4-BE49-F238E27FC236}">
                <a16:creationId xmlns:a16="http://schemas.microsoft.com/office/drawing/2014/main" id="{6C3691E3-40DF-40EF-BD8B-822047B8008A}"/>
              </a:ext>
            </a:extLst>
          </p:cNvPr>
          <p:cNvSpPr>
            <a:spLocks noGrp="1"/>
          </p:cNvSpPr>
          <p:nvPr>
            <p:ph type="sldNum" sz="quarter" idx="12"/>
          </p:nvPr>
        </p:nvSpPr>
        <p:spPr/>
        <p:txBody>
          <a:bodyPr/>
          <a:lstStyle/>
          <a:p>
            <a:fld id="{8BED7CD3-A025-4AFE-AF5E-3152C0DC0892}" type="slidenum">
              <a:rPr lang="zh-CN" altLang="en-US" smtClean="0"/>
              <a:pPr/>
              <a:t>7</a:t>
            </a:fld>
            <a:r>
              <a:rPr lang="en-US" altLang="zh-CN"/>
              <a:t>/26</a:t>
            </a:r>
            <a:endParaRPr lang="zh-CN" altLang="en-US" dirty="0"/>
          </a:p>
        </p:txBody>
      </p:sp>
    </p:spTree>
    <p:custDataLst>
      <p:tags r:id="rId1"/>
    </p:custDataLst>
    <p:extLst>
      <p:ext uri="{BB962C8B-B14F-4D97-AF65-F5344CB8AC3E}">
        <p14:creationId xmlns:p14="http://schemas.microsoft.com/office/powerpoint/2010/main" val="2676234271"/>
      </p:ext>
    </p:extLst>
  </p:cSld>
  <p:clrMapOvr>
    <a:masterClrMapping/>
  </p:clrMapOvr>
  <mc:AlternateContent xmlns:mc="http://schemas.openxmlformats.org/markup-compatibility/2006" xmlns:p14="http://schemas.microsoft.com/office/powerpoint/2010/main">
    <mc:Choice Requires="p14">
      <p:transition spd="slow" p14:dur="2000" advTm="1931"/>
    </mc:Choice>
    <mc:Fallback xmlns="">
      <p:transition spd="slow" advTm="1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1000"/>
                                        <p:tgtEl>
                                          <p:spTgt spid="28"/>
                                        </p:tgtEl>
                                      </p:cBhvr>
                                    </p:animEffect>
                                    <p:anim calcmode="lin" valueType="num">
                                      <p:cBhvr>
                                        <p:cTn id="38" dur="1000" fill="hold"/>
                                        <p:tgtEl>
                                          <p:spTgt spid="28"/>
                                        </p:tgtEl>
                                        <p:attrNameLst>
                                          <p:attrName>ppt_x</p:attrName>
                                        </p:attrNameLst>
                                      </p:cBhvr>
                                      <p:tavLst>
                                        <p:tav tm="0">
                                          <p:val>
                                            <p:strVal val="#ppt_x"/>
                                          </p:val>
                                        </p:tav>
                                        <p:tav tm="100000">
                                          <p:val>
                                            <p:strVal val="#ppt_x"/>
                                          </p:val>
                                        </p:tav>
                                      </p:tavLst>
                                    </p:anim>
                                    <p:anim calcmode="lin" valueType="num">
                                      <p:cBhvr>
                                        <p:cTn id="3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A87805-EB7F-4063-AC06-846DC1495910}"/>
              </a:ext>
            </a:extLst>
          </p:cNvPr>
          <p:cNvSpPr>
            <a:spLocks noGrp="1"/>
          </p:cNvSpPr>
          <p:nvPr>
            <p:ph type="title"/>
          </p:nvPr>
        </p:nvSpPr>
        <p:spPr/>
        <p:txBody>
          <a:bodyPr/>
          <a:lstStyle/>
          <a:p>
            <a:r>
              <a:rPr lang="en-US" altLang="zh-CN" dirty="0"/>
              <a:t>TTS frontend</a:t>
            </a:r>
            <a:endParaRPr lang="zh-CN" altLang="en-US" dirty="0"/>
          </a:p>
        </p:txBody>
      </p:sp>
      <p:sp>
        <p:nvSpPr>
          <p:cNvPr id="3" name="内容占位符 2">
            <a:extLst>
              <a:ext uri="{FF2B5EF4-FFF2-40B4-BE49-F238E27FC236}">
                <a16:creationId xmlns:a16="http://schemas.microsoft.com/office/drawing/2014/main" id="{10BD62DA-A3DB-4D7C-8154-0D0283A70057}"/>
              </a:ext>
            </a:extLst>
          </p:cNvPr>
          <p:cNvSpPr>
            <a:spLocks noGrp="1"/>
          </p:cNvSpPr>
          <p:nvPr>
            <p:ph idx="1"/>
          </p:nvPr>
        </p:nvSpPr>
        <p:spPr>
          <a:xfrm>
            <a:off x="3852154" y="1825625"/>
            <a:ext cx="7501646" cy="4351338"/>
          </a:xfrm>
        </p:spPr>
        <p:txBody>
          <a:bodyPr/>
          <a:lstStyle/>
          <a:p>
            <a:r>
              <a:rPr lang="en-US" altLang="zh-CN" dirty="0"/>
              <a:t>Text Normalization(</a:t>
            </a:r>
            <a:r>
              <a:rPr lang="zh-CN" altLang="en-US" dirty="0"/>
              <a:t>文本归一化</a:t>
            </a:r>
            <a:r>
              <a:rPr lang="en-US" altLang="zh-CN" dirty="0"/>
              <a:t>)</a:t>
            </a:r>
          </a:p>
          <a:p>
            <a:endParaRPr lang="zh-CN" altLang="en-US" dirty="0"/>
          </a:p>
        </p:txBody>
      </p:sp>
      <p:sp>
        <p:nvSpPr>
          <p:cNvPr id="5" name="矩形: 圆角 4">
            <a:extLst>
              <a:ext uri="{FF2B5EF4-FFF2-40B4-BE49-F238E27FC236}">
                <a16:creationId xmlns:a16="http://schemas.microsoft.com/office/drawing/2014/main" id="{8D69C5AA-E64B-4014-B67B-BF4FA073DEBE}"/>
              </a:ext>
            </a:extLst>
          </p:cNvPr>
          <p:cNvSpPr/>
          <p:nvPr/>
        </p:nvSpPr>
        <p:spPr>
          <a:xfrm>
            <a:off x="643643" y="1825625"/>
            <a:ext cx="2820390" cy="635472"/>
          </a:xfrm>
          <a:prstGeom prst="roundRect">
            <a:avLst>
              <a:gd name="adj" fmla="val 0"/>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Text Normalization</a:t>
            </a:r>
            <a:endParaRPr lang="zh-CN" altLang="en-US" dirty="0">
              <a:solidFill>
                <a:schemeClr val="tx1"/>
              </a:solidFill>
            </a:endParaRPr>
          </a:p>
        </p:txBody>
      </p:sp>
      <p:sp>
        <p:nvSpPr>
          <p:cNvPr id="7" name="矩形: 圆角 6">
            <a:extLst>
              <a:ext uri="{FF2B5EF4-FFF2-40B4-BE49-F238E27FC236}">
                <a16:creationId xmlns:a16="http://schemas.microsoft.com/office/drawing/2014/main" id="{4A86394F-5E28-40EB-BF86-030DA4EF625F}"/>
              </a:ext>
            </a:extLst>
          </p:cNvPr>
          <p:cNvSpPr/>
          <p:nvPr/>
        </p:nvSpPr>
        <p:spPr>
          <a:xfrm>
            <a:off x="1167319" y="2793528"/>
            <a:ext cx="2296714" cy="635472"/>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WS &amp; POS</a:t>
            </a:r>
            <a:endParaRPr lang="zh-CN" altLang="en-US" dirty="0">
              <a:solidFill>
                <a:schemeClr val="tx1"/>
              </a:solidFill>
            </a:endParaRPr>
          </a:p>
        </p:txBody>
      </p:sp>
      <p:sp>
        <p:nvSpPr>
          <p:cNvPr id="8" name="矩形: 圆角 7">
            <a:extLst>
              <a:ext uri="{FF2B5EF4-FFF2-40B4-BE49-F238E27FC236}">
                <a16:creationId xmlns:a16="http://schemas.microsoft.com/office/drawing/2014/main" id="{B38A7091-512F-4403-89DD-E3CFF5E85975}"/>
              </a:ext>
            </a:extLst>
          </p:cNvPr>
          <p:cNvSpPr/>
          <p:nvPr/>
        </p:nvSpPr>
        <p:spPr>
          <a:xfrm>
            <a:off x="1770434" y="3761431"/>
            <a:ext cx="1693598" cy="538195"/>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Prosody</a:t>
            </a:r>
            <a:endParaRPr lang="zh-CN" altLang="en-US" dirty="0">
              <a:solidFill>
                <a:schemeClr val="tx1"/>
              </a:solidFill>
            </a:endParaRPr>
          </a:p>
        </p:txBody>
      </p:sp>
      <p:sp>
        <p:nvSpPr>
          <p:cNvPr id="9" name="矩形: 圆角 8">
            <a:extLst>
              <a:ext uri="{FF2B5EF4-FFF2-40B4-BE49-F238E27FC236}">
                <a16:creationId xmlns:a16="http://schemas.microsoft.com/office/drawing/2014/main" id="{8FAF35D2-FE00-48EE-BF35-B3707D38D971}"/>
              </a:ext>
            </a:extLst>
          </p:cNvPr>
          <p:cNvSpPr/>
          <p:nvPr/>
        </p:nvSpPr>
        <p:spPr>
          <a:xfrm>
            <a:off x="1153537" y="4635369"/>
            <a:ext cx="1693598" cy="538195"/>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G2P</a:t>
            </a:r>
            <a:endParaRPr lang="zh-CN" altLang="en-US" dirty="0">
              <a:solidFill>
                <a:schemeClr val="tx1"/>
              </a:solidFill>
            </a:endParaRPr>
          </a:p>
        </p:txBody>
      </p:sp>
      <p:sp>
        <p:nvSpPr>
          <p:cNvPr id="10" name="矩形: 圆角 9">
            <a:extLst>
              <a:ext uri="{FF2B5EF4-FFF2-40B4-BE49-F238E27FC236}">
                <a16:creationId xmlns:a16="http://schemas.microsoft.com/office/drawing/2014/main" id="{6422B20B-8E81-4FF6-99C4-D0B8EBE8F40D}"/>
              </a:ext>
            </a:extLst>
          </p:cNvPr>
          <p:cNvSpPr/>
          <p:nvPr/>
        </p:nvSpPr>
        <p:spPr>
          <a:xfrm>
            <a:off x="643642" y="5505995"/>
            <a:ext cx="2820390" cy="635472"/>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Backend</a:t>
            </a:r>
            <a:endParaRPr lang="zh-CN" altLang="en-US" dirty="0">
              <a:solidFill>
                <a:schemeClr val="tx1"/>
              </a:solidFill>
            </a:endParaRPr>
          </a:p>
        </p:txBody>
      </p:sp>
      <p:cxnSp>
        <p:nvCxnSpPr>
          <p:cNvPr id="12" name="直接箭头连接符 11">
            <a:extLst>
              <a:ext uri="{FF2B5EF4-FFF2-40B4-BE49-F238E27FC236}">
                <a16:creationId xmlns:a16="http://schemas.microsoft.com/office/drawing/2014/main" id="{BFF845E1-24CB-4C55-BACB-FBE24539F0F7}"/>
              </a:ext>
            </a:extLst>
          </p:cNvPr>
          <p:cNvCxnSpPr/>
          <p:nvPr/>
        </p:nvCxnSpPr>
        <p:spPr>
          <a:xfrm>
            <a:off x="838200" y="2461097"/>
            <a:ext cx="0" cy="3044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61E96E12-A80C-4493-83B3-56306C6D5884}"/>
              </a:ext>
            </a:extLst>
          </p:cNvPr>
          <p:cNvCxnSpPr>
            <a:cxnSpLocks/>
          </p:cNvCxnSpPr>
          <p:nvPr/>
        </p:nvCxnSpPr>
        <p:spPr>
          <a:xfrm flipH="1">
            <a:off x="2258113" y="2461097"/>
            <a:ext cx="1" cy="332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AFA37C2A-3560-4348-A8A2-28D2C0C90183}"/>
              </a:ext>
            </a:extLst>
          </p:cNvPr>
          <p:cNvCxnSpPr/>
          <p:nvPr/>
        </p:nvCxnSpPr>
        <p:spPr>
          <a:xfrm>
            <a:off x="1371600" y="3425688"/>
            <a:ext cx="0" cy="1206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A6BA4CD7-E813-4074-9079-A39F796EFDF0}"/>
              </a:ext>
            </a:extLst>
          </p:cNvPr>
          <p:cNvCxnSpPr>
            <a:endCxn id="8" idx="0"/>
          </p:cNvCxnSpPr>
          <p:nvPr/>
        </p:nvCxnSpPr>
        <p:spPr>
          <a:xfrm>
            <a:off x="2617233" y="3425688"/>
            <a:ext cx="0" cy="335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236B1544-10CE-4A51-B180-7A09ADB13DF4}"/>
              </a:ext>
            </a:extLst>
          </p:cNvPr>
          <p:cNvCxnSpPr/>
          <p:nvPr/>
        </p:nvCxnSpPr>
        <p:spPr>
          <a:xfrm>
            <a:off x="3122579" y="4299626"/>
            <a:ext cx="0" cy="1206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E86F486B-278A-47BA-BE27-3EAEAB8E261F}"/>
              </a:ext>
            </a:extLst>
          </p:cNvPr>
          <p:cNvCxnSpPr>
            <a:stCxn id="9" idx="2"/>
          </p:cNvCxnSpPr>
          <p:nvPr/>
        </p:nvCxnSpPr>
        <p:spPr>
          <a:xfrm>
            <a:off x="2000336" y="5173564"/>
            <a:ext cx="0" cy="332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4A4C365D-E5FE-4FD4-964C-1DC0A37B9010}"/>
              </a:ext>
            </a:extLst>
          </p:cNvPr>
          <p:cNvCxnSpPr/>
          <p:nvPr/>
        </p:nvCxnSpPr>
        <p:spPr>
          <a:xfrm>
            <a:off x="2258113" y="4299626"/>
            <a:ext cx="0" cy="332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图片 24">
            <a:extLst>
              <a:ext uri="{FF2B5EF4-FFF2-40B4-BE49-F238E27FC236}">
                <a16:creationId xmlns:a16="http://schemas.microsoft.com/office/drawing/2014/main" id="{EC27D4CF-0319-46C8-A97A-EF1B5E607EE4}"/>
              </a:ext>
            </a:extLst>
          </p:cNvPr>
          <p:cNvPicPr>
            <a:picLocks noChangeAspect="1"/>
          </p:cNvPicPr>
          <p:nvPr/>
        </p:nvPicPr>
        <p:blipFill>
          <a:blip r:embed="rId4"/>
          <a:stretch>
            <a:fillRect/>
          </a:stretch>
        </p:blipFill>
        <p:spPr>
          <a:xfrm>
            <a:off x="3935967" y="2329946"/>
            <a:ext cx="5638800" cy="3895725"/>
          </a:xfrm>
          <a:prstGeom prst="rect">
            <a:avLst/>
          </a:prstGeom>
        </p:spPr>
      </p:pic>
      <p:sp>
        <p:nvSpPr>
          <p:cNvPr id="26" name="文本框 25">
            <a:extLst>
              <a:ext uri="{FF2B5EF4-FFF2-40B4-BE49-F238E27FC236}">
                <a16:creationId xmlns:a16="http://schemas.microsoft.com/office/drawing/2014/main" id="{91CD2C24-CB8B-4280-991A-8116B37F1557}"/>
              </a:ext>
            </a:extLst>
          </p:cNvPr>
          <p:cNvSpPr txBox="1"/>
          <p:nvPr/>
        </p:nvSpPr>
        <p:spPr>
          <a:xfrm>
            <a:off x="643642" y="6250325"/>
            <a:ext cx="10515600" cy="307777"/>
          </a:xfrm>
          <a:prstGeom prst="rect">
            <a:avLst/>
          </a:prstGeom>
          <a:noFill/>
        </p:spPr>
        <p:txBody>
          <a:bodyPr wrap="square" rtlCol="0">
            <a:spAutoFit/>
          </a:bodyPr>
          <a:lstStyle/>
          <a:p>
            <a:r>
              <a:rPr lang="en-US" altLang="zh-CN" sz="1400" dirty="0"/>
              <a:t>[1] </a:t>
            </a:r>
            <a:r>
              <a:rPr lang="en-US" altLang="zh-CN" sz="1400" dirty="0" err="1"/>
              <a:t>Junhui</a:t>
            </a:r>
            <a:r>
              <a:rPr lang="en-US" altLang="zh-CN" sz="1400" dirty="0"/>
              <a:t> Zhang et al. , A hybrid text normalization system using multi-head self-attention for mandarin, arXiv:1911.04128 </a:t>
            </a:r>
          </a:p>
        </p:txBody>
      </p:sp>
      <p:sp>
        <p:nvSpPr>
          <p:cNvPr id="27" name="文本框 26">
            <a:extLst>
              <a:ext uri="{FF2B5EF4-FFF2-40B4-BE49-F238E27FC236}">
                <a16:creationId xmlns:a16="http://schemas.microsoft.com/office/drawing/2014/main" id="{185BD312-9481-45AE-81A0-326FA428B681}"/>
              </a:ext>
            </a:extLst>
          </p:cNvPr>
          <p:cNvSpPr txBox="1"/>
          <p:nvPr/>
        </p:nvSpPr>
        <p:spPr>
          <a:xfrm>
            <a:off x="9574767" y="2461097"/>
            <a:ext cx="2361071" cy="3600986"/>
          </a:xfrm>
          <a:prstGeom prst="rect">
            <a:avLst/>
          </a:prstGeom>
          <a:noFill/>
        </p:spPr>
        <p:txBody>
          <a:bodyPr wrap="square" rtlCol="0">
            <a:spAutoFit/>
          </a:bodyPr>
          <a:lstStyle/>
          <a:p>
            <a:r>
              <a:rPr lang="en-US" altLang="zh-CN" dirty="0"/>
              <a:t>Normalized text</a:t>
            </a:r>
          </a:p>
          <a:p>
            <a:endParaRPr lang="en-US" altLang="zh-CN" dirty="0"/>
          </a:p>
          <a:p>
            <a:r>
              <a:rPr lang="zh-CN" altLang="en-US" sz="2000" u="sng" dirty="0"/>
              <a:t>二百</a:t>
            </a:r>
            <a:r>
              <a:rPr lang="zh-CN" altLang="en-US" sz="2000" dirty="0"/>
              <a:t>人</a:t>
            </a:r>
            <a:endParaRPr lang="en-US" altLang="zh-CN" sz="2000" dirty="0"/>
          </a:p>
          <a:p>
            <a:r>
              <a:rPr lang="zh-CN" altLang="en-US" sz="2000" u="sng" dirty="0"/>
              <a:t>二零二零</a:t>
            </a:r>
            <a:endParaRPr lang="en-US" altLang="zh-CN" sz="2000" u="sng" dirty="0"/>
          </a:p>
          <a:p>
            <a:r>
              <a:rPr lang="zh-CN" altLang="en-US" sz="2000" u="sng" dirty="0"/>
              <a:t>百分之</a:t>
            </a:r>
            <a:r>
              <a:rPr lang="zh-CN" altLang="en-US" sz="2000" dirty="0"/>
              <a:t>十</a:t>
            </a:r>
            <a:endParaRPr lang="en-US" altLang="zh-CN" sz="2000" dirty="0"/>
          </a:p>
          <a:p>
            <a:r>
              <a:rPr lang="zh-CN" altLang="en-US" sz="2000" dirty="0"/>
              <a:t>十</a:t>
            </a:r>
            <a:r>
              <a:rPr lang="zh-CN" altLang="en-US" sz="2000" u="sng" dirty="0"/>
              <a:t>到</a:t>
            </a:r>
            <a:r>
              <a:rPr lang="zh-CN" altLang="en-US" sz="2000" dirty="0"/>
              <a:t>十五</a:t>
            </a:r>
            <a:endParaRPr lang="en-US" altLang="zh-CN" sz="2000" dirty="0"/>
          </a:p>
          <a:p>
            <a:r>
              <a:rPr lang="zh-CN" altLang="en-US" sz="2000" dirty="0"/>
              <a:t>三十</a:t>
            </a:r>
            <a:r>
              <a:rPr lang="zh-CN" altLang="en-US" sz="2000" u="sng" dirty="0"/>
              <a:t>比</a:t>
            </a:r>
            <a:r>
              <a:rPr lang="zh-CN" altLang="en-US" sz="2000" dirty="0"/>
              <a:t>十</a:t>
            </a:r>
            <a:endParaRPr lang="en-US" altLang="zh-CN" sz="2000" dirty="0"/>
          </a:p>
          <a:p>
            <a:r>
              <a:rPr lang="zh-CN" altLang="en-US" sz="2000" dirty="0"/>
              <a:t>人</a:t>
            </a:r>
            <a:r>
              <a:rPr lang="zh-CN" altLang="en-US" sz="2000" u="sng" dirty="0"/>
              <a:t>每</a:t>
            </a:r>
            <a:r>
              <a:rPr lang="zh-CN" altLang="en-US" sz="2000" dirty="0"/>
              <a:t>组</a:t>
            </a:r>
            <a:endParaRPr lang="en-US" altLang="zh-CN" sz="2000" dirty="0"/>
          </a:p>
          <a:p>
            <a:r>
              <a:rPr lang="zh-CN" altLang="en-US" dirty="0"/>
              <a:t>十</a:t>
            </a:r>
            <a:r>
              <a:rPr lang="zh-CN" altLang="en-US" u="sng" dirty="0"/>
              <a:t>点</a:t>
            </a:r>
            <a:r>
              <a:rPr lang="zh-CN" altLang="en-US" dirty="0"/>
              <a:t>三十</a:t>
            </a:r>
            <a:endParaRPr lang="en-US" altLang="zh-CN" dirty="0"/>
          </a:p>
          <a:p>
            <a:r>
              <a:rPr lang="zh-CN" altLang="en-US" dirty="0"/>
              <a:t>二零一九年十月一日</a:t>
            </a:r>
            <a:endParaRPr lang="en-US" altLang="zh-CN" dirty="0"/>
          </a:p>
          <a:p>
            <a:r>
              <a:rPr lang="zh-CN" altLang="en-US" u="sng" dirty="0"/>
              <a:t>两</a:t>
            </a:r>
            <a:r>
              <a:rPr lang="zh-CN" altLang="en-US" dirty="0"/>
              <a:t>个人</a:t>
            </a:r>
            <a:endParaRPr lang="en-US" altLang="zh-CN" dirty="0"/>
          </a:p>
          <a:p>
            <a:r>
              <a:rPr lang="zh-CN" altLang="en-US" dirty="0"/>
              <a:t>九</a:t>
            </a:r>
            <a:r>
              <a:rPr lang="zh-CN" altLang="en-US" u="sng" dirty="0"/>
              <a:t>幺幺</a:t>
            </a:r>
          </a:p>
        </p:txBody>
      </p:sp>
      <p:sp>
        <p:nvSpPr>
          <p:cNvPr id="11" name="灯片编号占位符 10">
            <a:extLst>
              <a:ext uri="{FF2B5EF4-FFF2-40B4-BE49-F238E27FC236}">
                <a16:creationId xmlns:a16="http://schemas.microsoft.com/office/drawing/2014/main" id="{5D84F9E4-2420-46FA-9BF1-830EFFED792A}"/>
              </a:ext>
            </a:extLst>
          </p:cNvPr>
          <p:cNvSpPr>
            <a:spLocks noGrp="1"/>
          </p:cNvSpPr>
          <p:nvPr>
            <p:ph type="sldNum" sz="quarter" idx="12"/>
          </p:nvPr>
        </p:nvSpPr>
        <p:spPr/>
        <p:txBody>
          <a:bodyPr/>
          <a:lstStyle/>
          <a:p>
            <a:fld id="{8BED7CD3-A025-4AFE-AF5E-3152C0DC0892}" type="slidenum">
              <a:rPr lang="zh-CN" altLang="en-US" smtClean="0"/>
              <a:pPr/>
              <a:t>8</a:t>
            </a:fld>
            <a:r>
              <a:rPr lang="en-US" altLang="zh-CN"/>
              <a:t>/26</a:t>
            </a:r>
            <a:endParaRPr lang="zh-CN" altLang="en-US" dirty="0"/>
          </a:p>
        </p:txBody>
      </p:sp>
    </p:spTree>
    <p:custDataLst>
      <p:tags r:id="rId1"/>
    </p:custDataLst>
    <p:extLst>
      <p:ext uri="{BB962C8B-B14F-4D97-AF65-F5344CB8AC3E}">
        <p14:creationId xmlns:p14="http://schemas.microsoft.com/office/powerpoint/2010/main" val="2845880460"/>
      </p:ext>
    </p:extLst>
  </p:cSld>
  <p:clrMapOvr>
    <a:masterClrMapping/>
  </p:clrMapOvr>
  <mc:AlternateContent xmlns:mc="http://schemas.openxmlformats.org/markup-compatibility/2006" xmlns:p14="http://schemas.microsoft.com/office/powerpoint/2010/main">
    <mc:Choice Requires="p14">
      <p:transition spd="slow" p14:dur="2000" advTm="83115"/>
    </mc:Choice>
    <mc:Fallback xmlns="">
      <p:transition spd="slow" advTm="831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6" grpId="0"/>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A87805-EB7F-4063-AC06-846DC1495910}"/>
              </a:ext>
            </a:extLst>
          </p:cNvPr>
          <p:cNvSpPr>
            <a:spLocks noGrp="1"/>
          </p:cNvSpPr>
          <p:nvPr>
            <p:ph type="title"/>
          </p:nvPr>
        </p:nvSpPr>
        <p:spPr/>
        <p:txBody>
          <a:bodyPr/>
          <a:lstStyle/>
          <a:p>
            <a:r>
              <a:rPr lang="en-US" altLang="zh-CN" dirty="0"/>
              <a:t>TTS frontend</a:t>
            </a:r>
            <a:endParaRPr lang="zh-CN" altLang="en-US" dirty="0"/>
          </a:p>
        </p:txBody>
      </p:sp>
      <p:sp>
        <p:nvSpPr>
          <p:cNvPr id="3" name="内容占位符 2">
            <a:extLst>
              <a:ext uri="{FF2B5EF4-FFF2-40B4-BE49-F238E27FC236}">
                <a16:creationId xmlns:a16="http://schemas.microsoft.com/office/drawing/2014/main" id="{10BD62DA-A3DB-4D7C-8154-0D0283A70057}"/>
              </a:ext>
            </a:extLst>
          </p:cNvPr>
          <p:cNvSpPr>
            <a:spLocks noGrp="1"/>
          </p:cNvSpPr>
          <p:nvPr>
            <p:ph idx="1"/>
          </p:nvPr>
        </p:nvSpPr>
        <p:spPr>
          <a:xfrm>
            <a:off x="3852154" y="1402773"/>
            <a:ext cx="7501646" cy="4738694"/>
          </a:xfrm>
        </p:spPr>
        <p:txBody>
          <a:bodyPr>
            <a:normAutofit lnSpcReduction="10000"/>
          </a:bodyPr>
          <a:lstStyle/>
          <a:p>
            <a:r>
              <a:rPr lang="en-US" altLang="zh-CN" dirty="0"/>
              <a:t>Text Normalization(</a:t>
            </a:r>
            <a:r>
              <a:rPr lang="zh-CN" altLang="en-US" dirty="0"/>
              <a:t>文本归一化</a:t>
            </a:r>
            <a:r>
              <a:rPr lang="en-US" altLang="zh-CN" dirty="0"/>
              <a:t>)</a:t>
            </a:r>
          </a:p>
          <a:p>
            <a:pPr lvl="1"/>
            <a:r>
              <a:rPr lang="en-US" altLang="zh-CN" dirty="0"/>
              <a:t>Typical solution(pattern based substitution)</a:t>
            </a:r>
          </a:p>
          <a:p>
            <a:pPr lvl="2"/>
            <a:r>
              <a:rPr lang="en-US" altLang="zh-CN" dirty="0"/>
              <a:t>text = “abc@demo.com”</a:t>
            </a:r>
          </a:p>
          <a:p>
            <a:pPr marL="914400" lvl="2" indent="0">
              <a:buNone/>
            </a:pPr>
            <a:r>
              <a:rPr lang="en-US" altLang="zh-CN" dirty="0"/>
              <a:t>   text = </a:t>
            </a:r>
            <a:r>
              <a:rPr lang="en-US" altLang="zh-CN" dirty="0" err="1"/>
              <a:t>text.replace</a:t>
            </a:r>
            <a:r>
              <a:rPr lang="en-US" altLang="zh-CN" dirty="0"/>
              <a:t>(“@”, “ at ”)</a:t>
            </a:r>
          </a:p>
          <a:p>
            <a:pPr marL="914400" lvl="2" indent="0">
              <a:buNone/>
            </a:pPr>
            <a:r>
              <a:rPr lang="en-US" altLang="zh-CN" dirty="0"/>
              <a:t>   text = </a:t>
            </a:r>
            <a:r>
              <a:rPr lang="en-US" altLang="zh-CN" dirty="0" err="1"/>
              <a:t>text.replace</a:t>
            </a:r>
            <a:r>
              <a:rPr lang="en-US" altLang="zh-CN" dirty="0"/>
              <a:t>(“.”, “ dot ”)</a:t>
            </a:r>
          </a:p>
          <a:p>
            <a:pPr lvl="2"/>
            <a:r>
              <a:rPr lang="en-US" altLang="zh-CN" dirty="0"/>
              <a:t>But, we can’t do “3.1415”.replace(“.”, “ dot ”)</a:t>
            </a:r>
            <a:endParaRPr lang="en-US" altLang="zh-CN" dirty="0">
              <a:solidFill>
                <a:srgbClr val="FF0000"/>
              </a:solidFill>
            </a:endParaRPr>
          </a:p>
          <a:p>
            <a:pPr lvl="2"/>
            <a:r>
              <a:rPr lang="en-US" altLang="zh-CN" dirty="0"/>
              <a:t>Only use “dot” when “com” appears? Then we will lose “127.0.0.1”</a:t>
            </a:r>
          </a:p>
          <a:p>
            <a:pPr lvl="2"/>
            <a:r>
              <a:rPr lang="en-US" altLang="zh-CN" dirty="0">
                <a:solidFill>
                  <a:srgbClr val="FF0000"/>
                </a:solidFill>
              </a:rPr>
              <a:t>Aggressive patterns may conflict, while conservative patterns may harm recall</a:t>
            </a:r>
            <a:endParaRPr lang="en-US" altLang="zh-CN" dirty="0"/>
          </a:p>
          <a:p>
            <a:pPr lvl="1"/>
            <a:endParaRPr lang="en-US" altLang="zh-CN" dirty="0"/>
          </a:p>
          <a:p>
            <a:pPr lvl="1"/>
            <a:r>
              <a:rPr lang="en-US" altLang="zh-CN" dirty="0"/>
              <a:t>Classify the pattern according to context[1]</a:t>
            </a:r>
          </a:p>
          <a:p>
            <a:pPr lvl="2"/>
            <a:r>
              <a:rPr lang="en-US" altLang="zh-CN" dirty="0"/>
              <a:t>If URL: replace(“.”, “ dot ”)</a:t>
            </a:r>
          </a:p>
          <a:p>
            <a:pPr lvl="2"/>
            <a:r>
              <a:rPr lang="en-US" altLang="zh-CN" dirty="0"/>
              <a:t>If Number: replace(“.”, “ point ”)</a:t>
            </a:r>
          </a:p>
        </p:txBody>
      </p:sp>
      <p:sp>
        <p:nvSpPr>
          <p:cNvPr id="5" name="矩形: 圆角 4">
            <a:extLst>
              <a:ext uri="{FF2B5EF4-FFF2-40B4-BE49-F238E27FC236}">
                <a16:creationId xmlns:a16="http://schemas.microsoft.com/office/drawing/2014/main" id="{8D69C5AA-E64B-4014-B67B-BF4FA073DEBE}"/>
              </a:ext>
            </a:extLst>
          </p:cNvPr>
          <p:cNvSpPr/>
          <p:nvPr/>
        </p:nvSpPr>
        <p:spPr>
          <a:xfrm>
            <a:off x="643643" y="1825625"/>
            <a:ext cx="2820390" cy="635472"/>
          </a:xfrm>
          <a:prstGeom prst="roundRect">
            <a:avLst>
              <a:gd name="adj" fmla="val 0"/>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Text Normalization</a:t>
            </a:r>
            <a:endParaRPr lang="zh-CN" altLang="en-US" dirty="0">
              <a:solidFill>
                <a:schemeClr val="tx1"/>
              </a:solidFill>
            </a:endParaRPr>
          </a:p>
        </p:txBody>
      </p:sp>
      <p:sp>
        <p:nvSpPr>
          <p:cNvPr id="7" name="矩形: 圆角 6">
            <a:extLst>
              <a:ext uri="{FF2B5EF4-FFF2-40B4-BE49-F238E27FC236}">
                <a16:creationId xmlns:a16="http://schemas.microsoft.com/office/drawing/2014/main" id="{4A86394F-5E28-40EB-BF86-030DA4EF625F}"/>
              </a:ext>
            </a:extLst>
          </p:cNvPr>
          <p:cNvSpPr/>
          <p:nvPr/>
        </p:nvSpPr>
        <p:spPr>
          <a:xfrm>
            <a:off x="1167319" y="2793528"/>
            <a:ext cx="2296714" cy="635472"/>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WS &amp; POS</a:t>
            </a:r>
            <a:endParaRPr lang="zh-CN" altLang="en-US" dirty="0">
              <a:solidFill>
                <a:schemeClr val="tx1"/>
              </a:solidFill>
            </a:endParaRPr>
          </a:p>
        </p:txBody>
      </p:sp>
      <p:sp>
        <p:nvSpPr>
          <p:cNvPr id="8" name="矩形: 圆角 7">
            <a:extLst>
              <a:ext uri="{FF2B5EF4-FFF2-40B4-BE49-F238E27FC236}">
                <a16:creationId xmlns:a16="http://schemas.microsoft.com/office/drawing/2014/main" id="{B38A7091-512F-4403-89DD-E3CFF5E85975}"/>
              </a:ext>
            </a:extLst>
          </p:cNvPr>
          <p:cNvSpPr/>
          <p:nvPr/>
        </p:nvSpPr>
        <p:spPr>
          <a:xfrm>
            <a:off x="1770434" y="3761431"/>
            <a:ext cx="1693598" cy="538195"/>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Prosody</a:t>
            </a:r>
            <a:endParaRPr lang="zh-CN" altLang="en-US" dirty="0">
              <a:solidFill>
                <a:schemeClr val="tx1"/>
              </a:solidFill>
            </a:endParaRPr>
          </a:p>
        </p:txBody>
      </p:sp>
      <p:sp>
        <p:nvSpPr>
          <p:cNvPr id="9" name="矩形: 圆角 8">
            <a:extLst>
              <a:ext uri="{FF2B5EF4-FFF2-40B4-BE49-F238E27FC236}">
                <a16:creationId xmlns:a16="http://schemas.microsoft.com/office/drawing/2014/main" id="{8FAF35D2-FE00-48EE-BF35-B3707D38D971}"/>
              </a:ext>
            </a:extLst>
          </p:cNvPr>
          <p:cNvSpPr/>
          <p:nvPr/>
        </p:nvSpPr>
        <p:spPr>
          <a:xfrm>
            <a:off x="1153537" y="4635369"/>
            <a:ext cx="1693598" cy="538195"/>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G2P</a:t>
            </a:r>
            <a:endParaRPr lang="zh-CN" altLang="en-US" dirty="0">
              <a:solidFill>
                <a:schemeClr val="tx1"/>
              </a:solidFill>
            </a:endParaRPr>
          </a:p>
        </p:txBody>
      </p:sp>
      <p:sp>
        <p:nvSpPr>
          <p:cNvPr id="10" name="矩形: 圆角 9">
            <a:extLst>
              <a:ext uri="{FF2B5EF4-FFF2-40B4-BE49-F238E27FC236}">
                <a16:creationId xmlns:a16="http://schemas.microsoft.com/office/drawing/2014/main" id="{6422B20B-8E81-4FF6-99C4-D0B8EBE8F40D}"/>
              </a:ext>
            </a:extLst>
          </p:cNvPr>
          <p:cNvSpPr/>
          <p:nvPr/>
        </p:nvSpPr>
        <p:spPr>
          <a:xfrm>
            <a:off x="643642" y="5505995"/>
            <a:ext cx="2820390" cy="635472"/>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Backend</a:t>
            </a:r>
            <a:endParaRPr lang="zh-CN" altLang="en-US" dirty="0">
              <a:solidFill>
                <a:schemeClr val="tx1"/>
              </a:solidFill>
            </a:endParaRPr>
          </a:p>
        </p:txBody>
      </p:sp>
      <p:cxnSp>
        <p:nvCxnSpPr>
          <p:cNvPr id="12" name="直接箭头连接符 11">
            <a:extLst>
              <a:ext uri="{FF2B5EF4-FFF2-40B4-BE49-F238E27FC236}">
                <a16:creationId xmlns:a16="http://schemas.microsoft.com/office/drawing/2014/main" id="{BFF845E1-24CB-4C55-BACB-FBE24539F0F7}"/>
              </a:ext>
            </a:extLst>
          </p:cNvPr>
          <p:cNvCxnSpPr/>
          <p:nvPr/>
        </p:nvCxnSpPr>
        <p:spPr>
          <a:xfrm>
            <a:off x="838200" y="2461097"/>
            <a:ext cx="0" cy="3044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61E96E12-A80C-4493-83B3-56306C6D5884}"/>
              </a:ext>
            </a:extLst>
          </p:cNvPr>
          <p:cNvCxnSpPr>
            <a:cxnSpLocks/>
          </p:cNvCxnSpPr>
          <p:nvPr/>
        </p:nvCxnSpPr>
        <p:spPr>
          <a:xfrm flipH="1">
            <a:off x="2258113" y="2461097"/>
            <a:ext cx="1" cy="332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AFA37C2A-3560-4348-A8A2-28D2C0C90183}"/>
              </a:ext>
            </a:extLst>
          </p:cNvPr>
          <p:cNvCxnSpPr/>
          <p:nvPr/>
        </p:nvCxnSpPr>
        <p:spPr>
          <a:xfrm>
            <a:off x="1371600" y="3425688"/>
            <a:ext cx="0" cy="1206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A6BA4CD7-E813-4074-9079-A39F796EFDF0}"/>
              </a:ext>
            </a:extLst>
          </p:cNvPr>
          <p:cNvCxnSpPr>
            <a:endCxn id="8" idx="0"/>
          </p:cNvCxnSpPr>
          <p:nvPr/>
        </p:nvCxnSpPr>
        <p:spPr>
          <a:xfrm>
            <a:off x="2617233" y="3425688"/>
            <a:ext cx="0" cy="335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236B1544-10CE-4A51-B180-7A09ADB13DF4}"/>
              </a:ext>
            </a:extLst>
          </p:cNvPr>
          <p:cNvCxnSpPr/>
          <p:nvPr/>
        </p:nvCxnSpPr>
        <p:spPr>
          <a:xfrm>
            <a:off x="3122579" y="4299626"/>
            <a:ext cx="0" cy="1206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E86F486B-278A-47BA-BE27-3EAEAB8E261F}"/>
              </a:ext>
            </a:extLst>
          </p:cNvPr>
          <p:cNvCxnSpPr>
            <a:stCxn id="9" idx="2"/>
          </p:cNvCxnSpPr>
          <p:nvPr/>
        </p:nvCxnSpPr>
        <p:spPr>
          <a:xfrm>
            <a:off x="2000336" y="5173564"/>
            <a:ext cx="0" cy="332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4A4C365D-E5FE-4FD4-964C-1DC0A37B9010}"/>
              </a:ext>
            </a:extLst>
          </p:cNvPr>
          <p:cNvCxnSpPr/>
          <p:nvPr/>
        </p:nvCxnSpPr>
        <p:spPr>
          <a:xfrm>
            <a:off x="2258113" y="4299626"/>
            <a:ext cx="0" cy="332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91CD2C24-CB8B-4280-991A-8116B37F1557}"/>
              </a:ext>
            </a:extLst>
          </p:cNvPr>
          <p:cNvSpPr txBox="1"/>
          <p:nvPr/>
        </p:nvSpPr>
        <p:spPr>
          <a:xfrm>
            <a:off x="643642" y="6250325"/>
            <a:ext cx="10515600" cy="307777"/>
          </a:xfrm>
          <a:prstGeom prst="rect">
            <a:avLst/>
          </a:prstGeom>
          <a:noFill/>
        </p:spPr>
        <p:txBody>
          <a:bodyPr wrap="square" rtlCol="0">
            <a:spAutoFit/>
          </a:bodyPr>
          <a:lstStyle/>
          <a:p>
            <a:r>
              <a:rPr lang="en-US" altLang="zh-CN" sz="1400" dirty="0"/>
              <a:t>[1] </a:t>
            </a:r>
            <a:r>
              <a:rPr lang="en-US" altLang="zh-CN" sz="1400" dirty="0" err="1"/>
              <a:t>Junhui</a:t>
            </a:r>
            <a:r>
              <a:rPr lang="en-US" altLang="zh-CN" sz="1400" dirty="0"/>
              <a:t> Zhang et al. , A hybrid text normalization system using multi-head self-attention for mandarin, arXiv:1911.04128 </a:t>
            </a:r>
          </a:p>
        </p:txBody>
      </p:sp>
      <p:sp>
        <p:nvSpPr>
          <p:cNvPr id="11" name="灯片编号占位符 10">
            <a:extLst>
              <a:ext uri="{FF2B5EF4-FFF2-40B4-BE49-F238E27FC236}">
                <a16:creationId xmlns:a16="http://schemas.microsoft.com/office/drawing/2014/main" id="{AEFB3547-C62C-4292-9587-FEA1AEA479CD}"/>
              </a:ext>
            </a:extLst>
          </p:cNvPr>
          <p:cNvSpPr>
            <a:spLocks noGrp="1"/>
          </p:cNvSpPr>
          <p:nvPr>
            <p:ph type="sldNum" sz="quarter" idx="12"/>
          </p:nvPr>
        </p:nvSpPr>
        <p:spPr/>
        <p:txBody>
          <a:bodyPr/>
          <a:lstStyle/>
          <a:p>
            <a:fld id="{8BED7CD3-A025-4AFE-AF5E-3152C0DC0892}" type="slidenum">
              <a:rPr lang="zh-CN" altLang="en-US" smtClean="0"/>
              <a:pPr/>
              <a:t>9</a:t>
            </a:fld>
            <a:r>
              <a:rPr lang="en-US" altLang="zh-CN"/>
              <a:t>/26</a:t>
            </a:r>
            <a:endParaRPr lang="zh-CN" altLang="en-US" dirty="0"/>
          </a:p>
        </p:txBody>
      </p:sp>
    </p:spTree>
    <p:custDataLst>
      <p:tags r:id="rId1"/>
    </p:custDataLst>
    <p:extLst>
      <p:ext uri="{BB962C8B-B14F-4D97-AF65-F5344CB8AC3E}">
        <p14:creationId xmlns:p14="http://schemas.microsoft.com/office/powerpoint/2010/main" val="1049263141"/>
      </p:ext>
    </p:extLst>
  </p:cSld>
  <p:clrMapOvr>
    <a:masterClrMapping/>
  </p:clrMapOvr>
  <mc:AlternateContent xmlns:mc="http://schemas.openxmlformats.org/markup-compatibility/2006" xmlns:p14="http://schemas.microsoft.com/office/powerpoint/2010/main">
    <mc:Choice Requires="p14">
      <p:transition spd="slow" p14:dur="2000" advTm="158623"/>
    </mc:Choice>
    <mc:Fallback xmlns="">
      <p:transition spd="slow" advTm="1586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fade">
                                      <p:cBhvr>
                                        <p:cTn id="4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00.3"/>
</p:tagLst>
</file>

<file path=ppt/tags/tag10.xml><?xml version="1.0" encoding="utf-8"?>
<p:tagLst xmlns:a="http://schemas.openxmlformats.org/drawingml/2006/main" xmlns:r="http://schemas.openxmlformats.org/officeDocument/2006/relationships" xmlns:p="http://schemas.openxmlformats.org/presentationml/2006/main">
  <p:tag name="TIMING" val="|30.2|13.2"/>
</p:tagLst>
</file>

<file path=ppt/tags/tag11.xml><?xml version="1.0" encoding="utf-8"?>
<p:tagLst xmlns:a="http://schemas.openxmlformats.org/drawingml/2006/main" xmlns:r="http://schemas.openxmlformats.org/officeDocument/2006/relationships" xmlns:p="http://schemas.openxmlformats.org/presentationml/2006/main">
  <p:tag name="TIMING" val="|51.3|3.3|26.5|7.2|13.5|12.4|21.1|42.5"/>
</p:tagLst>
</file>

<file path=ppt/tags/tag12.xml><?xml version="1.0" encoding="utf-8"?>
<p:tagLst xmlns:a="http://schemas.openxmlformats.org/drawingml/2006/main" xmlns:r="http://schemas.openxmlformats.org/officeDocument/2006/relationships" xmlns:p="http://schemas.openxmlformats.org/presentationml/2006/main">
  <p:tag name="TIMING" val="|8.2|7.5|79.6|11.9|9|13.6"/>
</p:tagLst>
</file>

<file path=ppt/tags/tag13.xml><?xml version="1.0" encoding="utf-8"?>
<p:tagLst xmlns:a="http://schemas.openxmlformats.org/drawingml/2006/main" xmlns:r="http://schemas.openxmlformats.org/officeDocument/2006/relationships" xmlns:p="http://schemas.openxmlformats.org/presentationml/2006/main">
  <p:tag name="TIMING" val="|9.1|9.4|21.3|9|5.2|85.1"/>
</p:tagLst>
</file>

<file path=ppt/tags/tag14.xml><?xml version="1.0" encoding="utf-8"?>
<p:tagLst xmlns:a="http://schemas.openxmlformats.org/drawingml/2006/main" xmlns:r="http://schemas.openxmlformats.org/officeDocument/2006/relationships" xmlns:p="http://schemas.openxmlformats.org/presentationml/2006/main">
  <p:tag name="TIMING" val="|15.7|30.8|11.4|5.1|12.8|8.5|4.3|40.2|33.9"/>
</p:tagLst>
</file>

<file path=ppt/tags/tag15.xml><?xml version="1.0" encoding="utf-8"?>
<p:tagLst xmlns:a="http://schemas.openxmlformats.org/drawingml/2006/main" xmlns:r="http://schemas.openxmlformats.org/officeDocument/2006/relationships" xmlns:p="http://schemas.openxmlformats.org/presentationml/2006/main">
  <p:tag name="TIMING" val="|0.4|0.3|0.2|0.3|0.3|0.3|0.3|0.4"/>
</p:tagLst>
</file>

<file path=ppt/tags/tag16.xml><?xml version="1.0" encoding="utf-8"?>
<p:tagLst xmlns:a="http://schemas.openxmlformats.org/drawingml/2006/main" xmlns:r="http://schemas.openxmlformats.org/officeDocument/2006/relationships" xmlns:p="http://schemas.openxmlformats.org/presentationml/2006/main">
  <p:tag name="TIMING" val="|0.2|0.5|0.4|0.4|0.4"/>
</p:tagLst>
</file>

<file path=ppt/tags/tag17.xml><?xml version="1.0" encoding="utf-8"?>
<p:tagLst xmlns:a="http://schemas.openxmlformats.org/drawingml/2006/main" xmlns:r="http://schemas.openxmlformats.org/officeDocument/2006/relationships" xmlns:p="http://schemas.openxmlformats.org/presentationml/2006/main">
  <p:tag name="TIMING" val="|66.4|3.1|63.1"/>
</p:tagLst>
</file>

<file path=ppt/tags/tag18.xml><?xml version="1.0" encoding="utf-8"?>
<p:tagLst xmlns:a="http://schemas.openxmlformats.org/drawingml/2006/main" xmlns:r="http://schemas.openxmlformats.org/officeDocument/2006/relationships" xmlns:p="http://schemas.openxmlformats.org/presentationml/2006/main">
  <p:tag name="TIMING" val="|21.3|14.9"/>
</p:tagLst>
</file>

<file path=ppt/tags/tag19.xml><?xml version="1.0" encoding="utf-8"?>
<p:tagLst xmlns:a="http://schemas.openxmlformats.org/drawingml/2006/main" xmlns:r="http://schemas.openxmlformats.org/officeDocument/2006/relationships" xmlns:p="http://schemas.openxmlformats.org/presentationml/2006/main">
  <p:tag name="TIMING" val="|19.6|9.4|13.5|16.7"/>
</p:tagLst>
</file>

<file path=ppt/tags/tag2.xml><?xml version="1.0" encoding="utf-8"?>
<p:tagLst xmlns:a="http://schemas.openxmlformats.org/drawingml/2006/main" xmlns:r="http://schemas.openxmlformats.org/officeDocument/2006/relationships" xmlns:p="http://schemas.openxmlformats.org/presentationml/2006/main">
  <p:tag name="TIMING" val="|3.3|0.5|0.2|0.1"/>
</p:tagLst>
</file>

<file path=ppt/tags/tag20.xml><?xml version="1.0" encoding="utf-8"?>
<p:tagLst xmlns:a="http://schemas.openxmlformats.org/drawingml/2006/main" xmlns:r="http://schemas.openxmlformats.org/officeDocument/2006/relationships" xmlns:p="http://schemas.openxmlformats.org/presentationml/2006/main">
  <p:tag name="TIMING" val="|43.5|11.9"/>
</p:tagLst>
</file>

<file path=ppt/tags/tag3.xml><?xml version="1.0" encoding="utf-8"?>
<p:tagLst xmlns:a="http://schemas.openxmlformats.org/drawingml/2006/main" xmlns:r="http://schemas.openxmlformats.org/officeDocument/2006/relationships" xmlns:p="http://schemas.openxmlformats.org/presentationml/2006/main">
  <p:tag name="TIMING" val="|0.6|0.1|0.3|0.1|0.1"/>
</p:tagLst>
</file>

<file path=ppt/tags/tag4.xml><?xml version="1.0" encoding="utf-8"?>
<p:tagLst xmlns:a="http://schemas.openxmlformats.org/drawingml/2006/main" xmlns:r="http://schemas.openxmlformats.org/officeDocument/2006/relationships" xmlns:p="http://schemas.openxmlformats.org/presentationml/2006/main">
  <p:tag name="TIMING" val="|0.4|6.3|0.4|0.3|0.3"/>
</p:tagLst>
</file>

<file path=ppt/tags/tag5.xml><?xml version="1.0" encoding="utf-8"?>
<p:tagLst xmlns:a="http://schemas.openxmlformats.org/drawingml/2006/main" xmlns:r="http://schemas.openxmlformats.org/officeDocument/2006/relationships" xmlns:p="http://schemas.openxmlformats.org/presentationml/2006/main">
  <p:tag name="TIMING" val="|0.4|0.2|0.1|0.2|0.2"/>
</p:tagLst>
</file>

<file path=ppt/tags/tag6.xml><?xml version="1.0" encoding="utf-8"?>
<p:tagLst xmlns:a="http://schemas.openxmlformats.org/drawingml/2006/main" xmlns:r="http://schemas.openxmlformats.org/officeDocument/2006/relationships" xmlns:p="http://schemas.openxmlformats.org/presentationml/2006/main">
  <p:tag name="TIMING" val="|0.3|0.3|1.6"/>
</p:tagLst>
</file>

<file path=ppt/tags/tag7.xml><?xml version="1.0" encoding="utf-8"?>
<p:tagLst xmlns:a="http://schemas.openxmlformats.org/drawingml/2006/main" xmlns:r="http://schemas.openxmlformats.org/officeDocument/2006/relationships" xmlns:p="http://schemas.openxmlformats.org/presentationml/2006/main">
  <p:tag name="TIMING" val="|0.7|29.4|35.6|13.2|15.9"/>
</p:tagLst>
</file>

<file path=ppt/tags/tag8.xml><?xml version="1.0" encoding="utf-8"?>
<p:tagLst xmlns:a="http://schemas.openxmlformats.org/drawingml/2006/main" xmlns:r="http://schemas.openxmlformats.org/officeDocument/2006/relationships" xmlns:p="http://schemas.openxmlformats.org/presentationml/2006/main">
  <p:tag name="TIMING" val="|14|6|20.1|28.1|13"/>
</p:tagLst>
</file>

<file path=ppt/tags/tag9.xml><?xml version="1.0" encoding="utf-8"?>
<p:tagLst xmlns:a="http://schemas.openxmlformats.org/drawingml/2006/main" xmlns:r="http://schemas.openxmlformats.org/officeDocument/2006/relationships" xmlns:p="http://schemas.openxmlformats.org/presentationml/2006/main">
  <p:tag name="TIMING" val="|20.8|11.7|15.9|11|24.1|46.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2022</TotalTime>
  <Words>3450</Words>
  <Application>Microsoft Office PowerPoint</Application>
  <PresentationFormat>宽屏</PresentationFormat>
  <Paragraphs>422</Paragraphs>
  <Slides>26</Slides>
  <Notes>25</Notes>
  <HiddenSlides>0</HiddenSlides>
  <MMClips>15</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等线</vt:lpstr>
      <vt:lpstr>等线 Light</vt:lpstr>
      <vt:lpstr>Arial</vt:lpstr>
      <vt:lpstr>Cambria Math</vt:lpstr>
      <vt:lpstr>Office 主题​​</vt:lpstr>
      <vt:lpstr>TTS frontend:  NLP as backbone of Audio synthesis</vt:lpstr>
      <vt:lpstr>Outline</vt:lpstr>
      <vt:lpstr>Text-To-Speech(TTS) examples</vt:lpstr>
      <vt:lpstr>Text-To-Speech(TTS) examples</vt:lpstr>
      <vt:lpstr>Traditional TTS approach</vt:lpstr>
      <vt:lpstr>Modern TTS</vt:lpstr>
      <vt:lpstr>Typical TTS pipeline in production</vt:lpstr>
      <vt:lpstr>TTS frontend</vt:lpstr>
      <vt:lpstr>TTS frontend</vt:lpstr>
      <vt:lpstr>TTS frontend</vt:lpstr>
      <vt:lpstr>TTS frontend</vt:lpstr>
      <vt:lpstr>TTS frontend</vt:lpstr>
      <vt:lpstr>Quiz: Spot TTS errors</vt:lpstr>
      <vt:lpstr>TTS frontend</vt:lpstr>
      <vt:lpstr>PowerPoint 演示文稿</vt:lpstr>
      <vt:lpstr>MODEL ARCHITECTURE</vt:lpstr>
      <vt:lpstr>Auxiliary Module</vt:lpstr>
      <vt:lpstr>Main Module</vt:lpstr>
      <vt:lpstr>GMM attention</vt:lpstr>
      <vt:lpstr>GMM attention</vt:lpstr>
      <vt:lpstr>Semi Auto Regressive (SAR) Inference</vt:lpstr>
      <vt:lpstr>Experiments (Auxiliary module)</vt:lpstr>
      <vt:lpstr>Experiments (SAR)</vt:lpstr>
      <vt:lpstr>Experiments (in complete system)</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Winde Blmoista</dc:creator>
  <cp:lastModifiedBy>Winde Blmoista</cp:lastModifiedBy>
  <cp:revision>117</cp:revision>
  <dcterms:created xsi:type="dcterms:W3CDTF">2019-11-24T00:05:55Z</dcterms:created>
  <dcterms:modified xsi:type="dcterms:W3CDTF">2019-12-11T10:50:41Z</dcterms:modified>
</cp:coreProperties>
</file>