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13" r:id="rId12"/>
    <p:sldId id="3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18" autoAdjust="0"/>
  </p:normalViewPr>
  <p:slideViewPr>
    <p:cSldViewPr snapToGrid="0">
      <p:cViewPr varScale="1">
        <p:scale>
          <a:sx n="95" d="100"/>
          <a:sy n="95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93B8-08BC-485F-9CD3-9FBEC12206F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7B6B-4AED-467C-806E-5FCE009FF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Introduce a paper which I am reading in recent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8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is a good pre-trained LM. However, it has some disadvantages as well.</a:t>
            </a:r>
          </a:p>
          <a:p>
            <a:endParaRPr lang="en-US" altLang="zh-CN" dirty="0"/>
          </a:p>
          <a:p>
            <a:r>
              <a:rPr lang="en-US" altLang="zh-CN" dirty="0" err="1"/>
              <a:t>Xlnet</a:t>
            </a:r>
            <a:r>
              <a:rPr lang="en-US" altLang="zh-CN" dirty="0"/>
              <a:t>  avoid using mask tags</a:t>
            </a:r>
          </a:p>
          <a:p>
            <a:r>
              <a:rPr lang="en-US" altLang="zh-CN" dirty="0"/>
              <a:t>ERNIE  knowledge graph</a:t>
            </a:r>
          </a:p>
          <a:p>
            <a:r>
              <a:rPr lang="en-US" altLang="zh-CN" dirty="0"/>
              <a:t>WWM, Span  different mask strategy</a:t>
            </a:r>
          </a:p>
          <a:p>
            <a:r>
              <a:rPr lang="en-US" altLang="zh-CN" dirty="0"/>
              <a:t>ERNIE 2.0 continual learning</a:t>
            </a:r>
          </a:p>
          <a:p>
            <a:r>
              <a:rPr lang="en-US" altLang="zh-CN" dirty="0"/>
              <a:t>GPT-2 just unsupervised learning</a:t>
            </a:r>
          </a:p>
          <a:p>
            <a:r>
              <a:rPr lang="en-US" altLang="zh-CN" dirty="0"/>
              <a:t>ALBERT  </a:t>
            </a:r>
            <a:r>
              <a:rPr lang="en-US" altLang="zh-CN" dirty="0" err="1"/>
              <a:t>bert</a:t>
            </a:r>
            <a:r>
              <a:rPr lang="en-US" altLang="zh-CN" dirty="0"/>
              <a:t> is too large</a:t>
            </a:r>
          </a:p>
          <a:p>
            <a:r>
              <a:rPr lang="en-US" altLang="zh-CN" dirty="0" err="1"/>
              <a:t>RoBERTa</a:t>
            </a:r>
            <a:r>
              <a:rPr lang="en-US" altLang="zh-CN" dirty="0"/>
              <a:t> more data, bigger model</a:t>
            </a:r>
          </a:p>
          <a:p>
            <a:r>
              <a:rPr lang="en-US" altLang="zh-CN" dirty="0"/>
              <a:t>MT-DNN multi task learning</a:t>
            </a:r>
          </a:p>
          <a:p>
            <a:r>
              <a:rPr lang="en-US" altLang="zh-CN" dirty="0"/>
              <a:t>XLMs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Cross-lingual Language Model Pretraining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ELECTRA  improve the efficiency of BERT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0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still use </a:t>
            </a:r>
            <a:r>
              <a:rPr lang="en-US" altLang="zh-CN" dirty="0" err="1"/>
              <a:t>bert</a:t>
            </a:r>
            <a:r>
              <a:rPr lang="en-US" altLang="zh-CN" dirty="0"/>
              <a:t> for NLG tasks.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4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24-layers transformer with 1024 hidden size and 16 attention heads.  340M parameters</a:t>
            </a:r>
          </a:p>
          <a:p>
            <a:endParaRPr lang="en-US" altLang="zh-CN" dirty="0"/>
          </a:p>
          <a:p>
            <a:r>
              <a:rPr lang="en-US" altLang="zh-CN" dirty="0"/>
              <a:t>But they pre-</a:t>
            </a:r>
            <a:r>
              <a:rPr lang="en-US" altLang="zh-CN" dirty="0" err="1"/>
              <a:t>trian</a:t>
            </a:r>
            <a:r>
              <a:rPr lang="en-US" altLang="zh-CN" dirty="0"/>
              <a:t> it by Three different </a:t>
            </a:r>
            <a:r>
              <a:rPr lang="en-US" altLang="zh-CN" dirty="0" err="1"/>
              <a:t>lm</a:t>
            </a:r>
            <a:r>
              <a:rPr lang="en-US" altLang="zh-CN" dirty="0"/>
              <a:t>, shared transformer networks. So the model can be applied in different tasks.</a:t>
            </a:r>
          </a:p>
          <a:p>
            <a:endParaRPr lang="en-US" altLang="zh-CN" dirty="0"/>
          </a:p>
          <a:p>
            <a:r>
              <a:rPr lang="en-US" altLang="zh-CN" dirty="0"/>
              <a:t>Bi is exactly the same as BERT. They also do Next sentence prediction training</a:t>
            </a:r>
          </a:p>
          <a:p>
            <a:endParaRPr lang="en-US" altLang="zh-CN" dirty="0"/>
          </a:p>
          <a:p>
            <a:r>
              <a:rPr lang="en-US" altLang="zh-CN" dirty="0"/>
              <a:t>Uni, predict the input, randomly mask some tokens </a:t>
            </a:r>
          </a:p>
          <a:p>
            <a:endParaRPr lang="en-US" altLang="zh-CN" dirty="0"/>
          </a:p>
          <a:p>
            <a:r>
              <a:rPr lang="en-US" altLang="zh-CN" dirty="0"/>
              <a:t>Realize this by different mask matrix</a:t>
            </a:r>
          </a:p>
          <a:p>
            <a:r>
              <a:rPr lang="en-US" altLang="zh-CN" dirty="0"/>
              <a:t>Seq2seq, source sentence , target sentence(next sentence) packed</a:t>
            </a:r>
          </a:p>
          <a:p>
            <a:endParaRPr lang="en-US" altLang="zh-CN" dirty="0"/>
          </a:p>
          <a:p>
            <a:r>
              <a:rPr lang="en-US" altLang="zh-CN" dirty="0"/>
              <a:t>Token I, tokens j, mask matrix, add attention weight, ignore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2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 of  different LM objectives</a:t>
            </a:r>
          </a:p>
          <a:p>
            <a:endParaRPr lang="en-US" altLang="zh-CN" dirty="0"/>
          </a:p>
          <a:p>
            <a:r>
              <a:rPr lang="en-US" altLang="zh-CN" dirty="0"/>
              <a:t>In one training batch one sixth, one third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5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mask strategy is the </a:t>
            </a:r>
            <a:r>
              <a:rPr lang="en-US" altLang="zh-CN" dirty="0" err="1"/>
              <a:t>silimar</a:t>
            </a:r>
            <a:r>
              <a:rPr lang="en-US" altLang="zh-CN" dirty="0"/>
              <a:t> with </a:t>
            </a:r>
            <a:r>
              <a:rPr lang="en-US" altLang="zh-CN" dirty="0" err="1"/>
              <a:t>bert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Bigram and trigram can improve the ability to predict the tokens, </a:t>
            </a:r>
            <a:r>
              <a:rPr lang="en-US" altLang="zh-CN" dirty="0" err="1"/>
              <a:t>bert+n-gram</a:t>
            </a:r>
            <a:r>
              <a:rPr lang="en-US" altLang="zh-CN" dirty="0"/>
              <a:t> (ERNIE AND WWM-BERT)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9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Mask some tokens and learn to recover the masked words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6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scores are close</a:t>
            </a:r>
          </a:p>
          <a:p>
            <a:endParaRPr lang="en-US" altLang="zh-CN" dirty="0"/>
          </a:p>
          <a:p>
            <a:r>
              <a:rPr lang="en-US" altLang="zh-CN" dirty="0"/>
              <a:t>ALBERT 89.4</a:t>
            </a:r>
          </a:p>
          <a:p>
            <a:endParaRPr lang="en-US" altLang="zh-CN" dirty="0"/>
          </a:p>
          <a:p>
            <a:r>
              <a:rPr lang="en-US" altLang="zh-CN" dirty="0"/>
              <a:t>Electra 85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0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SemQG</a:t>
            </a:r>
            <a:r>
              <a:rPr lang="en-US" altLang="zh-CN" dirty="0"/>
              <a:t> uses BERT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B6B-4AED-467C-806E-5FCE009FF0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3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123D-9DC0-4209-B40C-71646E78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28AC0-5073-4C3B-AAB2-26F1F4FE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A19DB-5403-4A78-9B66-974BF5C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9155-4F3F-4C37-B37B-C69A8143B23F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884B6-6595-41FD-9D02-9C06E9B0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AF48-F854-46CB-BCEE-BFF2C9D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7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CAE3-865D-4285-89B3-EE365F5E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A779-B1D0-4A22-9EA3-93DA754D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D497F-9087-4428-8C5C-B37FB4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ABA-C4FF-42F2-9382-39FECC3B0414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AEDE7-E84B-4C3D-B368-6A84C692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B6F0-171C-49E0-9FD0-F386C10D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EF3DA-5B11-4BEB-8113-596B4AE4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E9FD0-7AD8-480A-A22A-04EE109E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F0B63-3F23-495D-9A0D-6F10E50A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5CEF-AF56-4A29-9480-BCF04428E61E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A5501-E158-424C-B3A5-A31865F8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F3555-7BDA-42BF-AD70-42C193A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B1D8-8938-4557-8ABC-06D4EA09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6496C-B06C-4DD7-A21D-683260EC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BEA4-B44B-48A2-BCEE-EC1AA75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A7BA-1DAD-4DFC-AC01-2A281BBA302A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023A1-A092-474E-84FA-621F65B7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9C792-1644-44AA-84F6-3DDD65A7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8572-2C3B-45E9-9BBC-112B666A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0C85C-FA43-44E3-998F-D1C12D0B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71C1-FCF8-4027-B09F-032F53D4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E8A9-D8BC-4292-9E4D-D5849279F52E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662B-4F3C-415A-AB0F-35C7D3CD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830F6-4711-459A-B066-A3FD7D4A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430A-9FEB-4759-AC40-D642EF28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7EB71-D849-4990-90E0-87D85316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A368C-804F-483E-B6FC-2347A6AA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E15BF-0FC0-4E49-8260-B6777059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029-1BC3-4CCD-B7FD-0C2C3367140C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E0F4C-CAE0-4CD1-9A1D-0D639D2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23687-9D93-47CC-8A35-A06C81F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5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DB592-7655-452B-98DA-64CD76B9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8E771-4091-4B06-8524-C7D716E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EA753-8BC3-42FD-914F-8317646C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AF711-B30A-44D1-A509-96965CF3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66B19-BE1C-4A17-AACD-40BBACB2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4D0F0-CF08-4F62-A803-FD88A8E1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96FD-FED8-4BA5-AE74-8F5FAC9E0CF7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70D78-FDC3-4078-9C71-60F4E7E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3D1AB-6E47-4F55-9910-286AB24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8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F9D52-0F37-45C1-9D37-5C74061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F5DE9F-AA36-420A-B9E0-FAA68773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A680-0E72-4725-BB57-7EB0E12B20F2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685EC-F610-435E-AEE8-E93968A9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B54F-B7B2-4D14-ADA8-221EDB7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C56A6-B938-4FED-A095-9770E93E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617A-5648-46EE-B4EA-4E114ABF6510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D7142-B1BC-428A-B004-C1107637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822A0-C08F-4290-B805-45AA3F75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34AD1-B147-40CA-BA05-232A4FF8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DB50-8BF5-4F3D-B5D2-58C1E279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06B23-114A-42B6-BC30-B36AC8BF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FC12E-2BA4-4B69-ABF9-0F79233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DBE-1AF9-42C2-954A-DCEC38B0FA60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627-4D94-488F-9C36-944E0E5A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F0644-7213-4EB6-8711-9D81F99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5A55-0319-4B2B-90E7-450B2B8D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BA5489-5986-4177-B7E4-E15A9483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A57DF-28D9-4CE1-B4CF-6E4F0427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05DAC-5ABB-4CC5-A3B2-851D92C0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9BF-5B2F-4FB7-B1B5-EDDAEBC4FF5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BD701-1BBF-4237-BB75-379D822D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4E1B4-5327-4AC5-8F9A-A1E1220D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B452A-4B80-4C8C-958D-6B31B1B8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1138D-52FD-43E1-A999-9CFE558A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90BF-9838-41EA-954C-B3F96B104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68FC-5A8D-45CA-A602-6963E848772F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21834-5D81-4E4C-9821-EDE051B71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F4D09-736E-4CCB-A638-C21EC5AC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73CC-71CC-40DD-891D-16F9A17B6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031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7BD63F-0473-4A6F-8DB9-6C849E985C12}"/>
              </a:ext>
            </a:extLst>
          </p:cNvPr>
          <p:cNvSpPr txBox="1"/>
          <p:nvPr/>
        </p:nvSpPr>
        <p:spPr>
          <a:xfrm>
            <a:off x="1113693" y="1300799"/>
            <a:ext cx="1043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Unified Language Model Pre-training for</a:t>
            </a:r>
          </a:p>
          <a:p>
            <a:pPr algn="ctr"/>
            <a:r>
              <a:rPr lang="en-US" altLang="zh-CN" sz="3600" b="1" dirty="0"/>
              <a:t>Natural Language Understanding and Generation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A03F32-55BF-4948-BEB6-FBCB7F957280}"/>
              </a:ext>
            </a:extLst>
          </p:cNvPr>
          <p:cNvSpPr txBox="1"/>
          <p:nvPr/>
        </p:nvSpPr>
        <p:spPr>
          <a:xfrm>
            <a:off x="2027549" y="3059668"/>
            <a:ext cx="834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 Dong</a:t>
            </a:r>
            <a:r>
              <a:rPr lang="zh-CN" altLang="en-US" dirty="0"/>
              <a:t>，</a:t>
            </a:r>
            <a:r>
              <a:rPr lang="en-US" altLang="zh-CN" dirty="0"/>
              <a:t>Nan Yang, </a:t>
            </a:r>
            <a:r>
              <a:rPr lang="en-US" altLang="zh-CN" dirty="0" err="1"/>
              <a:t>Wenhui</a:t>
            </a:r>
            <a:r>
              <a:rPr lang="en-US" altLang="zh-CN" dirty="0"/>
              <a:t> Wang, </a:t>
            </a:r>
            <a:r>
              <a:rPr lang="en-US" altLang="zh-CN" dirty="0" err="1"/>
              <a:t>Furu</a:t>
            </a:r>
            <a:r>
              <a:rPr lang="en-US" altLang="zh-CN" dirty="0"/>
              <a:t> Wei, et al.	</a:t>
            </a:r>
            <a:r>
              <a:rPr lang="en-US" altLang="zh-CN" dirty="0" err="1"/>
              <a:t>NeurIPS</a:t>
            </a:r>
            <a:r>
              <a:rPr lang="en-US" altLang="zh-CN" dirty="0"/>
              <a:t> 2019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AC549-1FFA-42D9-A782-3BB6154A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603-D24C-40D9-8B86-9072F8B1BDF4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432911-56AF-4349-944D-E2DE983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81FFB-E696-4C37-9815-49503ADCA6E0}"/>
              </a:ext>
            </a:extLst>
          </p:cNvPr>
          <p:cNvSpPr txBox="1"/>
          <p:nvPr/>
        </p:nvSpPr>
        <p:spPr>
          <a:xfrm>
            <a:off x="5993450" y="3874741"/>
            <a:ext cx="98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Bran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E7CB33-D116-444C-8F75-F67942BA9537}"/>
              </a:ext>
            </a:extLst>
          </p:cNvPr>
          <p:cNvSpPr/>
          <p:nvPr/>
        </p:nvSpPr>
        <p:spPr>
          <a:xfrm>
            <a:off x="1945432" y="6352143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https://arxiv.org/abs/1905.03197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64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2D73CC-71CC-40DD-891D-16F9A17B6C4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3305DC-218A-4D48-BC06-6A236CE5CBDD}"/>
              </a:ext>
            </a:extLst>
          </p:cNvPr>
          <p:cNvSpPr txBox="1"/>
          <p:nvPr/>
        </p:nvSpPr>
        <p:spPr>
          <a:xfrm>
            <a:off x="467249" y="1204193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NLG tasks: Question Generation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AFF70-4BD1-4464-A7AD-38C4E282864E}"/>
              </a:ext>
            </a:extLst>
          </p:cNvPr>
          <p:cNvSpPr txBox="1"/>
          <p:nvPr/>
        </p:nvSpPr>
        <p:spPr>
          <a:xfrm>
            <a:off x="6993651" y="2120210"/>
            <a:ext cx="4626480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UniLM obtains better performance on the QG task in comparison with BERT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3D97EF-C3CC-42BB-B2EF-F8F89BCF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2120210"/>
            <a:ext cx="5844580" cy="37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5C0918-331A-4686-AD4F-36EA8276BF1C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A0DA32-87AA-47F6-BDA0-BCAE402D4DED}"/>
              </a:ext>
            </a:extLst>
          </p:cNvPr>
          <p:cNvSpPr txBox="1"/>
          <p:nvPr/>
        </p:nvSpPr>
        <p:spPr>
          <a:xfrm>
            <a:off x="1123706" y="1729481"/>
            <a:ext cx="9632272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UniLM performs well on NLG tasks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There are some disadvantage of UniLM: training and fine-tuning are slow, isn’t well enough on NLU tasks compare to NLG tasks.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It’s an alternative baseline for NLG tasks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D9C1E46E-CFB3-4122-BA57-33AC31D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5DB0-464A-49A2-9F9E-DFA29A6DE8CD}" type="datetime1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9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73058-1E4B-4E9D-8350-1E306A39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4194-E7CC-43C2-AC50-08C8E8330946}" type="datetime1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7FB7F6-DB71-4A08-A7AE-07C69FF788C5}"/>
              </a:ext>
            </a:extLst>
          </p:cNvPr>
          <p:cNvSpPr txBox="1"/>
          <p:nvPr/>
        </p:nvSpPr>
        <p:spPr>
          <a:xfrm>
            <a:off x="4900474" y="284086"/>
            <a:ext cx="281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Content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914584-5877-4268-854D-575DAB978A18}"/>
              </a:ext>
            </a:extLst>
          </p:cNvPr>
          <p:cNvSpPr txBox="1"/>
          <p:nvPr/>
        </p:nvSpPr>
        <p:spPr>
          <a:xfrm>
            <a:off x="1269507" y="1438183"/>
            <a:ext cx="10360240" cy="416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A disadvantage of BERT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UniLM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Pre-training and fine-tuning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Experiments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4F23F-2EDA-4DA2-A1CC-4774D137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7C28-9087-4E42-9E96-D5F4F21EFA4E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27169-B8F8-4ADE-B56A-20D9209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 disadvantage of BERT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D32F08-07A1-4F18-B086-09E4F24DDC93}"/>
              </a:ext>
            </a:extLst>
          </p:cNvPr>
          <p:cNvSpPr txBox="1"/>
          <p:nvPr/>
        </p:nvSpPr>
        <p:spPr>
          <a:xfrm>
            <a:off x="5476352" y="3125037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BERT</a:t>
            </a:r>
            <a:endParaRPr lang="zh-CN" altLang="en-US" sz="28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E70378-4E2E-4D91-A06E-DC8B13CF9201}"/>
              </a:ext>
            </a:extLst>
          </p:cNvPr>
          <p:cNvSpPr txBox="1"/>
          <p:nvPr/>
        </p:nvSpPr>
        <p:spPr>
          <a:xfrm>
            <a:off x="8873603" y="4574468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XLNet</a:t>
            </a:r>
            <a:endParaRPr lang="zh-CN" altLang="en-US" sz="28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470410-6C1A-4DE6-B573-8835F5B3320C}"/>
              </a:ext>
            </a:extLst>
          </p:cNvPr>
          <p:cNvSpPr txBox="1"/>
          <p:nvPr/>
        </p:nvSpPr>
        <p:spPr>
          <a:xfrm>
            <a:off x="3943573" y="1799600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ERNIE</a:t>
            </a:r>
            <a:endParaRPr lang="zh-CN" altLang="en-US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BA83AD-E930-4894-92F4-8B4F7F5C0CB2}"/>
              </a:ext>
            </a:extLst>
          </p:cNvPr>
          <p:cNvSpPr txBox="1"/>
          <p:nvPr/>
        </p:nvSpPr>
        <p:spPr>
          <a:xfrm>
            <a:off x="3166908" y="5373563"/>
            <a:ext cx="176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RoBERTa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949520-966C-49A1-8A08-5C4C79AEBA02}"/>
              </a:ext>
            </a:extLst>
          </p:cNvPr>
          <p:cNvSpPr txBox="1"/>
          <p:nvPr/>
        </p:nvSpPr>
        <p:spPr>
          <a:xfrm>
            <a:off x="781234" y="4058333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ALBERT</a:t>
            </a:r>
            <a:endParaRPr lang="zh-CN" altLang="en-US" sz="28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199A5E-DFC7-4576-AC2E-5ACD8BCE1BD6}"/>
              </a:ext>
            </a:extLst>
          </p:cNvPr>
          <p:cNvSpPr txBox="1"/>
          <p:nvPr/>
        </p:nvSpPr>
        <p:spPr>
          <a:xfrm>
            <a:off x="3996589" y="4239536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MASS</a:t>
            </a:r>
            <a:endParaRPr lang="zh-CN" altLang="en-US" sz="28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064E4D-FDA6-4028-BEA4-C8A962956536}"/>
              </a:ext>
            </a:extLst>
          </p:cNvPr>
          <p:cNvSpPr txBox="1"/>
          <p:nvPr/>
        </p:nvSpPr>
        <p:spPr>
          <a:xfrm>
            <a:off x="1355713" y="1505136"/>
            <a:ext cx="2048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ELECTRA</a:t>
            </a:r>
            <a:endParaRPr lang="zh-CN" altLang="en-US" sz="28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64208BE-9D16-4212-AD63-0D5A7627E3B2}"/>
              </a:ext>
            </a:extLst>
          </p:cNvPr>
          <p:cNvSpPr txBox="1"/>
          <p:nvPr/>
        </p:nvSpPr>
        <p:spPr>
          <a:xfrm>
            <a:off x="6975648" y="521786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XLMs</a:t>
            </a:r>
            <a:endParaRPr lang="zh-CN" altLang="en-US" sz="28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0D0341-1638-421F-B927-705DCDD49DF7}"/>
              </a:ext>
            </a:extLst>
          </p:cNvPr>
          <p:cNvSpPr txBox="1"/>
          <p:nvPr/>
        </p:nvSpPr>
        <p:spPr>
          <a:xfrm>
            <a:off x="7323157" y="3535113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LASER</a:t>
            </a:r>
            <a:endParaRPr lang="zh-CN" altLang="en-US" sz="28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931FC4-C3BF-45D4-9355-2A992E308782}"/>
              </a:ext>
            </a:extLst>
          </p:cNvPr>
          <p:cNvSpPr txBox="1"/>
          <p:nvPr/>
        </p:nvSpPr>
        <p:spPr>
          <a:xfrm>
            <a:off x="2203941" y="3134258"/>
            <a:ext cx="184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MT-DNN</a:t>
            </a:r>
            <a:endParaRPr lang="zh-CN" altLang="en-US" sz="28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2B60C5-71BE-4463-AE37-96B8F9B6D75C}"/>
              </a:ext>
            </a:extLst>
          </p:cNvPr>
          <p:cNvSpPr txBox="1"/>
          <p:nvPr/>
        </p:nvSpPr>
        <p:spPr>
          <a:xfrm>
            <a:off x="5251530" y="1400133"/>
            <a:ext cx="1517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GPT-2</a:t>
            </a:r>
            <a:endParaRPr lang="zh-CN" altLang="en-US" sz="28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11A03A7-79BB-4134-B7BE-5475D735A653}"/>
              </a:ext>
            </a:extLst>
          </p:cNvPr>
          <p:cNvSpPr txBox="1"/>
          <p:nvPr/>
        </p:nvSpPr>
        <p:spPr>
          <a:xfrm>
            <a:off x="8610600" y="152670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WWM-BERT</a:t>
            </a:r>
            <a:endParaRPr lang="zh-CN" altLang="en-US" sz="28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87F877-7B33-40E8-96E9-8699582DDCB9}"/>
              </a:ext>
            </a:extLst>
          </p:cNvPr>
          <p:cNvSpPr txBox="1"/>
          <p:nvPr/>
        </p:nvSpPr>
        <p:spPr>
          <a:xfrm>
            <a:off x="9169963" y="2896522"/>
            <a:ext cx="194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SpanBERT</a:t>
            </a:r>
            <a:endParaRPr lang="zh-CN" altLang="en-US" sz="28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51CDAE-43D0-4BE8-ADC0-DD55915DC3DB}"/>
              </a:ext>
            </a:extLst>
          </p:cNvPr>
          <p:cNvSpPr txBox="1"/>
          <p:nvPr/>
        </p:nvSpPr>
        <p:spPr>
          <a:xfrm>
            <a:off x="7043461" y="5350846"/>
            <a:ext cx="21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ERNIE 2.0</a:t>
            </a:r>
            <a:endParaRPr lang="zh-CN" altLang="en-US" sz="28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B583F3-762F-4F25-B052-BC06ADE65AA2}"/>
              </a:ext>
            </a:extLst>
          </p:cNvPr>
          <p:cNvCxnSpPr>
            <a:cxnSpLocks/>
          </p:cNvCxnSpPr>
          <p:nvPr/>
        </p:nvCxnSpPr>
        <p:spPr>
          <a:xfrm flipV="1">
            <a:off x="5939843" y="1923353"/>
            <a:ext cx="0" cy="1131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F71D43F-2186-41F6-B023-DF738F5483A4}"/>
              </a:ext>
            </a:extLst>
          </p:cNvPr>
          <p:cNvCxnSpPr>
            <a:cxnSpLocks/>
          </p:cNvCxnSpPr>
          <p:nvPr/>
        </p:nvCxnSpPr>
        <p:spPr>
          <a:xfrm>
            <a:off x="6003075" y="3702556"/>
            <a:ext cx="1889393" cy="1592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49D414-1CD4-4E6D-A1EF-A5E80FB29E3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313307" y="1788311"/>
            <a:ext cx="2297293" cy="130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200B8A6-858C-4149-B771-49D31E045184}"/>
              </a:ext>
            </a:extLst>
          </p:cNvPr>
          <p:cNvCxnSpPr>
            <a:cxnSpLocks/>
          </p:cNvCxnSpPr>
          <p:nvPr/>
        </p:nvCxnSpPr>
        <p:spPr>
          <a:xfrm flipV="1">
            <a:off x="6235003" y="1225899"/>
            <a:ext cx="1226950" cy="16706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1B58B5-AF4D-4413-83A2-96C0E05000B4}"/>
              </a:ext>
            </a:extLst>
          </p:cNvPr>
          <p:cNvCxnSpPr>
            <a:cxnSpLocks/>
          </p:cNvCxnSpPr>
          <p:nvPr/>
        </p:nvCxnSpPr>
        <p:spPr>
          <a:xfrm>
            <a:off x="6592145" y="3485537"/>
            <a:ext cx="632620" cy="311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E0E8FA5-C12D-4784-94D5-E52533F10A6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768832" y="3158132"/>
            <a:ext cx="2401131" cy="44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2DFA5C-83B9-496F-B84F-3FC2B47A84C5}"/>
              </a:ext>
            </a:extLst>
          </p:cNvPr>
          <p:cNvCxnSpPr>
            <a:cxnSpLocks/>
          </p:cNvCxnSpPr>
          <p:nvPr/>
        </p:nvCxnSpPr>
        <p:spPr>
          <a:xfrm>
            <a:off x="6353075" y="3770804"/>
            <a:ext cx="2309439" cy="11026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FC4663-0C86-4918-83CA-0353886894BA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4702224" y="2322820"/>
            <a:ext cx="876921" cy="682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E241F73-D980-4C52-B344-08394BEB7D13}"/>
              </a:ext>
            </a:extLst>
          </p:cNvPr>
          <p:cNvCxnSpPr>
            <a:cxnSpLocks/>
          </p:cNvCxnSpPr>
          <p:nvPr/>
        </p:nvCxnSpPr>
        <p:spPr>
          <a:xfrm flipH="1" flipV="1">
            <a:off x="2080009" y="2061211"/>
            <a:ext cx="3343160" cy="1112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7DF2CE4-FC17-49BF-8A95-A94068A60A1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4051162" y="3395868"/>
            <a:ext cx="1292480" cy="23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DF6BFB3-1897-4DC3-8714-93267738DB21}"/>
              </a:ext>
            </a:extLst>
          </p:cNvPr>
          <p:cNvCxnSpPr>
            <a:cxnSpLocks/>
          </p:cNvCxnSpPr>
          <p:nvPr/>
        </p:nvCxnSpPr>
        <p:spPr>
          <a:xfrm flipH="1">
            <a:off x="5118820" y="3657478"/>
            <a:ext cx="481037" cy="572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31BBA5B-2023-445A-BF0F-9F0C6AA416C2}"/>
              </a:ext>
            </a:extLst>
          </p:cNvPr>
          <p:cNvCxnSpPr>
            <a:cxnSpLocks/>
          </p:cNvCxnSpPr>
          <p:nvPr/>
        </p:nvCxnSpPr>
        <p:spPr>
          <a:xfrm flipH="1">
            <a:off x="2203941" y="3641130"/>
            <a:ext cx="3125869" cy="630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3E27464-B2D8-4198-AB0C-D20CD087B0D4}"/>
              </a:ext>
            </a:extLst>
          </p:cNvPr>
          <p:cNvCxnSpPr>
            <a:cxnSpLocks/>
          </p:cNvCxnSpPr>
          <p:nvPr/>
        </p:nvCxnSpPr>
        <p:spPr>
          <a:xfrm flipH="1">
            <a:off x="4677113" y="3770804"/>
            <a:ext cx="1120786" cy="1524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8906321-65D8-481C-9E73-2D34F31F9AE5}"/>
              </a:ext>
            </a:extLst>
          </p:cNvPr>
          <p:cNvCxnSpPr>
            <a:cxnSpLocks/>
          </p:cNvCxnSpPr>
          <p:nvPr/>
        </p:nvCxnSpPr>
        <p:spPr>
          <a:xfrm>
            <a:off x="5939843" y="3796724"/>
            <a:ext cx="10014" cy="1628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C85FCE3-DEEE-442F-8E35-FB623C888386}"/>
              </a:ext>
            </a:extLst>
          </p:cNvPr>
          <p:cNvSpPr txBox="1"/>
          <p:nvPr/>
        </p:nvSpPr>
        <p:spPr>
          <a:xfrm>
            <a:off x="5632944" y="5616353"/>
            <a:ext cx="11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43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 disadvantage of BERT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CBB088-65D1-4A2E-8433-7BF52D0D210E}"/>
              </a:ext>
            </a:extLst>
          </p:cNvPr>
          <p:cNvSpPr txBox="1"/>
          <p:nvPr/>
        </p:nvSpPr>
        <p:spPr>
          <a:xfrm>
            <a:off x="512466" y="2290120"/>
            <a:ext cx="1251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BERT is difficult to be applied to natural language generation(NLG) tasks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32939D-5764-476F-B0FF-201F82E77DE7}"/>
              </a:ext>
            </a:extLst>
          </p:cNvPr>
          <p:cNvSpPr txBox="1"/>
          <p:nvPr/>
        </p:nvSpPr>
        <p:spPr>
          <a:xfrm>
            <a:off x="285540" y="1547446"/>
            <a:ext cx="215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Problem: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AB534D-EE24-44FA-85F1-C1F3A868DE6E}"/>
              </a:ext>
            </a:extLst>
          </p:cNvPr>
          <p:cNvSpPr txBox="1"/>
          <p:nvPr/>
        </p:nvSpPr>
        <p:spPr>
          <a:xfrm>
            <a:off x="285540" y="3167390"/>
            <a:ext cx="215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Reason: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D5EE75-5EC6-4560-992A-078ECEA15D11}"/>
              </a:ext>
            </a:extLst>
          </p:cNvPr>
          <p:cNvSpPr txBox="1"/>
          <p:nvPr/>
        </p:nvSpPr>
        <p:spPr>
          <a:xfrm>
            <a:off x="512466" y="3983152"/>
            <a:ext cx="12510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BERT is bidirectional and the objective is different from generation task’s.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 need extra decoder to generate sentences.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Other research shows BERT performs worse than unidirectional LM.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17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UniLM(Unified pre-trained language model)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2D73CC-71CC-40DD-891D-16F9A17B6C4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C6E68-F688-4D6D-93BB-FFE529E5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90" y="1108772"/>
            <a:ext cx="7848781" cy="56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Pre-training and fine-tuning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6426E0-A8D2-4594-BFDD-8CE075648051}"/>
                  </a:ext>
                </a:extLst>
              </p:cNvPr>
              <p:cNvSpPr txBox="1"/>
              <p:nvPr/>
            </p:nvSpPr>
            <p:spPr>
              <a:xfrm>
                <a:off x="316523" y="1874625"/>
                <a:ext cx="1155895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𝑂𝑏𝑗𝑒𝑐𝑡𝑖𝑣𝑒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𝑂𝑏𝑗𝑒𝑐𝑡𝑖𝑣𝑒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𝑢𝑛𝑖𝑑𝑖𝑟𝑒𝑐𝑡𝑖𝑜𝑛𝑎𝑙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𝑂𝑏𝑗𝑒𝑐𝑡𝑖𝑣𝑒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𝑏𝑖𝑑𝑖𝑟𝑒𝑐𝑡𝑖𝑜𝑛𝑎𝑙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𝑂𝑏𝑗𝑒𝑐𝑡𝑖𝑣𝑒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6426E0-A8D2-4594-BFDD-8CE07564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" y="1874625"/>
                <a:ext cx="11558953" cy="49019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017C7B0-C4E8-47FF-8008-2876CDADCB06}"/>
              </a:ext>
            </a:extLst>
          </p:cNvPr>
          <p:cNvSpPr txBox="1"/>
          <p:nvPr/>
        </p:nvSpPr>
        <p:spPr>
          <a:xfrm>
            <a:off x="6727372" y="3335149"/>
            <a:ext cx="88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1/3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934598-E94B-4D5D-82C4-1092CC57B7B2}"/>
              </a:ext>
            </a:extLst>
          </p:cNvPr>
          <p:cNvSpPr txBox="1"/>
          <p:nvPr/>
        </p:nvSpPr>
        <p:spPr>
          <a:xfrm>
            <a:off x="9924423" y="3335149"/>
            <a:ext cx="88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1/3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2977D5-DF38-4110-AE40-3992A1711882}"/>
              </a:ext>
            </a:extLst>
          </p:cNvPr>
          <p:cNvSpPr txBox="1"/>
          <p:nvPr/>
        </p:nvSpPr>
        <p:spPr>
          <a:xfrm>
            <a:off x="4146619" y="3335149"/>
            <a:ext cx="19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1/6 (R-to-L)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59DCA1-1048-4886-87D5-A52672523D23}"/>
              </a:ext>
            </a:extLst>
          </p:cNvPr>
          <p:cNvSpPr txBox="1"/>
          <p:nvPr/>
        </p:nvSpPr>
        <p:spPr>
          <a:xfrm>
            <a:off x="2008414" y="3335149"/>
            <a:ext cx="177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1/6(L-to-R)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1C71C0-CEDC-4DF6-BB77-3D587BD67754}"/>
              </a:ext>
            </a:extLst>
          </p:cNvPr>
          <p:cNvCxnSpPr/>
          <p:nvPr/>
        </p:nvCxnSpPr>
        <p:spPr>
          <a:xfrm flipV="1">
            <a:off x="2347127" y="2504639"/>
            <a:ext cx="546379" cy="675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C4134E-CA49-4DE2-86EB-B1BA2AD9DEF2}"/>
              </a:ext>
            </a:extLst>
          </p:cNvPr>
          <p:cNvCxnSpPr>
            <a:cxnSpLocks/>
          </p:cNvCxnSpPr>
          <p:nvPr/>
        </p:nvCxnSpPr>
        <p:spPr>
          <a:xfrm flipH="1" flipV="1">
            <a:off x="4015154" y="2561749"/>
            <a:ext cx="400260" cy="656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8090A5-2723-42BC-9482-6FDD4C4BDD64}"/>
              </a:ext>
            </a:extLst>
          </p:cNvPr>
          <p:cNvCxnSpPr>
            <a:cxnSpLocks/>
          </p:cNvCxnSpPr>
          <p:nvPr/>
        </p:nvCxnSpPr>
        <p:spPr>
          <a:xfrm flipV="1">
            <a:off x="7066085" y="2504639"/>
            <a:ext cx="0" cy="738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AC3D37-D4AA-4FDF-92AC-7EF358864730}"/>
              </a:ext>
            </a:extLst>
          </p:cNvPr>
          <p:cNvCxnSpPr>
            <a:cxnSpLocks/>
          </p:cNvCxnSpPr>
          <p:nvPr/>
        </p:nvCxnSpPr>
        <p:spPr>
          <a:xfrm flipV="1">
            <a:off x="10093779" y="2536049"/>
            <a:ext cx="0" cy="682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FE7094-FADE-43C9-BE2C-EA4CC020AAB9}"/>
              </a:ext>
            </a:extLst>
          </p:cNvPr>
          <p:cNvSpPr txBox="1"/>
          <p:nvPr/>
        </p:nvSpPr>
        <p:spPr>
          <a:xfrm>
            <a:off x="707571" y="4886180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UniLM is initialized by BERT-large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73D553-9512-438B-A61D-A2DE20890906}"/>
              </a:ext>
            </a:extLst>
          </p:cNvPr>
          <p:cNvSpPr txBox="1"/>
          <p:nvPr/>
        </p:nvSpPr>
        <p:spPr>
          <a:xfrm>
            <a:off x="307741" y="1273145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Pre-training objective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D2F9C5-C3B6-437D-AE78-F6B535EB820F}"/>
              </a:ext>
            </a:extLst>
          </p:cNvPr>
          <p:cNvSpPr txBox="1"/>
          <p:nvPr/>
        </p:nvSpPr>
        <p:spPr>
          <a:xfrm>
            <a:off x="316523" y="4188554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Initialization and training data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8A2C6A-059C-4896-AC3C-DAC466D2B376}"/>
              </a:ext>
            </a:extLst>
          </p:cNvPr>
          <p:cNvSpPr txBox="1"/>
          <p:nvPr/>
        </p:nvSpPr>
        <p:spPr>
          <a:xfrm>
            <a:off x="707571" y="5620544"/>
            <a:ext cx="790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Pre-trained by English Wikipedia and BookCorpus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76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  <p:bldP spid="1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Pre-training and fine-tuning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3B5CC-BB50-4646-BEE0-8B463F7A3F94}"/>
              </a:ext>
            </a:extLst>
          </p:cNvPr>
          <p:cNvSpPr txBox="1"/>
          <p:nvPr/>
        </p:nvSpPr>
        <p:spPr>
          <a:xfrm>
            <a:off x="467249" y="1204193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Mask strategy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913BF9-167E-46F7-BC74-71D84CA8C7C8}"/>
              </a:ext>
            </a:extLst>
          </p:cNvPr>
          <p:cNvSpPr txBox="1"/>
          <p:nvPr/>
        </p:nvSpPr>
        <p:spPr>
          <a:xfrm>
            <a:off x="984738" y="1895246"/>
            <a:ext cx="4913644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80% replace with [MASK]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10% replace with a random 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10% keep the same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007935-EB45-4931-89B1-F1892385D8FA}"/>
              </a:ext>
            </a:extLst>
          </p:cNvPr>
          <p:cNvSpPr txBox="1"/>
          <p:nvPr/>
        </p:nvSpPr>
        <p:spPr>
          <a:xfrm>
            <a:off x="6440156" y="1895246"/>
            <a:ext cx="4913644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80% mask one 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20% mask a bigram or a trigram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4BA1D0-CA44-4FF2-98B5-DDC54FE540D5}"/>
              </a:ext>
            </a:extLst>
          </p:cNvPr>
          <p:cNvSpPr txBox="1"/>
          <p:nvPr/>
        </p:nvSpPr>
        <p:spPr>
          <a:xfrm>
            <a:off x="467249" y="3555090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Pre-training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90D17A-4A30-4355-8266-C36189C2D8AF}"/>
              </a:ext>
            </a:extLst>
          </p:cNvPr>
          <p:cNvSpPr txBox="1"/>
          <p:nvPr/>
        </p:nvSpPr>
        <p:spPr>
          <a:xfrm>
            <a:off x="908538" y="4139815"/>
            <a:ext cx="5601956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Batch size : 330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Max length: 512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Total steps: 770,000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GPU: 8 </a:t>
            </a:r>
            <a:r>
              <a:rPr lang="en-US" altLang="zh-CN" dirty="0" err="1"/>
              <a:t>Telsa</a:t>
            </a:r>
            <a:r>
              <a:rPr lang="en-US" altLang="zh-CN" dirty="0"/>
              <a:t> V100 (32GB)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Time: 22.5 days with mixed precision training (FP16)</a:t>
            </a:r>
          </a:p>
        </p:txBody>
      </p:sp>
    </p:spTree>
    <p:extLst>
      <p:ext uri="{BB962C8B-B14F-4D97-AF65-F5344CB8AC3E}">
        <p14:creationId xmlns:p14="http://schemas.microsoft.com/office/powerpoint/2010/main" val="14131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Pre-training and fine-tuning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3CC-71CC-40DD-891D-16F9A17B6C4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EB93C-FC1C-42A7-B208-9247BBF4EA5E}"/>
              </a:ext>
            </a:extLst>
          </p:cNvPr>
          <p:cNvSpPr txBox="1"/>
          <p:nvPr/>
        </p:nvSpPr>
        <p:spPr>
          <a:xfrm>
            <a:off x="467249" y="1204193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NLU tasks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89EA0D-699A-4B16-9F86-58EDC5ACA61E}"/>
              </a:ext>
            </a:extLst>
          </p:cNvPr>
          <p:cNvSpPr txBox="1"/>
          <p:nvPr/>
        </p:nvSpPr>
        <p:spPr>
          <a:xfrm>
            <a:off x="914400" y="2005777"/>
            <a:ext cx="412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Treat UniLM as an encoder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5DE05E1-85C0-45B9-BAD9-CB3BD707452C}"/>
              </a:ext>
            </a:extLst>
          </p:cNvPr>
          <p:cNvGrpSpPr/>
          <p:nvPr/>
        </p:nvGrpSpPr>
        <p:grpSpPr>
          <a:xfrm>
            <a:off x="5799572" y="1842836"/>
            <a:ext cx="1125416" cy="554545"/>
            <a:chOff x="6000540" y="1821195"/>
            <a:chExt cx="1125416" cy="55454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EA0B18-D513-41AC-ACEE-71473A54E04F}"/>
                </a:ext>
              </a:extLst>
            </p:cNvPr>
            <p:cNvSpPr/>
            <p:nvPr/>
          </p:nvSpPr>
          <p:spPr>
            <a:xfrm>
              <a:off x="6000540" y="1821195"/>
              <a:ext cx="1125416" cy="5545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DAA14D9-3217-4E83-8CE2-D7294AB7F7D6}"/>
                </a:ext>
              </a:extLst>
            </p:cNvPr>
            <p:cNvSpPr txBox="1"/>
            <p:nvPr/>
          </p:nvSpPr>
          <p:spPr>
            <a:xfrm>
              <a:off x="6096000" y="1912896"/>
              <a:ext cx="1029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UniLM</a:t>
              </a:r>
              <a:endParaRPr lang="zh-CN" altLang="en-US" sz="2000" dirty="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509766-45E1-4815-BCCA-D007D6E45993}"/>
              </a:ext>
            </a:extLst>
          </p:cNvPr>
          <p:cNvCxnSpPr>
            <a:cxnSpLocks/>
          </p:cNvCxnSpPr>
          <p:nvPr/>
        </p:nvCxnSpPr>
        <p:spPr>
          <a:xfrm>
            <a:off x="7087440" y="2096118"/>
            <a:ext cx="10215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AD7D4F-1291-4144-92FA-856B8A504DB2}"/>
              </a:ext>
            </a:extLst>
          </p:cNvPr>
          <p:cNvGrpSpPr/>
          <p:nvPr/>
        </p:nvGrpSpPr>
        <p:grpSpPr>
          <a:xfrm>
            <a:off x="8439778" y="1772952"/>
            <a:ext cx="1125416" cy="646331"/>
            <a:chOff x="8610600" y="1738365"/>
            <a:chExt cx="1125416" cy="64633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AAC6841-48E6-431C-9A1A-33CCA01F65AC}"/>
                </a:ext>
              </a:extLst>
            </p:cNvPr>
            <p:cNvSpPr/>
            <p:nvPr/>
          </p:nvSpPr>
          <p:spPr>
            <a:xfrm>
              <a:off x="8610600" y="1738365"/>
              <a:ext cx="1125416" cy="6463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4608E7B-536E-4639-BDEF-FA8F2EBFFDB4}"/>
                </a:ext>
              </a:extLst>
            </p:cNvPr>
            <p:cNvSpPr txBox="1"/>
            <p:nvPr/>
          </p:nvSpPr>
          <p:spPr>
            <a:xfrm>
              <a:off x="8861392" y="1861475"/>
              <a:ext cx="663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CLS</a:t>
              </a:r>
              <a:endParaRPr lang="zh-CN" altLang="en-US" sz="20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AE4D885-CC2E-4035-A705-296F383E5F1F}"/>
              </a:ext>
            </a:extLst>
          </p:cNvPr>
          <p:cNvSpPr txBox="1"/>
          <p:nvPr/>
        </p:nvSpPr>
        <p:spPr>
          <a:xfrm>
            <a:off x="7206344" y="1521224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[SOS]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739B5A-41F6-4924-8255-FFCE08BEBA0D}"/>
              </a:ext>
            </a:extLst>
          </p:cNvPr>
          <p:cNvSpPr txBox="1"/>
          <p:nvPr/>
        </p:nvSpPr>
        <p:spPr>
          <a:xfrm>
            <a:off x="6743281" y="2805758"/>
            <a:ext cx="225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 classification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327101-749B-44EF-8AF4-FFA43989C9E7}"/>
              </a:ext>
            </a:extLst>
          </p:cNvPr>
          <p:cNvSpPr txBox="1"/>
          <p:nvPr/>
        </p:nvSpPr>
        <p:spPr>
          <a:xfrm>
            <a:off x="467249" y="3175090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NLG tasks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A222DA-A93D-406B-AC5E-14C9A7CB24A2}"/>
              </a:ext>
            </a:extLst>
          </p:cNvPr>
          <p:cNvSpPr txBox="1"/>
          <p:nvPr/>
        </p:nvSpPr>
        <p:spPr>
          <a:xfrm>
            <a:off x="926121" y="3788571"/>
            <a:ext cx="993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seq2seq problem, the fine-tuning part is similar with the seq2seq LM.</a:t>
            </a:r>
            <a:endParaRPr lang="zh-CN" altLang="en-US" sz="2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B40E978-B8C7-4538-A7BC-0B257E8F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35" y="4481606"/>
            <a:ext cx="3812405" cy="44478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102A5B4-2002-40ED-AF84-CE65C4A1F21F}"/>
              </a:ext>
            </a:extLst>
          </p:cNvPr>
          <p:cNvSpPr txBox="1"/>
          <p:nvPr/>
        </p:nvSpPr>
        <p:spPr>
          <a:xfrm>
            <a:off x="926121" y="5106523"/>
            <a:ext cx="95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Summarization</a:t>
            </a:r>
            <a:r>
              <a:rPr lang="en-US" altLang="zh-CN" sz="2400" dirty="0"/>
              <a:t>: s1 is the document and s2 is the summary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79ECE4-2E38-48F3-A7CE-D6A476D12443}"/>
              </a:ext>
            </a:extLst>
          </p:cNvPr>
          <p:cNvSpPr txBox="1"/>
          <p:nvPr/>
        </p:nvSpPr>
        <p:spPr>
          <a:xfrm>
            <a:off x="926121" y="5642219"/>
            <a:ext cx="1069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second [EOS] token can also be masked. Learn when to end the generation.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34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27C63-8BF1-4468-89B2-052273EF0ED5}"/>
              </a:ext>
            </a:extLst>
          </p:cNvPr>
          <p:cNvSpPr txBox="1"/>
          <p:nvPr/>
        </p:nvSpPr>
        <p:spPr>
          <a:xfrm>
            <a:off x="781234" y="328474"/>
            <a:ext cx="104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Experiments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F78A-2944-4738-91B3-A2228EF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87F4-F83D-48C3-9A11-FDDBED703C6D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7643E-4147-4956-8AB2-F8BDA1E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2D73CC-71CC-40DD-891D-16F9A17B6C4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3305DC-218A-4D48-BC06-6A236CE5CBDD}"/>
              </a:ext>
            </a:extLst>
          </p:cNvPr>
          <p:cNvSpPr txBox="1"/>
          <p:nvPr/>
        </p:nvSpPr>
        <p:spPr>
          <a:xfrm>
            <a:off x="467249" y="1204193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NLU tasks: GLUE Benchmark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76AD1-EDE3-435B-B3F2-3F1EED8E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5821"/>
            <a:ext cx="10401300" cy="2362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CAFF70-4BD1-4464-A7AD-38C4E282864E}"/>
              </a:ext>
            </a:extLst>
          </p:cNvPr>
          <p:cNvSpPr txBox="1"/>
          <p:nvPr/>
        </p:nvSpPr>
        <p:spPr>
          <a:xfrm>
            <a:off x="964641" y="4483414"/>
            <a:ext cx="888274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UniLM obtains comparable performance on the GLUE tasks in comparison with BERT-LARGE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57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642</Words>
  <Application>Microsoft Office PowerPoint</Application>
  <PresentationFormat>宽屏</PresentationFormat>
  <Paragraphs>154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KJ</dc:creator>
  <cp:lastModifiedBy>Lee KJ</cp:lastModifiedBy>
  <cp:revision>70</cp:revision>
  <dcterms:created xsi:type="dcterms:W3CDTF">2019-03-13T00:48:37Z</dcterms:created>
  <dcterms:modified xsi:type="dcterms:W3CDTF">2019-12-04T07:13:18Z</dcterms:modified>
</cp:coreProperties>
</file>