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8" r:id="rId13"/>
    <p:sldId id="269" r:id="rId14"/>
    <p:sldId id="313" r:id="rId15"/>
    <p:sldId id="31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93B8-08BC-485F-9CD3-9FBEC12206F2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17B6B-4AED-467C-806E-5FCE009FF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123D-9DC0-4209-B40C-71646E78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28AC0-5073-4C3B-AAB2-26F1F4FE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A19DB-5403-4A78-9B66-974BF5C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9155-4F3F-4C37-B37B-C69A8143B23F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884B6-6595-41FD-9D02-9C06E9B0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DAF48-F854-46CB-BCEE-BFF2C9D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7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CAE3-865D-4285-89B3-EE365F5E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1A779-B1D0-4A22-9EA3-93DA754D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D497F-9087-4428-8C5C-B37FB46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ABA-C4FF-42F2-9382-39FECC3B0414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AEDE7-E84B-4C3D-B368-6A84C692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B6F0-171C-49E0-9FD0-F386C10D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6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4EF3DA-5B11-4BEB-8113-596B4AE45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E9FD0-7AD8-480A-A22A-04EE109E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F0B63-3F23-495D-9A0D-6F10E50A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5CEF-AF56-4A29-9480-BCF04428E61E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A5501-E158-424C-B3A5-A31865F8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F3555-7BDA-42BF-AD70-42C193A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B1D8-8938-4557-8ABC-06D4EA09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6496C-B06C-4DD7-A21D-683260EC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EBEA4-B44B-48A2-BCEE-EC1AA752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A7BA-1DAD-4DFC-AC01-2A281BBA302A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023A1-A092-474E-84FA-621F65B7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9C792-1644-44AA-84F6-3DDD65A7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F8572-2C3B-45E9-9BBC-112B666A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0C85C-FA43-44E3-998F-D1C12D0B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71C1-FCF8-4027-B09F-032F53D4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E8A9-D8BC-4292-9E4D-D5849279F52E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A662B-4F3C-415A-AB0F-35C7D3CD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830F6-4711-459A-B066-A3FD7D4A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430A-9FEB-4759-AC40-D642EF28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7EB71-D849-4990-90E0-87D85316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A368C-804F-483E-B6FC-2347A6AA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E15BF-0FC0-4E49-8260-B6777059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029-1BC3-4CCD-B7FD-0C2C3367140C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E0F4C-CAE0-4CD1-9A1D-0D639D2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23687-9D93-47CC-8A35-A06C81F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5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DB592-7655-452B-98DA-64CD76B9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8E771-4091-4B06-8524-C7D716E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EA753-8BC3-42FD-914F-8317646C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FAF711-B30A-44D1-A509-96965CF3B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66B19-BE1C-4A17-AACD-40BBACB20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4D0F0-CF08-4F62-A803-FD88A8E1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96FD-FED8-4BA5-AE74-8F5FAC9E0CF7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270D78-FDC3-4078-9C71-60F4E7E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3D1AB-6E47-4F55-9910-286AB24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8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F9D52-0F37-45C1-9D37-5C74061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F5DE9F-AA36-420A-B9E0-FAA68773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A680-0E72-4725-BB57-7EB0E12B20F2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685EC-F610-435E-AEE8-E93968A9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B54F-B7B2-4D14-ADA8-221EDB7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C56A6-B938-4FED-A095-9770E93E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D7142-B1BC-428A-B004-C1107637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822A0-C08F-4290-B805-45AA3F75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34AD1-B147-40CA-BA05-232A4FF8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6DB50-8BF5-4F3D-B5D2-58C1E279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06B23-114A-42B6-BC30-B36AC8BF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FC12E-2BA4-4B69-ABF9-0F79233F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DBE-1AF9-42C2-954A-DCEC38B0FA60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9627-4D94-488F-9C36-944E0E5A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F0644-7213-4EB6-8711-9D81F99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75A55-0319-4B2B-90E7-450B2B8D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BA5489-5986-4177-B7E4-E15A9483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A57DF-28D9-4CE1-B4CF-6E4F0427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05DAC-5ABB-4CC5-A3B2-851D92C0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9BF-5B2F-4FB7-B1B5-EDDAEBC4FF5D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BD701-1BBF-4237-BB75-379D822D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4E1B4-5327-4AC5-8F9A-A1E1220D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2B452A-4B80-4C8C-958D-6B31B1B8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1138D-52FD-43E1-A999-9CFE558A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A90BF-9838-41EA-954C-B3F96B104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68FC-5A8D-45CA-A602-6963E848772F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21834-5D81-4E4C-9821-EDE051B71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F4D09-736E-4CCB-A638-C21EC5AC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7BD63F-0473-4A6F-8DB9-6C849E985C12}"/>
              </a:ext>
            </a:extLst>
          </p:cNvPr>
          <p:cNvSpPr txBox="1"/>
          <p:nvPr/>
        </p:nvSpPr>
        <p:spPr>
          <a:xfrm>
            <a:off x="1113692" y="1300799"/>
            <a:ext cx="1074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Three-way Attention and Relational Knowledge for Commonsense Machine Comprehension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A03F32-55BF-4948-BEB6-FBCB7F957280}"/>
              </a:ext>
            </a:extLst>
          </p:cNvPr>
          <p:cNvSpPr txBox="1"/>
          <p:nvPr/>
        </p:nvSpPr>
        <p:spPr>
          <a:xfrm>
            <a:off x="2706986" y="2652665"/>
            <a:ext cx="634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Liang Wang, Meng Sun, Wei Zhao, </a:t>
            </a:r>
            <a:r>
              <a:rPr lang="en-US" altLang="zh-CN" dirty="0" err="1"/>
              <a:t>Kewei</a:t>
            </a:r>
            <a:r>
              <a:rPr lang="en-US" altLang="zh-CN" dirty="0"/>
              <a:t> Shen, </a:t>
            </a:r>
            <a:r>
              <a:rPr lang="en-US" altLang="zh-CN" dirty="0" err="1"/>
              <a:t>Jingming</a:t>
            </a:r>
            <a:r>
              <a:rPr lang="en-US" altLang="zh-CN" dirty="0"/>
              <a:t> Liu</a:t>
            </a:r>
          </a:p>
          <a:p>
            <a:r>
              <a:rPr lang="en-US" altLang="zh-CN" dirty="0"/>
              <a:t>			ACL 2018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AC549-1FFA-42D9-A782-3BB6154A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603-D24C-40D9-8B86-9072F8B1BDF4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432911-56AF-4349-944D-E2DE9832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4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C87E24-EC1E-425F-AD35-1B90810E0C56}"/>
              </a:ext>
            </a:extLst>
          </p:cNvPr>
          <p:cNvSpPr txBox="1"/>
          <p:nvPr/>
        </p:nvSpPr>
        <p:spPr>
          <a:xfrm>
            <a:off x="852256" y="1376039"/>
            <a:ext cx="915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Self-attention</a:t>
            </a:r>
            <a:r>
              <a:rPr lang="en-US" altLang="zh-CN" dirty="0"/>
              <a:t>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B02936-AA7F-4202-A2D7-E421934A6397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2C3CF6-0F47-410B-9537-1E9FFF74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272" y="1745371"/>
            <a:ext cx="4095455" cy="14940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8B788A-EC48-4F0D-B0FB-6C75E013FC0D}"/>
              </a:ext>
            </a:extLst>
          </p:cNvPr>
          <p:cNvSpPr txBox="1"/>
          <p:nvPr/>
        </p:nvSpPr>
        <p:spPr>
          <a:xfrm>
            <a:off x="852256" y="3286149"/>
            <a:ext cx="915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Output Layer</a:t>
            </a:r>
            <a:r>
              <a:rPr lang="en-US" altLang="zh-CN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078FD6-9AA4-4CB8-9497-0E15964B151A}"/>
                  </a:ext>
                </a:extLst>
              </p:cNvPr>
              <p:cNvSpPr txBox="1"/>
              <p:nvPr/>
            </p:nvSpPr>
            <p:spPr>
              <a:xfrm>
                <a:off x="3395652" y="3702254"/>
                <a:ext cx="4748075" cy="541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𝑙𝑓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078FD6-9AA4-4CB8-9497-0E15964B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52" y="3702254"/>
                <a:ext cx="4748075" cy="541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BF4A6B-07F8-4E7A-AA2E-A21281882D21}"/>
                  </a:ext>
                </a:extLst>
              </p:cNvPr>
              <p:cNvSpPr txBox="1"/>
              <p:nvPr/>
            </p:nvSpPr>
            <p:spPr>
              <a:xfrm>
                <a:off x="3395652" y="4243492"/>
                <a:ext cx="474807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𝑙𝑓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BF4A6B-07F8-4E7A-AA2E-A21281882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52" y="4243492"/>
                <a:ext cx="4748075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53972-4B2F-4570-BEB1-330228EAAB3C}"/>
                  </a:ext>
                </a:extLst>
              </p:cNvPr>
              <p:cNvSpPr txBox="1"/>
              <p:nvPr/>
            </p:nvSpPr>
            <p:spPr>
              <a:xfrm>
                <a:off x="3395652" y="4762545"/>
                <a:ext cx="4748075" cy="541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53972-4B2F-4570-BEB1-330228EAA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52" y="4762545"/>
                <a:ext cx="4748075" cy="541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14071DB-3193-49BF-9523-54EDFFDD8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686" y="5499723"/>
            <a:ext cx="3937124" cy="8272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E9C407-B282-4F2A-9888-0AA846A1B3E8}"/>
              </a:ext>
            </a:extLst>
          </p:cNvPr>
          <p:cNvSpPr txBox="1"/>
          <p:nvPr/>
        </p:nvSpPr>
        <p:spPr>
          <a:xfrm>
            <a:off x="852256" y="5291600"/>
            <a:ext cx="915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Final output</a:t>
            </a:r>
            <a:r>
              <a:rPr lang="en-US" altLang="zh-CN" dirty="0"/>
              <a:t>:</a:t>
            </a: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4ABBAE0F-300E-4268-ACDF-E97EFCD4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833E-4AD7-434D-AB16-359231470389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D85C63C5-ABC4-4019-82AC-A47E1BE2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9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849CAF-C803-494E-B5E4-214B21B3C984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0D0075-5A6F-4CEA-B0D1-40B65E35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286020"/>
            <a:ext cx="10059804" cy="453453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9A478-263D-46A7-82BE-65BBE8C1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8661-AC6E-4A05-9845-89F0EE902E19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E05CD-217A-4302-AE44-287DC767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7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849CAF-C803-494E-B5E4-214B21B3C984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Results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0FED21-D973-48B2-BF3E-18C22D6EFC24}"/>
              </a:ext>
            </a:extLst>
          </p:cNvPr>
          <p:cNvSpPr txBox="1"/>
          <p:nvPr/>
        </p:nvSpPr>
        <p:spPr>
          <a:xfrm>
            <a:off x="852256" y="1376039"/>
            <a:ext cx="915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model is pretrained on RACE dataset. Then it is fine-tune on the official training data.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65873F-7661-4A97-B2C7-AD1802A5ADB5}"/>
              </a:ext>
            </a:extLst>
          </p:cNvPr>
          <p:cNvGrpSpPr/>
          <p:nvPr/>
        </p:nvGrpSpPr>
        <p:grpSpPr>
          <a:xfrm>
            <a:off x="874474" y="2237172"/>
            <a:ext cx="5221526" cy="1440577"/>
            <a:chOff x="980592" y="2672306"/>
            <a:chExt cx="5603266" cy="14956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29E2E90-73CB-441D-9962-E73B97E4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592" y="2700236"/>
              <a:ext cx="1619476" cy="145752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605DFB5-1FEE-480F-ADDA-7A9948D5B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221" y="2672306"/>
              <a:ext cx="4029637" cy="1495634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52C173E-E299-4708-B2CA-345AF7C4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74" y="4063631"/>
            <a:ext cx="4810796" cy="1533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3C3767-4C03-415A-986C-8F0124DFB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223" y="2230514"/>
            <a:ext cx="4843550" cy="3430521"/>
          </a:xfrm>
          <a:prstGeom prst="rect">
            <a:avLst/>
          </a:prstGeom>
        </p:spPr>
      </p:pic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46791CE9-F7D7-4211-B79C-8DF44C64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018A-D63E-4445-9422-F248BCC39BD8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7F45849-3A4E-4946-83AB-DC214702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849CAF-C803-494E-B5E4-214B21B3C984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Results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0FED21-D973-48B2-BF3E-18C22D6EFC24}"/>
              </a:ext>
            </a:extLst>
          </p:cNvPr>
          <p:cNvSpPr txBox="1"/>
          <p:nvPr/>
        </p:nvSpPr>
        <p:spPr>
          <a:xfrm>
            <a:off x="852256" y="1376039"/>
            <a:ext cx="9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Ablation study.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239F4B-4759-4EA8-85A6-9B355907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8" y="2226347"/>
            <a:ext cx="5372850" cy="33818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844C9F-74DE-4723-9AEA-E6D101BB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31" y="2226347"/>
            <a:ext cx="6030167" cy="3210373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D47E3E43-7F56-4D77-83ED-9C7A45FC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5EA-FD94-4366-BEEB-8B584685E714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C32F932-7D7B-4DD2-A38D-146728D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5C0918-331A-4686-AD4F-36EA8276BF1C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A0DA32-87AA-47F6-BDA0-BCAE402D4DED}"/>
              </a:ext>
            </a:extLst>
          </p:cNvPr>
          <p:cNvSpPr txBox="1"/>
          <p:nvPr/>
        </p:nvSpPr>
        <p:spPr>
          <a:xfrm>
            <a:off x="923278" y="1704513"/>
            <a:ext cx="9632272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Pretraining can use more data and is proved helpful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Using external knowledge, like </a:t>
            </a:r>
            <a:r>
              <a:rPr lang="en-US" altLang="zh-CN" sz="2400" dirty="0" err="1"/>
              <a:t>ConceptNet</a:t>
            </a:r>
            <a:r>
              <a:rPr lang="en-US" altLang="zh-CN" sz="2400" dirty="0"/>
              <a:t>, can improve the model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Attention mechanism is helpful in such task.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D9C1E46E-CFB3-4122-BA57-33AC31DE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5DB0-464A-49A2-9F9E-DFA29A6DE8CD}" type="datetime1">
              <a:rPr lang="zh-CN" altLang="en-US" smtClean="0"/>
              <a:t>2019/3/13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9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73058-1E4B-4E9D-8350-1E306A39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4194-E7CC-43C2-AC50-08C8E8330946}" type="datetime1">
              <a:rPr lang="zh-CN" altLang="en-US" smtClean="0"/>
              <a:t>2019/3/13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7FB7F6-DB71-4A08-A7AE-07C69FF788C5}"/>
              </a:ext>
            </a:extLst>
          </p:cNvPr>
          <p:cNvSpPr txBox="1"/>
          <p:nvPr/>
        </p:nvSpPr>
        <p:spPr>
          <a:xfrm>
            <a:off x="4900474" y="284086"/>
            <a:ext cx="281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Content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914584-5877-4268-854D-575DAB978A18}"/>
              </a:ext>
            </a:extLst>
          </p:cNvPr>
          <p:cNvSpPr txBox="1"/>
          <p:nvPr/>
        </p:nvSpPr>
        <p:spPr>
          <a:xfrm>
            <a:off x="1624614" y="1464816"/>
            <a:ext cx="5699464" cy="416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 err="1"/>
              <a:t>SemEval</a:t>
            </a:r>
            <a:r>
              <a:rPr lang="en-US" altLang="zh-CN" sz="3600" dirty="0"/>
              <a:t> 2018 Task 11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 err="1"/>
              <a:t>ConceptNet</a:t>
            </a:r>
            <a:endParaRPr lang="en-US" altLang="zh-CN" sz="3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14F23F-2EDA-4DA2-A1CC-4774D137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7C28-9087-4E42-9E96-D5F4F21EFA4E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27169-B8F8-4ADE-B56A-20D9209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SemEval</a:t>
            </a:r>
            <a:r>
              <a:rPr lang="en-US" altLang="zh-CN" sz="3600" b="1" dirty="0"/>
              <a:t> 2018 Task 11: Machine Comprehension using Commonsense Knowledge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C34349-8306-41B4-874E-E898D2CF0F3D}"/>
              </a:ext>
            </a:extLst>
          </p:cNvPr>
          <p:cNvSpPr txBox="1"/>
          <p:nvPr/>
        </p:nvSpPr>
        <p:spPr>
          <a:xfrm>
            <a:off x="1464725" y="2658755"/>
            <a:ext cx="8713748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 In this task, systems will be presented with narrative texts about everyday activities and are required to answer multiple-choice questions based on this text.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0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SemEval</a:t>
            </a:r>
            <a:r>
              <a:rPr lang="en-US" altLang="zh-CN" sz="3600" b="1" dirty="0"/>
              <a:t> 2018 Task 11: Machine Comprehension using Commonsense Knowledge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736D7B-9D7E-4BB8-8CE6-B127747340A7}"/>
              </a:ext>
            </a:extLst>
          </p:cNvPr>
          <p:cNvSpPr txBox="1"/>
          <p:nvPr/>
        </p:nvSpPr>
        <p:spPr>
          <a:xfrm>
            <a:off x="781234" y="1822700"/>
            <a:ext cx="870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Example: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6F4220-9B7C-48A8-834E-7DCC5132D5C8}"/>
              </a:ext>
            </a:extLst>
          </p:cNvPr>
          <p:cNvSpPr/>
          <p:nvPr/>
        </p:nvSpPr>
        <p:spPr>
          <a:xfrm>
            <a:off x="2701771" y="2284365"/>
            <a:ext cx="3672844" cy="4190017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B93B2-7C81-4715-A703-B9F31D16C6ED}"/>
              </a:ext>
            </a:extLst>
          </p:cNvPr>
          <p:cNvSpPr/>
          <p:nvPr/>
        </p:nvSpPr>
        <p:spPr>
          <a:xfrm>
            <a:off x="6973454" y="2284365"/>
            <a:ext cx="4437311" cy="4190017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124AB8-7E73-4D8C-82B1-6AC35FD77DCE}"/>
              </a:ext>
            </a:extLst>
          </p:cNvPr>
          <p:cNvSpPr txBox="1"/>
          <p:nvPr/>
        </p:nvSpPr>
        <p:spPr>
          <a:xfrm>
            <a:off x="2820229" y="2284365"/>
            <a:ext cx="3435927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My backyard was looking a little empty, so I decided I would plant something. I went out and bought tree seeds. I found a spot in my yard that looked like it would get enough sunshine. There, I dug a hole for the seeds. Once that was done, I took my watering can and watered the seeds.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523FC1-CCA6-4CD1-8225-28128D5C2A2F}"/>
              </a:ext>
            </a:extLst>
          </p:cNvPr>
          <p:cNvSpPr txBox="1"/>
          <p:nvPr/>
        </p:nvSpPr>
        <p:spPr>
          <a:xfrm>
            <a:off x="7075054" y="2364509"/>
            <a:ext cx="4479636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Why was the tree planted in that spot?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1. to get enough sunshine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2. there was no other space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B. What was used to dig the hole?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1. a shovel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2. their bare hands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C. Who took the watering can?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1. the grandmother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2. the gardener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D3D6A-4219-44A0-B0F5-4B9F912B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CC37-0B75-4A8C-B2E4-056BAD03D57C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97874-2096-4607-8F43-B0983F88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9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3A0EAD-A89D-4137-B3B9-66956039BB0A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ConceptNet</a:t>
            </a:r>
            <a:endParaRPr lang="en-US" altLang="zh-CN" sz="3600" b="1" dirty="0"/>
          </a:p>
        </p:txBody>
      </p:sp>
      <p:pic>
        <p:nvPicPr>
          <p:cNvPr id="1026" name="Picture 2" descr="âConceptnetâçå¾çæç´¢ç»æ">
            <a:extLst>
              <a:ext uri="{FF2B5EF4-FFF2-40B4-BE49-F238E27FC236}">
                <a16:creationId xmlns:a16="http://schemas.microsoft.com/office/drawing/2014/main" id="{B4CABB60-02B4-4B43-BF03-AB35A102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0" y="2750699"/>
            <a:ext cx="59340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204200-805F-46FA-9F54-6EDF878725F4}"/>
              </a:ext>
            </a:extLst>
          </p:cNvPr>
          <p:cNvSpPr txBox="1"/>
          <p:nvPr/>
        </p:nvSpPr>
        <p:spPr>
          <a:xfrm>
            <a:off x="781234" y="1141060"/>
            <a:ext cx="10782693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ConceptNet</a:t>
            </a:r>
            <a:r>
              <a:rPr lang="en-US" altLang="zh-CN" dirty="0"/>
              <a:t> is a freely-available semantic network, designed to help computers understand the meanings of words that people use. It is a directed graph with weight of each edge. Each node in the graph is a concept and each edge is one of 37 pre-defined relations.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6472C3-F5CA-4665-A573-F381C9D5485C}"/>
              </a:ext>
            </a:extLst>
          </p:cNvPr>
          <p:cNvSpPr txBox="1"/>
          <p:nvPr/>
        </p:nvSpPr>
        <p:spPr>
          <a:xfrm>
            <a:off x="7745618" y="3429000"/>
            <a:ext cx="3493511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21 million edges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8 million nodes</a:t>
            </a:r>
            <a:endParaRPr lang="zh-CN" altLang="en-US" sz="28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1B4FF2-5E09-4FF3-B4D0-077CC845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9E11-B642-436C-9EB9-E18067D925CB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4709A-F46A-41B3-AD65-0A6CB1A3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849CAF-C803-494E-B5E4-214B21B3C984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0D0075-5A6F-4CEA-B0D1-40B65E35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286020"/>
            <a:ext cx="10059804" cy="453453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0B4A1-101C-49D2-ADE6-38954279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A752-3E34-472D-ADD3-60A74DDB9D1F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630FA-46DB-4D88-B9FF-6BB61878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7B9222-8281-43AD-9AE7-ECAE8C186EC8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887C8E-C0E0-4B7B-8BA4-F8D675CFD26A}"/>
                  </a:ext>
                </a:extLst>
              </p:cNvPr>
              <p:cNvSpPr txBox="1"/>
              <p:nvPr/>
            </p:nvSpPr>
            <p:spPr>
              <a:xfrm>
                <a:off x="852256" y="1376039"/>
                <a:ext cx="9152877" cy="441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Input Layer</a:t>
                </a:r>
                <a:r>
                  <a:rPr lang="en-US" altLang="zh-CN" dirty="0"/>
                  <a:t>:  passage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, </a:t>
                </a:r>
                <a:r>
                  <a:rPr lang="en-US" altLang="zh-CN" dirty="0"/>
                  <a:t>question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, </a:t>
                </a:r>
                <a:r>
                  <a:rPr lang="en-US" altLang="zh-CN" dirty="0"/>
                  <a:t>answer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altLang="zh-CN" b="1" dirty="0"/>
                  <a:t>,  </a:t>
                </a:r>
                <a:r>
                  <a:rPr lang="en-US" altLang="zh-CN" dirty="0"/>
                  <a:t>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b="1" dirty="0"/>
                      <m:t>∈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887C8E-C0E0-4B7B-8BA4-F8D675CF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56" y="1376039"/>
                <a:ext cx="9152877" cy="441083"/>
              </a:xfrm>
              <a:prstGeom prst="rect">
                <a:avLst/>
              </a:prstGeom>
              <a:blipFill>
                <a:blip r:embed="rId2"/>
                <a:stretch>
                  <a:fillRect l="-600"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0B87AF-BBCC-4993-98C0-B449FCE4F90C}"/>
                  </a:ext>
                </a:extLst>
              </p:cNvPr>
              <p:cNvSpPr txBox="1"/>
              <p:nvPr/>
            </p:nvSpPr>
            <p:spPr>
              <a:xfrm>
                <a:off x="932154" y="2121763"/>
                <a:ext cx="8593585" cy="275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Word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Pre-trained 300-dimensional </a:t>
                </a:r>
                <a:r>
                  <a:rPr lang="en-US" altLang="zh-CN" dirty="0" err="1"/>
                  <a:t>GloVe</a:t>
                </a:r>
                <a:r>
                  <a:rPr lang="en-US" altLang="zh-CN" dirty="0"/>
                  <a:t> embeddings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𝑔𝑙𝑜𝑣𝑒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Part-of-speech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named-entity embeddings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𝑛𝑒𝑟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Relation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Handcrafted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: frequency feature and co-occurrence feature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0B87AF-BBCC-4993-98C0-B449FCE4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54" y="2121763"/>
                <a:ext cx="8593585" cy="2756332"/>
              </a:xfrm>
              <a:prstGeom prst="rect">
                <a:avLst/>
              </a:prstGeom>
              <a:blipFill>
                <a:blip r:embed="rId3"/>
                <a:stretch>
                  <a:fillRect l="-638" t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BFFF76-DA46-4FD4-8D9A-A248E86D93C5}"/>
                  </a:ext>
                </a:extLst>
              </p:cNvPr>
              <p:cNvSpPr txBox="1"/>
              <p:nvPr/>
            </p:nvSpPr>
            <p:spPr>
              <a:xfrm>
                <a:off x="1429305" y="5122416"/>
                <a:ext cx="6542843" cy="46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𝑔𝑙𝑜𝑣𝑒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𝑝𝑜𝑠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𝑛𝑒𝑟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BFFF76-DA46-4FD4-8D9A-A248E86D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05" y="5122416"/>
                <a:ext cx="6542843" cy="463588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9624D94-BD6F-404F-B119-6CA01EB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D714-B982-4095-A3D1-5EC40CCFF20C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E3AA05-8AAC-4CB2-B29D-424F60B5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4BA223-3A96-4E0F-92DD-10D7755CB53A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Model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D7416C-C985-45C4-84BE-A37261D9ACFE}"/>
              </a:ext>
            </a:extLst>
          </p:cNvPr>
          <p:cNvSpPr txBox="1"/>
          <p:nvPr/>
        </p:nvSpPr>
        <p:spPr>
          <a:xfrm>
            <a:off x="852256" y="1376039"/>
            <a:ext cx="915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Sequence attention</a:t>
            </a:r>
            <a:r>
              <a:rPr lang="en-US" altLang="zh-CN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5D095F7-AF49-4D69-BF4A-2885B56E6196}"/>
                  </a:ext>
                </a:extLst>
              </p:cNvPr>
              <p:cNvSpPr txBox="1"/>
              <p:nvPr/>
            </p:nvSpPr>
            <p:spPr>
              <a:xfrm>
                <a:off x="3488924" y="1917577"/>
                <a:ext cx="4394447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𝑠𝑒𝑞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5D095F7-AF49-4D69-BF4A-2885B56E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924" y="1917577"/>
                <a:ext cx="4394447" cy="853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F7D7DC-0C66-487F-BD5D-A8A5CF043AD8}"/>
                  </a:ext>
                </a:extLst>
              </p:cNvPr>
              <p:cNvSpPr txBox="1"/>
              <p:nvPr/>
            </p:nvSpPr>
            <p:spPr>
              <a:xfrm>
                <a:off x="3488923" y="2821238"/>
                <a:ext cx="4394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𝑆𝑜𝑓𝑡𝑚𝑎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F7D7DC-0C66-487F-BD5D-A8A5CF043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923" y="2821238"/>
                <a:ext cx="439444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74897EB-39AD-4986-8933-C476CFCF4224}"/>
              </a:ext>
            </a:extLst>
          </p:cNvPr>
          <p:cNvSpPr txBox="1"/>
          <p:nvPr/>
        </p:nvSpPr>
        <p:spPr>
          <a:xfrm>
            <a:off x="852255" y="3588059"/>
            <a:ext cx="915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Sequence attention results</a:t>
            </a:r>
            <a:r>
              <a:rPr lang="en-US" altLang="zh-CN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670984-8B45-4A93-A36B-473CF575E7AC}"/>
                  </a:ext>
                </a:extLst>
              </p:cNvPr>
              <p:cNvSpPr txBox="1"/>
              <p:nvPr/>
            </p:nvSpPr>
            <p:spPr>
              <a:xfrm>
                <a:off x="3374993" y="4056715"/>
                <a:ext cx="4748075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𝑠𝑒𝑞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𝑔𝑙𝑜𝑣𝑒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𝑔𝑙𝑜𝑣𝑒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670984-8B45-4A93-A36B-473CF575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93" y="4056715"/>
                <a:ext cx="4748075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8EACD6-575B-48E1-B8F4-2751CA2178F1}"/>
                  </a:ext>
                </a:extLst>
              </p:cNvPr>
              <p:cNvSpPr txBox="1"/>
              <p:nvPr/>
            </p:nvSpPr>
            <p:spPr>
              <a:xfrm>
                <a:off x="3374992" y="4765116"/>
                <a:ext cx="4748075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𝑠𝑒𝑞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𝑔𝑙𝑜𝑣𝑒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𝑔𝑙𝑜𝑣𝑒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8EACD6-575B-48E1-B8F4-2751CA21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92" y="4765116"/>
                <a:ext cx="4748075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43E3EDE-5820-4A57-8D9F-FCF1ADFA89A8}"/>
                  </a:ext>
                </a:extLst>
              </p:cNvPr>
              <p:cNvSpPr txBox="1"/>
              <p:nvPr/>
            </p:nvSpPr>
            <p:spPr>
              <a:xfrm>
                <a:off x="3374992" y="5473517"/>
                <a:ext cx="4748075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𝑠𝑒𝑞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𝑔𝑙𝑜𝑣𝑒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𝑔𝑙𝑜𝑣𝑒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43E3EDE-5820-4A57-8D9F-FCF1ADFA8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92" y="5473517"/>
                <a:ext cx="4748075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0BCA5B76-9298-427C-96A7-32E6EE50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DA2-1173-478B-84B3-631566D098CE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B0ABA02-0A7B-482E-BBD5-F831A4A5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2D73CC-71CC-40DD-891D-16F9A17B6C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C87E24-EC1E-425F-AD35-1B90810E0C56}"/>
              </a:ext>
            </a:extLst>
          </p:cNvPr>
          <p:cNvSpPr txBox="1"/>
          <p:nvPr/>
        </p:nvSpPr>
        <p:spPr>
          <a:xfrm>
            <a:off x="852256" y="1376039"/>
            <a:ext cx="915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BiLSTM</a:t>
            </a:r>
            <a:r>
              <a:rPr lang="en-US" altLang="zh-CN" dirty="0"/>
              <a:t>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B02936-AA7F-4202-A2D7-E421934A6397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Model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D0A6DD-4E76-4CBA-88A8-D307AE00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13" y="2238785"/>
            <a:ext cx="7407620" cy="2583170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36572E-FF47-4ED7-BA35-E1A08BA1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D661-5D86-42CA-8DC6-5DE445BD05FF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B47077-0DD5-41CC-8533-693AD4E7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3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417</Words>
  <Application>Microsoft Office PowerPoint</Application>
  <PresentationFormat>宽屏</PresentationFormat>
  <Paragraphs>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KJ</dc:creator>
  <cp:lastModifiedBy>Lee KJ</cp:lastModifiedBy>
  <cp:revision>21</cp:revision>
  <dcterms:created xsi:type="dcterms:W3CDTF">2019-03-13T00:48:37Z</dcterms:created>
  <dcterms:modified xsi:type="dcterms:W3CDTF">2019-03-13T08:16:38Z</dcterms:modified>
</cp:coreProperties>
</file>