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80137"/>
  </p:normalViewPr>
  <p:slideViewPr>
    <p:cSldViewPr snapToGrid="0" snapToObjects="1">
      <p:cViewPr>
        <p:scale>
          <a:sx n="49" d="100"/>
          <a:sy n="49" d="100"/>
        </p:scale>
        <p:origin x="289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8015F-9191-DD49-BAA2-DE49EFDD25F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FF07-9C19-0547-B7E0-024450798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21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EFF07-9C19-0547-B7E0-0244507980B0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34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set of sentences describing the relative geographical positions for a pair of objects o1 and o2, we aim to find the geographical path between o1 and o2.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EFF07-9C19-0547-B7E0-0244507980B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96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EFF07-9C19-0547-B7E0-0244507980B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35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GCN: undirected graph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EFF07-9C19-0547-B7E0-0244507980B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9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NGE</a:t>
            </a:r>
            <a:r>
              <a:rPr kumimoji="1" lang="en-US" altLang="zh-CN" baseline="0" dirty="0" smtClean="0"/>
              <a:t> &lt; PGE: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a super node in graph which changes the original graph topology and brings un- necessary noise into the graph. 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EFF07-9C19-0547-B7E0-0244507980B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11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GCN: undirected graph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EFF07-9C19-0547-B7E0-0244507980B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96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GCN: undirected graph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EFF07-9C19-0547-B7E0-0244507980B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39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EFF07-9C19-0547-B7E0-0244507980B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3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BA3-0E13-0C4E-B520-C5694C9C54E7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96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3EFA-FFC3-E041-B117-F23A70178DC5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8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93E7-4E75-CD47-8DCE-6E0288FEF2C7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B9D-EAD5-124E-B495-143B8CAC7FE9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70654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00A47827-9B1F-3747-B2E7-13B83AA5ECE5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72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1B1B-77F3-4347-A59E-B03B31C95AF3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69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E32-C049-6543-8E4A-D354FEA5C01A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0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2B6-E43D-6A46-AB89-7ABBD938AF5E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61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38-E044-FE4C-A126-B7B4F356247D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37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43BC-07A6-F140-97B9-EDBF9BD61C3F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28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8246-DD93-5449-95EC-1D68AF3E5869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3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9FF-8AE6-8246-A1DD-77A87068C58D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41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E3C3-F4DA-154F-B1A6-0A34B5433A6E}" type="datetime1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7827-9B1F-3747-B2E7-13B83AA5E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14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2141" y="2111627"/>
            <a:ext cx="9302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Graph2Seq: Graph to Sequence Learning With Attention-based Neural Networks </a:t>
            </a:r>
            <a:endParaRPr lang="en-US" altLang="zh-CN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7922" y="3670126"/>
            <a:ext cx="8551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effectLst/>
                <a:latin typeface="NimbusRomNo9L" charset="0"/>
              </a:rPr>
              <a:t>Kun Xu, </a:t>
            </a:r>
            <a:r>
              <a:rPr lang="en-US" altLang="zh-CN" b="0" dirty="0" err="1" smtClean="0">
                <a:effectLst/>
                <a:latin typeface="NimbusRomNo9L" charset="0"/>
              </a:rPr>
              <a:t>Zhiguo</a:t>
            </a:r>
            <a:r>
              <a:rPr lang="en-US" altLang="zh-CN" b="0" dirty="0" smtClean="0">
                <a:effectLst/>
                <a:latin typeface="NimbusRomNo9L" charset="0"/>
              </a:rPr>
              <a:t> Wang, Michael </a:t>
            </a:r>
            <a:r>
              <a:rPr lang="en-US" altLang="zh-CN" b="0" dirty="0" err="1" smtClean="0">
                <a:effectLst/>
                <a:latin typeface="NimbusRomNo9L" charset="0"/>
              </a:rPr>
              <a:t>Witbrock</a:t>
            </a:r>
            <a:r>
              <a:rPr lang="en-US" altLang="zh-CN" dirty="0" smtClean="0">
                <a:latin typeface="NimbusRomNo9L" charset="0"/>
              </a:rPr>
              <a:t>,</a:t>
            </a:r>
            <a:r>
              <a:rPr lang="en-US" altLang="zh-CN" dirty="0"/>
              <a:t> </a:t>
            </a:r>
            <a:r>
              <a:rPr lang="en-US" altLang="zh-CN" b="0" dirty="0" err="1" smtClean="0">
                <a:effectLst/>
                <a:latin typeface="NimbusRomNo9L" charset="0"/>
              </a:rPr>
              <a:t>Lingfei</a:t>
            </a:r>
            <a:r>
              <a:rPr lang="en-US" altLang="zh-CN" b="0" dirty="0" smtClean="0">
                <a:effectLst/>
                <a:latin typeface="NimbusRomNo9L" charset="0"/>
              </a:rPr>
              <a:t> Wu, </a:t>
            </a:r>
            <a:r>
              <a:rPr lang="en-US" altLang="zh-CN" b="0" dirty="0" err="1" smtClean="0">
                <a:effectLst/>
                <a:latin typeface="NimbusRomNo9L" charset="0"/>
              </a:rPr>
              <a:t>Yansong</a:t>
            </a:r>
            <a:r>
              <a:rPr lang="en-US" altLang="zh-CN" b="0" dirty="0" smtClean="0">
                <a:effectLst/>
                <a:latin typeface="NimbusRomNo9L" charset="0"/>
              </a:rPr>
              <a:t> Feng, Vadim </a:t>
            </a:r>
            <a:r>
              <a:rPr lang="en-US" altLang="zh-CN" b="0" dirty="0" err="1" smtClean="0">
                <a:effectLst/>
                <a:latin typeface="NimbusRomNo9L" charset="0"/>
              </a:rPr>
              <a:t>Sheinin</a:t>
            </a:r>
            <a:r>
              <a:rPr lang="en-US" altLang="zh-CN" b="0" dirty="0" smtClean="0">
                <a:effectLst/>
                <a:latin typeface="NimbusRomNo9L" charset="0"/>
              </a:rPr>
              <a:t>  </a:t>
            </a:r>
          </a:p>
          <a:p>
            <a:pPr algn="ctr"/>
            <a:r>
              <a:rPr lang="en-US" altLang="zh-CN" dirty="0" smtClean="0">
                <a:effectLst/>
                <a:latin typeface="NimbusRomNo9L" charset="0"/>
              </a:rPr>
              <a:t>IBM Research Group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-26126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68533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9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349795" y="691756"/>
            <a:ext cx="6204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The difference between Tree-LSTM and GCN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Thinking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875490" y="1649579"/>
            <a:ext cx="3213707" cy="3118856"/>
            <a:chOff x="362161" y="800983"/>
            <a:chExt cx="3213707" cy="3118856"/>
          </a:xfrm>
        </p:grpSpPr>
        <p:sp>
          <p:nvSpPr>
            <p:cNvPr id="13" name="椭圆 12"/>
            <p:cNvSpPr/>
            <p:nvPr/>
          </p:nvSpPr>
          <p:spPr>
            <a:xfrm>
              <a:off x="1838242" y="800983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94161" y="2006162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143225" y="3453196"/>
              <a:ext cx="432000" cy="4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2161" y="3487839"/>
              <a:ext cx="432000" cy="43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229456" y="3487839"/>
              <a:ext cx="432000" cy="43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143868" y="1933576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9" name="直线连接符 18"/>
            <p:cNvCxnSpPr>
              <a:stCxn id="14" idx="0"/>
              <a:endCxn id="13" idx="4"/>
            </p:cNvCxnSpPr>
            <p:nvPr/>
          </p:nvCxnSpPr>
          <p:spPr>
            <a:xfrm flipV="1">
              <a:off x="1010161" y="1232983"/>
              <a:ext cx="1044081" cy="77317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13" idx="4"/>
              <a:endCxn id="18" idx="0"/>
            </p:cNvCxnSpPr>
            <p:nvPr/>
          </p:nvCxnSpPr>
          <p:spPr>
            <a:xfrm>
              <a:off x="2054242" y="1232983"/>
              <a:ext cx="1305626" cy="700593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15" idx="0"/>
              <a:endCxn id="18" idx="4"/>
            </p:cNvCxnSpPr>
            <p:nvPr/>
          </p:nvCxnSpPr>
          <p:spPr>
            <a:xfrm flipV="1">
              <a:off x="3359225" y="2365576"/>
              <a:ext cx="643" cy="10876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14" idx="4"/>
              <a:endCxn id="16" idx="0"/>
            </p:cNvCxnSpPr>
            <p:nvPr/>
          </p:nvCxnSpPr>
          <p:spPr>
            <a:xfrm flipH="1">
              <a:off x="578161" y="2438162"/>
              <a:ext cx="432000" cy="104967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14" idx="4"/>
              <a:endCxn id="17" idx="0"/>
            </p:cNvCxnSpPr>
            <p:nvPr/>
          </p:nvCxnSpPr>
          <p:spPr>
            <a:xfrm>
              <a:off x="1010161" y="2438162"/>
              <a:ext cx="435295" cy="104967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990418" y="5079927"/>
            <a:ext cx="288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Tree-LSTM: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Unidirectional 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405985" y="505141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GCN: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Bidirectional 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243912" y="2548094"/>
            <a:ext cx="1878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B’s node embedding only contains information from C.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5" name="组 44"/>
          <p:cNvGrpSpPr/>
          <p:nvPr/>
        </p:nvGrpSpPr>
        <p:grpSpPr>
          <a:xfrm>
            <a:off x="6671453" y="1726746"/>
            <a:ext cx="3213707" cy="3118856"/>
            <a:chOff x="362161" y="800983"/>
            <a:chExt cx="3213707" cy="3118856"/>
          </a:xfrm>
        </p:grpSpPr>
        <p:sp>
          <p:nvSpPr>
            <p:cNvPr id="46" name="椭圆 45"/>
            <p:cNvSpPr/>
            <p:nvPr/>
          </p:nvSpPr>
          <p:spPr>
            <a:xfrm>
              <a:off x="1838242" y="800983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4161" y="2006162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143225" y="3453196"/>
              <a:ext cx="432000" cy="4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62161" y="3487839"/>
              <a:ext cx="432000" cy="43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229456" y="3487839"/>
              <a:ext cx="432000" cy="43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143868" y="1933576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2" name="直线连接符 51"/>
            <p:cNvCxnSpPr>
              <a:endCxn id="56" idx="4"/>
            </p:cNvCxnSpPr>
            <p:nvPr/>
          </p:nvCxnSpPr>
          <p:spPr>
            <a:xfrm flipV="1">
              <a:off x="1010161" y="1232983"/>
              <a:ext cx="1044081" cy="77317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/>
            <p:cNvCxnSpPr>
              <a:stCxn id="56" idx="4"/>
            </p:cNvCxnSpPr>
            <p:nvPr/>
          </p:nvCxnSpPr>
          <p:spPr>
            <a:xfrm>
              <a:off x="2054242" y="1232983"/>
              <a:ext cx="1305626" cy="700593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/>
            <p:nvPr/>
          </p:nvCxnSpPr>
          <p:spPr>
            <a:xfrm flipV="1">
              <a:off x="3359225" y="2365576"/>
              <a:ext cx="643" cy="10876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/>
            <p:nvPr/>
          </p:nvCxnSpPr>
          <p:spPr>
            <a:xfrm flipH="1">
              <a:off x="578161" y="2438162"/>
              <a:ext cx="432000" cy="104967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/>
            <p:nvPr/>
          </p:nvCxnSpPr>
          <p:spPr>
            <a:xfrm>
              <a:off x="1010161" y="2438162"/>
              <a:ext cx="435295" cy="104967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35355" y="2548094"/>
            <a:ext cx="1878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B’s node embedding contains information both from A and C.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7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9795" y="691756"/>
            <a:ext cx="4873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Task 1: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bAbI Task 19 (</a:t>
            </a:r>
            <a:r>
              <a:rPr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Path </a:t>
            </a:r>
            <a:r>
              <a:rPr lang="en-US" altLang="zh-CN" sz="2400" i="1" dirty="0">
                <a:latin typeface="Times New Roman" charset="0"/>
                <a:ea typeface="Times New Roman" charset="0"/>
                <a:cs typeface="Times New Roman" charset="0"/>
              </a:rPr>
              <a:t>Finding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"/>
          <a:stretch/>
        </p:blipFill>
        <p:spPr>
          <a:xfrm>
            <a:off x="297192" y="1643172"/>
            <a:ext cx="6203621" cy="31055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76545" y="1941615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NimbusRomNo9L" charset="0"/>
              </a:rPr>
              <a:t>G</a:t>
            </a:r>
            <a:r>
              <a:rPr lang="en-US" altLang="zh-CN" smtClean="0">
                <a:latin typeface="NimbusRomNo9L" charset="0"/>
              </a:rPr>
              <a:t>raph 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7960" y="4869104"/>
            <a:ext cx="5018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NimbusRomNo9L" charset="0"/>
              </a:rPr>
              <a:t>Trick: Assign </a:t>
            </a:r>
            <a:r>
              <a:rPr lang="en-US" altLang="zh-CN" dirty="0">
                <a:latin typeface="NimbusRomNo9L" charset="0"/>
              </a:rPr>
              <a:t>the edge’s text </a:t>
            </a:r>
            <a:r>
              <a:rPr lang="en-US" altLang="zh-CN">
                <a:latin typeface="NimbusRomNo9L" charset="0"/>
              </a:rPr>
              <a:t>as </a:t>
            </a:r>
            <a:r>
              <a:rPr lang="en-US" altLang="zh-CN" smtClean="0">
                <a:latin typeface="NimbusRomNo9L" charset="0"/>
              </a:rPr>
              <a:t>node’s text </a:t>
            </a:r>
            <a:r>
              <a:rPr lang="en-US" altLang="zh-CN" dirty="0">
                <a:latin typeface="NimbusRomNo9L" charset="0"/>
              </a:rPr>
              <a:t>attribute 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2370428"/>
            <a:ext cx="4864100" cy="1651000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4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9795" y="691756"/>
            <a:ext cx="5519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Task 2: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Natural Language Generation Task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5" y="2682576"/>
            <a:ext cx="6920167" cy="3038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45" y="2374403"/>
            <a:ext cx="4466071" cy="3347142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178" y="1502840"/>
            <a:ext cx="590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Dataset: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WikiSQL</a:t>
            </a:r>
          </a:p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Description: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87,726 hand-annotated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instances</a:t>
            </a:r>
          </a:p>
          <a:p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Task: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Generation SQL query description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0031" y="5549862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* NGE: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Node-based Graph Embedding</a:t>
            </a:r>
          </a:p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* PGE: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Pooling-based Graph Embedding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235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Knowledge Take-Away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795" y="69175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Conclusion: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8788" y="1728788"/>
            <a:ext cx="9043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This paper proposed a novel graph-to-sequence model.</a:t>
            </a:r>
          </a:p>
          <a:p>
            <a:pPr marL="457200" indent="-457200">
              <a:buAutoNum type="arabicPeriod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 graph encoder in this paper is bidirectional.</a:t>
            </a:r>
          </a:p>
          <a:p>
            <a:pPr marL="457200" indent="-457200">
              <a:buAutoNum type="arabicPeriod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 improvement from Tree2Seq to Graph2Seq may result from the bidirectional mechanism in Graph2Seq model.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37158" y="2606485"/>
            <a:ext cx="37176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 smtClean="0">
                <a:latin typeface="Times New Roman" charset="0"/>
                <a:ea typeface="Times New Roman" charset="0"/>
                <a:cs typeface="Times New Roman" charset="0"/>
              </a:rPr>
              <a:t>Thank you </a:t>
            </a:r>
            <a:r>
              <a:rPr kumimoji="1" lang="en-US" altLang="zh-CN" sz="4800" b="1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</a:t>
            </a:r>
            <a:endParaRPr lang="en-US" altLang="zh-CN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 104"/>
          <p:cNvGrpSpPr/>
          <p:nvPr/>
        </p:nvGrpSpPr>
        <p:grpSpPr>
          <a:xfrm>
            <a:off x="898731" y="797562"/>
            <a:ext cx="9401701" cy="4888400"/>
            <a:chOff x="156609" y="201214"/>
            <a:chExt cx="9401701" cy="4888400"/>
          </a:xfrm>
        </p:grpSpPr>
        <p:sp>
          <p:nvSpPr>
            <p:cNvPr id="4" name="矩形 3"/>
            <p:cNvSpPr/>
            <p:nvPr/>
          </p:nvSpPr>
          <p:spPr>
            <a:xfrm>
              <a:off x="1351722" y="1476244"/>
              <a:ext cx="2494978" cy="22512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31757" y="2411674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56609" y="2376070"/>
                  <a:ext cx="491096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09" y="2376070"/>
                  <a:ext cx="491096" cy="3855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 t="-4762" r="-9877" b="-174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736608" y="1979041"/>
              <a:ext cx="185530" cy="1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248121" y="1945252"/>
                  <a:ext cx="491096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121" y="1945252"/>
                  <a:ext cx="491096" cy="3855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500" t="-4762" r="-11250" b="-174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248121" y="2761625"/>
                  <a:ext cx="691471" cy="43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𝒩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121" y="2761625"/>
                  <a:ext cx="691471" cy="4328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线箭头连接符 9"/>
            <p:cNvCxnSpPr>
              <a:endCxn id="6" idx="3"/>
            </p:cNvCxnSpPr>
            <p:nvPr/>
          </p:nvCxnSpPr>
          <p:spPr>
            <a:xfrm flipH="1">
              <a:off x="1922138" y="2138030"/>
              <a:ext cx="325983" cy="489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endCxn id="6" idx="3"/>
            </p:cNvCxnSpPr>
            <p:nvPr/>
          </p:nvCxnSpPr>
          <p:spPr>
            <a:xfrm flipH="1" flipV="1">
              <a:off x="1922138" y="2627674"/>
              <a:ext cx="325983" cy="350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6" idx="1"/>
            </p:cNvCxnSpPr>
            <p:nvPr/>
          </p:nvCxnSpPr>
          <p:spPr>
            <a:xfrm flipH="1">
              <a:off x="1163757" y="2627674"/>
              <a:ext cx="5728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314444" y="1095659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284896" y="1563741"/>
                  <a:ext cx="491095" cy="3983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4896" y="1563741"/>
                  <a:ext cx="491095" cy="3983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t="-3030" r="-11250"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3246782" y="2570419"/>
              <a:ext cx="463827" cy="407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314444" y="2564481"/>
              <a:ext cx="432000" cy="4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284895" y="3067908"/>
                  <a:ext cx="491095" cy="3983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4895" y="3067908"/>
                  <a:ext cx="491095" cy="3983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500" t="-4615" r="-11250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/>
            <p:cNvSpPr/>
            <p:nvPr/>
          </p:nvSpPr>
          <p:spPr>
            <a:xfrm>
              <a:off x="5284895" y="4140075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255347" y="4691300"/>
                  <a:ext cx="491095" cy="3983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347" y="4691300"/>
                  <a:ext cx="491095" cy="39831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00" t="-3030" r="-11250"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/>
            <p:cNvCxnSpPr>
              <a:stCxn id="13" idx="2"/>
            </p:cNvCxnSpPr>
            <p:nvPr/>
          </p:nvCxnSpPr>
          <p:spPr>
            <a:xfrm flipH="1">
              <a:off x="3710609" y="1311659"/>
              <a:ext cx="1603835" cy="1462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16" idx="2"/>
              <a:endCxn id="15" idx="3"/>
            </p:cNvCxnSpPr>
            <p:nvPr/>
          </p:nvCxnSpPr>
          <p:spPr>
            <a:xfrm flipH="1" flipV="1">
              <a:off x="3710609" y="2774241"/>
              <a:ext cx="1603835" cy="6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18" idx="2"/>
              <a:endCxn id="15" idx="3"/>
            </p:cNvCxnSpPr>
            <p:nvPr/>
          </p:nvCxnSpPr>
          <p:spPr>
            <a:xfrm flipH="1" flipV="1">
              <a:off x="3710609" y="2774241"/>
              <a:ext cx="1574286" cy="158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>
              <a:endCxn id="9" idx="3"/>
            </p:cNvCxnSpPr>
            <p:nvPr/>
          </p:nvCxnSpPr>
          <p:spPr>
            <a:xfrm flipH="1">
              <a:off x="2939592" y="2761625"/>
              <a:ext cx="264760" cy="216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717836" y="965137"/>
              <a:ext cx="632443" cy="6930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7980294" y="267202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244095" y="993619"/>
              <a:ext cx="432000" cy="4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1" name="直线箭头连接符 40"/>
            <p:cNvCxnSpPr>
              <a:stCxn id="39" idx="2"/>
              <a:endCxn id="38" idx="3"/>
            </p:cNvCxnSpPr>
            <p:nvPr/>
          </p:nvCxnSpPr>
          <p:spPr>
            <a:xfrm flipH="1">
              <a:off x="7350279" y="483202"/>
              <a:ext cx="630015" cy="828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>
              <a:stCxn id="40" idx="2"/>
              <a:endCxn id="38" idx="3"/>
            </p:cNvCxnSpPr>
            <p:nvPr/>
          </p:nvCxnSpPr>
          <p:spPr>
            <a:xfrm flipH="1">
              <a:off x="7350279" y="1209619"/>
              <a:ext cx="893816" cy="10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>
              <a:stCxn id="38" idx="1"/>
              <a:endCxn id="13" idx="6"/>
            </p:cNvCxnSpPr>
            <p:nvPr/>
          </p:nvCxnSpPr>
          <p:spPr>
            <a:xfrm flipH="1">
              <a:off x="5746444" y="1311659"/>
              <a:ext cx="971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6717836" y="2456287"/>
              <a:ext cx="632443" cy="6930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152573" y="1832469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8" name="直线箭头连接符 67"/>
            <p:cNvCxnSpPr>
              <a:stCxn id="66" idx="2"/>
              <a:endCxn id="65" idx="3"/>
            </p:cNvCxnSpPr>
            <p:nvPr/>
          </p:nvCxnSpPr>
          <p:spPr>
            <a:xfrm flipH="1">
              <a:off x="7350279" y="2048469"/>
              <a:ext cx="802294" cy="754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>
              <a:stCxn id="71" idx="2"/>
              <a:endCxn id="65" idx="3"/>
            </p:cNvCxnSpPr>
            <p:nvPr/>
          </p:nvCxnSpPr>
          <p:spPr>
            <a:xfrm flipH="1">
              <a:off x="7350279" y="2632316"/>
              <a:ext cx="1109816" cy="1704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/>
            <p:nvPr/>
          </p:nvCxnSpPr>
          <p:spPr>
            <a:xfrm flipH="1">
              <a:off x="5746444" y="2802809"/>
              <a:ext cx="971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8460095" y="2416316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460095" y="3077223"/>
              <a:ext cx="432000" cy="43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8152573" y="3539619"/>
              <a:ext cx="432000" cy="43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0" name="直线箭头连接符 79"/>
            <p:cNvCxnSpPr>
              <a:stCxn id="73" idx="2"/>
              <a:endCxn id="65" idx="3"/>
            </p:cNvCxnSpPr>
            <p:nvPr/>
          </p:nvCxnSpPr>
          <p:spPr>
            <a:xfrm flipH="1" flipV="1">
              <a:off x="7350279" y="2802809"/>
              <a:ext cx="1109816" cy="490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/>
            <p:cNvCxnSpPr>
              <a:stCxn id="74" idx="1"/>
              <a:endCxn id="65" idx="3"/>
            </p:cNvCxnSpPr>
            <p:nvPr/>
          </p:nvCxnSpPr>
          <p:spPr>
            <a:xfrm flipH="1" flipV="1">
              <a:off x="7350279" y="2802809"/>
              <a:ext cx="865559" cy="8000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8244095" y="4458457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757144" y="4009553"/>
              <a:ext cx="632443" cy="6930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箭头连接符 87"/>
            <p:cNvCxnSpPr>
              <a:stCxn id="87" idx="1"/>
              <a:endCxn id="18" idx="6"/>
            </p:cNvCxnSpPr>
            <p:nvPr/>
          </p:nvCxnSpPr>
          <p:spPr>
            <a:xfrm flipH="1">
              <a:off x="5716895" y="4356075"/>
              <a:ext cx="1040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>
              <a:stCxn id="86" idx="2"/>
              <a:endCxn id="87" idx="3"/>
            </p:cNvCxnSpPr>
            <p:nvPr/>
          </p:nvCxnSpPr>
          <p:spPr>
            <a:xfrm flipH="1" flipV="1">
              <a:off x="7389587" y="4356075"/>
              <a:ext cx="854508" cy="318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8589781" y="201214"/>
                  <a:ext cx="491096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781" y="201214"/>
                  <a:ext cx="491096" cy="38555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500" t="-4762" r="-11250" b="-174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8753671" y="965137"/>
                  <a:ext cx="491095" cy="3983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671" y="965137"/>
                  <a:ext cx="491095" cy="39831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500" t="-4615" r="-11250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8785016" y="1762060"/>
                  <a:ext cx="491096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16" y="1762060"/>
                  <a:ext cx="491096" cy="38555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500" t="-4762" r="-11250" b="-174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9067215" y="2417254"/>
                  <a:ext cx="491095" cy="3983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7215" y="2417254"/>
                  <a:ext cx="491095" cy="39831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111" t="-3030" r="-9877"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9030564" y="3100266"/>
                  <a:ext cx="491095" cy="3983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𝐸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564" y="3100266"/>
                  <a:ext cx="491095" cy="39831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111" t="-3030" r="-9877"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8753670" y="3639856"/>
                  <a:ext cx="491095" cy="3983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𝐹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670" y="3639856"/>
                  <a:ext cx="491095" cy="39831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500" t="-4615" r="-11250" b="-123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8821667" y="4451231"/>
                  <a:ext cx="491096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667" y="4451231"/>
                  <a:ext cx="491096" cy="38555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500" t="-4762" r="-11250" b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文本框 102"/>
            <p:cNvSpPr txBox="1"/>
            <p:nvPr/>
          </p:nvSpPr>
          <p:spPr>
            <a:xfrm>
              <a:off x="2898397" y="3270524"/>
              <a:ext cx="139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i="1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CN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ggregation</a:t>
              </a:r>
              <a:endParaRPr kumimoji="1" lang="zh-CN" altLang="en-US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538106" y="328946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i="1" smtClean="0">
                  <a:latin typeface="Times New Roman" charset="0"/>
                  <a:ea typeface="Times New Roman" charset="0"/>
                  <a:cs typeface="Times New Roman" charset="0"/>
                </a:rPr>
                <a:t>FC</a:t>
              </a:r>
              <a:endParaRPr kumimoji="1" lang="zh-CN" altLang="en-US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376299" y="453217"/>
            <a:ext cx="2325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Structured Data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Motivations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" b="1"/>
          <a:stretch/>
        </p:blipFill>
        <p:spPr>
          <a:xfrm>
            <a:off x="98998" y="1204691"/>
            <a:ext cx="4736399" cy="42691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3161" y="5473874"/>
            <a:ext cx="4397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Times New Roman" charset="0"/>
                <a:ea typeface="Times New Roman" charset="0"/>
                <a:cs typeface="Times New Roman" charset="0"/>
              </a:rPr>
              <a:t>Task1: SQL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query description generation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70"/>
          <a:stretch/>
        </p:blipFill>
        <p:spPr>
          <a:xfrm>
            <a:off x="5168348" y="1522478"/>
            <a:ext cx="6705600" cy="181680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51374" y="5473874"/>
            <a:ext cx="368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Times New Roman" charset="0"/>
                <a:ea typeface="Times New Roman" charset="0"/>
                <a:cs typeface="Times New Roman" charset="0"/>
              </a:rPr>
              <a:t>Task2: Geographical Path Finding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57"/>
          <a:stretch/>
        </p:blipFill>
        <p:spPr>
          <a:xfrm>
            <a:off x="5168348" y="3962602"/>
            <a:ext cx="6705600" cy="1002447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212"/>
          <a:stretch/>
        </p:blipFill>
        <p:spPr>
          <a:xfrm>
            <a:off x="488049" y="1071455"/>
            <a:ext cx="3620488" cy="51540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224" y="1160082"/>
            <a:ext cx="6172140" cy="4363896"/>
          </a:xfrm>
          <a:prstGeom prst="rect">
            <a:avLst/>
          </a:prstGeom>
        </p:spPr>
      </p:pic>
      <p:sp>
        <p:nvSpPr>
          <p:cNvPr id="94" name="矩形 93"/>
          <p:cNvSpPr/>
          <p:nvPr/>
        </p:nvSpPr>
        <p:spPr>
          <a:xfrm>
            <a:off x="376299" y="453217"/>
            <a:ext cx="2325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Structured Data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Motivations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44536" y="5822952"/>
            <a:ext cx="564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Our Task</a:t>
            </a:r>
            <a:r>
              <a:rPr kumimoji="1" lang="en-US" altLang="zh-CN" sz="2000" smtClean="0">
                <a:latin typeface="Times New Roman" charset="0"/>
                <a:ea typeface="Times New Roman" charset="0"/>
                <a:cs typeface="Times New Roman" charset="0"/>
              </a:rPr>
              <a:t>: Structured </a:t>
            </a:r>
            <a:r>
              <a:rPr kumimoji="1" lang="en-US" altLang="zh-CN" sz="200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z="2000" smtClean="0">
                <a:latin typeface="Times New Roman" charset="0"/>
                <a:ea typeface="Times New Roman" charset="0"/>
                <a:cs typeface="Times New Roman" charset="0"/>
              </a:rPr>
              <a:t>ocument </a:t>
            </a:r>
            <a:r>
              <a:rPr kumimoji="1" lang="en-US" altLang="zh-CN" sz="200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kumimoji="1" lang="en-US" altLang="zh-CN" sz="2000" smtClean="0">
                <a:latin typeface="Times New Roman" charset="0"/>
                <a:ea typeface="Times New Roman" charset="0"/>
                <a:cs typeface="Times New Roman" charset="0"/>
              </a:rPr>
              <a:t>uestion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kumimoji="1" lang="en-US" altLang="zh-CN" sz="2000" smtClean="0">
                <a:latin typeface="Times New Roman" charset="0"/>
                <a:ea typeface="Times New Roman" charset="0"/>
                <a:cs typeface="Times New Roman" charset="0"/>
              </a:rPr>
              <a:t>eneration</a:t>
            </a: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9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349795" y="691756"/>
            <a:ext cx="220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Task Definition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Task Definition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812001" y="3668069"/>
            <a:ext cx="2929293" cy="2643623"/>
            <a:chOff x="679458" y="1758573"/>
            <a:chExt cx="2929293" cy="2643623"/>
          </a:xfrm>
        </p:grpSpPr>
        <p:sp>
          <p:nvSpPr>
            <p:cNvPr id="2" name="椭圆 1"/>
            <p:cNvSpPr/>
            <p:nvPr/>
          </p:nvSpPr>
          <p:spPr>
            <a:xfrm>
              <a:off x="1073426" y="1974573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79458" y="2951653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176751" y="3005483"/>
              <a:ext cx="432000" cy="4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389623" y="3793802"/>
              <a:ext cx="432000" cy="43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80215" y="3970196"/>
              <a:ext cx="432000" cy="43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13486" y="1758573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线连接符 37"/>
            <p:cNvCxnSpPr>
              <a:stCxn id="10" idx="0"/>
              <a:endCxn id="2" idx="3"/>
            </p:cNvCxnSpPr>
            <p:nvPr/>
          </p:nvCxnSpPr>
          <p:spPr>
            <a:xfrm flipV="1">
              <a:off x="895458" y="2343308"/>
              <a:ext cx="241233" cy="608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>
              <a:stCxn id="2" idx="6"/>
              <a:endCxn id="14" idx="2"/>
            </p:cNvCxnSpPr>
            <p:nvPr/>
          </p:nvCxnSpPr>
          <p:spPr>
            <a:xfrm flipV="1">
              <a:off x="1505426" y="1974573"/>
              <a:ext cx="160806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11" idx="0"/>
              <a:endCxn id="14" idx="4"/>
            </p:cNvCxnSpPr>
            <p:nvPr/>
          </p:nvCxnSpPr>
          <p:spPr>
            <a:xfrm flipH="1" flipV="1">
              <a:off x="3329486" y="2190573"/>
              <a:ext cx="63265" cy="814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>
              <a:stCxn id="11" idx="1"/>
              <a:endCxn id="2" idx="5"/>
            </p:cNvCxnSpPr>
            <p:nvPr/>
          </p:nvCxnSpPr>
          <p:spPr>
            <a:xfrm flipH="1" flipV="1">
              <a:off x="1442161" y="2343308"/>
              <a:ext cx="1797855" cy="725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/>
            <p:cNvCxnSpPr>
              <a:stCxn id="11" idx="2"/>
              <a:endCxn id="12" idx="7"/>
            </p:cNvCxnSpPr>
            <p:nvPr/>
          </p:nvCxnSpPr>
          <p:spPr>
            <a:xfrm flipH="1">
              <a:off x="1758358" y="3221483"/>
              <a:ext cx="1418393" cy="635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>
              <a:stCxn id="11" idx="4"/>
              <a:endCxn id="13" idx="0"/>
            </p:cNvCxnSpPr>
            <p:nvPr/>
          </p:nvCxnSpPr>
          <p:spPr>
            <a:xfrm flipH="1">
              <a:off x="3296215" y="3437483"/>
              <a:ext cx="96536" cy="532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/>
            <p:cNvCxnSpPr>
              <a:stCxn id="13" idx="2"/>
              <a:endCxn id="12" idx="6"/>
            </p:cNvCxnSpPr>
            <p:nvPr/>
          </p:nvCxnSpPr>
          <p:spPr>
            <a:xfrm flipH="1" flipV="1">
              <a:off x="1821623" y="4009802"/>
              <a:ext cx="1258592" cy="176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梯形 68"/>
          <p:cNvSpPr/>
          <p:nvPr/>
        </p:nvSpPr>
        <p:spPr>
          <a:xfrm>
            <a:off x="1305111" y="1953545"/>
            <a:ext cx="2436183" cy="914400"/>
          </a:xfrm>
          <a:prstGeom prst="trapezoid">
            <a:avLst>
              <a:gd name="adj" fmla="val 568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Graph Encoder</a:t>
            </a:r>
            <a:endParaRPr kumimoji="1"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1" name="组 70"/>
          <p:cNvGrpSpPr/>
          <p:nvPr/>
        </p:nvGrpSpPr>
        <p:grpSpPr>
          <a:xfrm>
            <a:off x="7450100" y="1952394"/>
            <a:ext cx="2436183" cy="914400"/>
            <a:chOff x="6416430" y="2254082"/>
            <a:chExt cx="2436183" cy="914400"/>
          </a:xfrm>
        </p:grpSpPr>
        <p:sp>
          <p:nvSpPr>
            <p:cNvPr id="76" name="梯形 75"/>
            <p:cNvSpPr/>
            <p:nvPr/>
          </p:nvSpPr>
          <p:spPr>
            <a:xfrm rot="10800000">
              <a:off x="6416430" y="2254082"/>
              <a:ext cx="2436183" cy="914400"/>
            </a:xfrm>
            <a:prstGeom prst="trapezoid">
              <a:avLst>
                <a:gd name="adj" fmla="val 568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923429" y="2510978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Seq Decoder</a:t>
              </a:r>
              <a:endParaRPr kumimoji="1"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2" name="右箭头 71"/>
          <p:cNvSpPr/>
          <p:nvPr/>
        </p:nvSpPr>
        <p:spPr>
          <a:xfrm rot="16200000">
            <a:off x="2043186" y="3175808"/>
            <a:ext cx="881269" cy="3975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右箭头 79"/>
          <p:cNvSpPr/>
          <p:nvPr/>
        </p:nvSpPr>
        <p:spPr>
          <a:xfrm rot="5400000">
            <a:off x="8227557" y="3238700"/>
            <a:ext cx="881269" cy="3975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917701" y="4161637"/>
                <a:ext cx="31034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𝟒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701" y="4161637"/>
                <a:ext cx="310341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肘形连接符 74"/>
          <p:cNvCxnSpPr>
            <a:stCxn id="69" idx="0"/>
            <a:endCxn id="76" idx="2"/>
          </p:cNvCxnSpPr>
          <p:nvPr/>
        </p:nvCxnSpPr>
        <p:spPr>
          <a:xfrm rot="5400000" flipH="1" flipV="1">
            <a:off x="5595122" y="-1119524"/>
            <a:ext cx="1151" cy="6144988"/>
          </a:xfrm>
          <a:prstGeom prst="bentConnector3">
            <a:avLst>
              <a:gd name="adj1" fmla="val 5104778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6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349795" y="691756"/>
            <a:ext cx="246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Node Embedding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986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>
            <a:off x="592712" y="1936102"/>
            <a:ext cx="2929293" cy="2643623"/>
            <a:chOff x="679458" y="1758573"/>
            <a:chExt cx="2929293" cy="2643623"/>
          </a:xfrm>
        </p:grpSpPr>
        <p:sp>
          <p:nvSpPr>
            <p:cNvPr id="50" name="椭圆 49"/>
            <p:cNvSpPr/>
            <p:nvPr/>
          </p:nvSpPr>
          <p:spPr>
            <a:xfrm>
              <a:off x="1073426" y="1974573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79458" y="2951653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176751" y="3005483"/>
              <a:ext cx="432000" cy="4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389623" y="3793802"/>
              <a:ext cx="432000" cy="43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80215" y="3970196"/>
              <a:ext cx="432000" cy="43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113486" y="1758573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6" name="直线连接符 55"/>
            <p:cNvCxnSpPr>
              <a:stCxn id="57" idx="0"/>
              <a:endCxn id="49" idx="3"/>
            </p:cNvCxnSpPr>
            <p:nvPr/>
          </p:nvCxnSpPr>
          <p:spPr>
            <a:xfrm flipV="1">
              <a:off x="895458" y="2343308"/>
              <a:ext cx="241233" cy="608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>
              <a:stCxn id="49" idx="6"/>
              <a:endCxn id="61" idx="2"/>
            </p:cNvCxnSpPr>
            <p:nvPr/>
          </p:nvCxnSpPr>
          <p:spPr>
            <a:xfrm flipV="1">
              <a:off x="1505426" y="1974573"/>
              <a:ext cx="160806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58" idx="0"/>
              <a:endCxn id="61" idx="4"/>
            </p:cNvCxnSpPr>
            <p:nvPr/>
          </p:nvCxnSpPr>
          <p:spPr>
            <a:xfrm flipH="1" flipV="1">
              <a:off x="3329486" y="2190573"/>
              <a:ext cx="63265" cy="814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/>
            <p:cNvCxnSpPr>
              <a:stCxn id="58" idx="1"/>
              <a:endCxn id="49" idx="5"/>
            </p:cNvCxnSpPr>
            <p:nvPr/>
          </p:nvCxnSpPr>
          <p:spPr>
            <a:xfrm flipH="1" flipV="1">
              <a:off x="1442161" y="2343308"/>
              <a:ext cx="1797855" cy="725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/>
            <p:cNvCxnSpPr>
              <a:stCxn id="58" idx="2"/>
              <a:endCxn id="59" idx="7"/>
            </p:cNvCxnSpPr>
            <p:nvPr/>
          </p:nvCxnSpPr>
          <p:spPr>
            <a:xfrm flipH="1">
              <a:off x="1758358" y="3221483"/>
              <a:ext cx="1418393" cy="635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8" idx="4"/>
              <a:endCxn id="60" idx="0"/>
            </p:cNvCxnSpPr>
            <p:nvPr/>
          </p:nvCxnSpPr>
          <p:spPr>
            <a:xfrm flipH="1">
              <a:off x="3296215" y="3437483"/>
              <a:ext cx="96536" cy="532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>
              <a:stCxn id="60" idx="2"/>
              <a:endCxn id="59" idx="6"/>
            </p:cNvCxnSpPr>
            <p:nvPr/>
          </p:nvCxnSpPr>
          <p:spPr>
            <a:xfrm flipH="1" flipV="1">
              <a:off x="1821623" y="4009802"/>
              <a:ext cx="1258592" cy="176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44" y="1261018"/>
            <a:ext cx="7741858" cy="41055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7272" y="54999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Graph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66302" y="5502197"/>
            <a:ext cx="4761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Node Embedding </a:t>
            </a:r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Algorithm Visualization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349795" y="691756"/>
            <a:ext cx="389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Node Embedding Algorithm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986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>
            <a:off x="592712" y="1936102"/>
            <a:ext cx="2929293" cy="2643623"/>
            <a:chOff x="679458" y="1758573"/>
            <a:chExt cx="2929293" cy="2643623"/>
          </a:xfrm>
        </p:grpSpPr>
        <p:sp>
          <p:nvSpPr>
            <p:cNvPr id="50" name="椭圆 49"/>
            <p:cNvSpPr/>
            <p:nvPr/>
          </p:nvSpPr>
          <p:spPr>
            <a:xfrm>
              <a:off x="1073426" y="1974573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79458" y="2951653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176751" y="3005483"/>
              <a:ext cx="432000" cy="4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389623" y="3793802"/>
              <a:ext cx="432000" cy="43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80215" y="3970196"/>
              <a:ext cx="432000" cy="43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113486" y="1758573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6" name="直线连接符 55"/>
            <p:cNvCxnSpPr>
              <a:stCxn id="57" idx="0"/>
              <a:endCxn id="49" idx="3"/>
            </p:cNvCxnSpPr>
            <p:nvPr/>
          </p:nvCxnSpPr>
          <p:spPr>
            <a:xfrm flipV="1">
              <a:off x="895458" y="2343308"/>
              <a:ext cx="241233" cy="608345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>
              <a:stCxn id="49" idx="6"/>
              <a:endCxn id="61" idx="2"/>
            </p:cNvCxnSpPr>
            <p:nvPr/>
          </p:nvCxnSpPr>
          <p:spPr>
            <a:xfrm flipV="1">
              <a:off x="1505426" y="1974573"/>
              <a:ext cx="1608060" cy="216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58" idx="0"/>
              <a:endCxn id="61" idx="4"/>
            </p:cNvCxnSpPr>
            <p:nvPr/>
          </p:nvCxnSpPr>
          <p:spPr>
            <a:xfrm flipH="1" flipV="1">
              <a:off x="3329486" y="2190573"/>
              <a:ext cx="63265" cy="81491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/>
            <p:cNvCxnSpPr>
              <a:stCxn id="58" idx="1"/>
              <a:endCxn id="49" idx="5"/>
            </p:cNvCxnSpPr>
            <p:nvPr/>
          </p:nvCxnSpPr>
          <p:spPr>
            <a:xfrm flipH="1" flipV="1">
              <a:off x="1442161" y="2343308"/>
              <a:ext cx="1797855" cy="72544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/>
            <p:cNvCxnSpPr>
              <a:stCxn id="58" idx="2"/>
              <a:endCxn id="59" idx="7"/>
            </p:cNvCxnSpPr>
            <p:nvPr/>
          </p:nvCxnSpPr>
          <p:spPr>
            <a:xfrm flipH="1">
              <a:off x="1758358" y="3221483"/>
              <a:ext cx="1418393" cy="63558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8" idx="4"/>
              <a:endCxn id="60" idx="0"/>
            </p:cNvCxnSpPr>
            <p:nvPr/>
          </p:nvCxnSpPr>
          <p:spPr>
            <a:xfrm flipH="1">
              <a:off x="3296215" y="3437483"/>
              <a:ext cx="96536" cy="53271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>
              <a:stCxn id="60" idx="2"/>
              <a:endCxn id="59" idx="6"/>
            </p:cNvCxnSpPr>
            <p:nvPr/>
          </p:nvCxnSpPr>
          <p:spPr>
            <a:xfrm flipH="1" flipV="1">
              <a:off x="1821623" y="4009802"/>
              <a:ext cx="1258592" cy="17639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547272" y="54999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Graph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346065" y="753311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Forward Neighbors: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46065" y="2896278"/>
            <a:ext cx="2585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Backward Neighbors: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5440393" y="1386021"/>
            <a:ext cx="3805937" cy="1428842"/>
            <a:chOff x="4792393" y="1824681"/>
            <a:chExt cx="3805937" cy="1428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4915432" y="1824681"/>
                  <a:ext cx="1772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𝒩</m:t>
                            </m:r>
                          </m:e>
                          <m:sub>
                            <m:r>
                              <a:rPr kumimoji="1" lang="en-US" altLang="zh-CN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={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𝐵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𝐷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432" y="1824681"/>
                  <a:ext cx="177285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59" t="-1961" r="-4483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894944" y="2268020"/>
                  <a:ext cx="3703386" cy="3750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0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kumimoji="1" lang="en-US" altLang="zh-CN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⊢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)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𝐴𝑔𝑔𝑟𝑒𝑔𝑎𝑡𝑒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944" y="2268020"/>
                  <a:ext cx="3703386" cy="3750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87" r="-1974" b="-241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4792393" y="2786151"/>
                  <a:ext cx="3137013" cy="467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;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⊢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)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393" y="2786151"/>
                  <a:ext cx="3137013" cy="4673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直线连接符 27"/>
          <p:cNvCxnSpPr>
            <a:stCxn id="53" idx="0"/>
            <a:endCxn id="50" idx="4"/>
          </p:cNvCxnSpPr>
          <p:nvPr/>
        </p:nvCxnSpPr>
        <p:spPr>
          <a:xfrm flipH="1" flipV="1">
            <a:off x="1202680" y="2584102"/>
            <a:ext cx="316197" cy="13872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 9"/>
          <p:cNvGrpSpPr/>
          <p:nvPr/>
        </p:nvGrpSpPr>
        <p:grpSpPr>
          <a:xfrm>
            <a:off x="5431230" y="3482151"/>
            <a:ext cx="3863936" cy="1432652"/>
            <a:chOff x="4828684" y="4435527"/>
            <a:chExt cx="3863936" cy="1432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940398" y="4435527"/>
                  <a:ext cx="1570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zh-CN" alt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𝒩</m:t>
                            </m:r>
                          </m:e>
                          <m:sub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⊣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={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𝐶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398" y="4435527"/>
                  <a:ext cx="157004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13" t="-2174" r="-4651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915432" y="4898289"/>
                  <a:ext cx="3777188" cy="38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0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⊣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)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𝐴𝑔𝑔𝑟𝑒𝑔𝑎𝑡𝑒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⊣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⊣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𝐸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432" y="4898289"/>
                  <a:ext cx="3777188" cy="38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968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4828684" y="5400807"/>
                  <a:ext cx="3128998" cy="467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⊣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⊣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;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kumimoji="1" lang="en-US" altLang="zh-CN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⊣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)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684" y="5400807"/>
                  <a:ext cx="3128998" cy="46737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文本框 36"/>
          <p:cNvSpPr txBox="1"/>
          <p:nvPr/>
        </p:nvSpPr>
        <p:spPr>
          <a:xfrm>
            <a:off x="5431230" y="5129406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Node Embedding: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563432" y="5649076"/>
                <a:ext cx="1571456" cy="289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=[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;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⊣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32" y="5649076"/>
                <a:ext cx="1571456" cy="289503"/>
              </a:xfrm>
              <a:prstGeom prst="rect">
                <a:avLst/>
              </a:prstGeom>
              <a:blipFill rotWithShape="0">
                <a:blip r:embed="rId8"/>
                <a:stretch>
                  <a:fillRect l="-1556" t="-6383" r="-5058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7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349795" y="691756"/>
            <a:ext cx="3026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Aggregation Methods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986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225" y="1628775"/>
            <a:ext cx="10404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1. Mean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Aggregator: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lement-wise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mean of the vectors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in Forward vectors and Backward vectors 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7224" y="2546497"/>
            <a:ext cx="10404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2. LSTM Aggregator: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se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LSTMs to operate on unordered sets by simply applying them to a single random permutation of the node neighbors. </a:t>
            </a:r>
          </a:p>
        </p:txBody>
      </p:sp>
      <p:sp>
        <p:nvSpPr>
          <p:cNvPr id="7" name="矩形 6"/>
          <p:cNvSpPr/>
          <p:nvPr/>
        </p:nvSpPr>
        <p:spPr>
          <a:xfrm>
            <a:off x="657224" y="3682138"/>
            <a:ext cx="10272713" cy="66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3. Pooling Aggregator: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ach neighbor’s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vector is fed through a fully-connected neural network, and an element-wise max-pooling operation is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applied.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349795" y="691756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Graph Embedding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986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349795" y="1284908"/>
            <a:ext cx="8118183" cy="4559300"/>
            <a:chOff x="349795" y="1284908"/>
            <a:chExt cx="8118183" cy="4559300"/>
          </a:xfrm>
        </p:grpSpPr>
        <p:grpSp>
          <p:nvGrpSpPr>
            <p:cNvPr id="18" name="组 17"/>
            <p:cNvGrpSpPr/>
            <p:nvPr/>
          </p:nvGrpSpPr>
          <p:grpSpPr>
            <a:xfrm>
              <a:off x="349795" y="1284908"/>
              <a:ext cx="7906309" cy="4559300"/>
              <a:chOff x="349795" y="1162245"/>
              <a:chExt cx="7906309" cy="4559300"/>
            </a:xfrm>
          </p:grpSpPr>
          <p:grpSp>
            <p:nvGrpSpPr>
              <p:cNvPr id="16" name="组 15"/>
              <p:cNvGrpSpPr/>
              <p:nvPr/>
            </p:nvGrpSpPr>
            <p:grpSpPr>
              <a:xfrm>
                <a:off x="349795" y="1162245"/>
                <a:ext cx="7906309" cy="4559300"/>
                <a:chOff x="349795" y="1162245"/>
                <a:chExt cx="7906309" cy="4559300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552"/>
                <a:stretch/>
              </p:blipFill>
              <p:spPr>
                <a:xfrm>
                  <a:off x="349795" y="1162245"/>
                  <a:ext cx="7906309" cy="4559300"/>
                </a:xfrm>
                <a:prstGeom prst="rect">
                  <a:avLst/>
                </a:prstGeom>
              </p:spPr>
            </p:pic>
            <p:sp>
              <p:nvSpPr>
                <p:cNvPr id="13" name="矩形 12"/>
                <p:cNvSpPr/>
                <p:nvPr/>
              </p:nvSpPr>
              <p:spPr>
                <a:xfrm>
                  <a:off x="5965902" y="3464197"/>
                  <a:ext cx="1282391" cy="5836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" name="直线箭头连接符 14"/>
                <p:cNvCxnSpPr/>
                <p:nvPr/>
              </p:nvCxnSpPr>
              <p:spPr>
                <a:xfrm>
                  <a:off x="5965902" y="3464197"/>
                  <a:ext cx="0" cy="5836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41"/>
                <p:cNvCxnSpPr/>
                <p:nvPr/>
              </p:nvCxnSpPr>
              <p:spPr>
                <a:xfrm>
                  <a:off x="6341326" y="3475347"/>
                  <a:ext cx="0" cy="5836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箭头连接符 42"/>
                <p:cNvCxnSpPr/>
                <p:nvPr/>
              </p:nvCxnSpPr>
              <p:spPr>
                <a:xfrm>
                  <a:off x="7173950" y="3486498"/>
                  <a:ext cx="0" cy="5836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/>
              <p:cNvSpPr/>
              <p:nvPr/>
            </p:nvSpPr>
            <p:spPr>
              <a:xfrm>
                <a:off x="501805" y="1304693"/>
                <a:ext cx="1326995" cy="27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5400000">
              <a:off x="7665090" y="4918658"/>
              <a:ext cx="1326995" cy="278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467978" y="1842243"/>
            <a:ext cx="3262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Method 1: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Pooling-based Graph Embedding 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467978" y="3047710"/>
            <a:ext cx="3489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Method 2: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Node-based Graph Embedding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6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349795" y="691756"/>
            <a:ext cx="3459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Attention-based Decoder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8467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0" y="6477032"/>
            <a:ext cx="12192000" cy="389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8998" y="28602"/>
            <a:ext cx="1986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49795" y="1344195"/>
            <a:ext cx="11130977" cy="4377350"/>
            <a:chOff x="349795" y="1344195"/>
            <a:chExt cx="11130977" cy="43773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95" y="1344195"/>
              <a:ext cx="11130977" cy="437735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724741" y="3717488"/>
              <a:ext cx="1282391" cy="543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箭头连接符 3"/>
            <p:cNvCxnSpPr/>
            <p:nvPr/>
          </p:nvCxnSpPr>
          <p:spPr>
            <a:xfrm>
              <a:off x="5754885" y="3717488"/>
              <a:ext cx="0" cy="543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6068058" y="3717488"/>
              <a:ext cx="0" cy="543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6843456" y="3717488"/>
              <a:ext cx="0" cy="543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7827-9B1F-3747-B2E7-13B83AA5ECE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1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438</Words>
  <Application>Microsoft Macintosh PowerPoint</Application>
  <PresentationFormat>宽屏</PresentationFormat>
  <Paragraphs>151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Cambria Math</vt:lpstr>
      <vt:lpstr>DengXian</vt:lpstr>
      <vt:lpstr>DengXian Light</vt:lpstr>
      <vt:lpstr>NimbusRomNo9L</vt:lpstr>
      <vt:lpstr>Times New Roman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296402825@qq.com</dc:creator>
  <cp:lastModifiedBy>296402825@qq.com</cp:lastModifiedBy>
  <cp:revision>152</cp:revision>
  <dcterms:created xsi:type="dcterms:W3CDTF">2019-03-26T11:53:11Z</dcterms:created>
  <dcterms:modified xsi:type="dcterms:W3CDTF">2019-03-27T12:06:17Z</dcterms:modified>
</cp:coreProperties>
</file>