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268" r:id="rId17"/>
    <p:sldId id="269" r:id="rId18"/>
    <p:sldId id="326" r:id="rId19"/>
    <p:sldId id="313" r:id="rId20"/>
    <p:sldId id="31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93B8-08BC-485F-9CD3-9FBEC12206F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17B6B-4AED-467C-806E-5FCE009FF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6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is regression, factories the likelihood into product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05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7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 cutting point , only predict the last tokens in a factories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08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name of </a:t>
            </a:r>
            <a:r>
              <a:rPr lang="en-US" altLang="zh-CN" dirty="0" err="1"/>
              <a:t>xlnet</a:t>
            </a:r>
            <a:r>
              <a:rPr lang="en-US" altLang="zh-CN" dirty="0"/>
              <a:t>,  semester,  the advantage of transformer-xl, long-term dependency 80%, 50, 200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32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name of </a:t>
            </a:r>
            <a:r>
              <a:rPr lang="en-US" altLang="zh-CN" dirty="0" err="1"/>
              <a:t>xlnet</a:t>
            </a:r>
            <a:r>
              <a:rPr lang="en-US" altLang="zh-CN" dirty="0"/>
              <a:t>,  semester,  the advantage of transformer-xl, long-term dependency 80%, 50, 200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Approximate equal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4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Distribution is not matched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2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expecation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5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Predict x3, different factorization order, sequence order is the same , position embedding is the same, because we just change the order of factorization instead of order of sequence</a:t>
            </a:r>
          </a:p>
          <a:p>
            <a:r>
              <a:rPr lang="en-US" altLang="zh-CN" dirty="0"/>
              <a:t>Now predict x3 we have all context and it is still AR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9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expectation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6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0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6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6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3123D-9DC0-4209-B40C-71646E78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28AC0-5073-4C3B-AAB2-26F1F4FE2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A19DB-5403-4A78-9B66-974BF5C9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9155-4F3F-4C37-B37B-C69A8143B23F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884B6-6595-41FD-9D02-9C06E9B0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DAF48-F854-46CB-BCEE-BFF2C9D6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7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CAE3-865D-4285-89B3-EE365F5E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1A779-B1D0-4A22-9EA3-93DA754D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D497F-9087-4428-8C5C-B37FB46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ABA-C4FF-42F2-9382-39FECC3B0414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AEDE7-E84B-4C3D-B368-6A84C692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3B6F0-171C-49E0-9FD0-F386C10D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6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4EF3DA-5B11-4BEB-8113-596B4AE45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E9FD0-7AD8-480A-A22A-04EE109E4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F0B63-3F23-495D-9A0D-6F10E50A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5CEF-AF56-4A29-9480-BCF04428E61E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A5501-E158-424C-B3A5-A31865F8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F3555-7BDA-42BF-AD70-42C193A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3B1D8-8938-4557-8ABC-06D4EA09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6496C-B06C-4DD7-A21D-683260EC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EBEA4-B44B-48A2-BCEE-EC1AA752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A7BA-1DAD-4DFC-AC01-2A281BBA302A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023A1-A092-474E-84FA-621F65B7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9C792-1644-44AA-84F6-3DDD65A7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7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F8572-2C3B-45E9-9BBC-112B666A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0C85C-FA43-44E3-998F-D1C12D0B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771C1-FCF8-4027-B09F-032F53D4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E8A9-D8BC-4292-9E4D-D5849279F52E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A662B-4F3C-415A-AB0F-35C7D3CD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830F6-4711-459A-B066-A3FD7D4A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430A-9FEB-4759-AC40-D642EF28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7EB71-D849-4990-90E0-87D853167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A368C-804F-483E-B6FC-2347A6AA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E15BF-0FC0-4E49-8260-B6777059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029-1BC3-4CCD-B7FD-0C2C3367140C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E0F4C-CAE0-4CD1-9A1D-0D639D26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23687-9D93-47CC-8A35-A06C81FD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5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DB592-7655-452B-98DA-64CD76B9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8E771-4091-4B06-8524-C7D716E0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EA753-8BC3-42FD-914F-8317646C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FAF711-B30A-44D1-A509-96965CF3B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66B19-BE1C-4A17-AACD-40BBACB20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4D0F0-CF08-4F62-A803-FD88A8E1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96FD-FED8-4BA5-AE74-8F5FAC9E0CF7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270D78-FDC3-4078-9C71-60F4E7EC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73D1AB-6E47-4F55-9910-286AB24D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8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F9D52-0F37-45C1-9D37-5C740619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F5DE9F-AA36-420A-B9E0-FAA68773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A680-0E72-4725-BB57-7EB0E12B20F2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5685EC-F610-435E-AEE8-E93968A9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B54F-B7B2-4D14-ADA8-221EDB7A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7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C56A6-B938-4FED-A095-9770E93E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D7142-B1BC-428A-B004-C1107637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6822A0-C08F-4290-B805-45AA3F75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34AD1-B147-40CA-BA05-232A4FF8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6DB50-8BF5-4F3D-B5D2-58C1E279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06B23-114A-42B6-BC30-B36AC8BF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FC12E-2BA4-4B69-ABF9-0F79233F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DBE-1AF9-42C2-954A-DCEC38B0FA60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19627-4D94-488F-9C36-944E0E5A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F0644-7213-4EB6-8711-9D81F998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8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75A55-0319-4B2B-90E7-450B2B8D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BA5489-5986-4177-B7E4-E15A9483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A57DF-28D9-4CE1-B4CF-6E4F04278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05DAC-5ABB-4CC5-A3B2-851D92C0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9BF-5B2F-4FB7-B1B5-EDDAEBC4FF5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BD701-1BBF-4237-BB75-379D822D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4E1B4-5327-4AC5-8F9A-A1E1220D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2B452A-4B80-4C8C-958D-6B31B1B8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1138D-52FD-43E1-A999-9CFE558A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A90BF-9838-41EA-954C-B3F96B104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68FC-5A8D-45CA-A602-6963E848772F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21834-5D81-4E4C-9821-EDE051B71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F4D09-736E-4CCB-A638-C21EC5AC8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2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6.0823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1.0286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7BD63F-0473-4A6F-8DB9-6C849E985C12}"/>
              </a:ext>
            </a:extLst>
          </p:cNvPr>
          <p:cNvSpPr txBox="1"/>
          <p:nvPr/>
        </p:nvSpPr>
        <p:spPr>
          <a:xfrm>
            <a:off x="1113692" y="1300799"/>
            <a:ext cx="10744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XLNet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Generalized Autoregressive Pretraining</a:t>
            </a:r>
          </a:p>
          <a:p>
            <a:r>
              <a:rPr lang="en-US" altLang="zh-CN" sz="3600" b="1" dirty="0"/>
              <a:t>for Language Understanding</a:t>
            </a:r>
            <a:endParaRPr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A03F32-55BF-4948-BEB6-FBCB7F957280}"/>
              </a:ext>
            </a:extLst>
          </p:cNvPr>
          <p:cNvSpPr txBox="1"/>
          <p:nvPr/>
        </p:nvSpPr>
        <p:spPr>
          <a:xfrm>
            <a:off x="2698109" y="2782669"/>
            <a:ext cx="63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Zhilin Yang, </a:t>
            </a:r>
            <a:r>
              <a:rPr lang="en-US" altLang="zh-CN" dirty="0" err="1"/>
              <a:t>Zihang</a:t>
            </a:r>
            <a:r>
              <a:rPr lang="en-US" altLang="zh-CN" dirty="0"/>
              <a:t> Dai</a:t>
            </a:r>
            <a:r>
              <a:rPr lang="zh-CN" altLang="en-US" dirty="0"/>
              <a:t>，</a:t>
            </a:r>
            <a:r>
              <a:rPr lang="en-US" altLang="zh-CN" dirty="0"/>
              <a:t>et al.	</a:t>
            </a:r>
            <a:r>
              <a:rPr lang="en-US" altLang="zh-CN" dirty="0" err="1"/>
              <a:t>Arxiv</a:t>
            </a:r>
            <a:r>
              <a:rPr lang="en-US" altLang="zh-CN" dirty="0"/>
              <a:t>	19 June 2019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AC549-1FFA-42D9-A782-3BB6154A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603-D24C-40D9-8B86-9072F8B1BDF4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432911-56AF-4349-944D-E2DE9832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81FFB-E696-4C37-9815-49503ADCA6E0}"/>
              </a:ext>
            </a:extLst>
          </p:cNvPr>
          <p:cNvSpPr txBox="1"/>
          <p:nvPr/>
        </p:nvSpPr>
        <p:spPr>
          <a:xfrm>
            <a:off x="5993450" y="3874741"/>
            <a:ext cx="985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Bran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E7CB33-D116-444C-8F75-F67942BA9537}"/>
              </a:ext>
            </a:extLst>
          </p:cNvPr>
          <p:cNvSpPr/>
          <p:nvPr/>
        </p:nvSpPr>
        <p:spPr>
          <a:xfrm>
            <a:off x="1945432" y="6352143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https://arxiv.org/abs/1906.08237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64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Two-Stream Self-Attention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62FBA2-6F2C-49D9-ACA5-C2F84F9E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99" y="4498109"/>
            <a:ext cx="6883003" cy="99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66776C-A1D1-4FA0-812D-1ED718F43906}"/>
                  </a:ext>
                </a:extLst>
              </p:cNvPr>
              <p:cNvSpPr txBox="1"/>
              <p:nvPr/>
            </p:nvSpPr>
            <p:spPr>
              <a:xfrm>
                <a:off x="1889175" y="1805111"/>
                <a:ext cx="7093527" cy="93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66776C-A1D1-4FA0-812D-1ED718F43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75" y="1805111"/>
                <a:ext cx="7093527" cy="931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383236-BEA0-4273-8996-623C0C28853B}"/>
              </a:ext>
            </a:extLst>
          </p:cNvPr>
          <p:cNvCxnSpPr/>
          <p:nvPr/>
        </p:nvCxnSpPr>
        <p:spPr>
          <a:xfrm>
            <a:off x="7278255" y="2918691"/>
            <a:ext cx="0" cy="1320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Two-Stream Self-Attention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E6682D-95FB-46C5-B6A2-903FC02706ED}"/>
                  </a:ext>
                </a:extLst>
              </p:cNvPr>
              <p:cNvSpPr txBox="1"/>
              <p:nvPr/>
            </p:nvSpPr>
            <p:spPr>
              <a:xfrm>
                <a:off x="1043709" y="2346177"/>
                <a:ext cx="10457894" cy="131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standard hidden states, encodes both the context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itself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: another hidden states, encodes context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, the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 but no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, because we will use this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. 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E6682D-95FB-46C5-B6A2-903FC0270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9" y="2346177"/>
                <a:ext cx="10457894" cy="1319400"/>
              </a:xfrm>
              <a:prstGeom prst="rect">
                <a:avLst/>
              </a:prstGeom>
              <a:blipFill>
                <a:blip r:embed="rId3"/>
                <a:stretch>
                  <a:fillRect l="-466" t="-926" b="-5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7FDE890-606D-42D3-BD91-C4D8B994F7D8}"/>
                  </a:ext>
                </a:extLst>
              </p:cNvPr>
              <p:cNvSpPr txBox="1"/>
              <p:nvPr/>
            </p:nvSpPr>
            <p:spPr>
              <a:xfrm>
                <a:off x="1043709" y="4712579"/>
                <a:ext cx="4036291" cy="44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Initial: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7FDE890-606D-42D3-BD91-C4D8B994F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9" y="4712579"/>
                <a:ext cx="4036291" cy="444930"/>
              </a:xfrm>
              <a:prstGeom prst="rect">
                <a:avLst/>
              </a:prstGeom>
              <a:blipFill>
                <a:blip r:embed="rId4"/>
                <a:stretch>
                  <a:fillRect l="-1208" b="-17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72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Two-Stream Self-Attention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B8BF88-7ED9-4D4A-9101-16EB600A0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7" y="1699491"/>
            <a:ext cx="9362898" cy="41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Partial Prediction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5F9F9C-D568-4F2F-86BA-4C33A659E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8" y="3690324"/>
            <a:ext cx="10803626" cy="13244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7FBF6B-C085-4DD6-9574-701B0034C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28" y="1214463"/>
            <a:ext cx="6179972" cy="12817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96A279-6D01-4032-9BB9-AE8DE51723CB}"/>
              </a:ext>
            </a:extLst>
          </p:cNvPr>
          <p:cNvSpPr txBox="1"/>
          <p:nvPr/>
        </p:nvSpPr>
        <p:spPr>
          <a:xfrm>
            <a:off x="1228435" y="1832024"/>
            <a:ext cx="3232729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Only predict the last tokens in a factories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648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Transformer-XL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D4E11B-0CA5-464F-A499-C49A347C45E1}"/>
              </a:ext>
            </a:extLst>
          </p:cNvPr>
          <p:cNvSpPr txBox="1"/>
          <p:nvPr/>
        </p:nvSpPr>
        <p:spPr>
          <a:xfrm>
            <a:off x="677717" y="1277913"/>
            <a:ext cx="5604165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the segment recurrence mechanism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Relative positional encoding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8CFFFE-452C-4A92-83FE-0D460B3BF1F9}"/>
              </a:ext>
            </a:extLst>
          </p:cNvPr>
          <p:cNvSpPr/>
          <p:nvPr/>
        </p:nvSpPr>
        <p:spPr>
          <a:xfrm>
            <a:off x="1945433" y="6304355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https://arxiv.org/abs/1901.02860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D15FBF-C0CC-4364-B6EF-E4E48165F42A}"/>
              </a:ext>
            </a:extLst>
          </p:cNvPr>
          <p:cNvSpPr txBox="1"/>
          <p:nvPr/>
        </p:nvSpPr>
        <p:spPr>
          <a:xfrm>
            <a:off x="6764483" y="1025854"/>
            <a:ext cx="525780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Advantage: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Long-term dependency,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Transformer-XL is 80% longer than RNNs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RNNs is 150% longer than standard Transformers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3624D7-B3D0-45BE-BF4C-A3E359FE6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392" y="2880785"/>
            <a:ext cx="8210447" cy="30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5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Modeling Multiple Segments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5EEB62-D1FD-4301-BF06-53626F2FEC8D}"/>
              </a:ext>
            </a:extLst>
          </p:cNvPr>
          <p:cNvSpPr txBox="1"/>
          <p:nvPr/>
        </p:nvSpPr>
        <p:spPr>
          <a:xfrm>
            <a:off x="1163782" y="1819563"/>
            <a:ext cx="458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This part is very similar to BERT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871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849CAF-C803-494E-B5E4-214B21B3C984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0FED21-D973-48B2-BF3E-18C22D6EFC24}"/>
              </a:ext>
            </a:extLst>
          </p:cNvPr>
          <p:cNvSpPr txBox="1"/>
          <p:nvPr/>
        </p:nvSpPr>
        <p:spPr>
          <a:xfrm>
            <a:off x="838200" y="1422221"/>
            <a:ext cx="9152877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Data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BERT: 	BooksCorpus(0.8B words) 	English Wikipedia(2.5B words)	3.3B in total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XLNet:	Wikipedia(2.78B), 	BooksCorpus(1.09B), 	Giga5(4.75B),	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ClueWeb(4.3B), 	and Common Crawl(19.97B), 		32.89B in total.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Training time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BERT: 	1024 * TPU v3 	76 mins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XLNet:	512 * TPU v3	2.5 days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Model Size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Similar (BERT, 340M parameters)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46791CE9-F7D7-4211-B79C-8DF44C64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018A-D63E-4445-9422-F248BCC39BD8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7F45849-3A4E-4946-83AB-DC214702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4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849CAF-C803-494E-B5E4-214B21B3C984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Results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D47E3E43-7F56-4D77-83ED-9C7A45FC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05EA-FD94-4366-BEEB-8B584685E714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C32F932-7D7B-4DD2-A38D-146728D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F82D53-308D-4ABC-80EF-ABF4E775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577748"/>
            <a:ext cx="7572375" cy="2495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048060-0CCA-4D80-9165-FA9E73003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7" y="3633399"/>
            <a:ext cx="8417357" cy="256334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6558B8E-D514-4964-9D86-2EA760A27628}"/>
              </a:ext>
            </a:extLst>
          </p:cNvPr>
          <p:cNvSpPr/>
          <p:nvPr/>
        </p:nvSpPr>
        <p:spPr>
          <a:xfrm>
            <a:off x="664399" y="2987068"/>
            <a:ext cx="2028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XLNet outperforms </a:t>
            </a:r>
          </a:p>
          <a:p>
            <a:r>
              <a:rPr lang="en-US" altLang="zh-CN" dirty="0">
                <a:latin typeface="NimbusRomNo9L-Regu"/>
              </a:rPr>
              <a:t>BERT on 20 tasks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54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849CAF-C803-494E-B5E4-214B21B3C984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Requirement to train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D47E3E43-7F56-4D77-83ED-9C7A45FC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05EA-FD94-4366-BEEB-8B584685E714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C32F932-7D7B-4DD2-A38D-146728D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BDF567-0C69-4617-90FD-6365B3B0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5" y="1594887"/>
            <a:ext cx="3513714" cy="46262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B7CC18-A7D6-407E-A131-27B4CA0CF5BE}"/>
              </a:ext>
            </a:extLst>
          </p:cNvPr>
          <p:cNvSpPr txBox="1"/>
          <p:nvPr/>
        </p:nvSpPr>
        <p:spPr>
          <a:xfrm>
            <a:off x="1948873" y="1115019"/>
            <a:ext cx="25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BERT on titan x (12G)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24FDBA-D202-41B8-A93A-E90248A2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74" y="2364509"/>
            <a:ext cx="3807719" cy="34887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34BFD9E-F3AB-4A28-A804-6DE9D1B6FF01}"/>
              </a:ext>
            </a:extLst>
          </p:cNvPr>
          <p:cNvSpPr txBox="1"/>
          <p:nvPr/>
        </p:nvSpPr>
        <p:spPr>
          <a:xfrm>
            <a:off x="7129015" y="1227592"/>
            <a:ext cx="34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XLNet on single GPU (16G)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466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5C0918-331A-4686-AD4F-36EA8276BF1C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Conclusion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A0DA32-87AA-47F6-BDA0-BCAE402D4DED}"/>
              </a:ext>
            </a:extLst>
          </p:cNvPr>
          <p:cNvSpPr txBox="1"/>
          <p:nvPr/>
        </p:nvSpPr>
        <p:spPr>
          <a:xfrm>
            <a:off x="1194045" y="1649095"/>
            <a:ext cx="9632272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XLNet is a generalized AR pretraining method that uses a permutation language modeling objective to combine the advantages of AR and AE methods.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The idea inside this model may be helpful for us to improve our work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There is still room for improvement on pre-trained language model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D9C1E46E-CFB3-4122-BA57-33AC31DE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5DB0-464A-49A2-9F9E-DFA29A6DE8CD}" type="datetime1">
              <a:rPr lang="zh-CN" altLang="en-US" smtClean="0"/>
              <a:t>2019/9/11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9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7FB7F6-DB71-4A08-A7AE-07C69FF788C5}"/>
              </a:ext>
            </a:extLst>
          </p:cNvPr>
          <p:cNvSpPr txBox="1"/>
          <p:nvPr/>
        </p:nvSpPr>
        <p:spPr>
          <a:xfrm>
            <a:off x="4900474" y="284086"/>
            <a:ext cx="281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Content</a:t>
            </a:r>
            <a:endParaRPr lang="zh-CN" altLang="en-US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914584-5877-4268-854D-575DAB978A18}"/>
              </a:ext>
            </a:extLst>
          </p:cNvPr>
          <p:cNvSpPr txBox="1"/>
          <p:nvPr/>
        </p:nvSpPr>
        <p:spPr>
          <a:xfrm>
            <a:off x="1269507" y="1438183"/>
            <a:ext cx="10360240" cy="416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Autoregression/Autoencoding Language Model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XLNet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Transformer-XL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Experiments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Conclusion</a:t>
            </a:r>
            <a:endParaRPr lang="zh-CN" altLang="en-US" sz="36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14F23F-2EDA-4DA2-A1CC-4774D137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7C28-9087-4E42-9E96-D5F4F21EFA4E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827169-B8F8-4ADE-B56A-20D9209F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0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73058-1E4B-4E9D-8350-1E306A39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4194-E7CC-43C2-AC50-08C8E8330946}" type="datetime1">
              <a:rPr lang="zh-CN" altLang="en-US" smtClean="0"/>
              <a:t>2019/9/11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9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Autoregression(AR) Language Model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93279C-7896-4834-9CF7-6E6779A91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20" y="2545047"/>
            <a:ext cx="9416322" cy="122383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C5D3037-D2B4-455B-B38B-289B6FC25A43}"/>
              </a:ext>
            </a:extLst>
          </p:cNvPr>
          <p:cNvCxnSpPr>
            <a:cxnSpLocks/>
          </p:cNvCxnSpPr>
          <p:nvPr/>
        </p:nvCxnSpPr>
        <p:spPr>
          <a:xfrm flipV="1">
            <a:off x="3241964" y="3655818"/>
            <a:ext cx="5198279" cy="851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5BF2719-9DFB-4A48-9F4A-02EDF3E076C6}"/>
              </a:ext>
            </a:extLst>
          </p:cNvPr>
          <p:cNvCxnSpPr>
            <a:cxnSpLocks/>
          </p:cNvCxnSpPr>
          <p:nvPr/>
        </p:nvCxnSpPr>
        <p:spPr>
          <a:xfrm flipV="1">
            <a:off x="8829964" y="3575465"/>
            <a:ext cx="985503" cy="1071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A6888B-BE1D-473D-9673-26004968AD36}"/>
                  </a:ext>
                </a:extLst>
              </p:cNvPr>
              <p:cNvSpPr txBox="1"/>
              <p:nvPr/>
            </p:nvSpPr>
            <p:spPr>
              <a:xfrm>
                <a:off x="1077076" y="4647117"/>
                <a:ext cx="5211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context representation form neural model (RNN, Transformer)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A6888B-BE1D-473D-9673-26004968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76" y="4647117"/>
                <a:ext cx="5211192" cy="830997"/>
              </a:xfrm>
              <a:prstGeom prst="rect">
                <a:avLst/>
              </a:prstGeom>
              <a:blipFill>
                <a:blip r:embed="rId4"/>
                <a:stretch>
                  <a:fillRect l="-1871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191D5F-BF46-4BA3-9160-EC762D75445F}"/>
                  </a:ext>
                </a:extLst>
              </p:cNvPr>
              <p:cNvSpPr txBox="1"/>
              <p:nvPr/>
            </p:nvSpPr>
            <p:spPr>
              <a:xfrm>
                <a:off x="6937974" y="4647117"/>
                <a:ext cx="45266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word embedding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191D5F-BF46-4BA3-9160-EC762D75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974" y="4647117"/>
                <a:ext cx="4526662" cy="461665"/>
              </a:xfrm>
              <a:prstGeom prst="rect">
                <a:avLst/>
              </a:prstGeom>
              <a:blipFill>
                <a:blip r:embed="rId5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90612B5-7797-4FD3-BD0C-9B1B9040D869}"/>
              </a:ext>
            </a:extLst>
          </p:cNvPr>
          <p:cNvCxnSpPr>
            <a:cxnSpLocks/>
          </p:cNvCxnSpPr>
          <p:nvPr/>
        </p:nvCxnSpPr>
        <p:spPr>
          <a:xfrm>
            <a:off x="3241964" y="2105929"/>
            <a:ext cx="0" cy="6716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820F383-AFAB-4B46-9D54-4A5D88592E4F}"/>
                  </a:ext>
                </a:extLst>
              </p:cNvPr>
              <p:cNvSpPr txBox="1"/>
              <p:nvPr/>
            </p:nvSpPr>
            <p:spPr>
              <a:xfrm>
                <a:off x="1659392" y="1494679"/>
                <a:ext cx="45266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input sequence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820F383-AFAB-4B46-9D54-4A5D88592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92" y="1494679"/>
                <a:ext cx="4526662" cy="461665"/>
              </a:xfrm>
              <a:prstGeom prst="rect">
                <a:avLst/>
              </a:prstGeom>
              <a:blipFill>
                <a:blip r:embed="rId6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1337844-A329-4DD3-BBB3-F0F32CDE1A2B}"/>
                  </a:ext>
                </a:extLst>
              </p:cNvPr>
              <p:cNvSpPr txBox="1"/>
              <p:nvPr/>
            </p:nvSpPr>
            <p:spPr>
              <a:xfrm>
                <a:off x="1077076" y="5778148"/>
                <a:ext cx="5403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FF0000"/>
                    </a:solidFill>
                  </a:rPr>
                  <a:t>Example</a:t>
                </a:r>
                <a:r>
                  <a:rPr lang="en-US" altLang="zh-CN" sz="2400" b="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(3|1,2)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1337844-A329-4DD3-BBB3-F0F32CDE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76" y="5778148"/>
                <a:ext cx="5403269" cy="461665"/>
              </a:xfrm>
              <a:prstGeom prst="rect">
                <a:avLst/>
              </a:prstGeom>
              <a:blipFill>
                <a:blip r:embed="rId7"/>
                <a:stretch>
                  <a:fillRect l="-1806" t="-9211" r="-90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D0212FF7-0552-4473-A615-D85253DE9030}"/>
              </a:ext>
            </a:extLst>
          </p:cNvPr>
          <p:cNvSpPr txBox="1"/>
          <p:nvPr/>
        </p:nvSpPr>
        <p:spPr>
          <a:xfrm>
            <a:off x="7647709" y="5708073"/>
            <a:ext cx="216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Model: GPT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6C25B9-3E9C-48E9-B006-3551E0E3CD5C}"/>
              </a:ext>
            </a:extLst>
          </p:cNvPr>
          <p:cNvCxnSpPr>
            <a:cxnSpLocks/>
          </p:cNvCxnSpPr>
          <p:nvPr/>
        </p:nvCxnSpPr>
        <p:spPr>
          <a:xfrm flipH="1">
            <a:off x="6617855" y="2105929"/>
            <a:ext cx="320119" cy="439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4BA148E-A104-4FA4-855F-C1024444CEB1}"/>
                  </a:ext>
                </a:extLst>
              </p:cNvPr>
              <p:cNvSpPr txBox="1"/>
              <p:nvPr/>
            </p:nvSpPr>
            <p:spPr>
              <a:xfrm>
                <a:off x="6005946" y="1534360"/>
                <a:ext cx="45266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length of input sequence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4BA148E-A104-4FA4-855F-C1024444C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946" y="1534360"/>
                <a:ext cx="4526662" cy="461665"/>
              </a:xfrm>
              <a:prstGeom prst="rect">
                <a:avLst/>
              </a:prstGeom>
              <a:blipFill>
                <a:blip r:embed="rId8"/>
                <a:stretch>
                  <a:fillRect l="-269" t="-9333" r="-201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30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Autoencoding(AE) Language Model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5BF2719-9DFB-4A48-9F4A-02EDF3E076C6}"/>
              </a:ext>
            </a:extLst>
          </p:cNvPr>
          <p:cNvCxnSpPr>
            <a:cxnSpLocks/>
          </p:cNvCxnSpPr>
          <p:nvPr/>
        </p:nvCxnSpPr>
        <p:spPr>
          <a:xfrm flipV="1">
            <a:off x="4594612" y="3873356"/>
            <a:ext cx="0" cy="1165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191D5F-BF46-4BA3-9160-EC762D75445F}"/>
                  </a:ext>
                </a:extLst>
              </p:cNvPr>
              <p:cNvSpPr txBox="1"/>
              <p:nvPr/>
            </p:nvSpPr>
            <p:spPr>
              <a:xfrm>
                <a:off x="2978797" y="5186922"/>
                <a:ext cx="5631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indicator.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masked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191D5F-BF46-4BA3-9160-EC762D75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97" y="5186922"/>
                <a:ext cx="563179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90612B5-7797-4FD3-BD0C-9B1B9040D869}"/>
              </a:ext>
            </a:extLst>
          </p:cNvPr>
          <p:cNvCxnSpPr>
            <a:cxnSpLocks/>
          </p:cNvCxnSpPr>
          <p:nvPr/>
        </p:nvCxnSpPr>
        <p:spPr>
          <a:xfrm>
            <a:off x="3359728" y="2053910"/>
            <a:ext cx="0" cy="6716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820F383-AFAB-4B46-9D54-4A5D88592E4F}"/>
                  </a:ext>
                </a:extLst>
              </p:cNvPr>
              <p:cNvSpPr txBox="1"/>
              <p:nvPr/>
            </p:nvSpPr>
            <p:spPr>
              <a:xfrm>
                <a:off x="1659392" y="1494679"/>
                <a:ext cx="45266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masked x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820F383-AFAB-4B46-9D54-4A5D88592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92" y="1494679"/>
                <a:ext cx="4526662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C63C2A8-CFE2-4D0F-9B33-3B9E8EE03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2725563"/>
            <a:ext cx="10097824" cy="104331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93C6878-D94F-4192-81EC-677392C31A51}"/>
              </a:ext>
            </a:extLst>
          </p:cNvPr>
          <p:cNvSpPr txBox="1"/>
          <p:nvPr/>
        </p:nvSpPr>
        <p:spPr>
          <a:xfrm>
            <a:off x="9007142" y="5186921"/>
            <a:ext cx="216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Model: BERT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178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Cons and pros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FF0ABF3-54BA-41DC-AAEA-28BEDFAEBBE4}"/>
                  </a:ext>
                </a:extLst>
              </p:cNvPr>
              <p:cNvSpPr txBox="1"/>
              <p:nvPr/>
            </p:nvSpPr>
            <p:spPr>
              <a:xfrm>
                <a:off x="1171493" y="1874980"/>
                <a:ext cx="10067636" cy="2713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BERT assumes that all masked tokens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are separately reconstructed.</a:t>
                </a:r>
              </a:p>
              <a:p>
                <a:pPr marL="285750" indent="-285750">
                  <a:lnSpc>
                    <a:spcPct val="2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Pretrain-finetune discrepancy: [Mask] doesn’t appear in test data.</a:t>
                </a:r>
              </a:p>
              <a:p>
                <a:pPr marL="285750" indent="-285750">
                  <a:lnSpc>
                    <a:spcPct val="2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AR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unidirectional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BERT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bidirectional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FF0ABF3-54BA-41DC-AAEA-28BEDFAEB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493" y="1874980"/>
                <a:ext cx="10067636" cy="2713692"/>
              </a:xfrm>
              <a:prstGeom prst="rect">
                <a:avLst/>
              </a:prstGeom>
              <a:blipFill>
                <a:blip r:embed="rId3"/>
                <a:stretch>
                  <a:fillRect l="-787" b="-4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9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XLNet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7AC73-6435-4750-8025-E8AA2B514603}"/>
              </a:ext>
            </a:extLst>
          </p:cNvPr>
          <p:cNvSpPr txBox="1"/>
          <p:nvPr/>
        </p:nvSpPr>
        <p:spPr>
          <a:xfrm>
            <a:off x="1459346" y="1514764"/>
            <a:ext cx="8451272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XLNet want to let the AR language model can capture bidirectional context, so it can brings the advantages of both while avoiding their weaknesses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B00961-190A-4DF2-9E9B-5586510C231F}"/>
              </a:ext>
            </a:extLst>
          </p:cNvPr>
          <p:cNvSpPr txBox="1"/>
          <p:nvPr/>
        </p:nvSpPr>
        <p:spPr>
          <a:xfrm>
            <a:off x="781234" y="294698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Idea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D4A0E-C427-49C0-8039-02827B1DF7ED}"/>
              </a:ext>
            </a:extLst>
          </p:cNvPr>
          <p:cNvSpPr txBox="1"/>
          <p:nvPr/>
        </p:nvSpPr>
        <p:spPr>
          <a:xfrm>
            <a:off x="1459346" y="3737840"/>
            <a:ext cx="8451272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Propose a new objective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DE207B-23DA-4387-BD60-1E148F0B5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54" y="4594938"/>
            <a:ext cx="6179972" cy="12817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7C5F34B-31C6-4EE6-8C70-B7A1A68C8226}"/>
                  </a:ext>
                </a:extLst>
              </p:cNvPr>
              <p:cNvSpPr txBox="1"/>
              <p:nvPr/>
            </p:nvSpPr>
            <p:spPr>
              <a:xfrm>
                <a:off x="7758326" y="3234310"/>
                <a:ext cx="3403599" cy="2442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 dirty="0"/>
                  <a:t>: set of all possible permutations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000" dirty="0"/>
                  <a:t>: a permutation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/>
                  <a:t>: t-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element of z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to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7C5F34B-31C6-4EE6-8C70-B7A1A68C8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26" y="3234310"/>
                <a:ext cx="3403599" cy="2442848"/>
              </a:xfrm>
              <a:prstGeom prst="rect">
                <a:avLst/>
              </a:prstGeom>
              <a:blipFill>
                <a:blip r:embed="rId4"/>
                <a:stretch>
                  <a:fillRect l="-1613" b="-2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6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XLNet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F6CE45-2EDB-4B00-8EAD-DF589040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79" y="560515"/>
            <a:ext cx="7588874" cy="5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8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XLNet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D4A0E-C427-49C0-8039-02827B1DF7ED}"/>
              </a:ext>
            </a:extLst>
          </p:cNvPr>
          <p:cNvSpPr txBox="1"/>
          <p:nvPr/>
        </p:nvSpPr>
        <p:spPr>
          <a:xfrm>
            <a:off x="1108364" y="2786494"/>
            <a:ext cx="8451272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My understanding of XLNet: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XLNet is to train T! models with shared parameters. Each model is bound to one factorization.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The objective is to restrict the model to find the max expectation of likelihood of these models.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DE207B-23DA-4387-BD60-1E148F0B5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37" y="1119330"/>
            <a:ext cx="6179972" cy="12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3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XLNet: Two-Stream Self-Attention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D4A0E-C427-49C0-8039-02827B1DF7ED}"/>
              </a:ext>
            </a:extLst>
          </p:cNvPr>
          <p:cNvSpPr txBox="1"/>
          <p:nvPr/>
        </p:nvSpPr>
        <p:spPr>
          <a:xfrm>
            <a:off x="1071418" y="1474931"/>
            <a:ext cx="8451272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New problem: the standard Transformer is not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AB922A-7EB0-4932-AB79-4B2685356341}"/>
                  </a:ext>
                </a:extLst>
              </p:cNvPr>
              <p:cNvSpPr txBox="1"/>
              <p:nvPr/>
            </p:nvSpPr>
            <p:spPr>
              <a:xfrm>
                <a:off x="942109" y="2228679"/>
                <a:ext cx="8451272" cy="66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1,2,3,4,5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1,2,5,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AB922A-7EB0-4932-AB79-4B2685356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09" y="2228679"/>
                <a:ext cx="8451272" cy="669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E0FA745-004C-43E2-9A54-3245ACCB5BB0}"/>
                  </a:ext>
                </a:extLst>
              </p:cNvPr>
              <p:cNvSpPr txBox="1"/>
              <p:nvPr/>
            </p:nvSpPr>
            <p:spPr>
              <a:xfrm>
                <a:off x="781234" y="4437008"/>
                <a:ext cx="9347200" cy="1892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E0FA745-004C-43E2-9A54-3245ACCB5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4" y="4437008"/>
                <a:ext cx="9347200" cy="1892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E80B44F-DCC5-4C85-8EE5-0F8AFDBFDEAC}"/>
                  </a:ext>
                </a:extLst>
              </p:cNvPr>
              <p:cNvSpPr txBox="1"/>
              <p:nvPr/>
            </p:nvSpPr>
            <p:spPr>
              <a:xfrm>
                <a:off x="1168738" y="3199905"/>
                <a:ext cx="7093527" cy="93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E80B44F-DCC5-4C85-8EE5-0F8AFDBF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38" y="3199905"/>
                <a:ext cx="7093527" cy="931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73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654</Words>
  <Application>Microsoft Office PowerPoint</Application>
  <PresentationFormat>宽屏</PresentationFormat>
  <Paragraphs>150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NimbusRomNo9L-Regu</vt:lpstr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KJ</dc:creator>
  <cp:lastModifiedBy>Lee KJ</cp:lastModifiedBy>
  <cp:revision>44</cp:revision>
  <dcterms:created xsi:type="dcterms:W3CDTF">2019-03-13T00:48:37Z</dcterms:created>
  <dcterms:modified xsi:type="dcterms:W3CDTF">2019-09-11T08:03:43Z</dcterms:modified>
</cp:coreProperties>
</file>