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3" r:id="rId6"/>
    <p:sldId id="260" r:id="rId7"/>
    <p:sldId id="261" r:id="rId8"/>
    <p:sldId id="264" r:id="rId9"/>
    <p:sldId id="280" r:id="rId10"/>
    <p:sldId id="262"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hongru" initials="h" lastIdx="1" clrIdx="0">
    <p:extLst>
      <p:ext uri="{19B8F6BF-5375-455C-9EA6-DF929625EA0E}">
        <p15:presenceInfo xmlns:p15="http://schemas.microsoft.com/office/powerpoint/2012/main" userId="S::onedesire@sjtu.edu.cn::71f38942-8ddb-4c89-a13e-804ff9e373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3F4AD-C69B-475C-B866-7AF2E3178709}" v="1104" dt="2019-09-17T08:38:39.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70088" autoAdjust="0"/>
  </p:normalViewPr>
  <p:slideViewPr>
    <p:cSldViewPr snapToGrid="0">
      <p:cViewPr varScale="1">
        <p:scale>
          <a:sx n="60" d="100"/>
          <a:sy n="60" d="100"/>
        </p:scale>
        <p:origin x="13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8A849-1D15-4832-9A9C-E80BCF44F61D}" type="datetimeFigureOut">
              <a:rPr lang="zh-CN" altLang="en-US" smtClean="0"/>
              <a:t>2019/9/18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BA5F0-5D26-4C24-B5BC-4B041C8C37EF}" type="slidenum">
              <a:rPr lang="zh-CN" altLang="en-US" smtClean="0"/>
              <a:t>‹#›</a:t>
            </a:fld>
            <a:endParaRPr lang="zh-CN" altLang="en-US"/>
          </a:p>
        </p:txBody>
      </p:sp>
    </p:spTree>
    <p:extLst>
      <p:ext uri="{BB962C8B-B14F-4D97-AF65-F5344CB8AC3E}">
        <p14:creationId xmlns:p14="http://schemas.microsoft.com/office/powerpoint/2010/main" val="309284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afternoon, everyone. Today I’ll talk about a paper that try to solve the visual-textual entailment problem. It was accepted by ACL 2019 student workshop.</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1</a:t>
            </a:fld>
            <a:endParaRPr lang="zh-CN" altLang="en-US"/>
          </a:p>
        </p:txBody>
      </p:sp>
    </p:spTree>
    <p:extLst>
      <p:ext uri="{BB962C8B-B14F-4D97-AF65-F5344CB8AC3E}">
        <p14:creationId xmlns:p14="http://schemas.microsoft.com/office/powerpoint/2010/main" val="2877354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answer is you can embed the graph and text data into high dimensional vector space by some NN model. But in this paper, the author pursue interpretability for the inference problem. So they unify image and text data into logical formula, by graph translation and semantic parser respectively.</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11</a:t>
            </a:fld>
            <a:endParaRPr lang="zh-CN" altLang="en-US"/>
          </a:p>
        </p:txBody>
      </p:sp>
    </p:spTree>
    <p:extLst>
      <p:ext uri="{BB962C8B-B14F-4D97-AF65-F5344CB8AC3E}">
        <p14:creationId xmlns:p14="http://schemas.microsoft.com/office/powerpoint/2010/main" val="281418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paper, the author propose two kinds of graph translator. The first one is called simple translation. </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12</a:t>
            </a:fld>
            <a:endParaRPr lang="zh-CN" altLang="en-US"/>
          </a:p>
        </p:txBody>
      </p:sp>
    </p:spTree>
    <p:extLst>
      <p:ext uri="{BB962C8B-B14F-4D97-AF65-F5344CB8AC3E}">
        <p14:creationId xmlns:p14="http://schemas.microsoft.com/office/powerpoint/2010/main" val="32245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handle the complex semantic like negation and quantification, they gave complex translation. </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13</a:t>
            </a:fld>
            <a:endParaRPr lang="zh-CN" altLang="en-US"/>
          </a:p>
        </p:txBody>
      </p:sp>
    </p:spTree>
    <p:extLst>
      <p:ext uri="{BB962C8B-B14F-4D97-AF65-F5344CB8AC3E}">
        <p14:creationId xmlns:p14="http://schemas.microsoft.com/office/powerpoint/2010/main" val="946226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to do that and how to extend ? Not mention.</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14</a:t>
            </a:fld>
            <a:endParaRPr lang="zh-CN" altLang="en-US"/>
          </a:p>
        </p:txBody>
      </p:sp>
    </p:spTree>
    <p:extLst>
      <p:ext uri="{BB962C8B-B14F-4D97-AF65-F5344CB8AC3E}">
        <p14:creationId xmlns:p14="http://schemas.microsoft.com/office/powerpoint/2010/main" val="2101912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20</a:t>
            </a:fld>
            <a:endParaRPr lang="zh-CN" altLang="en-US"/>
          </a:p>
        </p:txBody>
      </p:sp>
    </p:spTree>
    <p:extLst>
      <p:ext uri="{BB962C8B-B14F-4D97-AF65-F5344CB8AC3E}">
        <p14:creationId xmlns:p14="http://schemas.microsoft.com/office/powerpoint/2010/main" val="2226025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example. All woman wear a hat and all women have a hat are the same in their meaning. If the scene graph contains only wear relation, it can not handle the second query.</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22</a:t>
            </a:fld>
            <a:endParaRPr lang="zh-CN" altLang="en-US"/>
          </a:p>
        </p:txBody>
      </p:sp>
    </p:spTree>
    <p:extLst>
      <p:ext uri="{BB962C8B-B14F-4D97-AF65-F5344CB8AC3E}">
        <p14:creationId xmlns:p14="http://schemas.microsoft.com/office/powerpoint/2010/main" val="3501757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24</a:t>
            </a:fld>
            <a:endParaRPr lang="zh-CN" altLang="en-US"/>
          </a:p>
        </p:txBody>
      </p:sp>
    </p:spTree>
    <p:extLst>
      <p:ext uri="{BB962C8B-B14F-4D97-AF65-F5344CB8AC3E}">
        <p14:creationId xmlns:p14="http://schemas.microsoft.com/office/powerpoint/2010/main" val="145120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talk, I’ll firstly give the problem definition and its challenges in the introduction. Then I’ll introduce the system in detail. The evaluation of the system will be shown in the experiment part and finally the conclusion.</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2</a:t>
            </a:fld>
            <a:endParaRPr lang="zh-CN" altLang="en-US"/>
          </a:p>
        </p:txBody>
      </p:sp>
    </p:spTree>
    <p:extLst>
      <p:ext uri="{BB962C8B-B14F-4D97-AF65-F5344CB8AC3E}">
        <p14:creationId xmlns:p14="http://schemas.microsoft.com/office/powerpoint/2010/main" val="3814831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visual-textual entailment problem is that given an image g and statement s, we need to check whether the statement is true of false under the situation described in the image. For example, the statement one, no cat is next to a pumpkin is false because we can see an adorable cat next to the big pumpkin. For other statements, you can quickly verify the correctness.</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3</a:t>
            </a:fld>
            <a:endParaRPr lang="zh-CN" altLang="en-US"/>
          </a:p>
        </p:txBody>
      </p:sp>
    </p:spTree>
    <p:extLst>
      <p:ext uri="{BB962C8B-B14F-4D97-AF65-F5344CB8AC3E}">
        <p14:creationId xmlns:p14="http://schemas.microsoft.com/office/powerpoint/2010/main" val="2064138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for machine, the problem is not that easy. The first challenge is how to represent an image for a machine to capture its information. One possible method is to embed the image into high-dimensional vector space. But it is not interpretable. Another possible method is to use structural representations graph, which is the choice of this paper. The second challenge is how to unify image and text data. As we know, image is continuous data while text is discrete. They are different and that’s why we call ‘multimodal’. The third challenge is to capture the complex logical meanings, say negation, quantification, etc. Statement one is kind of negation and statement three is quantification in the example. And the final one is how to perform logical inference.</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4</a:t>
            </a:fld>
            <a:endParaRPr lang="zh-CN" altLang="en-US"/>
          </a:p>
        </p:txBody>
      </p:sp>
    </p:spTree>
    <p:extLst>
      <p:ext uri="{BB962C8B-B14F-4D97-AF65-F5344CB8AC3E}">
        <p14:creationId xmlns:p14="http://schemas.microsoft.com/office/powerpoint/2010/main" val="3311029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see how the author attack these challenges step by step.</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5</a:t>
            </a:fld>
            <a:endParaRPr lang="zh-CN" altLang="en-US"/>
          </a:p>
        </p:txBody>
      </p:sp>
    </p:spTree>
    <p:extLst>
      <p:ext uri="{BB962C8B-B14F-4D97-AF65-F5344CB8AC3E}">
        <p14:creationId xmlns:p14="http://schemas.microsoft.com/office/powerpoint/2010/main" val="192940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There’re two methods to represent an image in this paper. The first one is called scene graph. It is a graphical representation that depicts objects, their attributes, and relations among them occurring in an image. The nodes in the graph are object with their categories. The edges are relationships between objects. To build this kind of graph is another difficult topic in computer vision area. In this paper, the scene graph was given by the dataset.</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6</a:t>
            </a:fld>
            <a:endParaRPr lang="zh-CN" altLang="en-US"/>
          </a:p>
        </p:txBody>
      </p:sp>
    </p:spTree>
    <p:extLst>
      <p:ext uri="{BB962C8B-B14F-4D97-AF65-F5344CB8AC3E}">
        <p14:creationId xmlns:p14="http://schemas.microsoft.com/office/powerpoint/2010/main" val="1047136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second one is FOL structure.  FOL stands for First Order Logic. It can represents semantic information in an image. An FOL structure is a pair (D, I) where </a:t>
            </a:r>
            <a:r>
              <a:rPr lang="en-US" altLang="zh-CN" dirty="0" err="1"/>
              <a:t>balabala</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7</a:t>
            </a:fld>
            <a:endParaRPr lang="zh-CN" altLang="en-US"/>
          </a:p>
        </p:txBody>
      </p:sp>
    </p:spTree>
    <p:extLst>
      <p:ext uri="{BB962C8B-B14F-4D97-AF65-F5344CB8AC3E}">
        <p14:creationId xmlns:p14="http://schemas.microsoft.com/office/powerpoint/2010/main" val="172002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we mentioned before, image data and text data are in different dimension. So here comes the quiz. How to unify the image and text data ? You can make a brave guess.  The hint is I just mention it before.</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9</a:t>
            </a:fld>
            <a:endParaRPr lang="zh-CN" altLang="en-US"/>
          </a:p>
        </p:txBody>
      </p:sp>
    </p:spTree>
    <p:extLst>
      <p:ext uri="{BB962C8B-B14F-4D97-AF65-F5344CB8AC3E}">
        <p14:creationId xmlns:p14="http://schemas.microsoft.com/office/powerpoint/2010/main" val="1420296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we mentioned before, image data and text data are in different dimension. So here comes the quiz. How to unify the image and text data ? You can make a brave guess.  The hint is I just mention it before.</a:t>
            </a:r>
            <a:endParaRPr lang="zh-CN" altLang="en-US" dirty="0"/>
          </a:p>
        </p:txBody>
      </p:sp>
      <p:sp>
        <p:nvSpPr>
          <p:cNvPr id="4" name="灯片编号占位符 3"/>
          <p:cNvSpPr>
            <a:spLocks noGrp="1"/>
          </p:cNvSpPr>
          <p:nvPr>
            <p:ph type="sldNum" sz="quarter" idx="5"/>
          </p:nvPr>
        </p:nvSpPr>
        <p:spPr/>
        <p:txBody>
          <a:bodyPr/>
          <a:lstStyle/>
          <a:p>
            <a:fld id="{77BBA5F0-5D26-4C24-B5BC-4B041C8C37EF}" type="slidenum">
              <a:rPr lang="zh-CN" altLang="en-US" smtClean="0"/>
              <a:t>10</a:t>
            </a:fld>
            <a:endParaRPr lang="zh-CN" altLang="en-US"/>
          </a:p>
        </p:txBody>
      </p:sp>
    </p:spTree>
    <p:extLst>
      <p:ext uri="{BB962C8B-B14F-4D97-AF65-F5344CB8AC3E}">
        <p14:creationId xmlns:p14="http://schemas.microsoft.com/office/powerpoint/2010/main" val="248901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1C75F59-D8AF-4E9F-B7B5-573DA5436068}"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dirty="0"/>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C00060-82AF-4047-9ABA-4F0804B85F1E}"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F15493-F553-4C8C-9007-51D02FF53FE9}"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C02D49-8BCA-4F5A-9B21-0DB1D1292091}"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226061" y="6356349"/>
            <a:ext cx="2743200" cy="365125"/>
          </a:xfrm>
        </p:spPr>
        <p:txBody>
          <a:bodyPr/>
          <a:lstStyle>
            <a:lvl1pPr>
              <a:defRPr sz="2400"/>
            </a:lvl1pPr>
          </a:lstStyle>
          <a:p>
            <a:fld id="{079CB688-378F-4534-BFFE-AF122467FDB7}" type="slidenum">
              <a:rPr lang="zh-CN" altLang="en-US" smtClean="0"/>
              <a:pPr/>
              <a:t>‹#›</a:t>
            </a:fld>
            <a:endParaRPr lang="zh-CN" altLang="en-US" dirty="0"/>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4940296-CCC4-4B42-B953-D84544B22998}"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FB2678B-4315-4121-9127-7A947EE15916}" type="datetime1">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5323367-7722-43CE-8AC1-66966B6C3B33}" type="datetime1">
              <a:rPr lang="zh-CN" altLang="en-US" smtClean="0"/>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0E07EF2-06E2-42E4-8B99-0A2907993250}" type="datetime1">
              <a:rPr lang="zh-CN" altLang="en-US" smtClean="0"/>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4B7E72-D1E3-4587-9F1E-B5815B5EC37D}" type="datetime1">
              <a:rPr lang="zh-CN" altLang="en-US" smtClean="0"/>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271BE6-BBE3-4A56-9757-62F8E8E8A02D}" type="datetime1">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E50DDB-1CC5-4B93-A0C7-DDC95BF6203A}" type="datetime1">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90533-D36E-4E65-A6D9-646E834406D4}" type="datetime1">
              <a:rPr lang="zh-CN" altLang="en-US" smtClean="0"/>
              <a:t>2019/9/18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a:ea typeface="宋体"/>
                <a:cs typeface="Calibri Light"/>
              </a:rPr>
              <a:t>Multimodal Logical Inference System for Visual-Textual Entailment</a:t>
            </a:r>
          </a:p>
        </p:txBody>
      </p:sp>
      <p:sp>
        <p:nvSpPr>
          <p:cNvPr id="3" name="副标题 2"/>
          <p:cNvSpPr>
            <a:spLocks noGrp="1"/>
          </p:cNvSpPr>
          <p:nvPr>
            <p:ph type="subTitle" idx="1"/>
          </p:nvPr>
        </p:nvSpPr>
        <p:spPr/>
        <p:txBody>
          <a:bodyPr vert="horz" lIns="91440" tIns="45720" rIns="91440" bIns="45720" rtlCol="0" anchor="t">
            <a:normAutofit/>
          </a:bodyPr>
          <a:lstStyle/>
          <a:p>
            <a:r>
              <a:rPr lang="zh-CN" altLang="en-US">
                <a:ea typeface="宋体"/>
                <a:cs typeface="Calibri"/>
              </a:rPr>
              <a:t>Riko Suzuki, etc</a:t>
            </a:r>
            <a:endParaRPr lang="zh-CN" altLang="en-US">
              <a:ea typeface="宋体" panose="02010600030101010101" pitchFamily="2" charset="-122"/>
              <a:cs typeface="Calibri"/>
            </a:endParaRPr>
          </a:p>
          <a:p>
            <a:r>
              <a:rPr lang="zh-CN" altLang="en-US">
                <a:ea typeface="宋体"/>
                <a:cs typeface="Calibri"/>
              </a:rPr>
              <a:t>ACL 2019 Student Research Workshop</a:t>
            </a:r>
            <a:endParaRPr lang="zh-CN" altLang="en-US" dirty="0">
              <a:ea typeface="宋体"/>
              <a:cs typeface="Calibri"/>
            </a:endParaRPr>
          </a:p>
        </p:txBody>
      </p:sp>
      <p:sp>
        <p:nvSpPr>
          <p:cNvPr id="4" name="灯片编号占位符 3">
            <a:extLst>
              <a:ext uri="{FF2B5EF4-FFF2-40B4-BE49-F238E27FC236}">
                <a16:creationId xmlns:a16="http://schemas.microsoft.com/office/drawing/2014/main" id="{772705FC-A5F8-478A-BE76-0FE197C6AAB2}"/>
              </a:ext>
            </a:extLst>
          </p:cNvPr>
          <p:cNvSpPr>
            <a:spLocks noGrp="1"/>
          </p:cNvSpPr>
          <p:nvPr>
            <p:ph type="sldNum" sz="quarter" idx="12"/>
          </p:nvPr>
        </p:nvSpPr>
        <p:spPr/>
        <p:txBody>
          <a:bodyPr/>
          <a:lstStyle/>
          <a:p>
            <a:fld id="{079CB688-378F-4534-BFFE-AF122467FDB7}" type="slidenum">
              <a:rPr lang="zh-CN" altLang="en-US" smtClean="0"/>
              <a:t>1</a:t>
            </a:fld>
            <a:endParaRPr lang="zh-CN" altLang="en-US" dirty="0"/>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DD398-2D7B-4290-BAF0-16FF397849E3}"/>
              </a:ext>
            </a:extLst>
          </p:cNvPr>
          <p:cNvSpPr>
            <a:spLocks noGrp="1"/>
          </p:cNvSpPr>
          <p:nvPr>
            <p:ph type="title"/>
          </p:nvPr>
        </p:nvSpPr>
        <p:spPr/>
        <p:txBody>
          <a:bodyPr/>
          <a:lstStyle/>
          <a:p>
            <a:r>
              <a:rPr lang="en-US" altLang="zh-CN" dirty="0"/>
              <a:t>Unify image and text </a:t>
            </a:r>
            <a:endParaRPr lang="zh-CN" altLang="en-US" dirty="0"/>
          </a:p>
        </p:txBody>
      </p:sp>
      <p:pic>
        <p:nvPicPr>
          <p:cNvPr id="6" name="图片 5">
            <a:extLst>
              <a:ext uri="{FF2B5EF4-FFF2-40B4-BE49-F238E27FC236}">
                <a16:creationId xmlns:a16="http://schemas.microsoft.com/office/drawing/2014/main" id="{7FCCEEE5-8AA3-4DA4-A41E-16A65F485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97" y="1690688"/>
            <a:ext cx="3726503" cy="2491956"/>
          </a:xfrm>
          <a:prstGeom prst="rect">
            <a:avLst/>
          </a:prstGeom>
        </p:spPr>
      </p:pic>
      <p:pic>
        <p:nvPicPr>
          <p:cNvPr id="8" name="图片 7">
            <a:extLst>
              <a:ext uri="{FF2B5EF4-FFF2-40B4-BE49-F238E27FC236}">
                <a16:creationId xmlns:a16="http://schemas.microsoft.com/office/drawing/2014/main" id="{F82FB42C-F12A-4FF1-AA12-3F97D22B3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923" y="2936666"/>
            <a:ext cx="6233700" cy="678239"/>
          </a:xfrm>
          <a:prstGeom prst="rect">
            <a:avLst/>
          </a:prstGeom>
        </p:spPr>
      </p:pic>
      <p:sp>
        <p:nvSpPr>
          <p:cNvPr id="10" name="矩形: 圆角 9">
            <a:extLst>
              <a:ext uri="{FF2B5EF4-FFF2-40B4-BE49-F238E27FC236}">
                <a16:creationId xmlns:a16="http://schemas.microsoft.com/office/drawing/2014/main" id="{5C0FB14C-504F-4DD9-AC7F-B1162928134E}"/>
              </a:ext>
            </a:extLst>
          </p:cNvPr>
          <p:cNvSpPr/>
          <p:nvPr/>
        </p:nvSpPr>
        <p:spPr>
          <a:xfrm>
            <a:off x="4260915" y="5920033"/>
            <a:ext cx="3459638" cy="678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Inference</a:t>
            </a:r>
            <a:endParaRPr lang="zh-CN" altLang="en-US" sz="3600" dirty="0"/>
          </a:p>
        </p:txBody>
      </p:sp>
      <p:sp>
        <p:nvSpPr>
          <p:cNvPr id="11" name="矩形: 圆角 10">
            <a:extLst>
              <a:ext uri="{FF2B5EF4-FFF2-40B4-BE49-F238E27FC236}">
                <a16:creationId xmlns:a16="http://schemas.microsoft.com/office/drawing/2014/main" id="{D028DB5D-E038-4337-AD0E-E87EC38C801E}"/>
              </a:ext>
            </a:extLst>
          </p:cNvPr>
          <p:cNvSpPr/>
          <p:nvPr/>
        </p:nvSpPr>
        <p:spPr>
          <a:xfrm>
            <a:off x="4093590" y="4558403"/>
            <a:ext cx="3794288" cy="870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a:t>
            </a:r>
            <a:endParaRPr lang="zh-CN" altLang="en-US" sz="4000" dirty="0"/>
          </a:p>
        </p:txBody>
      </p:sp>
      <p:cxnSp>
        <p:nvCxnSpPr>
          <p:cNvPr id="14" name="直接箭头连接符 13">
            <a:extLst>
              <a:ext uri="{FF2B5EF4-FFF2-40B4-BE49-F238E27FC236}">
                <a16:creationId xmlns:a16="http://schemas.microsoft.com/office/drawing/2014/main" id="{4A364C53-E901-4B0E-943A-20AE9E927590}"/>
              </a:ext>
            </a:extLst>
          </p:cNvPr>
          <p:cNvCxnSpPr>
            <a:cxnSpLocks/>
            <a:stCxn id="8" idx="2"/>
            <a:endCxn id="11" idx="3"/>
          </p:cNvCxnSpPr>
          <p:nvPr/>
        </p:nvCxnSpPr>
        <p:spPr>
          <a:xfrm flipH="1">
            <a:off x="7887878" y="3614905"/>
            <a:ext cx="941895" cy="13786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1528A4A-3298-4498-8FD8-59C84B63413B}"/>
              </a:ext>
            </a:extLst>
          </p:cNvPr>
          <p:cNvCxnSpPr>
            <a:cxnSpLocks/>
            <a:stCxn id="6" idx="2"/>
            <a:endCxn id="11" idx="1"/>
          </p:cNvCxnSpPr>
          <p:nvPr/>
        </p:nvCxnSpPr>
        <p:spPr>
          <a:xfrm>
            <a:off x="3136549" y="4182644"/>
            <a:ext cx="957041" cy="8108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420C97A-C545-4D52-AEEB-2EEE65784A7F}"/>
              </a:ext>
            </a:extLst>
          </p:cNvPr>
          <p:cNvCxnSpPr>
            <a:cxnSpLocks/>
            <a:stCxn id="11" idx="2"/>
            <a:endCxn id="10" idx="0"/>
          </p:cNvCxnSpPr>
          <p:nvPr/>
        </p:nvCxnSpPr>
        <p:spPr>
          <a:xfrm>
            <a:off x="5990734" y="5428622"/>
            <a:ext cx="0" cy="4914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CC3C148-843C-44E6-A3A3-E814C9140670}"/>
              </a:ext>
            </a:extLst>
          </p:cNvPr>
          <p:cNvSpPr txBox="1"/>
          <p:nvPr/>
        </p:nvSpPr>
        <p:spPr>
          <a:xfrm>
            <a:off x="310633" y="4810441"/>
            <a:ext cx="3526065" cy="1569660"/>
          </a:xfrm>
          <a:prstGeom prst="rect">
            <a:avLst/>
          </a:prstGeom>
          <a:noFill/>
        </p:spPr>
        <p:txBody>
          <a:bodyPr wrap="square" rtlCol="0">
            <a:spAutoFit/>
          </a:bodyPr>
          <a:lstStyle/>
          <a:p>
            <a:r>
              <a:rPr lang="en-US" altLang="zh-CN" sz="3200" b="1" dirty="0">
                <a:solidFill>
                  <a:srgbClr val="FF0000"/>
                </a:solidFill>
              </a:rPr>
              <a:t>Quiz</a:t>
            </a:r>
            <a:r>
              <a:rPr lang="en-US" altLang="zh-CN" sz="3200" dirty="0">
                <a:solidFill>
                  <a:srgbClr val="FF0000"/>
                </a:solidFill>
              </a:rPr>
              <a:t>: how to unify the image data and the text data ?</a:t>
            </a:r>
          </a:p>
        </p:txBody>
      </p:sp>
      <p:sp>
        <p:nvSpPr>
          <p:cNvPr id="43" name="灯片编号占位符 42">
            <a:extLst>
              <a:ext uri="{FF2B5EF4-FFF2-40B4-BE49-F238E27FC236}">
                <a16:creationId xmlns:a16="http://schemas.microsoft.com/office/drawing/2014/main" id="{DB0D2E12-E3CC-406C-97DA-74FC3B9E0E48}"/>
              </a:ext>
            </a:extLst>
          </p:cNvPr>
          <p:cNvSpPr>
            <a:spLocks noGrp="1"/>
          </p:cNvSpPr>
          <p:nvPr>
            <p:ph type="sldNum" sz="quarter" idx="12"/>
          </p:nvPr>
        </p:nvSpPr>
        <p:spPr/>
        <p:txBody>
          <a:bodyPr/>
          <a:lstStyle/>
          <a:p>
            <a:fld id="{079CB688-378F-4534-BFFE-AF122467FDB7}" type="slidenum">
              <a:rPr lang="zh-CN" altLang="en-US" smtClean="0"/>
              <a:pPr/>
              <a:t>10</a:t>
            </a:fld>
            <a:endParaRPr lang="zh-CN" altLang="en-US" dirty="0"/>
          </a:p>
        </p:txBody>
      </p:sp>
    </p:spTree>
    <p:extLst>
      <p:ext uri="{BB962C8B-B14F-4D97-AF65-F5344CB8AC3E}">
        <p14:creationId xmlns:p14="http://schemas.microsoft.com/office/powerpoint/2010/main" val="419189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DD398-2D7B-4290-BAF0-16FF397849E3}"/>
              </a:ext>
            </a:extLst>
          </p:cNvPr>
          <p:cNvSpPr>
            <a:spLocks noGrp="1"/>
          </p:cNvSpPr>
          <p:nvPr>
            <p:ph type="title"/>
          </p:nvPr>
        </p:nvSpPr>
        <p:spPr/>
        <p:txBody>
          <a:bodyPr/>
          <a:lstStyle/>
          <a:p>
            <a:r>
              <a:rPr lang="en-US" altLang="zh-CN" dirty="0"/>
              <a:t>Unify image and text </a:t>
            </a:r>
            <a:endParaRPr lang="zh-CN" altLang="en-US" dirty="0"/>
          </a:p>
        </p:txBody>
      </p:sp>
      <p:pic>
        <p:nvPicPr>
          <p:cNvPr id="6" name="图片 5">
            <a:extLst>
              <a:ext uri="{FF2B5EF4-FFF2-40B4-BE49-F238E27FC236}">
                <a16:creationId xmlns:a16="http://schemas.microsoft.com/office/drawing/2014/main" id="{7FCCEEE5-8AA3-4DA4-A41E-16A65F485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97" y="1690688"/>
            <a:ext cx="3726503" cy="2491956"/>
          </a:xfrm>
          <a:prstGeom prst="rect">
            <a:avLst/>
          </a:prstGeom>
        </p:spPr>
      </p:pic>
      <p:pic>
        <p:nvPicPr>
          <p:cNvPr id="8" name="图片 7">
            <a:extLst>
              <a:ext uri="{FF2B5EF4-FFF2-40B4-BE49-F238E27FC236}">
                <a16:creationId xmlns:a16="http://schemas.microsoft.com/office/drawing/2014/main" id="{F82FB42C-F12A-4FF1-AA12-3F97D22B3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923" y="2936666"/>
            <a:ext cx="6233700" cy="678239"/>
          </a:xfrm>
          <a:prstGeom prst="rect">
            <a:avLst/>
          </a:prstGeom>
        </p:spPr>
      </p:pic>
      <p:sp>
        <p:nvSpPr>
          <p:cNvPr id="10" name="矩形: 圆角 9">
            <a:extLst>
              <a:ext uri="{FF2B5EF4-FFF2-40B4-BE49-F238E27FC236}">
                <a16:creationId xmlns:a16="http://schemas.microsoft.com/office/drawing/2014/main" id="{5C0FB14C-504F-4DD9-AC7F-B1162928134E}"/>
              </a:ext>
            </a:extLst>
          </p:cNvPr>
          <p:cNvSpPr/>
          <p:nvPr/>
        </p:nvSpPr>
        <p:spPr>
          <a:xfrm>
            <a:off x="4260915" y="5920033"/>
            <a:ext cx="3459638" cy="678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Inference</a:t>
            </a:r>
            <a:endParaRPr lang="zh-CN" altLang="en-US" sz="3600" dirty="0"/>
          </a:p>
        </p:txBody>
      </p:sp>
      <p:sp>
        <p:nvSpPr>
          <p:cNvPr id="11" name="矩形: 圆角 10">
            <a:extLst>
              <a:ext uri="{FF2B5EF4-FFF2-40B4-BE49-F238E27FC236}">
                <a16:creationId xmlns:a16="http://schemas.microsoft.com/office/drawing/2014/main" id="{D028DB5D-E038-4337-AD0E-E87EC38C801E}"/>
              </a:ext>
            </a:extLst>
          </p:cNvPr>
          <p:cNvSpPr/>
          <p:nvPr/>
        </p:nvSpPr>
        <p:spPr>
          <a:xfrm>
            <a:off x="4093590" y="4558403"/>
            <a:ext cx="3794288" cy="870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Logical Formula</a:t>
            </a:r>
            <a:endParaRPr lang="zh-CN" altLang="en-US" sz="3600" dirty="0"/>
          </a:p>
        </p:txBody>
      </p:sp>
      <p:cxnSp>
        <p:nvCxnSpPr>
          <p:cNvPr id="14" name="直接箭头连接符 13">
            <a:extLst>
              <a:ext uri="{FF2B5EF4-FFF2-40B4-BE49-F238E27FC236}">
                <a16:creationId xmlns:a16="http://schemas.microsoft.com/office/drawing/2014/main" id="{4A364C53-E901-4B0E-943A-20AE9E927590}"/>
              </a:ext>
            </a:extLst>
          </p:cNvPr>
          <p:cNvCxnSpPr>
            <a:cxnSpLocks/>
            <a:stCxn id="8" idx="2"/>
            <a:endCxn id="11" idx="3"/>
          </p:cNvCxnSpPr>
          <p:nvPr/>
        </p:nvCxnSpPr>
        <p:spPr>
          <a:xfrm flipH="1">
            <a:off x="7887878" y="3614905"/>
            <a:ext cx="941895" cy="13786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1528A4A-3298-4498-8FD8-59C84B63413B}"/>
              </a:ext>
            </a:extLst>
          </p:cNvPr>
          <p:cNvCxnSpPr>
            <a:cxnSpLocks/>
            <a:stCxn id="6" idx="2"/>
            <a:endCxn id="11" idx="1"/>
          </p:cNvCxnSpPr>
          <p:nvPr/>
        </p:nvCxnSpPr>
        <p:spPr>
          <a:xfrm>
            <a:off x="3136549" y="4182644"/>
            <a:ext cx="957041" cy="8108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420C97A-C545-4D52-AEEB-2EEE65784A7F}"/>
              </a:ext>
            </a:extLst>
          </p:cNvPr>
          <p:cNvCxnSpPr>
            <a:cxnSpLocks/>
            <a:stCxn id="11" idx="2"/>
            <a:endCxn id="10" idx="0"/>
          </p:cNvCxnSpPr>
          <p:nvPr/>
        </p:nvCxnSpPr>
        <p:spPr>
          <a:xfrm>
            <a:off x="5990734" y="5428622"/>
            <a:ext cx="0" cy="4914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1E465BE1-BFDA-4894-8D6D-F4591168286B}"/>
              </a:ext>
            </a:extLst>
          </p:cNvPr>
          <p:cNvSpPr txBox="1"/>
          <p:nvPr/>
        </p:nvSpPr>
        <p:spPr>
          <a:xfrm>
            <a:off x="1192932" y="4357246"/>
            <a:ext cx="2422138" cy="461665"/>
          </a:xfrm>
          <a:prstGeom prst="rect">
            <a:avLst/>
          </a:prstGeom>
          <a:noFill/>
        </p:spPr>
        <p:txBody>
          <a:bodyPr wrap="none" rtlCol="0">
            <a:spAutoFit/>
          </a:bodyPr>
          <a:lstStyle/>
          <a:p>
            <a:r>
              <a:rPr lang="en-US" altLang="zh-CN" sz="2400" b="1" dirty="0"/>
              <a:t>Graph translation</a:t>
            </a:r>
            <a:endParaRPr lang="zh-CN" altLang="en-US" sz="2400" b="1" dirty="0"/>
          </a:p>
        </p:txBody>
      </p:sp>
      <p:sp>
        <p:nvSpPr>
          <p:cNvPr id="12" name="文本框 11">
            <a:extLst>
              <a:ext uri="{FF2B5EF4-FFF2-40B4-BE49-F238E27FC236}">
                <a16:creationId xmlns:a16="http://schemas.microsoft.com/office/drawing/2014/main" id="{6A545302-FD49-4352-ACAC-5073B7075215}"/>
              </a:ext>
            </a:extLst>
          </p:cNvPr>
          <p:cNvSpPr txBox="1"/>
          <p:nvPr/>
        </p:nvSpPr>
        <p:spPr>
          <a:xfrm>
            <a:off x="8496565" y="3951811"/>
            <a:ext cx="2233432" cy="461665"/>
          </a:xfrm>
          <a:prstGeom prst="rect">
            <a:avLst/>
          </a:prstGeom>
          <a:noFill/>
        </p:spPr>
        <p:txBody>
          <a:bodyPr wrap="none" rtlCol="0">
            <a:spAutoFit/>
          </a:bodyPr>
          <a:lstStyle/>
          <a:p>
            <a:r>
              <a:rPr lang="en-US" altLang="zh-CN" sz="2400" b="1" dirty="0"/>
              <a:t>Semantic Parser</a:t>
            </a:r>
            <a:endParaRPr lang="zh-CN" altLang="en-US" sz="2400" b="1" dirty="0"/>
          </a:p>
        </p:txBody>
      </p:sp>
      <p:sp>
        <p:nvSpPr>
          <p:cNvPr id="4" name="灯片编号占位符 3">
            <a:extLst>
              <a:ext uri="{FF2B5EF4-FFF2-40B4-BE49-F238E27FC236}">
                <a16:creationId xmlns:a16="http://schemas.microsoft.com/office/drawing/2014/main" id="{C498A667-6171-4DE8-81E7-7D2BC5C9195F}"/>
              </a:ext>
            </a:extLst>
          </p:cNvPr>
          <p:cNvSpPr>
            <a:spLocks noGrp="1"/>
          </p:cNvSpPr>
          <p:nvPr>
            <p:ph type="sldNum" sz="quarter" idx="12"/>
          </p:nvPr>
        </p:nvSpPr>
        <p:spPr/>
        <p:txBody>
          <a:bodyPr/>
          <a:lstStyle/>
          <a:p>
            <a:fld id="{079CB688-378F-4534-BFFE-AF122467FDB7}" type="slidenum">
              <a:rPr lang="zh-CN" altLang="en-US" smtClean="0"/>
              <a:pPr/>
              <a:t>11</a:t>
            </a:fld>
            <a:endParaRPr lang="zh-CN" altLang="en-US" dirty="0"/>
          </a:p>
        </p:txBody>
      </p:sp>
    </p:spTree>
    <p:extLst>
      <p:ext uri="{BB962C8B-B14F-4D97-AF65-F5344CB8AC3E}">
        <p14:creationId xmlns:p14="http://schemas.microsoft.com/office/powerpoint/2010/main" val="350395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F5BF9-26E6-462B-9FD4-B8804AB16269}"/>
              </a:ext>
            </a:extLst>
          </p:cNvPr>
          <p:cNvSpPr>
            <a:spLocks noGrp="1"/>
          </p:cNvSpPr>
          <p:nvPr>
            <p:ph type="title"/>
          </p:nvPr>
        </p:nvSpPr>
        <p:spPr/>
        <p:txBody>
          <a:bodyPr/>
          <a:lstStyle/>
          <a:p>
            <a:r>
              <a:rPr lang="en-US" altLang="zh-CN" dirty="0"/>
              <a:t>Unify image and data</a:t>
            </a:r>
            <a:endParaRPr lang="zh-CN" altLang="en-US" dirty="0"/>
          </a:p>
        </p:txBody>
      </p:sp>
      <p:sp>
        <p:nvSpPr>
          <p:cNvPr id="3" name="内容占位符 2">
            <a:extLst>
              <a:ext uri="{FF2B5EF4-FFF2-40B4-BE49-F238E27FC236}">
                <a16:creationId xmlns:a16="http://schemas.microsoft.com/office/drawing/2014/main" id="{1F70CDB7-B4EC-4B33-A7F9-9C1371142513}"/>
              </a:ext>
            </a:extLst>
          </p:cNvPr>
          <p:cNvSpPr>
            <a:spLocks noGrp="1"/>
          </p:cNvSpPr>
          <p:nvPr>
            <p:ph idx="1"/>
          </p:nvPr>
        </p:nvSpPr>
        <p:spPr/>
        <p:txBody>
          <a:bodyPr/>
          <a:lstStyle/>
          <a:p>
            <a:r>
              <a:rPr lang="en-US" altLang="zh-CN" dirty="0"/>
              <a:t>Graph translator</a:t>
            </a:r>
          </a:p>
          <a:p>
            <a:pPr lvl="1"/>
            <a:r>
              <a:rPr lang="en-US" altLang="zh-CN" dirty="0"/>
              <a:t>Simple translation: simply conjoins all the atomic information</a:t>
            </a:r>
          </a:p>
          <a:p>
            <a:pPr lvl="1"/>
            <a:r>
              <a:rPr lang="en-US" altLang="zh-CN" dirty="0"/>
              <a:t>E.g. : man(d_1), hat(d_2), red(d_2), wear(d_1, d_2)</a:t>
            </a:r>
          </a:p>
          <a:p>
            <a:pPr marL="457200" lvl="1" indent="0">
              <a:buNone/>
            </a:pPr>
            <a:r>
              <a:rPr lang="en-US" altLang="zh-CN" dirty="0"/>
              <a:t>            =&gt;  man(d_1) /\ hat(d_2) /\ red(d_2) /\ wear(d_1, d_2)</a:t>
            </a:r>
          </a:p>
          <a:p>
            <a:pPr lvl="1"/>
            <a:r>
              <a:rPr lang="en-US" altLang="zh-CN" dirty="0"/>
              <a:t>Not capture the information that d_1 is the only entity that has the property man.</a:t>
            </a:r>
          </a:p>
        </p:txBody>
      </p:sp>
      <p:pic>
        <p:nvPicPr>
          <p:cNvPr id="5" name="图片 4">
            <a:extLst>
              <a:ext uri="{FF2B5EF4-FFF2-40B4-BE49-F238E27FC236}">
                <a16:creationId xmlns:a16="http://schemas.microsoft.com/office/drawing/2014/main" id="{8AA6C68A-06F3-4015-A3F9-19CF4E133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512" y="4398564"/>
            <a:ext cx="6408975" cy="1920406"/>
          </a:xfrm>
          <a:prstGeom prst="rect">
            <a:avLst/>
          </a:prstGeom>
        </p:spPr>
      </p:pic>
      <p:sp>
        <p:nvSpPr>
          <p:cNvPr id="6" name="灯片编号占位符 5">
            <a:extLst>
              <a:ext uri="{FF2B5EF4-FFF2-40B4-BE49-F238E27FC236}">
                <a16:creationId xmlns:a16="http://schemas.microsoft.com/office/drawing/2014/main" id="{22FBF7A7-0072-4C15-B02E-E1A34B0EF082}"/>
              </a:ext>
            </a:extLst>
          </p:cNvPr>
          <p:cNvSpPr>
            <a:spLocks noGrp="1"/>
          </p:cNvSpPr>
          <p:nvPr>
            <p:ph type="sldNum" sz="quarter" idx="12"/>
          </p:nvPr>
        </p:nvSpPr>
        <p:spPr/>
        <p:txBody>
          <a:bodyPr/>
          <a:lstStyle/>
          <a:p>
            <a:fld id="{079CB688-378F-4534-BFFE-AF122467FDB7}" type="slidenum">
              <a:rPr lang="zh-CN" altLang="en-US" smtClean="0"/>
              <a:pPr/>
              <a:t>12</a:t>
            </a:fld>
            <a:endParaRPr lang="zh-CN" altLang="en-US" dirty="0"/>
          </a:p>
        </p:txBody>
      </p:sp>
    </p:spTree>
    <p:extLst>
      <p:ext uri="{BB962C8B-B14F-4D97-AF65-F5344CB8AC3E}">
        <p14:creationId xmlns:p14="http://schemas.microsoft.com/office/powerpoint/2010/main" val="276881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A2656AA-29C7-4D1C-B6F9-C369D6CFB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618" y="2589801"/>
            <a:ext cx="6089911" cy="1847501"/>
          </a:xfrm>
          <a:prstGeom prst="rect">
            <a:avLst/>
          </a:prstGeom>
        </p:spPr>
      </p:pic>
      <p:sp>
        <p:nvSpPr>
          <p:cNvPr id="2" name="标题 1">
            <a:extLst>
              <a:ext uri="{FF2B5EF4-FFF2-40B4-BE49-F238E27FC236}">
                <a16:creationId xmlns:a16="http://schemas.microsoft.com/office/drawing/2014/main" id="{D89F5BF9-26E6-462B-9FD4-B8804AB16269}"/>
              </a:ext>
            </a:extLst>
          </p:cNvPr>
          <p:cNvSpPr>
            <a:spLocks noGrp="1"/>
          </p:cNvSpPr>
          <p:nvPr>
            <p:ph type="title"/>
          </p:nvPr>
        </p:nvSpPr>
        <p:spPr/>
        <p:txBody>
          <a:bodyPr/>
          <a:lstStyle/>
          <a:p>
            <a:r>
              <a:rPr lang="en-US" altLang="zh-CN" dirty="0"/>
              <a:t>Unify image and data</a:t>
            </a:r>
            <a:endParaRPr lang="zh-CN" altLang="en-US" dirty="0"/>
          </a:p>
        </p:txBody>
      </p:sp>
      <p:sp>
        <p:nvSpPr>
          <p:cNvPr id="3" name="内容占位符 2">
            <a:extLst>
              <a:ext uri="{FF2B5EF4-FFF2-40B4-BE49-F238E27FC236}">
                <a16:creationId xmlns:a16="http://schemas.microsoft.com/office/drawing/2014/main" id="{1F70CDB7-B4EC-4B33-A7F9-9C1371142513}"/>
              </a:ext>
            </a:extLst>
          </p:cNvPr>
          <p:cNvSpPr>
            <a:spLocks noGrp="1"/>
          </p:cNvSpPr>
          <p:nvPr>
            <p:ph idx="1"/>
          </p:nvPr>
        </p:nvSpPr>
        <p:spPr/>
        <p:txBody>
          <a:bodyPr/>
          <a:lstStyle/>
          <a:p>
            <a:r>
              <a:rPr lang="en-US" altLang="zh-CN" dirty="0"/>
              <a:t>Graph translator</a:t>
            </a:r>
          </a:p>
          <a:p>
            <a:pPr lvl="1"/>
            <a:r>
              <a:rPr lang="en-US" altLang="zh-CN" dirty="0"/>
              <a:t>Complex translation:</a:t>
            </a:r>
          </a:p>
          <a:p>
            <a:pPr lvl="1"/>
            <a:r>
              <a:rPr lang="en-US" altLang="zh-CN" dirty="0"/>
              <a:t>E.g. : </a:t>
            </a:r>
          </a:p>
        </p:txBody>
      </p:sp>
      <p:pic>
        <p:nvPicPr>
          <p:cNvPr id="8" name="图片 7">
            <a:extLst>
              <a:ext uri="{FF2B5EF4-FFF2-40B4-BE49-F238E27FC236}">
                <a16:creationId xmlns:a16="http://schemas.microsoft.com/office/drawing/2014/main" id="{AB3CEB6B-E6A0-4E63-B359-DD8A55920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0327" y="4335561"/>
            <a:ext cx="8611346" cy="2522439"/>
          </a:xfrm>
          <a:prstGeom prst="rect">
            <a:avLst/>
          </a:prstGeom>
        </p:spPr>
      </p:pic>
      <p:sp>
        <p:nvSpPr>
          <p:cNvPr id="9" name="灯片编号占位符 8">
            <a:extLst>
              <a:ext uri="{FF2B5EF4-FFF2-40B4-BE49-F238E27FC236}">
                <a16:creationId xmlns:a16="http://schemas.microsoft.com/office/drawing/2014/main" id="{1118EDA9-6C2F-4C55-9B79-A5476609A359}"/>
              </a:ext>
            </a:extLst>
          </p:cNvPr>
          <p:cNvSpPr>
            <a:spLocks noGrp="1"/>
          </p:cNvSpPr>
          <p:nvPr>
            <p:ph type="sldNum" sz="quarter" idx="12"/>
          </p:nvPr>
        </p:nvSpPr>
        <p:spPr/>
        <p:txBody>
          <a:bodyPr/>
          <a:lstStyle/>
          <a:p>
            <a:fld id="{079CB688-378F-4534-BFFE-AF122467FDB7}" type="slidenum">
              <a:rPr lang="zh-CN" altLang="en-US" smtClean="0"/>
              <a:pPr/>
              <a:t>13</a:t>
            </a:fld>
            <a:endParaRPr lang="zh-CN" altLang="en-US" dirty="0"/>
          </a:p>
        </p:txBody>
      </p:sp>
    </p:spTree>
    <p:extLst>
      <p:ext uri="{BB962C8B-B14F-4D97-AF65-F5344CB8AC3E}">
        <p14:creationId xmlns:p14="http://schemas.microsoft.com/office/powerpoint/2010/main" val="424946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F5BF9-26E6-462B-9FD4-B8804AB16269}"/>
              </a:ext>
            </a:extLst>
          </p:cNvPr>
          <p:cNvSpPr>
            <a:spLocks noGrp="1"/>
          </p:cNvSpPr>
          <p:nvPr>
            <p:ph type="title"/>
          </p:nvPr>
        </p:nvSpPr>
        <p:spPr/>
        <p:txBody>
          <a:bodyPr/>
          <a:lstStyle/>
          <a:p>
            <a:r>
              <a:rPr lang="en-US" altLang="zh-CN" dirty="0"/>
              <a:t>Unify image and data</a:t>
            </a:r>
            <a:endParaRPr lang="zh-CN" altLang="en-US" dirty="0"/>
          </a:p>
        </p:txBody>
      </p:sp>
      <p:sp>
        <p:nvSpPr>
          <p:cNvPr id="3" name="内容占位符 2">
            <a:extLst>
              <a:ext uri="{FF2B5EF4-FFF2-40B4-BE49-F238E27FC236}">
                <a16:creationId xmlns:a16="http://schemas.microsoft.com/office/drawing/2014/main" id="{1F70CDB7-B4EC-4B33-A7F9-9C1371142513}"/>
              </a:ext>
            </a:extLst>
          </p:cNvPr>
          <p:cNvSpPr>
            <a:spLocks noGrp="1"/>
          </p:cNvSpPr>
          <p:nvPr>
            <p:ph idx="1"/>
          </p:nvPr>
        </p:nvSpPr>
        <p:spPr/>
        <p:txBody>
          <a:bodyPr/>
          <a:lstStyle/>
          <a:p>
            <a:r>
              <a:rPr lang="en-US" altLang="zh-CN" dirty="0"/>
              <a:t>Semantic Parser</a:t>
            </a:r>
          </a:p>
          <a:p>
            <a:pPr lvl="1"/>
            <a:r>
              <a:rPr lang="en-US" altLang="zh-CN" dirty="0"/>
              <a:t>Apply ccg2lambda, a semantic parsing system based on CCG to </a:t>
            </a:r>
            <a:r>
              <a:rPr lang="en-US" altLang="zh-CN" b="1" dirty="0"/>
              <a:t>convert sentence to formulas.</a:t>
            </a:r>
          </a:p>
          <a:p>
            <a:pPr lvl="1"/>
            <a:r>
              <a:rPr lang="en-US" altLang="zh-CN" dirty="0"/>
              <a:t>Extend the system to handle numerals and quantificational sentences.</a:t>
            </a:r>
          </a:p>
          <a:p>
            <a:pPr lvl="1"/>
            <a:r>
              <a:rPr lang="en-US" altLang="zh-CN" dirty="0"/>
              <a:t>E.g. : </a:t>
            </a:r>
            <a:r>
              <a:rPr lang="en-US" altLang="zh-CN" i="1" dirty="0"/>
              <a:t>There are (at least) two cats.</a:t>
            </a:r>
          </a:p>
          <a:p>
            <a:pPr marL="457200" lvl="1" indent="0">
              <a:buNone/>
            </a:pPr>
            <a:r>
              <a:rPr lang="en-US" altLang="zh-CN" i="1" dirty="0"/>
              <a:t>        </a:t>
            </a:r>
          </a:p>
          <a:p>
            <a:pPr marL="457200" lvl="1" indent="0">
              <a:buNone/>
            </a:pPr>
            <a:endParaRPr lang="en-US" altLang="zh-CN" i="1" dirty="0"/>
          </a:p>
          <a:p>
            <a:pPr marL="457200" lvl="1" indent="0">
              <a:buNone/>
            </a:pPr>
            <a:endParaRPr lang="en-US" altLang="zh-CN" i="1" dirty="0"/>
          </a:p>
          <a:p>
            <a:pPr marL="457200" lvl="1" indent="0">
              <a:buNone/>
            </a:pPr>
            <a:r>
              <a:rPr lang="en-US" altLang="zh-CN" i="1" dirty="0"/>
              <a:t>	       All cats are white.  </a:t>
            </a:r>
          </a:p>
        </p:txBody>
      </p:sp>
      <p:pic>
        <p:nvPicPr>
          <p:cNvPr id="5" name="图片 4">
            <a:extLst>
              <a:ext uri="{FF2B5EF4-FFF2-40B4-BE49-F238E27FC236}">
                <a16:creationId xmlns:a16="http://schemas.microsoft.com/office/drawing/2014/main" id="{A338069B-8F1A-47F1-A44F-BB425A053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945" y="3989510"/>
            <a:ext cx="7270110" cy="838273"/>
          </a:xfrm>
          <a:prstGeom prst="rect">
            <a:avLst/>
          </a:prstGeom>
        </p:spPr>
      </p:pic>
      <p:pic>
        <p:nvPicPr>
          <p:cNvPr id="9" name="图片 8">
            <a:extLst>
              <a:ext uri="{FF2B5EF4-FFF2-40B4-BE49-F238E27FC236}">
                <a16:creationId xmlns:a16="http://schemas.microsoft.com/office/drawing/2014/main" id="{84948E01-6B20-4C78-A374-E60325041B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1893" y="5443791"/>
            <a:ext cx="7308213" cy="1051651"/>
          </a:xfrm>
          <a:prstGeom prst="rect">
            <a:avLst/>
          </a:prstGeom>
        </p:spPr>
      </p:pic>
      <p:sp>
        <p:nvSpPr>
          <p:cNvPr id="10" name="灯片编号占位符 9">
            <a:extLst>
              <a:ext uri="{FF2B5EF4-FFF2-40B4-BE49-F238E27FC236}">
                <a16:creationId xmlns:a16="http://schemas.microsoft.com/office/drawing/2014/main" id="{82533543-FAD6-4EA4-AAD7-5DC67570D795}"/>
              </a:ext>
            </a:extLst>
          </p:cNvPr>
          <p:cNvSpPr>
            <a:spLocks noGrp="1"/>
          </p:cNvSpPr>
          <p:nvPr>
            <p:ph type="sldNum" sz="quarter" idx="12"/>
          </p:nvPr>
        </p:nvSpPr>
        <p:spPr/>
        <p:txBody>
          <a:bodyPr/>
          <a:lstStyle/>
          <a:p>
            <a:fld id="{079CB688-378F-4534-BFFE-AF122467FDB7}" type="slidenum">
              <a:rPr lang="zh-CN" altLang="en-US" smtClean="0"/>
              <a:pPr/>
              <a:t>14</a:t>
            </a:fld>
            <a:endParaRPr lang="zh-CN" altLang="en-US" dirty="0"/>
          </a:p>
        </p:txBody>
      </p:sp>
    </p:spTree>
    <p:extLst>
      <p:ext uri="{BB962C8B-B14F-4D97-AF65-F5344CB8AC3E}">
        <p14:creationId xmlns:p14="http://schemas.microsoft.com/office/powerpoint/2010/main" val="148030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DA722-163E-4BE5-B821-91BDA7D4D91A}"/>
              </a:ext>
            </a:extLst>
          </p:cNvPr>
          <p:cNvSpPr>
            <a:spLocks noGrp="1"/>
          </p:cNvSpPr>
          <p:nvPr>
            <p:ph type="title"/>
          </p:nvPr>
        </p:nvSpPr>
        <p:spPr/>
        <p:txBody>
          <a:bodyPr/>
          <a:lstStyle/>
          <a:p>
            <a:r>
              <a:rPr lang="zh-CN" altLang="en-US">
                <a:ea typeface="宋体"/>
                <a:cs typeface="Calibri Light"/>
              </a:rPr>
              <a:t>Outline</a:t>
            </a:r>
            <a:endParaRPr lang="zh-CN" altLang="en-US"/>
          </a:p>
        </p:txBody>
      </p:sp>
      <p:sp>
        <p:nvSpPr>
          <p:cNvPr id="3" name="内容占位符 2">
            <a:extLst>
              <a:ext uri="{FF2B5EF4-FFF2-40B4-BE49-F238E27FC236}">
                <a16:creationId xmlns:a16="http://schemas.microsoft.com/office/drawing/2014/main" id="{C8D83DBF-15A4-42DB-81E2-39DE3212F5B7}"/>
              </a:ext>
            </a:extLst>
          </p:cNvPr>
          <p:cNvSpPr>
            <a:spLocks noGrp="1"/>
          </p:cNvSpPr>
          <p:nvPr>
            <p:ph idx="1"/>
          </p:nvPr>
        </p:nvSpPr>
        <p:spPr/>
        <p:txBody>
          <a:bodyPr vert="horz" lIns="91440" tIns="45720" rIns="91440" bIns="45720" rtlCol="0" anchor="t">
            <a:normAutofit/>
          </a:bodyPr>
          <a:lstStyle/>
          <a:p>
            <a:r>
              <a:rPr lang="zh-CN" altLang="en-US" dirty="0">
                <a:ea typeface="宋体"/>
                <a:cs typeface="Calibri"/>
              </a:rPr>
              <a:t>Introduction</a:t>
            </a:r>
            <a:endParaRPr lang="en-US" altLang="zh-CN" dirty="0">
              <a:ea typeface="宋体"/>
              <a:cs typeface="Calibri"/>
            </a:endParaRPr>
          </a:p>
          <a:p>
            <a:r>
              <a:rPr lang="en-US" altLang="zh-CN" dirty="0">
                <a:ea typeface="宋体"/>
                <a:cs typeface="Calibri"/>
              </a:rPr>
              <a:t>The multimodal logical inference system</a:t>
            </a:r>
          </a:p>
          <a:p>
            <a:pPr lvl="1"/>
            <a:r>
              <a:rPr lang="en-US" altLang="zh-CN" dirty="0">
                <a:ea typeface="宋体"/>
                <a:cs typeface="Calibri"/>
              </a:rPr>
              <a:t>Represent an image</a:t>
            </a:r>
          </a:p>
          <a:p>
            <a:pPr lvl="1"/>
            <a:r>
              <a:rPr lang="en-US" altLang="zh-CN" dirty="0">
                <a:ea typeface="宋体"/>
                <a:cs typeface="Calibri"/>
              </a:rPr>
              <a:t>Unify image and text</a:t>
            </a:r>
          </a:p>
          <a:p>
            <a:pPr lvl="1"/>
            <a:r>
              <a:rPr lang="en-US" altLang="zh-CN" dirty="0">
                <a:solidFill>
                  <a:srgbClr val="FF0000"/>
                </a:solidFill>
                <a:ea typeface="宋体"/>
                <a:cs typeface="Calibri"/>
              </a:rPr>
              <a:t>Logical inference</a:t>
            </a:r>
          </a:p>
          <a:p>
            <a:r>
              <a:rPr lang="en-US" altLang="zh-CN" dirty="0">
                <a:ea typeface="宋体"/>
                <a:cs typeface="Calibri"/>
              </a:rPr>
              <a:t>Experiment</a:t>
            </a:r>
          </a:p>
          <a:p>
            <a:r>
              <a:rPr lang="en-US" altLang="zh-CN" dirty="0">
                <a:ea typeface="宋体"/>
                <a:cs typeface="Calibri"/>
              </a:rPr>
              <a:t>Conclusion</a:t>
            </a:r>
            <a:endParaRPr lang="zh-CN" altLang="en-US" dirty="0">
              <a:ea typeface="宋体"/>
              <a:cs typeface="Calibri"/>
            </a:endParaRPr>
          </a:p>
          <a:p>
            <a:endParaRPr lang="zh-CN" altLang="en-US" dirty="0">
              <a:ea typeface="宋体"/>
              <a:cs typeface="Calibri"/>
            </a:endParaRPr>
          </a:p>
        </p:txBody>
      </p:sp>
      <p:sp>
        <p:nvSpPr>
          <p:cNvPr id="4" name="灯片编号占位符 3">
            <a:extLst>
              <a:ext uri="{FF2B5EF4-FFF2-40B4-BE49-F238E27FC236}">
                <a16:creationId xmlns:a16="http://schemas.microsoft.com/office/drawing/2014/main" id="{B22A7191-195B-4511-903D-DE658B0FAEEB}"/>
              </a:ext>
            </a:extLst>
          </p:cNvPr>
          <p:cNvSpPr>
            <a:spLocks noGrp="1"/>
          </p:cNvSpPr>
          <p:nvPr>
            <p:ph type="sldNum" sz="quarter" idx="12"/>
          </p:nvPr>
        </p:nvSpPr>
        <p:spPr/>
        <p:txBody>
          <a:bodyPr/>
          <a:lstStyle/>
          <a:p>
            <a:fld id="{079CB688-378F-4534-BFFE-AF122467FDB7}" type="slidenum">
              <a:rPr lang="zh-CN" altLang="en-US" smtClean="0"/>
              <a:pPr/>
              <a:t>15</a:t>
            </a:fld>
            <a:endParaRPr lang="zh-CN" altLang="en-US" dirty="0"/>
          </a:p>
        </p:txBody>
      </p:sp>
    </p:spTree>
    <p:extLst>
      <p:ext uri="{BB962C8B-B14F-4D97-AF65-F5344CB8AC3E}">
        <p14:creationId xmlns:p14="http://schemas.microsoft.com/office/powerpoint/2010/main" val="4159302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14EF1-E334-4AA2-8B5F-8306164DA17F}"/>
              </a:ext>
            </a:extLst>
          </p:cNvPr>
          <p:cNvSpPr>
            <a:spLocks noGrp="1"/>
          </p:cNvSpPr>
          <p:nvPr>
            <p:ph type="title"/>
          </p:nvPr>
        </p:nvSpPr>
        <p:spPr/>
        <p:txBody>
          <a:bodyPr/>
          <a:lstStyle/>
          <a:p>
            <a:r>
              <a:rPr lang="en-US" altLang="zh-CN" dirty="0"/>
              <a:t>Logical Inference</a:t>
            </a:r>
            <a:endParaRPr lang="zh-CN" altLang="en-US" dirty="0"/>
          </a:p>
        </p:txBody>
      </p:sp>
      <p:sp>
        <p:nvSpPr>
          <p:cNvPr id="3" name="内容占位符 2">
            <a:extLst>
              <a:ext uri="{FF2B5EF4-FFF2-40B4-BE49-F238E27FC236}">
                <a16:creationId xmlns:a16="http://schemas.microsoft.com/office/drawing/2014/main" id="{DA4F313E-A688-49BF-9529-499182CDB53F}"/>
              </a:ext>
            </a:extLst>
          </p:cNvPr>
          <p:cNvSpPr>
            <a:spLocks noGrp="1"/>
          </p:cNvSpPr>
          <p:nvPr>
            <p:ph idx="1"/>
          </p:nvPr>
        </p:nvSpPr>
        <p:spPr/>
        <p:txBody>
          <a:bodyPr/>
          <a:lstStyle/>
          <a:p>
            <a:r>
              <a:rPr lang="en-US" altLang="zh-CN" dirty="0"/>
              <a:t>Theorem prover is a method for judging whether a formula </a:t>
            </a:r>
            <a:r>
              <a:rPr lang="en-US" altLang="zh-CN" i="1" dirty="0"/>
              <a:t>M</a:t>
            </a:r>
            <a:r>
              <a:rPr lang="en-US" altLang="zh-CN" dirty="0"/>
              <a:t> entails a formula </a:t>
            </a:r>
            <a:r>
              <a:rPr lang="en-US" altLang="zh-CN" i="1" dirty="0"/>
              <a:t>T</a:t>
            </a:r>
            <a:r>
              <a:rPr lang="en-US" altLang="zh-CN" dirty="0"/>
              <a:t>.</a:t>
            </a:r>
          </a:p>
          <a:p>
            <a:r>
              <a:rPr lang="en-US" altLang="zh-CN" dirty="0"/>
              <a:t>Use Prover9 as an FOL prover for inference.</a:t>
            </a:r>
          </a:p>
          <a:p>
            <a:r>
              <a:rPr lang="en-US" altLang="zh-CN" dirty="0"/>
              <a:t>Set timeout (10 sec) to judge that </a:t>
            </a:r>
            <a:r>
              <a:rPr lang="en-US" altLang="zh-CN" i="1" dirty="0"/>
              <a:t>M</a:t>
            </a:r>
            <a:r>
              <a:rPr lang="en-US" altLang="zh-CN" dirty="0"/>
              <a:t> doesn’t entail </a:t>
            </a:r>
            <a:r>
              <a:rPr lang="en-US" altLang="zh-CN" i="1" dirty="0"/>
              <a:t>T</a:t>
            </a:r>
            <a:r>
              <a:rPr lang="en-US" altLang="zh-CN" dirty="0"/>
              <a:t>.</a:t>
            </a:r>
          </a:p>
        </p:txBody>
      </p:sp>
      <p:pic>
        <p:nvPicPr>
          <p:cNvPr id="5" name="图片 4">
            <a:extLst>
              <a:ext uri="{FF2B5EF4-FFF2-40B4-BE49-F238E27FC236}">
                <a16:creationId xmlns:a16="http://schemas.microsoft.com/office/drawing/2014/main" id="{5A697638-A091-4F58-9089-968A2C78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906" y="4239080"/>
            <a:ext cx="4938188" cy="2072820"/>
          </a:xfrm>
          <a:prstGeom prst="rect">
            <a:avLst/>
          </a:prstGeom>
        </p:spPr>
      </p:pic>
      <p:sp>
        <p:nvSpPr>
          <p:cNvPr id="6" name="灯片编号占位符 5">
            <a:extLst>
              <a:ext uri="{FF2B5EF4-FFF2-40B4-BE49-F238E27FC236}">
                <a16:creationId xmlns:a16="http://schemas.microsoft.com/office/drawing/2014/main" id="{EB026CDF-C291-4417-B3B4-F2679E52CA10}"/>
              </a:ext>
            </a:extLst>
          </p:cNvPr>
          <p:cNvSpPr>
            <a:spLocks noGrp="1"/>
          </p:cNvSpPr>
          <p:nvPr>
            <p:ph type="sldNum" sz="quarter" idx="12"/>
          </p:nvPr>
        </p:nvSpPr>
        <p:spPr/>
        <p:txBody>
          <a:bodyPr/>
          <a:lstStyle/>
          <a:p>
            <a:fld id="{079CB688-378F-4534-BFFE-AF122467FDB7}" type="slidenum">
              <a:rPr lang="zh-CN" altLang="en-US" smtClean="0"/>
              <a:pPr/>
              <a:t>16</a:t>
            </a:fld>
            <a:endParaRPr lang="zh-CN" altLang="en-US" dirty="0"/>
          </a:p>
        </p:txBody>
      </p:sp>
    </p:spTree>
    <p:extLst>
      <p:ext uri="{BB962C8B-B14F-4D97-AF65-F5344CB8AC3E}">
        <p14:creationId xmlns:p14="http://schemas.microsoft.com/office/powerpoint/2010/main" val="244813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14EF1-E334-4AA2-8B5F-8306164DA17F}"/>
              </a:ext>
            </a:extLst>
          </p:cNvPr>
          <p:cNvSpPr>
            <a:spLocks noGrp="1"/>
          </p:cNvSpPr>
          <p:nvPr>
            <p:ph type="title"/>
          </p:nvPr>
        </p:nvSpPr>
        <p:spPr/>
        <p:txBody>
          <a:bodyPr/>
          <a:lstStyle/>
          <a:p>
            <a:r>
              <a:rPr lang="en-US" altLang="zh-CN" dirty="0"/>
              <a:t>Summary for the system</a:t>
            </a:r>
            <a:endParaRPr lang="zh-CN" altLang="en-US" dirty="0"/>
          </a:p>
        </p:txBody>
      </p:sp>
      <p:pic>
        <p:nvPicPr>
          <p:cNvPr id="6" name="图片 5">
            <a:extLst>
              <a:ext uri="{FF2B5EF4-FFF2-40B4-BE49-F238E27FC236}">
                <a16:creationId xmlns:a16="http://schemas.microsoft.com/office/drawing/2014/main" id="{2843F586-F4A9-4284-AD99-2A45A76E5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35" y="1393959"/>
            <a:ext cx="11187129" cy="5220152"/>
          </a:xfrm>
          <a:prstGeom prst="rect">
            <a:avLst/>
          </a:prstGeom>
        </p:spPr>
      </p:pic>
      <p:sp>
        <p:nvSpPr>
          <p:cNvPr id="7" name="灯片编号占位符 6">
            <a:extLst>
              <a:ext uri="{FF2B5EF4-FFF2-40B4-BE49-F238E27FC236}">
                <a16:creationId xmlns:a16="http://schemas.microsoft.com/office/drawing/2014/main" id="{E0497BB9-BA2C-4BBE-AF3D-BC7877119FC9}"/>
              </a:ext>
            </a:extLst>
          </p:cNvPr>
          <p:cNvSpPr>
            <a:spLocks noGrp="1"/>
          </p:cNvSpPr>
          <p:nvPr>
            <p:ph type="sldNum" sz="quarter" idx="12"/>
          </p:nvPr>
        </p:nvSpPr>
        <p:spPr/>
        <p:txBody>
          <a:bodyPr/>
          <a:lstStyle/>
          <a:p>
            <a:fld id="{079CB688-378F-4534-BFFE-AF122467FDB7}" type="slidenum">
              <a:rPr lang="zh-CN" altLang="en-US" smtClean="0"/>
              <a:pPr/>
              <a:t>17</a:t>
            </a:fld>
            <a:endParaRPr lang="zh-CN" altLang="en-US" dirty="0"/>
          </a:p>
        </p:txBody>
      </p:sp>
    </p:spTree>
    <p:extLst>
      <p:ext uri="{BB962C8B-B14F-4D97-AF65-F5344CB8AC3E}">
        <p14:creationId xmlns:p14="http://schemas.microsoft.com/office/powerpoint/2010/main" val="121430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14EF1-E334-4AA2-8B5F-8306164DA17F}"/>
              </a:ext>
            </a:extLst>
          </p:cNvPr>
          <p:cNvSpPr>
            <a:spLocks noGrp="1"/>
          </p:cNvSpPr>
          <p:nvPr>
            <p:ph type="title"/>
          </p:nvPr>
        </p:nvSpPr>
        <p:spPr/>
        <p:txBody>
          <a:bodyPr/>
          <a:lstStyle/>
          <a:p>
            <a:r>
              <a:rPr lang="en-US" altLang="zh-CN" dirty="0"/>
              <a:t>Summary for the system</a:t>
            </a:r>
            <a:endParaRPr lang="zh-CN" altLang="en-US" dirty="0"/>
          </a:p>
        </p:txBody>
      </p:sp>
      <p:pic>
        <p:nvPicPr>
          <p:cNvPr id="6" name="图片 5">
            <a:extLst>
              <a:ext uri="{FF2B5EF4-FFF2-40B4-BE49-F238E27FC236}">
                <a16:creationId xmlns:a16="http://schemas.microsoft.com/office/drawing/2014/main" id="{2843F586-F4A9-4284-AD99-2A45A76E5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35" y="1393959"/>
            <a:ext cx="11187129" cy="5220152"/>
          </a:xfrm>
          <a:prstGeom prst="rect">
            <a:avLst/>
          </a:prstGeom>
        </p:spPr>
      </p:pic>
      <p:sp>
        <p:nvSpPr>
          <p:cNvPr id="3" name="文本框 2">
            <a:extLst>
              <a:ext uri="{FF2B5EF4-FFF2-40B4-BE49-F238E27FC236}">
                <a16:creationId xmlns:a16="http://schemas.microsoft.com/office/drawing/2014/main" id="{F85A6C5A-B5B2-4934-94E1-FE766CB5EE68}"/>
              </a:ext>
            </a:extLst>
          </p:cNvPr>
          <p:cNvSpPr txBox="1"/>
          <p:nvPr/>
        </p:nvSpPr>
        <p:spPr>
          <a:xfrm>
            <a:off x="6787299" y="365125"/>
            <a:ext cx="5175315" cy="1200329"/>
          </a:xfrm>
          <a:prstGeom prst="rect">
            <a:avLst/>
          </a:prstGeom>
          <a:noFill/>
        </p:spPr>
        <p:txBody>
          <a:bodyPr wrap="square" rtlCol="0">
            <a:spAutoFit/>
          </a:bodyPr>
          <a:lstStyle/>
          <a:p>
            <a:r>
              <a:rPr lang="en-US" altLang="zh-CN" b="1" dirty="0">
                <a:solidFill>
                  <a:srgbClr val="FF0000"/>
                </a:solidFill>
              </a:rPr>
              <a:t>Quiz</a:t>
            </a:r>
            <a:r>
              <a:rPr lang="en-US" altLang="zh-CN" dirty="0">
                <a:solidFill>
                  <a:srgbClr val="FF0000"/>
                </a:solidFill>
              </a:rPr>
              <a:t>: Which of the following component is proposed by the author ?</a:t>
            </a:r>
          </a:p>
          <a:p>
            <a:r>
              <a:rPr lang="en-US" altLang="zh-CN" dirty="0">
                <a:solidFill>
                  <a:srgbClr val="FF0000"/>
                </a:solidFill>
              </a:rPr>
              <a:t> A. Scene graph and FOL           B. Prover9</a:t>
            </a:r>
          </a:p>
          <a:p>
            <a:r>
              <a:rPr lang="en-US" altLang="zh-CN" dirty="0">
                <a:solidFill>
                  <a:srgbClr val="FF0000"/>
                </a:solidFill>
              </a:rPr>
              <a:t> C. Graph translation                 D. CCG semantic parser</a:t>
            </a:r>
            <a:endParaRPr lang="zh-CN" altLang="en-US" dirty="0">
              <a:solidFill>
                <a:srgbClr val="FF0000"/>
              </a:solidFill>
            </a:endParaRPr>
          </a:p>
        </p:txBody>
      </p:sp>
      <p:sp>
        <p:nvSpPr>
          <p:cNvPr id="4" name="灯片编号占位符 3">
            <a:extLst>
              <a:ext uri="{FF2B5EF4-FFF2-40B4-BE49-F238E27FC236}">
                <a16:creationId xmlns:a16="http://schemas.microsoft.com/office/drawing/2014/main" id="{8766C96E-306B-4780-BE46-9AB8B770D01E}"/>
              </a:ext>
            </a:extLst>
          </p:cNvPr>
          <p:cNvSpPr>
            <a:spLocks noGrp="1"/>
          </p:cNvSpPr>
          <p:nvPr>
            <p:ph type="sldNum" sz="quarter" idx="12"/>
          </p:nvPr>
        </p:nvSpPr>
        <p:spPr/>
        <p:txBody>
          <a:bodyPr/>
          <a:lstStyle/>
          <a:p>
            <a:fld id="{079CB688-378F-4534-BFFE-AF122467FDB7}" type="slidenum">
              <a:rPr lang="zh-CN" altLang="en-US" smtClean="0"/>
              <a:pPr/>
              <a:t>18</a:t>
            </a:fld>
            <a:endParaRPr lang="zh-CN" altLang="en-US" dirty="0"/>
          </a:p>
        </p:txBody>
      </p:sp>
    </p:spTree>
    <p:extLst>
      <p:ext uri="{BB962C8B-B14F-4D97-AF65-F5344CB8AC3E}">
        <p14:creationId xmlns:p14="http://schemas.microsoft.com/office/powerpoint/2010/main" val="363547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08189-22A8-4CA3-A07F-25FE90381273}"/>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9CF75850-43F3-42B1-B9ED-3598AB31ABCF}"/>
              </a:ext>
            </a:extLst>
          </p:cNvPr>
          <p:cNvSpPr>
            <a:spLocks noGrp="1"/>
          </p:cNvSpPr>
          <p:nvPr>
            <p:ph idx="1"/>
          </p:nvPr>
        </p:nvSpPr>
        <p:spPr/>
        <p:txBody>
          <a:bodyPr/>
          <a:lstStyle/>
          <a:p>
            <a:r>
              <a:rPr lang="en-US" altLang="zh-CN" dirty="0"/>
              <a:t>Formulate the task as image retrieval </a:t>
            </a:r>
          </a:p>
          <a:p>
            <a:pPr lvl="1"/>
            <a:r>
              <a:rPr lang="en-US" altLang="zh-CN" dirty="0"/>
              <a:t>using query sentences and evaluate the performance in terms of the number of correctly returned images. </a:t>
            </a:r>
          </a:p>
          <a:p>
            <a:r>
              <a:rPr lang="en-US" altLang="zh-CN" dirty="0"/>
              <a:t>Prepare sentence templates for creating query</a:t>
            </a:r>
          </a:p>
          <a:p>
            <a:pPr lvl="1"/>
            <a:r>
              <a:rPr lang="en-US" altLang="zh-CN" dirty="0"/>
              <a:t>Five types of linguistic phenomena.</a:t>
            </a:r>
          </a:p>
          <a:p>
            <a:pPr lvl="1"/>
            <a:r>
              <a:rPr lang="en-US" altLang="zh-CN" dirty="0"/>
              <a:t>Logical connective (Con), numeral (Num), quantifier (Q), relation (Rel) and negation (Neg).</a:t>
            </a:r>
          </a:p>
          <a:p>
            <a:r>
              <a:rPr lang="en-US" altLang="zh-CN" dirty="0"/>
              <a:t>Dataset: </a:t>
            </a:r>
          </a:p>
          <a:p>
            <a:pPr lvl="1"/>
            <a:r>
              <a:rPr lang="en-US" altLang="zh-CN" dirty="0"/>
              <a:t>GRIM (annotated by FOL structure)</a:t>
            </a:r>
          </a:p>
          <a:p>
            <a:pPr lvl="1"/>
            <a:r>
              <a:rPr lang="en-US" altLang="zh-CN" dirty="0"/>
              <a:t>Visual Genome (scene graph)</a:t>
            </a:r>
          </a:p>
          <a:p>
            <a:endParaRPr lang="zh-CN" altLang="en-US" dirty="0"/>
          </a:p>
        </p:txBody>
      </p:sp>
      <p:sp>
        <p:nvSpPr>
          <p:cNvPr id="6" name="灯片编号占位符 5">
            <a:extLst>
              <a:ext uri="{FF2B5EF4-FFF2-40B4-BE49-F238E27FC236}">
                <a16:creationId xmlns:a16="http://schemas.microsoft.com/office/drawing/2014/main" id="{D95AF658-48BE-4FB2-AA4C-C82DFD37803E}"/>
              </a:ext>
            </a:extLst>
          </p:cNvPr>
          <p:cNvSpPr>
            <a:spLocks noGrp="1"/>
          </p:cNvSpPr>
          <p:nvPr>
            <p:ph type="sldNum" sz="quarter" idx="12"/>
          </p:nvPr>
        </p:nvSpPr>
        <p:spPr/>
        <p:txBody>
          <a:bodyPr/>
          <a:lstStyle/>
          <a:p>
            <a:fld id="{079CB688-378F-4534-BFFE-AF122467FDB7}" type="slidenum">
              <a:rPr lang="zh-CN" altLang="en-US" smtClean="0"/>
              <a:pPr/>
              <a:t>19</a:t>
            </a:fld>
            <a:endParaRPr lang="zh-CN" altLang="en-US" dirty="0"/>
          </a:p>
        </p:txBody>
      </p:sp>
    </p:spTree>
    <p:extLst>
      <p:ext uri="{BB962C8B-B14F-4D97-AF65-F5344CB8AC3E}">
        <p14:creationId xmlns:p14="http://schemas.microsoft.com/office/powerpoint/2010/main" val="373606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DA722-163E-4BE5-B821-91BDA7D4D91A}"/>
              </a:ext>
            </a:extLst>
          </p:cNvPr>
          <p:cNvSpPr>
            <a:spLocks noGrp="1"/>
          </p:cNvSpPr>
          <p:nvPr>
            <p:ph type="title"/>
          </p:nvPr>
        </p:nvSpPr>
        <p:spPr/>
        <p:txBody>
          <a:bodyPr/>
          <a:lstStyle/>
          <a:p>
            <a:r>
              <a:rPr lang="zh-CN" altLang="en-US">
                <a:ea typeface="宋体"/>
                <a:cs typeface="Calibri Light"/>
              </a:rPr>
              <a:t>Outline</a:t>
            </a:r>
            <a:endParaRPr lang="zh-CN" altLang="en-US"/>
          </a:p>
        </p:txBody>
      </p:sp>
      <p:sp>
        <p:nvSpPr>
          <p:cNvPr id="3" name="内容占位符 2">
            <a:extLst>
              <a:ext uri="{FF2B5EF4-FFF2-40B4-BE49-F238E27FC236}">
                <a16:creationId xmlns:a16="http://schemas.microsoft.com/office/drawing/2014/main" id="{C8D83DBF-15A4-42DB-81E2-39DE3212F5B7}"/>
              </a:ext>
            </a:extLst>
          </p:cNvPr>
          <p:cNvSpPr>
            <a:spLocks noGrp="1"/>
          </p:cNvSpPr>
          <p:nvPr>
            <p:ph idx="1"/>
          </p:nvPr>
        </p:nvSpPr>
        <p:spPr/>
        <p:txBody>
          <a:bodyPr vert="horz" lIns="91440" tIns="45720" rIns="91440" bIns="45720" rtlCol="0" anchor="t">
            <a:normAutofit/>
          </a:bodyPr>
          <a:lstStyle/>
          <a:p>
            <a:r>
              <a:rPr lang="zh-CN" altLang="en-US" dirty="0">
                <a:ea typeface="宋体"/>
                <a:cs typeface="Calibri"/>
              </a:rPr>
              <a:t>Introduction</a:t>
            </a:r>
            <a:endParaRPr lang="en-US" altLang="zh-CN" dirty="0">
              <a:ea typeface="宋体"/>
              <a:cs typeface="Calibri"/>
            </a:endParaRPr>
          </a:p>
          <a:p>
            <a:r>
              <a:rPr lang="en-US" altLang="zh-CN" dirty="0">
                <a:ea typeface="宋体"/>
                <a:cs typeface="Calibri"/>
              </a:rPr>
              <a:t>The multimodal logical inference system</a:t>
            </a:r>
          </a:p>
          <a:p>
            <a:pPr lvl="1"/>
            <a:r>
              <a:rPr lang="en-US" altLang="zh-CN" dirty="0">
                <a:ea typeface="宋体"/>
                <a:cs typeface="Calibri"/>
              </a:rPr>
              <a:t>Represent an image</a:t>
            </a:r>
          </a:p>
          <a:p>
            <a:pPr lvl="1"/>
            <a:r>
              <a:rPr lang="en-US" altLang="zh-CN" dirty="0">
                <a:ea typeface="宋体"/>
                <a:cs typeface="Calibri"/>
              </a:rPr>
              <a:t>Unify image and text</a:t>
            </a:r>
          </a:p>
          <a:p>
            <a:pPr lvl="1"/>
            <a:r>
              <a:rPr lang="en-US" altLang="zh-CN" dirty="0">
                <a:ea typeface="宋体"/>
                <a:cs typeface="Calibri"/>
              </a:rPr>
              <a:t>Logical inference</a:t>
            </a:r>
          </a:p>
          <a:p>
            <a:r>
              <a:rPr lang="en-US" altLang="zh-CN" dirty="0">
                <a:ea typeface="宋体"/>
                <a:cs typeface="Calibri"/>
              </a:rPr>
              <a:t>Experiment</a:t>
            </a:r>
          </a:p>
          <a:p>
            <a:r>
              <a:rPr lang="en-US" altLang="zh-CN" dirty="0">
                <a:ea typeface="宋体"/>
                <a:cs typeface="Calibri"/>
              </a:rPr>
              <a:t>Conclusion</a:t>
            </a:r>
            <a:endParaRPr lang="zh-CN" altLang="en-US" dirty="0">
              <a:ea typeface="宋体"/>
              <a:cs typeface="Calibri"/>
            </a:endParaRPr>
          </a:p>
          <a:p>
            <a:endParaRPr lang="zh-CN" altLang="en-US" dirty="0">
              <a:ea typeface="宋体"/>
              <a:cs typeface="Calibri"/>
            </a:endParaRPr>
          </a:p>
        </p:txBody>
      </p:sp>
      <p:sp>
        <p:nvSpPr>
          <p:cNvPr id="4" name="灯片编号占位符 3">
            <a:extLst>
              <a:ext uri="{FF2B5EF4-FFF2-40B4-BE49-F238E27FC236}">
                <a16:creationId xmlns:a16="http://schemas.microsoft.com/office/drawing/2014/main" id="{324CB3F7-E789-4E75-92F9-2882DEB53223}"/>
              </a:ext>
            </a:extLst>
          </p:cNvPr>
          <p:cNvSpPr>
            <a:spLocks noGrp="1"/>
          </p:cNvSpPr>
          <p:nvPr>
            <p:ph type="sldNum" sz="quarter" idx="12"/>
          </p:nvPr>
        </p:nvSpPr>
        <p:spPr/>
        <p:txBody>
          <a:bodyPr/>
          <a:lstStyle/>
          <a:p>
            <a:fld id="{079CB688-378F-4534-BFFE-AF122467FDB7}" type="slidenum">
              <a:rPr lang="zh-CN" altLang="en-US" smtClean="0"/>
              <a:pPr/>
              <a:t>2</a:t>
            </a:fld>
            <a:endParaRPr lang="zh-CN" altLang="en-US" dirty="0"/>
          </a:p>
        </p:txBody>
      </p:sp>
    </p:spTree>
    <p:extLst>
      <p:ext uri="{BB962C8B-B14F-4D97-AF65-F5344CB8AC3E}">
        <p14:creationId xmlns:p14="http://schemas.microsoft.com/office/powerpoint/2010/main" val="1905682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D1108-154D-4BB5-A2F8-DBE9B4E51896}"/>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F3FC4FBF-1DE0-4014-A482-64247878C592}"/>
              </a:ext>
            </a:extLst>
          </p:cNvPr>
          <p:cNvSpPr>
            <a:spLocks noGrp="1"/>
          </p:cNvSpPr>
          <p:nvPr>
            <p:ph idx="1"/>
          </p:nvPr>
        </p:nvSpPr>
        <p:spPr/>
        <p:txBody>
          <a:bodyPr/>
          <a:lstStyle/>
          <a:p>
            <a:r>
              <a:rPr lang="en-US" altLang="zh-CN" dirty="0"/>
              <a:t>Query template and example</a:t>
            </a:r>
            <a:endParaRPr lang="zh-CN" altLang="en-US" dirty="0"/>
          </a:p>
        </p:txBody>
      </p:sp>
      <p:pic>
        <p:nvPicPr>
          <p:cNvPr id="4" name="图片 3">
            <a:extLst>
              <a:ext uri="{FF2B5EF4-FFF2-40B4-BE49-F238E27FC236}">
                <a16:creationId xmlns:a16="http://schemas.microsoft.com/office/drawing/2014/main" id="{2994F4AC-2EF5-4060-9F58-5EA7CFEB5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882" y="2698237"/>
            <a:ext cx="4903118" cy="3085108"/>
          </a:xfrm>
          <a:prstGeom prst="rect">
            <a:avLst/>
          </a:prstGeom>
        </p:spPr>
      </p:pic>
      <p:pic>
        <p:nvPicPr>
          <p:cNvPr id="6" name="图片 5">
            <a:extLst>
              <a:ext uri="{FF2B5EF4-FFF2-40B4-BE49-F238E27FC236}">
                <a16:creationId xmlns:a16="http://schemas.microsoft.com/office/drawing/2014/main" id="{9E6B502E-EC48-4D40-8759-080B36098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37414"/>
            <a:ext cx="5509737" cy="5555461"/>
          </a:xfrm>
          <a:prstGeom prst="rect">
            <a:avLst/>
          </a:prstGeom>
        </p:spPr>
      </p:pic>
      <p:sp>
        <p:nvSpPr>
          <p:cNvPr id="7" name="灯片编号占位符 6">
            <a:extLst>
              <a:ext uri="{FF2B5EF4-FFF2-40B4-BE49-F238E27FC236}">
                <a16:creationId xmlns:a16="http://schemas.microsoft.com/office/drawing/2014/main" id="{30D669B3-D8CF-4DF8-8285-FA2C4065FA3B}"/>
              </a:ext>
            </a:extLst>
          </p:cNvPr>
          <p:cNvSpPr>
            <a:spLocks noGrp="1"/>
          </p:cNvSpPr>
          <p:nvPr>
            <p:ph type="sldNum" sz="quarter" idx="12"/>
          </p:nvPr>
        </p:nvSpPr>
        <p:spPr/>
        <p:txBody>
          <a:bodyPr/>
          <a:lstStyle/>
          <a:p>
            <a:fld id="{079CB688-378F-4534-BFFE-AF122467FDB7}" type="slidenum">
              <a:rPr lang="zh-CN" altLang="en-US" smtClean="0"/>
              <a:pPr/>
              <a:t>20</a:t>
            </a:fld>
            <a:endParaRPr lang="zh-CN" altLang="en-US" dirty="0"/>
          </a:p>
        </p:txBody>
      </p:sp>
    </p:spTree>
    <p:extLst>
      <p:ext uri="{BB962C8B-B14F-4D97-AF65-F5344CB8AC3E}">
        <p14:creationId xmlns:p14="http://schemas.microsoft.com/office/powerpoint/2010/main" val="75406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6D691-3DA1-4495-83B4-D0F71578D0E9}"/>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DE73F454-BD64-4AC4-A817-C1340913AC15}"/>
              </a:ext>
            </a:extLst>
          </p:cNvPr>
          <p:cNvSpPr>
            <a:spLocks noGrp="1"/>
          </p:cNvSpPr>
          <p:nvPr>
            <p:ph idx="1"/>
          </p:nvPr>
        </p:nvSpPr>
        <p:spPr/>
        <p:txBody>
          <a:bodyPr/>
          <a:lstStyle/>
          <a:p>
            <a:r>
              <a:rPr lang="en-US" altLang="zh-CN" dirty="0"/>
              <a:t>Selective results</a:t>
            </a:r>
          </a:p>
        </p:txBody>
      </p:sp>
      <p:pic>
        <p:nvPicPr>
          <p:cNvPr id="9" name="图片 8">
            <a:extLst>
              <a:ext uri="{FF2B5EF4-FFF2-40B4-BE49-F238E27FC236}">
                <a16:creationId xmlns:a16="http://schemas.microsoft.com/office/drawing/2014/main" id="{309230A4-A35A-4E50-9DBA-2AA0D4962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9318" y="1524439"/>
            <a:ext cx="6969788" cy="5217662"/>
          </a:xfrm>
          <a:prstGeom prst="rect">
            <a:avLst/>
          </a:prstGeom>
        </p:spPr>
      </p:pic>
      <p:sp>
        <p:nvSpPr>
          <p:cNvPr id="10" name="灯片编号占位符 9">
            <a:extLst>
              <a:ext uri="{FF2B5EF4-FFF2-40B4-BE49-F238E27FC236}">
                <a16:creationId xmlns:a16="http://schemas.microsoft.com/office/drawing/2014/main" id="{1A7BF7D3-4423-452C-83E7-DF81B16DA98F}"/>
              </a:ext>
            </a:extLst>
          </p:cNvPr>
          <p:cNvSpPr>
            <a:spLocks noGrp="1"/>
          </p:cNvSpPr>
          <p:nvPr>
            <p:ph type="sldNum" sz="quarter" idx="12"/>
          </p:nvPr>
        </p:nvSpPr>
        <p:spPr/>
        <p:txBody>
          <a:bodyPr/>
          <a:lstStyle/>
          <a:p>
            <a:fld id="{079CB688-378F-4534-BFFE-AF122467FDB7}" type="slidenum">
              <a:rPr lang="zh-CN" altLang="en-US" smtClean="0"/>
              <a:pPr/>
              <a:t>21</a:t>
            </a:fld>
            <a:endParaRPr lang="zh-CN" altLang="en-US" dirty="0"/>
          </a:p>
        </p:txBody>
      </p:sp>
    </p:spTree>
    <p:extLst>
      <p:ext uri="{BB962C8B-B14F-4D97-AF65-F5344CB8AC3E}">
        <p14:creationId xmlns:p14="http://schemas.microsoft.com/office/powerpoint/2010/main" val="90470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9404DFD-4A05-4555-BC49-292FA9A78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656" y="1825625"/>
            <a:ext cx="6379683" cy="3583227"/>
          </a:xfrm>
          <a:prstGeom prst="rect">
            <a:avLst/>
          </a:prstGeom>
        </p:spPr>
      </p:pic>
      <p:sp>
        <p:nvSpPr>
          <p:cNvPr id="2" name="标题 1">
            <a:extLst>
              <a:ext uri="{FF2B5EF4-FFF2-40B4-BE49-F238E27FC236}">
                <a16:creationId xmlns:a16="http://schemas.microsoft.com/office/drawing/2014/main" id="{3D8C3EFE-D064-47BA-8B40-D72AF4F7716E}"/>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C55CCC36-A4A0-446B-A0C6-6C4E81A686E7}"/>
              </a:ext>
            </a:extLst>
          </p:cNvPr>
          <p:cNvSpPr>
            <a:spLocks noGrp="1"/>
          </p:cNvSpPr>
          <p:nvPr>
            <p:ph idx="1"/>
          </p:nvPr>
        </p:nvSpPr>
        <p:spPr>
          <a:xfrm>
            <a:off x="838200" y="1825625"/>
            <a:ext cx="5257800" cy="4351338"/>
          </a:xfrm>
        </p:spPr>
        <p:txBody>
          <a:bodyPr/>
          <a:lstStyle/>
          <a:p>
            <a:r>
              <a:rPr lang="en-US" altLang="zh-CN" dirty="0"/>
              <a:t>Image retrieval F1 score</a:t>
            </a:r>
          </a:p>
          <a:p>
            <a:r>
              <a:rPr lang="en-US" altLang="zh-CN" dirty="0"/>
              <a:t>Complex graph translation helps</a:t>
            </a:r>
          </a:p>
          <a:p>
            <a:r>
              <a:rPr lang="en-US" altLang="zh-CN" dirty="0"/>
              <a:t>Why (Q) low performance ?</a:t>
            </a:r>
          </a:p>
          <a:p>
            <a:pPr lvl="1"/>
            <a:r>
              <a:rPr lang="en-US" altLang="zh-CN" dirty="0"/>
              <a:t>Quantifiers in natural language often involves vagueness.</a:t>
            </a:r>
          </a:p>
          <a:p>
            <a:r>
              <a:rPr lang="en-US" altLang="zh-CN" dirty="0"/>
              <a:t>Why (Rel) low performance ?</a:t>
            </a:r>
          </a:p>
          <a:p>
            <a:pPr lvl="1"/>
            <a:r>
              <a:rPr lang="en-US" altLang="zh-CN" dirty="0"/>
              <a:t>Lexical gap between formulas of a query and an image. </a:t>
            </a:r>
            <a:endParaRPr lang="zh-CN" altLang="en-US" dirty="0"/>
          </a:p>
        </p:txBody>
      </p:sp>
      <p:sp>
        <p:nvSpPr>
          <p:cNvPr id="5" name="灯片编号占位符 4">
            <a:extLst>
              <a:ext uri="{FF2B5EF4-FFF2-40B4-BE49-F238E27FC236}">
                <a16:creationId xmlns:a16="http://schemas.microsoft.com/office/drawing/2014/main" id="{FB7B83DD-ED95-42A1-9D33-B17763C2DCF1}"/>
              </a:ext>
            </a:extLst>
          </p:cNvPr>
          <p:cNvSpPr>
            <a:spLocks noGrp="1"/>
          </p:cNvSpPr>
          <p:nvPr>
            <p:ph type="sldNum" sz="quarter" idx="12"/>
          </p:nvPr>
        </p:nvSpPr>
        <p:spPr/>
        <p:txBody>
          <a:bodyPr/>
          <a:lstStyle/>
          <a:p>
            <a:fld id="{079CB688-378F-4534-BFFE-AF122467FDB7}" type="slidenum">
              <a:rPr lang="zh-CN" altLang="en-US" smtClean="0"/>
              <a:pPr/>
              <a:t>22</a:t>
            </a:fld>
            <a:endParaRPr lang="zh-CN" altLang="en-US" dirty="0"/>
          </a:p>
        </p:txBody>
      </p:sp>
    </p:spTree>
    <p:extLst>
      <p:ext uri="{BB962C8B-B14F-4D97-AF65-F5344CB8AC3E}">
        <p14:creationId xmlns:p14="http://schemas.microsoft.com/office/powerpoint/2010/main" val="2659035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0AA78-DB4F-45E7-9608-477BE41D7228}"/>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B0288C4-8C44-4FEE-8D3B-85ECE62A3125}"/>
              </a:ext>
            </a:extLst>
          </p:cNvPr>
          <p:cNvSpPr>
            <a:spLocks noGrp="1"/>
          </p:cNvSpPr>
          <p:nvPr>
            <p:ph idx="1"/>
          </p:nvPr>
        </p:nvSpPr>
        <p:spPr>
          <a:xfrm>
            <a:off x="838200" y="1825624"/>
            <a:ext cx="10515600" cy="4810845"/>
          </a:xfrm>
        </p:spPr>
        <p:txBody>
          <a:bodyPr>
            <a:normAutofit/>
          </a:bodyPr>
          <a:lstStyle/>
          <a:p>
            <a:r>
              <a:rPr lang="en-US" altLang="zh-CN" dirty="0"/>
              <a:t>Proposed a logic-based system to achieve visual-textual inference</a:t>
            </a:r>
          </a:p>
          <a:p>
            <a:r>
              <a:rPr lang="en-US" altLang="zh-CN" dirty="0"/>
              <a:t>The system can deal with semantically complex sentences</a:t>
            </a:r>
          </a:p>
          <a:p>
            <a:r>
              <a:rPr lang="en-US" altLang="zh-CN" dirty="0"/>
              <a:t>The system is traditional and doesn’t require supervised data.</a:t>
            </a:r>
          </a:p>
          <a:p>
            <a:endParaRPr lang="en-US" altLang="zh-CN" dirty="0"/>
          </a:p>
          <a:p>
            <a:r>
              <a:rPr lang="en-US" altLang="zh-CN" dirty="0"/>
              <a:t>Comment</a:t>
            </a:r>
          </a:p>
          <a:p>
            <a:pPr lvl="1"/>
            <a:r>
              <a:rPr lang="en-US" altLang="zh-CN" dirty="0"/>
              <a:t>Pros :</a:t>
            </a:r>
          </a:p>
          <a:p>
            <a:pPr lvl="2"/>
            <a:r>
              <a:rPr lang="en-US" altLang="zh-CN" dirty="0"/>
              <a:t>Proposed a non-NN system to solve the inference problem.</a:t>
            </a:r>
          </a:p>
          <a:p>
            <a:pPr lvl="2"/>
            <a:r>
              <a:rPr lang="en-US" altLang="zh-CN" dirty="0"/>
              <a:t>The system is clear and the solving procedure is interpretable.</a:t>
            </a:r>
          </a:p>
          <a:p>
            <a:pPr lvl="1"/>
            <a:r>
              <a:rPr lang="en-US" altLang="zh-CN" dirty="0"/>
              <a:t>Cons: </a:t>
            </a:r>
          </a:p>
          <a:p>
            <a:pPr lvl="2"/>
            <a:r>
              <a:rPr lang="en-US" altLang="zh-CN" dirty="0"/>
              <a:t>four key component of the system, only one is proposed by the author.</a:t>
            </a:r>
          </a:p>
          <a:p>
            <a:pPr lvl="2"/>
            <a:r>
              <a:rPr lang="en-US" altLang="zh-CN" dirty="0"/>
              <a:t>Lack of comparison experiment with some other baseline models. </a:t>
            </a:r>
          </a:p>
        </p:txBody>
      </p:sp>
      <p:sp>
        <p:nvSpPr>
          <p:cNvPr id="4" name="灯片编号占位符 3">
            <a:extLst>
              <a:ext uri="{FF2B5EF4-FFF2-40B4-BE49-F238E27FC236}">
                <a16:creationId xmlns:a16="http://schemas.microsoft.com/office/drawing/2014/main" id="{68998887-D9D6-430E-A058-9499BD2E0BA6}"/>
              </a:ext>
            </a:extLst>
          </p:cNvPr>
          <p:cNvSpPr>
            <a:spLocks noGrp="1"/>
          </p:cNvSpPr>
          <p:nvPr>
            <p:ph type="sldNum" sz="quarter" idx="12"/>
          </p:nvPr>
        </p:nvSpPr>
        <p:spPr/>
        <p:txBody>
          <a:bodyPr/>
          <a:lstStyle/>
          <a:p>
            <a:fld id="{079CB688-378F-4534-BFFE-AF122467FDB7}" type="slidenum">
              <a:rPr lang="zh-CN" altLang="en-US" smtClean="0"/>
              <a:pPr/>
              <a:t>23</a:t>
            </a:fld>
            <a:endParaRPr lang="zh-CN" altLang="en-US" dirty="0"/>
          </a:p>
        </p:txBody>
      </p:sp>
    </p:spTree>
    <p:extLst>
      <p:ext uri="{BB962C8B-B14F-4D97-AF65-F5344CB8AC3E}">
        <p14:creationId xmlns:p14="http://schemas.microsoft.com/office/powerpoint/2010/main" val="1517805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a:ea typeface="宋体"/>
                <a:cs typeface="Calibri Light"/>
              </a:rPr>
              <a:t>Thank you :)</a:t>
            </a:r>
            <a:endParaRPr lang="zh-CN" altLang="en-US" sz="4800" dirty="0">
              <a:ea typeface="宋体"/>
              <a:cs typeface="Calibri Light"/>
            </a:endParaRPr>
          </a:p>
        </p:txBody>
      </p:sp>
      <p:sp>
        <p:nvSpPr>
          <p:cNvPr id="4" name="灯片编号占位符 3">
            <a:extLst>
              <a:ext uri="{FF2B5EF4-FFF2-40B4-BE49-F238E27FC236}">
                <a16:creationId xmlns:a16="http://schemas.microsoft.com/office/drawing/2014/main" id="{772705FC-A5F8-478A-BE76-0FE197C6AAB2}"/>
              </a:ext>
            </a:extLst>
          </p:cNvPr>
          <p:cNvSpPr>
            <a:spLocks noGrp="1"/>
          </p:cNvSpPr>
          <p:nvPr>
            <p:ph type="sldNum" sz="quarter" idx="12"/>
          </p:nvPr>
        </p:nvSpPr>
        <p:spPr/>
        <p:txBody>
          <a:bodyPr/>
          <a:lstStyle/>
          <a:p>
            <a:fld id="{079CB688-378F-4534-BFFE-AF122467FDB7}" type="slidenum">
              <a:rPr lang="zh-CN" altLang="en-US" smtClean="0"/>
              <a:t>24</a:t>
            </a:fld>
            <a:endParaRPr lang="zh-CN" altLang="en-US" dirty="0"/>
          </a:p>
        </p:txBody>
      </p:sp>
    </p:spTree>
    <p:extLst>
      <p:ext uri="{BB962C8B-B14F-4D97-AF65-F5344CB8AC3E}">
        <p14:creationId xmlns:p14="http://schemas.microsoft.com/office/powerpoint/2010/main" val="199313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8D076-A2C2-4A56-8E58-CD84A2E74575}"/>
              </a:ext>
            </a:extLst>
          </p:cNvPr>
          <p:cNvSpPr>
            <a:spLocks noGrp="1"/>
          </p:cNvSpPr>
          <p:nvPr>
            <p:ph type="title"/>
          </p:nvPr>
        </p:nvSpPr>
        <p:spPr/>
        <p:txBody>
          <a:bodyPr/>
          <a:lstStyle/>
          <a:p>
            <a:r>
              <a:rPr lang="zh-CN" altLang="en-US">
                <a:ea typeface="宋体"/>
                <a:cs typeface="Calibri Light"/>
              </a:rPr>
              <a:t>Introduction</a:t>
            </a:r>
            <a:endParaRPr lang="zh-CN" altLang="en-US"/>
          </a:p>
        </p:txBody>
      </p:sp>
      <p:sp>
        <p:nvSpPr>
          <p:cNvPr id="3" name="内容占位符 2">
            <a:extLst>
              <a:ext uri="{FF2B5EF4-FFF2-40B4-BE49-F238E27FC236}">
                <a16:creationId xmlns:a16="http://schemas.microsoft.com/office/drawing/2014/main" id="{3531774B-D393-4EA1-8A74-1090038C4B17}"/>
              </a:ext>
            </a:extLst>
          </p:cNvPr>
          <p:cNvSpPr>
            <a:spLocks noGrp="1"/>
          </p:cNvSpPr>
          <p:nvPr>
            <p:ph idx="1"/>
          </p:nvPr>
        </p:nvSpPr>
        <p:spPr>
          <a:xfrm>
            <a:off x="838200" y="1825625"/>
            <a:ext cx="9056772" cy="4351338"/>
          </a:xfrm>
        </p:spPr>
        <p:txBody>
          <a:bodyPr vert="horz" lIns="91440" tIns="45720" rIns="91440" bIns="45720" rtlCol="0" anchor="t">
            <a:normAutofit/>
          </a:bodyPr>
          <a:lstStyle/>
          <a:p>
            <a:r>
              <a:rPr lang="zh-CN" altLang="en-US">
                <a:ea typeface="宋体"/>
                <a:cs typeface="Calibri"/>
              </a:rPr>
              <a:t>Visual-Textual Entailment problem</a:t>
            </a:r>
            <a:endParaRPr lang="zh-CN" altLang="en-US" dirty="0">
              <a:ea typeface="宋体"/>
              <a:cs typeface="Calibri"/>
            </a:endParaRPr>
          </a:p>
          <a:p>
            <a:pPr lvl="1"/>
            <a:r>
              <a:rPr lang="zh-CN" altLang="en-US">
                <a:ea typeface="宋体"/>
                <a:cs typeface="Calibri"/>
              </a:rPr>
              <a:t>Given an image g and a statement s, check whether the statement is true or false under the situation described in the image.  </a:t>
            </a:r>
          </a:p>
        </p:txBody>
      </p:sp>
      <p:pic>
        <p:nvPicPr>
          <p:cNvPr id="8" name="图片 8" descr="图片包含 动物, 哺乳动物&#10;&#10;已生成极高可信度的说明">
            <a:extLst>
              <a:ext uri="{FF2B5EF4-FFF2-40B4-BE49-F238E27FC236}">
                <a16:creationId xmlns:a16="http://schemas.microsoft.com/office/drawing/2014/main" id="{920A3567-29DE-425B-9CE1-1F49912E47EC}"/>
              </a:ext>
            </a:extLst>
          </p:cNvPr>
          <p:cNvPicPr>
            <a:picLocks noChangeAspect="1"/>
          </p:cNvPicPr>
          <p:nvPr/>
        </p:nvPicPr>
        <p:blipFill>
          <a:blip r:embed="rId3"/>
          <a:stretch>
            <a:fillRect/>
          </a:stretch>
        </p:blipFill>
        <p:spPr>
          <a:xfrm>
            <a:off x="1721017" y="3174103"/>
            <a:ext cx="8743950" cy="3144208"/>
          </a:xfrm>
          <a:prstGeom prst="rect">
            <a:avLst/>
          </a:prstGeom>
        </p:spPr>
      </p:pic>
      <p:sp>
        <p:nvSpPr>
          <p:cNvPr id="4" name="灯片编号占位符 3">
            <a:extLst>
              <a:ext uri="{FF2B5EF4-FFF2-40B4-BE49-F238E27FC236}">
                <a16:creationId xmlns:a16="http://schemas.microsoft.com/office/drawing/2014/main" id="{2BAC62E6-C1CB-411A-83A0-A13C7B9F5E24}"/>
              </a:ext>
            </a:extLst>
          </p:cNvPr>
          <p:cNvSpPr>
            <a:spLocks noGrp="1"/>
          </p:cNvSpPr>
          <p:nvPr>
            <p:ph type="sldNum" sz="quarter" idx="12"/>
          </p:nvPr>
        </p:nvSpPr>
        <p:spPr/>
        <p:txBody>
          <a:bodyPr/>
          <a:lstStyle/>
          <a:p>
            <a:fld id="{079CB688-378F-4534-BFFE-AF122467FDB7}" type="slidenum">
              <a:rPr lang="zh-CN" altLang="en-US" smtClean="0"/>
              <a:pPr/>
              <a:t>3</a:t>
            </a:fld>
            <a:endParaRPr lang="zh-CN" altLang="en-US" dirty="0"/>
          </a:p>
        </p:txBody>
      </p:sp>
    </p:spTree>
    <p:extLst>
      <p:ext uri="{BB962C8B-B14F-4D97-AF65-F5344CB8AC3E}">
        <p14:creationId xmlns:p14="http://schemas.microsoft.com/office/powerpoint/2010/main" val="99270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A69F1-4836-4F27-9C61-73D0D097B89C}"/>
              </a:ext>
            </a:extLst>
          </p:cNvPr>
          <p:cNvSpPr>
            <a:spLocks noGrp="1"/>
          </p:cNvSpPr>
          <p:nvPr>
            <p:ph type="title"/>
          </p:nvPr>
        </p:nvSpPr>
        <p:spPr/>
        <p:txBody>
          <a:bodyPr/>
          <a:lstStyle/>
          <a:p>
            <a:r>
              <a:rPr lang="zh-CN" altLang="en-US">
                <a:ea typeface="宋体"/>
                <a:cs typeface="Calibri Light"/>
              </a:rPr>
              <a:t>Introduction - challenges</a:t>
            </a:r>
            <a:endParaRPr lang="zh-CN" altLang="en-US"/>
          </a:p>
        </p:txBody>
      </p:sp>
      <p:sp>
        <p:nvSpPr>
          <p:cNvPr id="9" name="内容占位符 8">
            <a:extLst>
              <a:ext uri="{FF2B5EF4-FFF2-40B4-BE49-F238E27FC236}">
                <a16:creationId xmlns:a16="http://schemas.microsoft.com/office/drawing/2014/main" id="{67658362-54AC-412F-8756-E2B565F3EEA5}"/>
              </a:ext>
            </a:extLst>
          </p:cNvPr>
          <p:cNvSpPr>
            <a:spLocks noGrp="1"/>
          </p:cNvSpPr>
          <p:nvPr>
            <p:ph idx="1"/>
          </p:nvPr>
        </p:nvSpPr>
        <p:spPr>
          <a:xfrm>
            <a:off x="838200" y="1825625"/>
            <a:ext cx="6725653" cy="4351338"/>
          </a:xfrm>
        </p:spPr>
        <p:txBody>
          <a:bodyPr vert="horz" lIns="91440" tIns="45720" rIns="91440" bIns="45720" rtlCol="0" anchor="t">
            <a:normAutofit/>
          </a:bodyPr>
          <a:lstStyle/>
          <a:p>
            <a:r>
              <a:rPr lang="zh-CN" altLang="en-US" dirty="0">
                <a:ea typeface="宋体"/>
                <a:cs typeface="Calibri"/>
              </a:rPr>
              <a:t>How to represent an image ?</a:t>
            </a:r>
          </a:p>
          <a:p>
            <a:pPr lvl="1"/>
            <a:r>
              <a:rPr lang="zh-CN" altLang="en-US" dirty="0">
                <a:ea typeface="宋体"/>
                <a:cs typeface="Calibri"/>
              </a:rPr>
              <a:t>Embed image into high-dimensional vector space.</a:t>
            </a:r>
          </a:p>
          <a:p>
            <a:pPr lvl="1"/>
            <a:r>
              <a:rPr lang="zh-CN" altLang="en-US" dirty="0">
                <a:ea typeface="宋体"/>
                <a:cs typeface="Calibri"/>
              </a:rPr>
              <a:t>Use </a:t>
            </a:r>
            <a:r>
              <a:rPr lang="en-US" altLang="zh-CN" dirty="0">
                <a:ea typeface="宋体"/>
                <a:cs typeface="Calibri"/>
              </a:rPr>
              <a:t>structural</a:t>
            </a:r>
            <a:r>
              <a:rPr lang="zh-CN" altLang="en-US" dirty="0">
                <a:ea typeface="宋体"/>
                <a:cs typeface="Calibri"/>
              </a:rPr>
              <a:t> representation</a:t>
            </a:r>
            <a:r>
              <a:rPr lang="en-US" altLang="zh-CN" dirty="0">
                <a:ea typeface="宋体"/>
                <a:cs typeface="Calibri"/>
              </a:rPr>
              <a:t>s</a:t>
            </a:r>
            <a:r>
              <a:rPr lang="zh-CN" altLang="en-US" dirty="0">
                <a:ea typeface="宋体"/>
                <a:cs typeface="Calibri"/>
              </a:rPr>
              <a:t> graph for image.</a:t>
            </a:r>
          </a:p>
          <a:p>
            <a:r>
              <a:rPr lang="zh-CN" altLang="en-US" dirty="0">
                <a:ea typeface="宋体"/>
                <a:cs typeface="Calibri"/>
              </a:rPr>
              <a:t>How to unify image data and text data ?</a:t>
            </a:r>
            <a:endParaRPr lang="en-US" altLang="zh-CN" dirty="0">
              <a:ea typeface="宋体"/>
              <a:cs typeface="Calibri"/>
            </a:endParaRPr>
          </a:p>
          <a:p>
            <a:pPr lvl="1"/>
            <a:r>
              <a:rPr lang="en-US" altLang="zh-CN" dirty="0">
                <a:ea typeface="宋体"/>
                <a:cs typeface="Calibri"/>
              </a:rPr>
              <a:t>That’s why we call ‘multimodal’</a:t>
            </a:r>
            <a:endParaRPr lang="zh-CN" altLang="en-US" dirty="0">
              <a:ea typeface="宋体"/>
              <a:cs typeface="Calibri"/>
            </a:endParaRPr>
          </a:p>
          <a:p>
            <a:r>
              <a:rPr lang="zh-CN" altLang="en-US" dirty="0">
                <a:ea typeface="宋体"/>
                <a:cs typeface="Calibri"/>
              </a:rPr>
              <a:t>How to capture complex logical meanings ?</a:t>
            </a:r>
          </a:p>
          <a:p>
            <a:pPr lvl="1"/>
            <a:r>
              <a:rPr lang="zh-CN" altLang="en-US" dirty="0">
                <a:ea typeface="宋体"/>
                <a:cs typeface="Calibri"/>
              </a:rPr>
              <a:t>Negation, quantification, etc</a:t>
            </a:r>
          </a:p>
          <a:p>
            <a:r>
              <a:rPr lang="zh-CN" altLang="en-US" dirty="0">
                <a:ea typeface="宋体"/>
                <a:cs typeface="Calibri"/>
              </a:rPr>
              <a:t>How to perform logical inference ?</a:t>
            </a:r>
          </a:p>
        </p:txBody>
      </p:sp>
      <p:pic>
        <p:nvPicPr>
          <p:cNvPr id="12" name="图片 12">
            <a:extLst>
              <a:ext uri="{FF2B5EF4-FFF2-40B4-BE49-F238E27FC236}">
                <a16:creationId xmlns:a16="http://schemas.microsoft.com/office/drawing/2014/main" id="{06CEEE91-9E65-4F22-B550-F960E6FEEE7C}"/>
              </a:ext>
            </a:extLst>
          </p:cNvPr>
          <p:cNvPicPr>
            <a:picLocks noChangeAspect="1"/>
          </p:cNvPicPr>
          <p:nvPr/>
        </p:nvPicPr>
        <p:blipFill>
          <a:blip r:embed="rId3"/>
          <a:stretch>
            <a:fillRect/>
          </a:stretch>
        </p:blipFill>
        <p:spPr>
          <a:xfrm>
            <a:off x="7905750" y="1495222"/>
            <a:ext cx="4124325" cy="3134130"/>
          </a:xfrm>
          <a:prstGeom prst="rect">
            <a:avLst/>
          </a:prstGeom>
        </p:spPr>
      </p:pic>
      <p:pic>
        <p:nvPicPr>
          <p:cNvPr id="14" name="图片 14">
            <a:extLst>
              <a:ext uri="{FF2B5EF4-FFF2-40B4-BE49-F238E27FC236}">
                <a16:creationId xmlns:a16="http://schemas.microsoft.com/office/drawing/2014/main" id="{A6B742D8-F03C-4976-9E71-FFE0718B33CB}"/>
              </a:ext>
            </a:extLst>
          </p:cNvPr>
          <p:cNvPicPr>
            <a:picLocks noChangeAspect="1"/>
          </p:cNvPicPr>
          <p:nvPr/>
        </p:nvPicPr>
        <p:blipFill>
          <a:blip r:embed="rId4"/>
          <a:stretch>
            <a:fillRect/>
          </a:stretch>
        </p:blipFill>
        <p:spPr>
          <a:xfrm>
            <a:off x="7943850" y="4785041"/>
            <a:ext cx="4146884" cy="1484933"/>
          </a:xfrm>
          <a:prstGeom prst="rect">
            <a:avLst/>
          </a:prstGeom>
        </p:spPr>
      </p:pic>
      <p:sp>
        <p:nvSpPr>
          <p:cNvPr id="3" name="灯片编号占位符 2">
            <a:extLst>
              <a:ext uri="{FF2B5EF4-FFF2-40B4-BE49-F238E27FC236}">
                <a16:creationId xmlns:a16="http://schemas.microsoft.com/office/drawing/2014/main" id="{94FB02DA-2519-43CC-9228-53751190B843}"/>
              </a:ext>
            </a:extLst>
          </p:cNvPr>
          <p:cNvSpPr>
            <a:spLocks noGrp="1"/>
          </p:cNvSpPr>
          <p:nvPr>
            <p:ph type="sldNum" sz="quarter" idx="12"/>
          </p:nvPr>
        </p:nvSpPr>
        <p:spPr/>
        <p:txBody>
          <a:bodyPr/>
          <a:lstStyle/>
          <a:p>
            <a:fld id="{079CB688-378F-4534-BFFE-AF122467FDB7}" type="slidenum">
              <a:rPr lang="zh-CN" altLang="en-US" smtClean="0"/>
              <a:pPr/>
              <a:t>4</a:t>
            </a:fld>
            <a:endParaRPr lang="zh-CN" altLang="en-US" dirty="0"/>
          </a:p>
        </p:txBody>
      </p:sp>
    </p:spTree>
    <p:extLst>
      <p:ext uri="{BB962C8B-B14F-4D97-AF65-F5344CB8AC3E}">
        <p14:creationId xmlns:p14="http://schemas.microsoft.com/office/powerpoint/2010/main" val="4068812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DA722-163E-4BE5-B821-91BDA7D4D91A}"/>
              </a:ext>
            </a:extLst>
          </p:cNvPr>
          <p:cNvSpPr>
            <a:spLocks noGrp="1"/>
          </p:cNvSpPr>
          <p:nvPr>
            <p:ph type="title"/>
          </p:nvPr>
        </p:nvSpPr>
        <p:spPr/>
        <p:txBody>
          <a:bodyPr/>
          <a:lstStyle/>
          <a:p>
            <a:r>
              <a:rPr lang="zh-CN" altLang="en-US">
                <a:ea typeface="宋体"/>
                <a:cs typeface="Calibri Light"/>
              </a:rPr>
              <a:t>Outline</a:t>
            </a:r>
            <a:endParaRPr lang="zh-CN" altLang="en-US"/>
          </a:p>
        </p:txBody>
      </p:sp>
      <p:sp>
        <p:nvSpPr>
          <p:cNvPr id="3" name="内容占位符 2">
            <a:extLst>
              <a:ext uri="{FF2B5EF4-FFF2-40B4-BE49-F238E27FC236}">
                <a16:creationId xmlns:a16="http://schemas.microsoft.com/office/drawing/2014/main" id="{C8D83DBF-15A4-42DB-81E2-39DE3212F5B7}"/>
              </a:ext>
            </a:extLst>
          </p:cNvPr>
          <p:cNvSpPr>
            <a:spLocks noGrp="1"/>
          </p:cNvSpPr>
          <p:nvPr>
            <p:ph idx="1"/>
          </p:nvPr>
        </p:nvSpPr>
        <p:spPr/>
        <p:txBody>
          <a:bodyPr vert="horz" lIns="91440" tIns="45720" rIns="91440" bIns="45720" rtlCol="0" anchor="t">
            <a:normAutofit/>
          </a:bodyPr>
          <a:lstStyle/>
          <a:p>
            <a:r>
              <a:rPr lang="zh-CN" altLang="en-US" dirty="0">
                <a:ea typeface="宋体"/>
                <a:cs typeface="Calibri"/>
              </a:rPr>
              <a:t>Introduction</a:t>
            </a:r>
            <a:endParaRPr lang="en-US" altLang="zh-CN" dirty="0">
              <a:ea typeface="宋体"/>
              <a:cs typeface="Calibri"/>
            </a:endParaRPr>
          </a:p>
          <a:p>
            <a:r>
              <a:rPr lang="en-US" altLang="zh-CN" dirty="0">
                <a:ea typeface="宋体"/>
                <a:cs typeface="Calibri"/>
              </a:rPr>
              <a:t>The multimodal logical inference system</a:t>
            </a:r>
          </a:p>
          <a:p>
            <a:pPr lvl="1"/>
            <a:r>
              <a:rPr lang="en-US" altLang="zh-CN" dirty="0">
                <a:solidFill>
                  <a:srgbClr val="FF0000"/>
                </a:solidFill>
                <a:ea typeface="宋体"/>
                <a:cs typeface="Calibri"/>
              </a:rPr>
              <a:t>Represent an image</a:t>
            </a:r>
          </a:p>
          <a:p>
            <a:pPr lvl="1"/>
            <a:r>
              <a:rPr lang="en-US" altLang="zh-CN" dirty="0">
                <a:ea typeface="宋体"/>
                <a:cs typeface="Calibri"/>
              </a:rPr>
              <a:t>Unify image and text</a:t>
            </a:r>
          </a:p>
          <a:p>
            <a:pPr lvl="1"/>
            <a:r>
              <a:rPr lang="en-US" altLang="zh-CN" dirty="0">
                <a:ea typeface="宋体"/>
                <a:cs typeface="Calibri"/>
              </a:rPr>
              <a:t>Logical inference</a:t>
            </a:r>
          </a:p>
          <a:p>
            <a:r>
              <a:rPr lang="en-US" altLang="zh-CN" dirty="0">
                <a:ea typeface="宋体"/>
                <a:cs typeface="Calibri"/>
              </a:rPr>
              <a:t>Experiment</a:t>
            </a:r>
          </a:p>
          <a:p>
            <a:r>
              <a:rPr lang="en-US" altLang="zh-CN" dirty="0">
                <a:ea typeface="宋体"/>
                <a:cs typeface="Calibri"/>
              </a:rPr>
              <a:t>Conclusion</a:t>
            </a:r>
            <a:endParaRPr lang="zh-CN" altLang="en-US" dirty="0">
              <a:ea typeface="宋体"/>
              <a:cs typeface="Calibri"/>
            </a:endParaRPr>
          </a:p>
          <a:p>
            <a:endParaRPr lang="zh-CN" altLang="en-US" dirty="0">
              <a:ea typeface="宋体"/>
              <a:cs typeface="Calibri"/>
            </a:endParaRPr>
          </a:p>
        </p:txBody>
      </p:sp>
      <p:sp>
        <p:nvSpPr>
          <p:cNvPr id="4" name="灯片编号占位符 3">
            <a:extLst>
              <a:ext uri="{FF2B5EF4-FFF2-40B4-BE49-F238E27FC236}">
                <a16:creationId xmlns:a16="http://schemas.microsoft.com/office/drawing/2014/main" id="{48C93474-4262-4B1E-BE5C-BEC4A4FD9DC7}"/>
              </a:ext>
            </a:extLst>
          </p:cNvPr>
          <p:cNvSpPr>
            <a:spLocks noGrp="1"/>
          </p:cNvSpPr>
          <p:nvPr>
            <p:ph type="sldNum" sz="quarter" idx="12"/>
          </p:nvPr>
        </p:nvSpPr>
        <p:spPr/>
        <p:txBody>
          <a:bodyPr/>
          <a:lstStyle/>
          <a:p>
            <a:fld id="{079CB688-378F-4534-BFFE-AF122467FDB7}" type="slidenum">
              <a:rPr lang="zh-CN" altLang="en-US" smtClean="0"/>
              <a:pPr/>
              <a:t>5</a:t>
            </a:fld>
            <a:endParaRPr lang="zh-CN" altLang="en-US" dirty="0"/>
          </a:p>
        </p:txBody>
      </p:sp>
    </p:spTree>
    <p:extLst>
      <p:ext uri="{BB962C8B-B14F-4D97-AF65-F5344CB8AC3E}">
        <p14:creationId xmlns:p14="http://schemas.microsoft.com/office/powerpoint/2010/main" val="19642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C12B4-0450-47B4-9FAA-E4CBB218E92C}"/>
              </a:ext>
            </a:extLst>
          </p:cNvPr>
          <p:cNvSpPr>
            <a:spLocks noGrp="1"/>
          </p:cNvSpPr>
          <p:nvPr>
            <p:ph type="title"/>
          </p:nvPr>
        </p:nvSpPr>
        <p:spPr/>
        <p:txBody>
          <a:bodyPr/>
          <a:lstStyle/>
          <a:p>
            <a:r>
              <a:rPr lang="en-US" altLang="zh-CN" dirty="0"/>
              <a:t>Represent an image</a:t>
            </a:r>
            <a:endParaRPr lang="zh-CN" altLang="en-US" dirty="0"/>
          </a:p>
        </p:txBody>
      </p:sp>
      <p:sp>
        <p:nvSpPr>
          <p:cNvPr id="3" name="内容占位符 2">
            <a:extLst>
              <a:ext uri="{FF2B5EF4-FFF2-40B4-BE49-F238E27FC236}">
                <a16:creationId xmlns:a16="http://schemas.microsoft.com/office/drawing/2014/main" id="{31A2F29E-F9FC-4ECF-B3BF-214A44980A5E}"/>
              </a:ext>
            </a:extLst>
          </p:cNvPr>
          <p:cNvSpPr>
            <a:spLocks noGrp="1"/>
          </p:cNvSpPr>
          <p:nvPr>
            <p:ph idx="1"/>
          </p:nvPr>
        </p:nvSpPr>
        <p:spPr/>
        <p:txBody>
          <a:bodyPr/>
          <a:lstStyle/>
          <a:p>
            <a:r>
              <a:rPr lang="en-US" altLang="zh-CN" dirty="0"/>
              <a:t>Scene Graph</a:t>
            </a:r>
          </a:p>
          <a:p>
            <a:pPr lvl="1"/>
            <a:r>
              <a:rPr lang="en-US" altLang="zh-CN" dirty="0"/>
              <a:t>A graphical representation that depicts objects, their attributes, and relations among them occurring in an image.</a:t>
            </a:r>
          </a:p>
          <a:p>
            <a:pPr lvl="1"/>
            <a:r>
              <a:rPr lang="en-US" altLang="zh-CN" dirty="0"/>
              <a:t>Nodes := object with their categories</a:t>
            </a:r>
          </a:p>
          <a:p>
            <a:pPr lvl="1"/>
            <a:r>
              <a:rPr lang="en-US" altLang="zh-CN" dirty="0"/>
              <a:t>Edges := relationships between objects.</a:t>
            </a:r>
          </a:p>
          <a:p>
            <a:pPr lvl="1"/>
            <a:r>
              <a:rPr lang="en-US" altLang="zh-CN" dirty="0"/>
              <a:t>In this paper, the scene graph was given by the dataset !</a:t>
            </a:r>
          </a:p>
          <a:p>
            <a:pPr lvl="1"/>
            <a:endParaRPr lang="zh-CN" altLang="en-US" dirty="0"/>
          </a:p>
        </p:txBody>
      </p:sp>
      <p:pic>
        <p:nvPicPr>
          <p:cNvPr id="5" name="图片 4">
            <a:extLst>
              <a:ext uri="{FF2B5EF4-FFF2-40B4-BE49-F238E27FC236}">
                <a16:creationId xmlns:a16="http://schemas.microsoft.com/office/drawing/2014/main" id="{D6C57833-9ED0-41CC-B2A1-8B71954A3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126" y="4217736"/>
            <a:ext cx="3726503" cy="2491956"/>
          </a:xfrm>
          <a:prstGeom prst="rect">
            <a:avLst/>
          </a:prstGeom>
        </p:spPr>
      </p:pic>
      <p:pic>
        <p:nvPicPr>
          <p:cNvPr id="7" name="图片 6">
            <a:extLst>
              <a:ext uri="{FF2B5EF4-FFF2-40B4-BE49-F238E27FC236}">
                <a16:creationId xmlns:a16="http://schemas.microsoft.com/office/drawing/2014/main" id="{59175EA4-5250-4CD3-9366-7F6134B40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820" y="4178501"/>
            <a:ext cx="4665310" cy="2576147"/>
          </a:xfrm>
          <a:prstGeom prst="rect">
            <a:avLst/>
          </a:prstGeom>
        </p:spPr>
      </p:pic>
      <p:sp>
        <p:nvSpPr>
          <p:cNvPr id="8" name="灯片编号占位符 7">
            <a:extLst>
              <a:ext uri="{FF2B5EF4-FFF2-40B4-BE49-F238E27FC236}">
                <a16:creationId xmlns:a16="http://schemas.microsoft.com/office/drawing/2014/main" id="{942ECA4F-DFFB-4309-A4CB-3D34A4C2ADBE}"/>
              </a:ext>
            </a:extLst>
          </p:cNvPr>
          <p:cNvSpPr>
            <a:spLocks noGrp="1"/>
          </p:cNvSpPr>
          <p:nvPr>
            <p:ph type="sldNum" sz="quarter" idx="12"/>
          </p:nvPr>
        </p:nvSpPr>
        <p:spPr/>
        <p:txBody>
          <a:bodyPr/>
          <a:lstStyle/>
          <a:p>
            <a:fld id="{079CB688-378F-4534-BFFE-AF122467FDB7}" type="slidenum">
              <a:rPr lang="zh-CN" altLang="en-US" smtClean="0"/>
              <a:pPr/>
              <a:t>6</a:t>
            </a:fld>
            <a:endParaRPr lang="zh-CN" altLang="en-US" dirty="0"/>
          </a:p>
        </p:txBody>
      </p:sp>
    </p:spTree>
    <p:extLst>
      <p:ext uri="{BB962C8B-B14F-4D97-AF65-F5344CB8AC3E}">
        <p14:creationId xmlns:p14="http://schemas.microsoft.com/office/powerpoint/2010/main" val="424438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6BB69-60B8-4E21-80D0-32747B64F501}"/>
              </a:ext>
            </a:extLst>
          </p:cNvPr>
          <p:cNvSpPr>
            <a:spLocks noGrp="1"/>
          </p:cNvSpPr>
          <p:nvPr>
            <p:ph type="title"/>
          </p:nvPr>
        </p:nvSpPr>
        <p:spPr/>
        <p:txBody>
          <a:bodyPr/>
          <a:lstStyle/>
          <a:p>
            <a:r>
              <a:rPr lang="en-US" altLang="zh-CN" dirty="0"/>
              <a:t>Represent an image</a:t>
            </a:r>
            <a:endParaRPr lang="zh-CN" altLang="en-US" dirty="0"/>
          </a:p>
        </p:txBody>
      </p:sp>
      <p:sp>
        <p:nvSpPr>
          <p:cNvPr id="3" name="内容占位符 2">
            <a:extLst>
              <a:ext uri="{FF2B5EF4-FFF2-40B4-BE49-F238E27FC236}">
                <a16:creationId xmlns:a16="http://schemas.microsoft.com/office/drawing/2014/main" id="{1DEBFCCE-DA3D-40DA-84E4-B9DEBDD86EBE}"/>
              </a:ext>
            </a:extLst>
          </p:cNvPr>
          <p:cNvSpPr>
            <a:spLocks noGrp="1"/>
          </p:cNvSpPr>
          <p:nvPr>
            <p:ph idx="1"/>
          </p:nvPr>
        </p:nvSpPr>
        <p:spPr/>
        <p:txBody>
          <a:bodyPr/>
          <a:lstStyle/>
          <a:p>
            <a:r>
              <a:rPr lang="en-US" altLang="zh-CN" dirty="0"/>
              <a:t>FOL Structure</a:t>
            </a:r>
          </a:p>
          <a:p>
            <a:pPr lvl="1"/>
            <a:r>
              <a:rPr lang="en-US" altLang="zh-CN" dirty="0"/>
              <a:t>Represent semantic information in images.</a:t>
            </a:r>
          </a:p>
          <a:p>
            <a:pPr lvl="1"/>
            <a:r>
              <a:rPr lang="en-US" altLang="zh-CN" dirty="0"/>
              <a:t>An FOL structure is a pair (</a:t>
            </a:r>
            <a:r>
              <a:rPr lang="en-US" altLang="zh-CN" i="1" dirty="0">
                <a:latin typeface="Verdana" panose="020B0604030504040204" pitchFamily="34" charset="0"/>
                <a:ea typeface="Verdana" panose="020B0604030504040204" pitchFamily="34" charset="0"/>
              </a:rPr>
              <a:t>D</a:t>
            </a:r>
            <a:r>
              <a:rPr lang="en-US" altLang="zh-CN" dirty="0"/>
              <a:t>, </a:t>
            </a:r>
            <a:r>
              <a:rPr lang="en-US" altLang="zh-CN" i="1" dirty="0">
                <a:latin typeface="Verdana" panose="020B0604030504040204" pitchFamily="34" charset="0"/>
                <a:ea typeface="Verdana" panose="020B0604030504040204" pitchFamily="34" charset="0"/>
              </a:rPr>
              <a:t>I</a:t>
            </a:r>
            <a:r>
              <a:rPr lang="en-US" altLang="zh-CN" dirty="0"/>
              <a:t>) where</a:t>
            </a:r>
          </a:p>
          <a:p>
            <a:pPr lvl="2"/>
            <a:r>
              <a:rPr lang="en-US" altLang="zh-CN" i="1" dirty="0">
                <a:latin typeface="Verdana" panose="020B0604030504040204" pitchFamily="34" charset="0"/>
                <a:ea typeface="Verdana" panose="020B0604030504040204" pitchFamily="34" charset="0"/>
              </a:rPr>
              <a:t>D</a:t>
            </a:r>
            <a:r>
              <a:rPr lang="en-US" altLang="zh-CN" dirty="0"/>
              <a:t> := a domain consisting of all the entities in an image</a:t>
            </a:r>
          </a:p>
          <a:p>
            <a:pPr lvl="2"/>
            <a:r>
              <a:rPr lang="en-US" altLang="zh-CN" i="1" dirty="0">
                <a:latin typeface="Verdana" panose="020B0604030504040204" pitchFamily="34" charset="0"/>
                <a:ea typeface="Verdana" panose="020B0604030504040204" pitchFamily="34" charset="0"/>
              </a:rPr>
              <a:t>I </a:t>
            </a:r>
            <a:r>
              <a:rPr lang="en-US" altLang="zh-CN" dirty="0"/>
              <a:t>:= an interpretation function that maps 1-place predicate to a set of entities, and a 2-place predicate to a set of pairs of entities, and so on</a:t>
            </a:r>
            <a:endParaRPr lang="zh-CN" altLang="en-US" dirty="0"/>
          </a:p>
        </p:txBody>
      </p:sp>
      <p:pic>
        <p:nvPicPr>
          <p:cNvPr id="4" name="图片 3">
            <a:extLst>
              <a:ext uri="{FF2B5EF4-FFF2-40B4-BE49-F238E27FC236}">
                <a16:creationId xmlns:a16="http://schemas.microsoft.com/office/drawing/2014/main" id="{C776D0B1-5C2A-4A51-8AC2-1D0826D23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126" y="4217736"/>
            <a:ext cx="3726503" cy="2491956"/>
          </a:xfrm>
          <a:prstGeom prst="rect">
            <a:avLst/>
          </a:prstGeom>
        </p:spPr>
      </p:pic>
      <p:pic>
        <p:nvPicPr>
          <p:cNvPr id="7" name="图片 6">
            <a:extLst>
              <a:ext uri="{FF2B5EF4-FFF2-40B4-BE49-F238E27FC236}">
                <a16:creationId xmlns:a16="http://schemas.microsoft.com/office/drawing/2014/main" id="{787447BA-8D65-4840-A34A-FECCDC0E4C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218" y="4184831"/>
            <a:ext cx="4791959" cy="2616530"/>
          </a:xfrm>
          <a:prstGeom prst="rect">
            <a:avLst/>
          </a:prstGeom>
        </p:spPr>
      </p:pic>
      <p:sp>
        <p:nvSpPr>
          <p:cNvPr id="8" name="灯片编号占位符 7">
            <a:extLst>
              <a:ext uri="{FF2B5EF4-FFF2-40B4-BE49-F238E27FC236}">
                <a16:creationId xmlns:a16="http://schemas.microsoft.com/office/drawing/2014/main" id="{F53454E7-A53E-4261-80D3-FAF8023EAEAC}"/>
              </a:ext>
            </a:extLst>
          </p:cNvPr>
          <p:cNvSpPr>
            <a:spLocks noGrp="1"/>
          </p:cNvSpPr>
          <p:nvPr>
            <p:ph type="sldNum" sz="quarter" idx="12"/>
          </p:nvPr>
        </p:nvSpPr>
        <p:spPr/>
        <p:txBody>
          <a:bodyPr/>
          <a:lstStyle/>
          <a:p>
            <a:fld id="{079CB688-378F-4534-BFFE-AF122467FDB7}" type="slidenum">
              <a:rPr lang="zh-CN" altLang="en-US" smtClean="0"/>
              <a:pPr/>
              <a:t>7</a:t>
            </a:fld>
            <a:endParaRPr lang="zh-CN" altLang="en-US" dirty="0"/>
          </a:p>
        </p:txBody>
      </p:sp>
    </p:spTree>
    <p:extLst>
      <p:ext uri="{BB962C8B-B14F-4D97-AF65-F5344CB8AC3E}">
        <p14:creationId xmlns:p14="http://schemas.microsoft.com/office/powerpoint/2010/main" val="268463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DA722-163E-4BE5-B821-91BDA7D4D91A}"/>
              </a:ext>
            </a:extLst>
          </p:cNvPr>
          <p:cNvSpPr>
            <a:spLocks noGrp="1"/>
          </p:cNvSpPr>
          <p:nvPr>
            <p:ph type="title"/>
          </p:nvPr>
        </p:nvSpPr>
        <p:spPr/>
        <p:txBody>
          <a:bodyPr/>
          <a:lstStyle/>
          <a:p>
            <a:r>
              <a:rPr lang="zh-CN" altLang="en-US">
                <a:ea typeface="宋体"/>
                <a:cs typeface="Calibri Light"/>
              </a:rPr>
              <a:t>Outline</a:t>
            </a:r>
            <a:endParaRPr lang="zh-CN" altLang="en-US"/>
          </a:p>
        </p:txBody>
      </p:sp>
      <p:sp>
        <p:nvSpPr>
          <p:cNvPr id="3" name="内容占位符 2">
            <a:extLst>
              <a:ext uri="{FF2B5EF4-FFF2-40B4-BE49-F238E27FC236}">
                <a16:creationId xmlns:a16="http://schemas.microsoft.com/office/drawing/2014/main" id="{C8D83DBF-15A4-42DB-81E2-39DE3212F5B7}"/>
              </a:ext>
            </a:extLst>
          </p:cNvPr>
          <p:cNvSpPr>
            <a:spLocks noGrp="1"/>
          </p:cNvSpPr>
          <p:nvPr>
            <p:ph idx="1"/>
          </p:nvPr>
        </p:nvSpPr>
        <p:spPr/>
        <p:txBody>
          <a:bodyPr vert="horz" lIns="91440" tIns="45720" rIns="91440" bIns="45720" rtlCol="0" anchor="t">
            <a:normAutofit/>
          </a:bodyPr>
          <a:lstStyle/>
          <a:p>
            <a:r>
              <a:rPr lang="zh-CN" altLang="en-US" dirty="0">
                <a:ea typeface="宋体"/>
                <a:cs typeface="Calibri"/>
              </a:rPr>
              <a:t>Introduction</a:t>
            </a:r>
            <a:endParaRPr lang="en-US" altLang="zh-CN" dirty="0">
              <a:ea typeface="宋体"/>
              <a:cs typeface="Calibri"/>
            </a:endParaRPr>
          </a:p>
          <a:p>
            <a:r>
              <a:rPr lang="en-US" altLang="zh-CN" dirty="0">
                <a:ea typeface="宋体"/>
                <a:cs typeface="Calibri"/>
              </a:rPr>
              <a:t>The multimodal logical inference system</a:t>
            </a:r>
          </a:p>
          <a:p>
            <a:pPr lvl="1"/>
            <a:r>
              <a:rPr lang="en-US" altLang="zh-CN" dirty="0">
                <a:ea typeface="宋体"/>
                <a:cs typeface="Calibri"/>
              </a:rPr>
              <a:t>Represent an image</a:t>
            </a:r>
          </a:p>
          <a:p>
            <a:pPr lvl="1"/>
            <a:r>
              <a:rPr lang="en-US" altLang="zh-CN" dirty="0">
                <a:solidFill>
                  <a:srgbClr val="FF0000"/>
                </a:solidFill>
                <a:ea typeface="宋体"/>
                <a:cs typeface="Calibri"/>
              </a:rPr>
              <a:t>Unify image and text</a:t>
            </a:r>
          </a:p>
          <a:p>
            <a:pPr lvl="1"/>
            <a:r>
              <a:rPr lang="en-US" altLang="zh-CN" dirty="0">
                <a:ea typeface="宋体"/>
                <a:cs typeface="Calibri"/>
              </a:rPr>
              <a:t>Logical inference</a:t>
            </a:r>
          </a:p>
          <a:p>
            <a:r>
              <a:rPr lang="en-US" altLang="zh-CN" dirty="0">
                <a:ea typeface="宋体"/>
                <a:cs typeface="Calibri"/>
              </a:rPr>
              <a:t>Experiment</a:t>
            </a:r>
          </a:p>
          <a:p>
            <a:r>
              <a:rPr lang="en-US" altLang="zh-CN" dirty="0">
                <a:ea typeface="宋体"/>
                <a:cs typeface="Calibri"/>
              </a:rPr>
              <a:t>Conclusion</a:t>
            </a:r>
            <a:endParaRPr lang="zh-CN" altLang="en-US" dirty="0">
              <a:ea typeface="宋体"/>
              <a:cs typeface="Calibri"/>
            </a:endParaRPr>
          </a:p>
          <a:p>
            <a:endParaRPr lang="zh-CN" altLang="en-US" dirty="0">
              <a:ea typeface="宋体"/>
              <a:cs typeface="Calibri"/>
            </a:endParaRPr>
          </a:p>
        </p:txBody>
      </p:sp>
      <p:sp>
        <p:nvSpPr>
          <p:cNvPr id="4" name="灯片编号占位符 3">
            <a:extLst>
              <a:ext uri="{FF2B5EF4-FFF2-40B4-BE49-F238E27FC236}">
                <a16:creationId xmlns:a16="http://schemas.microsoft.com/office/drawing/2014/main" id="{7C8CDFD3-001C-4A99-AF6B-9E70F6460CE4}"/>
              </a:ext>
            </a:extLst>
          </p:cNvPr>
          <p:cNvSpPr>
            <a:spLocks noGrp="1"/>
          </p:cNvSpPr>
          <p:nvPr>
            <p:ph type="sldNum" sz="quarter" idx="12"/>
          </p:nvPr>
        </p:nvSpPr>
        <p:spPr/>
        <p:txBody>
          <a:bodyPr/>
          <a:lstStyle/>
          <a:p>
            <a:fld id="{079CB688-378F-4534-BFFE-AF122467FDB7}" type="slidenum">
              <a:rPr lang="zh-CN" altLang="en-US" smtClean="0"/>
              <a:pPr/>
              <a:t>8</a:t>
            </a:fld>
            <a:endParaRPr lang="zh-CN" altLang="en-US" dirty="0"/>
          </a:p>
        </p:txBody>
      </p:sp>
    </p:spTree>
    <p:extLst>
      <p:ext uri="{BB962C8B-B14F-4D97-AF65-F5344CB8AC3E}">
        <p14:creationId xmlns:p14="http://schemas.microsoft.com/office/powerpoint/2010/main" val="10237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DD398-2D7B-4290-BAF0-16FF397849E3}"/>
              </a:ext>
            </a:extLst>
          </p:cNvPr>
          <p:cNvSpPr>
            <a:spLocks noGrp="1"/>
          </p:cNvSpPr>
          <p:nvPr>
            <p:ph type="title"/>
          </p:nvPr>
        </p:nvSpPr>
        <p:spPr/>
        <p:txBody>
          <a:bodyPr/>
          <a:lstStyle/>
          <a:p>
            <a:r>
              <a:rPr lang="en-US" altLang="zh-CN" dirty="0"/>
              <a:t>Unify image and text </a:t>
            </a:r>
            <a:endParaRPr lang="zh-CN" altLang="en-US" dirty="0"/>
          </a:p>
        </p:txBody>
      </p:sp>
      <p:pic>
        <p:nvPicPr>
          <p:cNvPr id="6" name="图片 5">
            <a:extLst>
              <a:ext uri="{FF2B5EF4-FFF2-40B4-BE49-F238E27FC236}">
                <a16:creationId xmlns:a16="http://schemas.microsoft.com/office/drawing/2014/main" id="{7FCCEEE5-8AA3-4DA4-A41E-16A65F485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97" y="1690688"/>
            <a:ext cx="3726503" cy="2491956"/>
          </a:xfrm>
          <a:prstGeom prst="rect">
            <a:avLst/>
          </a:prstGeom>
        </p:spPr>
      </p:pic>
      <p:pic>
        <p:nvPicPr>
          <p:cNvPr id="8" name="图片 7">
            <a:extLst>
              <a:ext uri="{FF2B5EF4-FFF2-40B4-BE49-F238E27FC236}">
                <a16:creationId xmlns:a16="http://schemas.microsoft.com/office/drawing/2014/main" id="{F82FB42C-F12A-4FF1-AA12-3F97D22B3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923" y="2936666"/>
            <a:ext cx="6233700" cy="678239"/>
          </a:xfrm>
          <a:prstGeom prst="rect">
            <a:avLst/>
          </a:prstGeom>
        </p:spPr>
      </p:pic>
      <p:sp>
        <p:nvSpPr>
          <p:cNvPr id="10" name="矩形: 圆角 9">
            <a:extLst>
              <a:ext uri="{FF2B5EF4-FFF2-40B4-BE49-F238E27FC236}">
                <a16:creationId xmlns:a16="http://schemas.microsoft.com/office/drawing/2014/main" id="{5C0FB14C-504F-4DD9-AC7F-B1162928134E}"/>
              </a:ext>
            </a:extLst>
          </p:cNvPr>
          <p:cNvSpPr/>
          <p:nvPr/>
        </p:nvSpPr>
        <p:spPr>
          <a:xfrm>
            <a:off x="4260915" y="5920033"/>
            <a:ext cx="3459638" cy="678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Inference</a:t>
            </a:r>
            <a:endParaRPr lang="zh-CN" altLang="en-US" sz="3600" dirty="0"/>
          </a:p>
        </p:txBody>
      </p:sp>
      <p:sp>
        <p:nvSpPr>
          <p:cNvPr id="11" name="矩形: 圆角 10">
            <a:extLst>
              <a:ext uri="{FF2B5EF4-FFF2-40B4-BE49-F238E27FC236}">
                <a16:creationId xmlns:a16="http://schemas.microsoft.com/office/drawing/2014/main" id="{D028DB5D-E038-4337-AD0E-E87EC38C801E}"/>
              </a:ext>
            </a:extLst>
          </p:cNvPr>
          <p:cNvSpPr/>
          <p:nvPr/>
        </p:nvSpPr>
        <p:spPr>
          <a:xfrm>
            <a:off x="4093590" y="4558403"/>
            <a:ext cx="3794288" cy="870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a:t>
            </a:r>
            <a:endParaRPr lang="zh-CN" altLang="en-US" sz="4000" dirty="0"/>
          </a:p>
        </p:txBody>
      </p:sp>
      <p:cxnSp>
        <p:nvCxnSpPr>
          <p:cNvPr id="14" name="直接箭头连接符 13">
            <a:extLst>
              <a:ext uri="{FF2B5EF4-FFF2-40B4-BE49-F238E27FC236}">
                <a16:creationId xmlns:a16="http://schemas.microsoft.com/office/drawing/2014/main" id="{4A364C53-E901-4B0E-943A-20AE9E927590}"/>
              </a:ext>
            </a:extLst>
          </p:cNvPr>
          <p:cNvCxnSpPr>
            <a:cxnSpLocks/>
            <a:stCxn id="8" idx="2"/>
            <a:endCxn id="11" idx="3"/>
          </p:cNvCxnSpPr>
          <p:nvPr/>
        </p:nvCxnSpPr>
        <p:spPr>
          <a:xfrm flipH="1">
            <a:off x="7887878" y="3614905"/>
            <a:ext cx="941895" cy="13786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1528A4A-3298-4498-8FD8-59C84B63413B}"/>
              </a:ext>
            </a:extLst>
          </p:cNvPr>
          <p:cNvCxnSpPr>
            <a:cxnSpLocks/>
            <a:stCxn id="6" idx="2"/>
            <a:endCxn id="11" idx="1"/>
          </p:cNvCxnSpPr>
          <p:nvPr/>
        </p:nvCxnSpPr>
        <p:spPr>
          <a:xfrm>
            <a:off x="3136549" y="4182644"/>
            <a:ext cx="957041" cy="8108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420C97A-C545-4D52-AEEB-2EEE65784A7F}"/>
              </a:ext>
            </a:extLst>
          </p:cNvPr>
          <p:cNvCxnSpPr>
            <a:cxnSpLocks/>
            <a:stCxn id="11" idx="2"/>
            <a:endCxn id="10" idx="0"/>
          </p:cNvCxnSpPr>
          <p:nvPr/>
        </p:nvCxnSpPr>
        <p:spPr>
          <a:xfrm>
            <a:off x="5990734" y="5428622"/>
            <a:ext cx="0" cy="4914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灯片编号占位符 42">
            <a:extLst>
              <a:ext uri="{FF2B5EF4-FFF2-40B4-BE49-F238E27FC236}">
                <a16:creationId xmlns:a16="http://schemas.microsoft.com/office/drawing/2014/main" id="{DB0D2E12-E3CC-406C-97DA-74FC3B9E0E48}"/>
              </a:ext>
            </a:extLst>
          </p:cNvPr>
          <p:cNvSpPr>
            <a:spLocks noGrp="1"/>
          </p:cNvSpPr>
          <p:nvPr>
            <p:ph type="sldNum" sz="quarter" idx="12"/>
          </p:nvPr>
        </p:nvSpPr>
        <p:spPr/>
        <p:txBody>
          <a:bodyPr/>
          <a:lstStyle/>
          <a:p>
            <a:fld id="{079CB688-378F-4534-BFFE-AF122467FDB7}" type="slidenum">
              <a:rPr lang="zh-CN" altLang="en-US" smtClean="0"/>
              <a:pPr/>
              <a:t>9</a:t>
            </a:fld>
            <a:endParaRPr lang="zh-CN" altLang="en-US" dirty="0"/>
          </a:p>
        </p:txBody>
      </p:sp>
    </p:spTree>
    <p:extLst>
      <p:ext uri="{BB962C8B-B14F-4D97-AF65-F5344CB8AC3E}">
        <p14:creationId xmlns:p14="http://schemas.microsoft.com/office/powerpoint/2010/main" val="17848341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1473</Words>
  <Application>Microsoft Office PowerPoint</Application>
  <PresentationFormat>宽屏</PresentationFormat>
  <Paragraphs>186</Paragraphs>
  <Slides>24</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Arial</vt:lpstr>
      <vt:lpstr>Calibri</vt:lpstr>
      <vt:lpstr>Calibri Light</vt:lpstr>
      <vt:lpstr>Verdana</vt:lpstr>
      <vt:lpstr>Office 主题</vt:lpstr>
      <vt:lpstr>Multimodal Logical Inference System for Visual-Textual Entailment</vt:lpstr>
      <vt:lpstr>Outline</vt:lpstr>
      <vt:lpstr>Introduction</vt:lpstr>
      <vt:lpstr>Introduction - challenges</vt:lpstr>
      <vt:lpstr>Outline</vt:lpstr>
      <vt:lpstr>Represent an image</vt:lpstr>
      <vt:lpstr>Represent an image</vt:lpstr>
      <vt:lpstr>Outline</vt:lpstr>
      <vt:lpstr>Unify image and text </vt:lpstr>
      <vt:lpstr>Unify image and text </vt:lpstr>
      <vt:lpstr>Unify image and text </vt:lpstr>
      <vt:lpstr>Unify image and data</vt:lpstr>
      <vt:lpstr>Unify image and data</vt:lpstr>
      <vt:lpstr>Unify image and data</vt:lpstr>
      <vt:lpstr>Outline</vt:lpstr>
      <vt:lpstr>Logical Inference</vt:lpstr>
      <vt:lpstr>Summary for the system</vt:lpstr>
      <vt:lpstr>Summary for the system</vt:lpstr>
      <vt:lpstr>Experiment</vt:lpstr>
      <vt:lpstr>Experiment</vt:lpstr>
      <vt:lpstr>Experiment</vt:lpstr>
      <vt:lpstr>Experiment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huanghongru</cp:lastModifiedBy>
  <cp:revision>228</cp:revision>
  <dcterms:created xsi:type="dcterms:W3CDTF">2012-07-28T05:39:45Z</dcterms:created>
  <dcterms:modified xsi:type="dcterms:W3CDTF">2019-09-18T03:16:56Z</dcterms:modified>
</cp:coreProperties>
</file>