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1" r:id="rId17"/>
    <p:sldId id="273" r:id="rId18"/>
    <p:sldId id="274" r:id="rId19"/>
    <p:sldId id="275" r:id="rId20"/>
    <p:sldId id="276" r:id="rId21"/>
    <p:sldId id="278" r:id="rId22"/>
    <p:sldId id="279" r:id="rId23"/>
    <p:sldId id="280" r:id="rId24"/>
    <p:sldId id="28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4372" autoAdjust="0"/>
  </p:normalViewPr>
  <p:slideViewPr>
    <p:cSldViewPr snapToGrid="0">
      <p:cViewPr varScale="1">
        <p:scale>
          <a:sx n="64" d="100"/>
          <a:sy n="64" d="100"/>
        </p:scale>
        <p:origin x="14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500F6-F370-44CD-A771-682E0D290421}" type="datetimeFigureOut">
              <a:rPr lang="zh-CN" altLang="en-US" smtClean="0"/>
              <a:t>2019/11/5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0EA46-27B4-4738-BFEA-517E69101025}" type="slidenum">
              <a:rPr lang="zh-CN" altLang="en-US" smtClean="0"/>
              <a:t>‹#›</a:t>
            </a:fld>
            <a:endParaRPr lang="zh-CN" altLang="en-US"/>
          </a:p>
        </p:txBody>
      </p:sp>
    </p:spTree>
    <p:extLst>
      <p:ext uri="{BB962C8B-B14F-4D97-AF65-F5344CB8AC3E}">
        <p14:creationId xmlns:p14="http://schemas.microsoft.com/office/powerpoint/2010/main" val="415015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Today I will introduce this paper. It is accepted by ACL 18. It doesn’t propose complicated model or algorithm to improve some metrics. But I think it did a very good job in NLI area by creating a targeted dataset and designing thorough experiments based on the essential analysis of the NLI problem itself.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a:t>
            </a:fld>
            <a:endParaRPr lang="zh-CN" altLang="en-US"/>
          </a:p>
        </p:txBody>
      </p:sp>
    </p:spTree>
    <p:extLst>
      <p:ext uri="{BB962C8B-B14F-4D97-AF65-F5344CB8AC3E}">
        <p14:creationId xmlns:p14="http://schemas.microsoft.com/office/powerpoint/2010/main" val="1342870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author ask crowd-source workers to manually verify the adversarial dataset. They will ensure that the newly introduced words are all present in the training set. This constraint will evaluate the model’s inference ability for known words. Then the workers need to answer the following three question.</a:t>
            </a:r>
          </a:p>
          <a:p>
            <a:endParaRPr lang="en-US" altLang="zh-CN" dirty="0"/>
          </a:p>
          <a:p>
            <a:r>
              <a:rPr lang="en-US" altLang="zh-CN" dirty="0"/>
              <a:t>Do the sentences describe the same event ? If the answer is negative, then it will be labeled as contradiction. If the answer is positive, and, the answer for the second question, does the hypothesis add new information to the premise, is negative, then we label it as entailment. If the answer for the second question is positive, we label it as neutral. </a:t>
            </a:r>
          </a:p>
          <a:p>
            <a:endParaRPr lang="en-US" altLang="zh-CN" dirty="0"/>
          </a:p>
          <a:p>
            <a:r>
              <a:rPr lang="en-US" altLang="zh-CN" dirty="0"/>
              <a:t>Finally if the sentence is incorrect or ungrammatical, we discard it.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10</a:t>
            </a:fld>
            <a:endParaRPr lang="zh-CN" altLang="en-US"/>
          </a:p>
        </p:txBody>
      </p:sp>
    </p:spTree>
    <p:extLst>
      <p:ext uri="{BB962C8B-B14F-4D97-AF65-F5344CB8AC3E}">
        <p14:creationId xmlns:p14="http://schemas.microsoft.com/office/powerpoint/2010/main" val="3332096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statistic of the test sets.  We can see that the new test sets have a obvious bias towards contradiction. So the author suggests use it in addition to the original test set instead of training nor evaluating. The Fleiss k is a statistical metric in the range of 0 to 1. The larger it is, the more agreement between the annotators, i.e., the crowd workers. </a:t>
            </a:r>
          </a:p>
          <a:p>
            <a:endParaRPr lang="en-US" altLang="zh-CN" dirty="0"/>
          </a:p>
          <a:p>
            <a:r>
              <a:rPr lang="en-US" altLang="zh-CN" dirty="0"/>
              <a:t>And we can see that the estimated human performance of the new test sets is much higher than the original one, which means the new test set is simpler for human.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11</a:t>
            </a:fld>
            <a:endParaRPr lang="zh-CN" altLang="en-US"/>
          </a:p>
        </p:txBody>
      </p:sp>
    </p:spTree>
    <p:extLst>
      <p:ext uri="{BB962C8B-B14F-4D97-AF65-F5344CB8AC3E}">
        <p14:creationId xmlns:p14="http://schemas.microsoft.com/office/powerpoint/2010/main" val="4083688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how the SOTA models perform on the new simpler datasets ? The author selected 4 SOTA models. All of these models are based on pre-trained </a:t>
            </a:r>
            <a:r>
              <a:rPr lang="en-US" altLang="zh-CN" dirty="0" err="1"/>
              <a:t>GloVe</a:t>
            </a:r>
            <a:r>
              <a:rPr lang="en-US" altLang="zh-CN" dirty="0"/>
              <a:t> embeddings. But these two guys will fine-tune the word embedding and this one will stay fixed.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12</a:t>
            </a:fld>
            <a:endParaRPr lang="zh-CN" altLang="en-US"/>
          </a:p>
        </p:txBody>
      </p:sp>
    </p:spTree>
    <p:extLst>
      <p:ext uri="{BB962C8B-B14F-4D97-AF65-F5344CB8AC3E}">
        <p14:creationId xmlns:p14="http://schemas.microsoft.com/office/powerpoint/2010/main" val="57748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how the SOTA models perform on the new simpler datasets ? All of these models are based on pre-trained </a:t>
            </a:r>
            <a:r>
              <a:rPr lang="en-US" altLang="zh-CN" dirty="0" err="1"/>
              <a:t>GloVe</a:t>
            </a:r>
            <a:r>
              <a:rPr lang="en-US" altLang="zh-CN" dirty="0"/>
              <a:t> embeddings. But these two guys will fine-tune the word embedding and this one will stay fixed.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13</a:t>
            </a:fld>
            <a:endParaRPr lang="zh-CN" altLang="en-US"/>
          </a:p>
        </p:txBody>
      </p:sp>
    </p:spTree>
    <p:extLst>
      <p:ext uri="{BB962C8B-B14F-4D97-AF65-F5344CB8AC3E}">
        <p14:creationId xmlns:p14="http://schemas.microsoft.com/office/powerpoint/2010/main" val="2020979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how the SOTA models perform on the new simpler datasets ? All of these models are based on pre-trained </a:t>
            </a:r>
            <a:r>
              <a:rPr lang="en-US" altLang="zh-CN" dirty="0" err="1"/>
              <a:t>GloVe</a:t>
            </a:r>
            <a:r>
              <a:rPr lang="en-US" altLang="zh-CN" dirty="0"/>
              <a:t> embeddings. But these two guys will fine-tune the word embedding and this one will stay fixed.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14</a:t>
            </a:fld>
            <a:endParaRPr lang="zh-CN" altLang="en-US"/>
          </a:p>
        </p:txBody>
      </p:sp>
    </p:spTree>
    <p:extLst>
      <p:ext uri="{BB962C8B-B14F-4D97-AF65-F5344CB8AC3E}">
        <p14:creationId xmlns:p14="http://schemas.microsoft.com/office/powerpoint/2010/main" val="1721623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how the SOTA models perform on the new simpler datasets ? All of these models are based on pre-trained </a:t>
            </a:r>
            <a:r>
              <a:rPr lang="en-US" altLang="zh-CN" dirty="0" err="1"/>
              <a:t>GloVe</a:t>
            </a:r>
            <a:r>
              <a:rPr lang="en-US" altLang="zh-CN" dirty="0"/>
              <a:t> embeddings. But these two guys will fine-tune the word embedding and this one will stay fixed.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15</a:t>
            </a:fld>
            <a:endParaRPr lang="zh-CN" altLang="en-US"/>
          </a:p>
        </p:txBody>
      </p:sp>
    </p:spTree>
    <p:extLst>
      <p:ext uri="{BB962C8B-B14F-4D97-AF65-F5344CB8AC3E}">
        <p14:creationId xmlns:p14="http://schemas.microsoft.com/office/powerpoint/2010/main" val="1554349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Despite the task being considerably simpler, the drop in performance is substantial.  The accuracy drop from 20 to 30 points for those vanilla neural models. KIM outperformed them by only dropping 5.1 points, demonstrating that the lexical knowledge is the only requirement for good performance on the new test set.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16</a:t>
            </a:fld>
            <a:endParaRPr lang="zh-CN" altLang="en-US"/>
          </a:p>
        </p:txBody>
      </p:sp>
    </p:spTree>
    <p:extLst>
      <p:ext uri="{BB962C8B-B14F-4D97-AF65-F5344CB8AC3E}">
        <p14:creationId xmlns:p14="http://schemas.microsoft.com/office/powerpoint/2010/main" val="2261167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look into the predictions of the models that don’t employ external knowledge. In this table. Category means the category between the original word and the replaced word. Instances is the number of the specific category.  Examples here, like, lemonade and beer, are all drinks. The neural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17</a:t>
            </a:fld>
            <a:endParaRPr lang="zh-CN" altLang="en-US"/>
          </a:p>
        </p:txBody>
      </p:sp>
    </p:spTree>
    <p:extLst>
      <p:ext uri="{BB962C8B-B14F-4D97-AF65-F5344CB8AC3E}">
        <p14:creationId xmlns:p14="http://schemas.microsoft.com/office/powerpoint/2010/main" val="350647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look into the predictions of the models that don’t employ external knowledge. In this table. Category means the category between the original word and the replaced word. Instances is the number of the specific category.  Examples here, like, lemonade and beer, are all drinks. The neural model tend to perform well on categories which are frequent in the training set, such as colors, and badly on categories such as planets, which rarely occur in SNLI. The model perform better than the WordNet baseline on entailment examples, suggesting that they do so due to the high lexical overlap between the two sentences, rather than recognizing synonym.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18</a:t>
            </a:fld>
            <a:endParaRPr lang="zh-CN" altLang="en-US"/>
          </a:p>
        </p:txBody>
      </p:sp>
    </p:spTree>
    <p:extLst>
      <p:ext uri="{BB962C8B-B14F-4D97-AF65-F5344CB8AC3E}">
        <p14:creationId xmlns:p14="http://schemas.microsoft.com/office/powerpoint/2010/main" val="3900522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accuracy for ordinals, nationalities and countries are especially low. The author conjectured that this stems from the proximity of the contradicting words in the embedding space. The decomposable Attention, which doesn’t update its embedding during training, seems suffer the most. The author grouped the prediction accuracy  by the cosine similarity between the contradicting words, and they obtained a clear trend that the model errs more on contradicting pairs with similar pre-trained vectors.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19</a:t>
            </a:fld>
            <a:endParaRPr lang="zh-CN" altLang="en-US"/>
          </a:p>
        </p:txBody>
      </p:sp>
    </p:spTree>
    <p:extLst>
      <p:ext uri="{BB962C8B-B14F-4D97-AF65-F5344CB8AC3E}">
        <p14:creationId xmlns:p14="http://schemas.microsoft.com/office/powerpoint/2010/main" val="213622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presentation consists of 4 parts. In the first part I will introduce the NLI problem and its recent research progress along with the motivation of this paper. Then in the second and the third parts, we will see how they create a new dataset and design the experiments to confirm their hypothesis. Finally, the conclusion.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2</a:t>
            </a:fld>
            <a:endParaRPr lang="zh-CN" altLang="en-US"/>
          </a:p>
        </p:txBody>
      </p:sp>
    </p:spTree>
    <p:extLst>
      <p:ext uri="{BB962C8B-B14F-4D97-AF65-F5344CB8AC3E}">
        <p14:creationId xmlns:p14="http://schemas.microsoft.com/office/powerpoint/2010/main" val="1912221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Models that fine-tune the word embeddings may benefit from training examples consisting of test replacement pairs. Namely, if many training examples that is labeled as contradiction contain the original word and the replaced word, the model my update their embeddings to optimize predicting contradiction. The author showed that the ESIM accuracy on test pairs increases with the frequency in which the replacement words appear in the contradiction training data. </a:t>
            </a:r>
          </a:p>
          <a:p>
            <a:endParaRPr lang="en-US" altLang="zh-CN" dirty="0"/>
          </a:p>
          <a:p>
            <a:r>
              <a:rPr lang="en-US" altLang="zh-CN" dirty="0"/>
              <a:t>This demonstrates that when sufficient data is given, the model is capable of learning lexical knowledge.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20</a:t>
            </a:fld>
            <a:endParaRPr lang="zh-CN" altLang="en-US"/>
          </a:p>
        </p:txBody>
      </p:sp>
    </p:spTree>
    <p:extLst>
      <p:ext uri="{BB962C8B-B14F-4D97-AF65-F5344CB8AC3E}">
        <p14:creationId xmlns:p14="http://schemas.microsoft.com/office/powerpoint/2010/main" val="2506799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try to answer the question we raised in the introduction part. </a:t>
            </a:r>
          </a:p>
          <a:p>
            <a:endParaRPr lang="en-US" altLang="zh-CN" dirty="0"/>
          </a:p>
          <a:p>
            <a:r>
              <a:rPr lang="en-US" altLang="zh-CN" dirty="0"/>
              <a:t>There is an open question. As we know, BERT is a pre-trained model that is trained on a very </a:t>
            </a:r>
            <a:r>
              <a:rPr lang="en-US" altLang="zh-CN" dirty="0" err="1"/>
              <a:t>very</a:t>
            </a:r>
            <a:r>
              <a:rPr lang="en-US" altLang="zh-CN" dirty="0"/>
              <a:t> large amount of corpus, can it do well on the BNLI dataset ?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21</a:t>
            </a:fld>
            <a:endParaRPr lang="zh-CN" altLang="en-US"/>
          </a:p>
        </p:txBody>
      </p:sp>
    </p:spTree>
    <p:extLst>
      <p:ext uri="{BB962C8B-B14F-4D97-AF65-F5344CB8AC3E}">
        <p14:creationId xmlns:p14="http://schemas.microsoft.com/office/powerpoint/2010/main" val="4224700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try to answer the question we raised in the introduction part.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22</a:t>
            </a:fld>
            <a:endParaRPr lang="zh-CN" altLang="en-US"/>
          </a:p>
        </p:txBody>
      </p:sp>
    </p:spTree>
    <p:extLst>
      <p:ext uri="{BB962C8B-B14F-4D97-AF65-F5344CB8AC3E}">
        <p14:creationId xmlns:p14="http://schemas.microsoft.com/office/powerpoint/2010/main" val="1611881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try to answer the question we raised in the introduction part.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23</a:t>
            </a:fld>
            <a:endParaRPr lang="zh-CN" altLang="en-US"/>
          </a:p>
        </p:txBody>
      </p:sp>
    </p:spTree>
    <p:extLst>
      <p:ext uri="{BB962C8B-B14F-4D97-AF65-F5344CB8AC3E}">
        <p14:creationId xmlns:p14="http://schemas.microsoft.com/office/powerpoint/2010/main" val="4013991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sum up, the author pointed out the limitation of the NLI models, and provide an adversarial dataset for future improvement. I think it is a good paper because from motivation, hypothesis and experiment confirmation, the flow of the paper is very neat and the results are convincing. I think the research style is worth learning.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24</a:t>
            </a:fld>
            <a:endParaRPr lang="zh-CN" altLang="en-US"/>
          </a:p>
        </p:txBody>
      </p:sp>
    </p:spTree>
    <p:extLst>
      <p:ext uri="{BB962C8B-B14F-4D97-AF65-F5344CB8AC3E}">
        <p14:creationId xmlns:p14="http://schemas.microsoft.com/office/powerpoint/2010/main" val="24457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I’ve talked about NLI several times but what on earth is the NLI task ? NLI stands for natural language inference, which is known as recognizing textual entailment before 2015.  In this task, we need to identify whether a premise sentence entails, contradicts or is neutral with the hypothesis sentence. For example, we have premise ‘the man is holding a saxophone’, and the hypothesis ‘the man is holding an electric guitar’. We say they are contradicted to each other because saxophone and guitar are not the same instrument. Another example, ‘a little girl is very sad’, ‘a little girl is unhappy’. The relation is ‘entailment’ because sad and unhappy convey the same meaning. The last one is a neutral example because wine may or may not be champagne.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3</a:t>
            </a:fld>
            <a:endParaRPr lang="zh-CN" altLang="en-US"/>
          </a:p>
        </p:txBody>
      </p:sp>
    </p:spTree>
    <p:extLst>
      <p:ext uri="{BB962C8B-B14F-4D97-AF65-F5344CB8AC3E}">
        <p14:creationId xmlns:p14="http://schemas.microsoft.com/office/powerpoint/2010/main" val="71690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NLI area, we have some large labeled corpus. The most famous one is the SNLI corpus created by Stanford. It contains 570k sentence pairs. The premises are captions from an image that describes the event happened in that image. The crowd-sourced workers were asked to write hypothesis according to some guidelines. Multi-NLI and SciTail are another two large labeled corpus that complement the narrow domain of the SNLI dataset. But they are not the leading roles today so we just skip them.</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4</a:t>
            </a:fld>
            <a:endParaRPr lang="zh-CN" altLang="en-US"/>
          </a:p>
        </p:txBody>
      </p:sp>
    </p:spTree>
    <p:extLst>
      <p:ext uri="{BB962C8B-B14F-4D97-AF65-F5344CB8AC3E}">
        <p14:creationId xmlns:p14="http://schemas.microsoft.com/office/powerpoint/2010/main" val="6319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Following the release of SNLI, there has been tremendous interest in the task, and many end-to-end neural models were developed, achieving promising results. There are two main approaches, one is sentence encoding models, which encode the premise and hypothesis individually. The other one is attention-based models. They are not the point today so we won’t go into the details. We just need to know their recent performance. Below is the leaderboard of the SNLI dataset. They can achieve pretty high accuracy when predicting the inference relations between the premise and the hypothesis.  One model named ESIM, which achieved 88.6% accuracy on the test set. KIM is the variant of ESIM incorporating external knowledge.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5</a:t>
            </a:fld>
            <a:endParaRPr lang="zh-CN" altLang="en-US"/>
          </a:p>
        </p:txBody>
      </p:sp>
    </p:spTree>
    <p:extLst>
      <p:ext uri="{BB962C8B-B14F-4D97-AF65-F5344CB8AC3E}">
        <p14:creationId xmlns:p14="http://schemas.microsoft.com/office/powerpoint/2010/main" val="525791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think about the NLI task itself. When a human is asked to do this task, he or she will do it based on the knowledge about the world. For example, saxophone and guitar are different instruments. Unhappy and sad convey the same meaning, etc. In fact, traditional RTE methods relied on lexical knowledge, like WordNet. Neural methods relied solely on pre-trained word embeddings but they achieve good results. However, when they incorporate external knowledge, they gained only an addition of 0.5 points in accuracy on the SNLI test set. It seems that external knowledge won’t help the NLI task, which contradicts to our intuition.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6</a:t>
            </a:fld>
            <a:endParaRPr lang="zh-CN" altLang="en-US"/>
          </a:p>
        </p:txBody>
      </p:sp>
    </p:spTree>
    <p:extLst>
      <p:ext uri="{BB962C8B-B14F-4D97-AF65-F5344CB8AC3E}">
        <p14:creationId xmlns:p14="http://schemas.microsoft.com/office/powerpoint/2010/main" val="116932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quiz.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7</a:t>
            </a:fld>
            <a:endParaRPr lang="zh-CN" altLang="en-US"/>
          </a:p>
        </p:txBody>
      </p:sp>
    </p:spTree>
    <p:extLst>
      <p:ext uri="{BB962C8B-B14F-4D97-AF65-F5344CB8AC3E}">
        <p14:creationId xmlns:p14="http://schemas.microsoft.com/office/powerpoint/2010/main" val="1993447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answer is all above. </a:t>
            </a:r>
          </a:p>
          <a:p>
            <a:endParaRPr lang="en-US" altLang="zh-CN" dirty="0"/>
          </a:p>
          <a:p>
            <a:r>
              <a:rPr lang="en-US" altLang="zh-CN" dirty="0"/>
              <a:t>In particular, option A and option D try to find out the reason from the model, while option B and option C think about </a:t>
            </a:r>
            <a:r>
              <a:rPr lang="en-US" altLang="zh-CN"/>
              <a:t>the dataset.</a:t>
            </a:r>
          </a:p>
          <a:p>
            <a:endParaRPr lang="en-US" altLang="zh-CN" dirty="0"/>
          </a:p>
          <a:p>
            <a:r>
              <a:rPr lang="en-US" altLang="zh-CN" dirty="0"/>
              <a:t>In the rest of the paper, the author will create a targeted dataset and design thorough experiments to verify these hypothesis. </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8</a:t>
            </a:fld>
            <a:endParaRPr lang="zh-CN" altLang="en-US"/>
          </a:p>
        </p:txBody>
      </p:sp>
    </p:spTree>
    <p:extLst>
      <p:ext uri="{BB962C8B-B14F-4D97-AF65-F5344CB8AC3E}">
        <p14:creationId xmlns:p14="http://schemas.microsoft.com/office/powerpoint/2010/main" val="272314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 let’s see how the author create the targeted dataset, or we can say, the adversarial dataset. The goal of creating such dataset is to evaluate the SOTA NLI models’ ability to make inferences that require simple lexical knowledge. If the SOTA models do it well, it means the models have learned something. Otherwise, we suspect that the models achieved the high accuracy by some tricks. </a:t>
            </a:r>
          </a:p>
          <a:p>
            <a:endParaRPr lang="en-US" altLang="zh-CN" dirty="0"/>
          </a:p>
          <a:p>
            <a:r>
              <a:rPr lang="en-US" altLang="zh-CN" dirty="0"/>
              <a:t>The creating method is quite simple but not trivial. We just replace a single word within the premise by a different word. Note that we allow some multi-word noun phrases, for example, electric guitar. For entailment, we replace the word by its synonym or hypernym. For contradiction, we replace the word by its antonym or co-hypernym, like electric guitar and saxophone. </a:t>
            </a:r>
          </a:p>
          <a:p>
            <a:r>
              <a:rPr lang="en-US" altLang="zh-CN" dirty="0"/>
              <a:t>We skip the neutral sentences and leave it as a by-product when creating entailment or contradiction data.</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9</a:t>
            </a:fld>
            <a:endParaRPr lang="zh-CN" altLang="en-US"/>
          </a:p>
        </p:txBody>
      </p:sp>
    </p:spTree>
    <p:extLst>
      <p:ext uri="{BB962C8B-B14F-4D97-AF65-F5344CB8AC3E}">
        <p14:creationId xmlns:p14="http://schemas.microsoft.com/office/powerpoint/2010/main" val="130358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49395-E112-4C44-902E-F848369E7D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7C9AC7-2DDF-4A81-9033-AA12E2C2C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C83097-10CB-49C8-8306-677B81690F53}"/>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5" name="页脚占位符 4">
            <a:extLst>
              <a:ext uri="{FF2B5EF4-FFF2-40B4-BE49-F238E27FC236}">
                <a16:creationId xmlns:a16="http://schemas.microsoft.com/office/drawing/2014/main" id="{E335723E-CDEB-452B-BCC3-45A3E5D852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64A144-014F-4A87-B3B1-B90EB05A04B4}"/>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4033738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0ED3E-FCEA-4806-8741-346653FC83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0C32A9-D74A-4524-963F-93BACB5204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E8A570-4661-452C-B203-28E27CC9B0E2}"/>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5" name="页脚占位符 4">
            <a:extLst>
              <a:ext uri="{FF2B5EF4-FFF2-40B4-BE49-F238E27FC236}">
                <a16:creationId xmlns:a16="http://schemas.microsoft.com/office/drawing/2014/main" id="{61582E83-C150-45D4-B3E8-94CE529BC4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0E8607-7546-431B-AEFF-C8E61F8CEC39}"/>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1500121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C23BD5-20F1-4713-9242-2F3C482ABF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2A8D1E-B15F-48ED-833D-5DA6A0D26EF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3C5AB0-6F99-4CCF-A275-1F0B6E67364B}"/>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5" name="页脚占位符 4">
            <a:extLst>
              <a:ext uri="{FF2B5EF4-FFF2-40B4-BE49-F238E27FC236}">
                <a16:creationId xmlns:a16="http://schemas.microsoft.com/office/drawing/2014/main" id="{EEC44565-9F07-41FD-B35F-269D85A321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F33CB6-3DE7-49C0-9BA5-6CF5191467EA}"/>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322100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84903-124B-4330-BB7F-E2E84F7505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A53799-A680-4D70-B63D-7BE239F4AFB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D705EB-AF1B-41ED-9B86-E48701C4427F}"/>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5" name="页脚占位符 4">
            <a:extLst>
              <a:ext uri="{FF2B5EF4-FFF2-40B4-BE49-F238E27FC236}">
                <a16:creationId xmlns:a16="http://schemas.microsoft.com/office/drawing/2014/main" id="{6884C528-43FE-465D-A387-DDC131532A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3498C0-7995-43ED-9897-B23D7EC2B376}"/>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96205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1977F-573F-4EAA-B999-00B3211CFE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A2D73F-E7A7-4937-AAA8-3DB8DFF2F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2C5F551-6283-4598-BCD8-2ABBD2A6B914}"/>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5" name="页脚占位符 4">
            <a:extLst>
              <a:ext uri="{FF2B5EF4-FFF2-40B4-BE49-F238E27FC236}">
                <a16:creationId xmlns:a16="http://schemas.microsoft.com/office/drawing/2014/main" id="{4E2B8792-E896-4816-9B26-BF9F8DF091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19F853-1DB4-4ED7-94E6-09A96F1EB996}"/>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134528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29E01-6852-40CC-AEA4-762978FE01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DD7277-8636-467E-8109-077ACE93D83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C838109-5A25-416A-BD4B-8A38DF03AFD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AB85A06-9241-4E57-9D5F-50093D87DFA7}"/>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6" name="页脚占位符 5">
            <a:extLst>
              <a:ext uri="{FF2B5EF4-FFF2-40B4-BE49-F238E27FC236}">
                <a16:creationId xmlns:a16="http://schemas.microsoft.com/office/drawing/2014/main" id="{8FE0F580-EE17-42CB-8312-6DB7630279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57D418-AEF4-4B80-91A4-DF9C3D5D3DD2}"/>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206660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9FA5F-8A7C-4509-92B9-772824D888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15E87D-02B9-4631-9692-BA4F8559F4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60BF14-4001-4D0D-B462-2753CE642D8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FE7B8E-476D-4CF0-9B21-54B288D2D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E88E56-A839-4A0C-BA65-90ACE541D3E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A9E1C6A-A0AC-47A3-BDFD-40A99EFE90CD}"/>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8" name="页脚占位符 7">
            <a:extLst>
              <a:ext uri="{FF2B5EF4-FFF2-40B4-BE49-F238E27FC236}">
                <a16:creationId xmlns:a16="http://schemas.microsoft.com/office/drawing/2014/main" id="{F4155C02-D04C-40E2-8569-90CA0549C2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4277BE9-D323-4E73-8630-91FC5CECE636}"/>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118679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C03CC-30FB-4D08-8682-6E5C5A864C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6DC2F8-4156-4C05-BBA3-0708B9A5473B}"/>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4" name="页脚占位符 3">
            <a:extLst>
              <a:ext uri="{FF2B5EF4-FFF2-40B4-BE49-F238E27FC236}">
                <a16:creationId xmlns:a16="http://schemas.microsoft.com/office/drawing/2014/main" id="{3088D321-E90D-4426-A403-38EDFE73EA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B18BF94-9DB8-42D4-B2C4-BF9EC7A8D639}"/>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292271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5EF02C-9FCA-486A-A47E-000EC04A2CCF}"/>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3" name="页脚占位符 2">
            <a:extLst>
              <a:ext uri="{FF2B5EF4-FFF2-40B4-BE49-F238E27FC236}">
                <a16:creationId xmlns:a16="http://schemas.microsoft.com/office/drawing/2014/main" id="{88E29284-93DA-47C0-BC55-C461928232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510E7F-686B-48A6-AE08-F0F27F4D1258}"/>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406171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ADF02-85F7-4EF4-9986-8BB5E96E63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9EA2F0-8588-4318-9679-4F60ADFB6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A66013-4128-4F1C-BAE2-7E9E764BF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8624F7-C29A-4A3B-8249-684B67719616}"/>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6" name="页脚占位符 5">
            <a:extLst>
              <a:ext uri="{FF2B5EF4-FFF2-40B4-BE49-F238E27FC236}">
                <a16:creationId xmlns:a16="http://schemas.microsoft.com/office/drawing/2014/main" id="{41CAF24C-9112-4716-82AF-D5147EEDBB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5AA75-C104-428F-AAE8-AC863FDC4D87}"/>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243709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27372-BCCF-45D2-AEE7-E8C53F9305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966AD37-1339-4EF6-A491-01F3D4B4D3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D1DA07-F7BF-4F82-BFDB-6E087BBB3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BAA465-610A-42FA-8F20-082019FA1CC7}"/>
              </a:ext>
            </a:extLst>
          </p:cNvPr>
          <p:cNvSpPr>
            <a:spLocks noGrp="1"/>
          </p:cNvSpPr>
          <p:nvPr>
            <p:ph type="dt" sz="half" idx="10"/>
          </p:nvPr>
        </p:nvSpPr>
        <p:spPr/>
        <p:txBody>
          <a:bodyPr/>
          <a:lstStyle/>
          <a:p>
            <a:fld id="{03320AF9-04B5-483D-A4F6-91E7B0E480D5}" type="datetimeFigureOut">
              <a:rPr lang="zh-CN" altLang="en-US" smtClean="0"/>
              <a:t>2019/11/5</a:t>
            </a:fld>
            <a:endParaRPr lang="zh-CN" altLang="en-US"/>
          </a:p>
        </p:txBody>
      </p:sp>
      <p:sp>
        <p:nvSpPr>
          <p:cNvPr id="6" name="页脚占位符 5">
            <a:extLst>
              <a:ext uri="{FF2B5EF4-FFF2-40B4-BE49-F238E27FC236}">
                <a16:creationId xmlns:a16="http://schemas.microsoft.com/office/drawing/2014/main" id="{04179B3C-E4A1-4C21-92D5-EB8FB59C9D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D0FB12-12A1-46A9-86D1-9C9147D6B314}"/>
              </a:ext>
            </a:extLst>
          </p:cNvPr>
          <p:cNvSpPr>
            <a:spLocks noGrp="1"/>
          </p:cNvSpPr>
          <p:nvPr>
            <p:ph type="sldNum" sz="quarter" idx="12"/>
          </p:nvPr>
        </p:nvSpPr>
        <p:spPr/>
        <p:txBody>
          <a:body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376324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416B5F-2AC3-49DD-8322-AF3DA01521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FC6749-1475-4A89-9F80-00F0B1A15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C82740-179C-4DCA-8F78-C7B8CDE337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20AF9-04B5-483D-A4F6-91E7B0E480D5}" type="datetimeFigureOut">
              <a:rPr lang="zh-CN" altLang="en-US" smtClean="0"/>
              <a:t>2019/11/5</a:t>
            </a:fld>
            <a:endParaRPr lang="zh-CN" altLang="en-US"/>
          </a:p>
        </p:txBody>
      </p:sp>
      <p:sp>
        <p:nvSpPr>
          <p:cNvPr id="5" name="页脚占位符 4">
            <a:extLst>
              <a:ext uri="{FF2B5EF4-FFF2-40B4-BE49-F238E27FC236}">
                <a16:creationId xmlns:a16="http://schemas.microsoft.com/office/drawing/2014/main" id="{EF7A24F4-2AC7-4A08-85C2-1328B1177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0799AC-05AC-4DAE-9499-86D7957E6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23EB-9145-4B9F-AF28-BFB3D3FF25A5}" type="slidenum">
              <a:rPr lang="zh-CN" altLang="en-US" smtClean="0"/>
              <a:t>‹#›</a:t>
            </a:fld>
            <a:endParaRPr lang="zh-CN" altLang="en-US"/>
          </a:p>
        </p:txBody>
      </p:sp>
    </p:spTree>
    <p:extLst>
      <p:ext uri="{BB962C8B-B14F-4D97-AF65-F5344CB8AC3E}">
        <p14:creationId xmlns:p14="http://schemas.microsoft.com/office/powerpoint/2010/main" val="3251364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C6281-B22D-4793-A3EF-E46F481E2614}"/>
              </a:ext>
            </a:extLst>
          </p:cNvPr>
          <p:cNvSpPr>
            <a:spLocks noGrp="1"/>
          </p:cNvSpPr>
          <p:nvPr>
            <p:ph type="ctrTitle"/>
          </p:nvPr>
        </p:nvSpPr>
        <p:spPr/>
        <p:txBody>
          <a:bodyPr>
            <a:normAutofit/>
          </a:bodyPr>
          <a:lstStyle/>
          <a:p>
            <a:r>
              <a:rPr lang="en-US" altLang="zh-CN" sz="4000" dirty="0"/>
              <a:t>Breaking NLI Systems with Sentences that Require Simple Lexical Inference</a:t>
            </a:r>
            <a:endParaRPr lang="zh-CN" altLang="en-US" sz="4000" dirty="0"/>
          </a:p>
        </p:txBody>
      </p:sp>
      <p:sp>
        <p:nvSpPr>
          <p:cNvPr id="3" name="副标题 2">
            <a:extLst>
              <a:ext uri="{FF2B5EF4-FFF2-40B4-BE49-F238E27FC236}">
                <a16:creationId xmlns:a16="http://schemas.microsoft.com/office/drawing/2014/main" id="{5443A1BE-C032-42F4-8345-2A7C6CEC7F86}"/>
              </a:ext>
            </a:extLst>
          </p:cNvPr>
          <p:cNvSpPr>
            <a:spLocks noGrp="1"/>
          </p:cNvSpPr>
          <p:nvPr>
            <p:ph type="subTitle" idx="1"/>
          </p:nvPr>
        </p:nvSpPr>
        <p:spPr/>
        <p:txBody>
          <a:bodyPr/>
          <a:lstStyle/>
          <a:p>
            <a:r>
              <a:rPr lang="en-US" altLang="zh-CN"/>
              <a:t>ACL 18</a:t>
            </a:r>
            <a:endParaRPr lang="zh-CN" altLang="en-US" dirty="0"/>
          </a:p>
        </p:txBody>
      </p:sp>
    </p:spTree>
    <p:extLst>
      <p:ext uri="{BB962C8B-B14F-4D97-AF65-F5344CB8AC3E}">
        <p14:creationId xmlns:p14="http://schemas.microsoft.com/office/powerpoint/2010/main" val="86705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09ACD-DCDA-4B8A-A82D-45C3881DFF60}"/>
              </a:ext>
            </a:extLst>
          </p:cNvPr>
          <p:cNvSpPr>
            <a:spLocks noGrp="1"/>
          </p:cNvSpPr>
          <p:nvPr>
            <p:ph type="title"/>
          </p:nvPr>
        </p:nvSpPr>
        <p:spPr/>
        <p:txBody>
          <a:bodyPr/>
          <a:lstStyle/>
          <a:p>
            <a:r>
              <a:rPr lang="en-US" altLang="zh-CN" dirty="0"/>
              <a:t>Data Collection</a:t>
            </a:r>
            <a:endParaRPr lang="zh-CN" altLang="en-US" dirty="0"/>
          </a:p>
        </p:txBody>
      </p:sp>
      <p:sp>
        <p:nvSpPr>
          <p:cNvPr id="3" name="内容占位符 2">
            <a:extLst>
              <a:ext uri="{FF2B5EF4-FFF2-40B4-BE49-F238E27FC236}">
                <a16:creationId xmlns:a16="http://schemas.microsoft.com/office/drawing/2014/main" id="{2DF2ADA2-7563-4CC9-845A-3F5AC3AC4BEF}"/>
              </a:ext>
            </a:extLst>
          </p:cNvPr>
          <p:cNvSpPr>
            <a:spLocks noGrp="1"/>
          </p:cNvSpPr>
          <p:nvPr>
            <p:ph idx="1"/>
          </p:nvPr>
        </p:nvSpPr>
        <p:spPr/>
        <p:txBody>
          <a:bodyPr/>
          <a:lstStyle/>
          <a:p>
            <a:r>
              <a:rPr lang="en-US" altLang="zh-CN" dirty="0"/>
              <a:t>Manually Verification</a:t>
            </a:r>
          </a:p>
          <a:p>
            <a:pPr lvl="1"/>
            <a:r>
              <a:rPr lang="en-US" altLang="zh-CN" dirty="0"/>
              <a:t>The newly introduced words are all present in the training set.</a:t>
            </a:r>
          </a:p>
          <a:p>
            <a:pPr lvl="1"/>
            <a:r>
              <a:rPr lang="en-US" altLang="zh-CN" dirty="0"/>
              <a:t>Do the sentences describe the same event ?</a:t>
            </a:r>
          </a:p>
          <a:p>
            <a:pPr lvl="2"/>
            <a:r>
              <a:rPr lang="en-US" altLang="zh-CN" dirty="0"/>
              <a:t>✔️ -&gt; entailment  ❌ -&gt; contradiction</a:t>
            </a:r>
          </a:p>
          <a:p>
            <a:pPr lvl="1"/>
            <a:r>
              <a:rPr lang="en-US" altLang="zh-CN" dirty="0"/>
              <a:t>Does the hypothesis add new information to the premise ?</a:t>
            </a:r>
          </a:p>
          <a:p>
            <a:pPr lvl="2"/>
            <a:r>
              <a:rPr lang="en-US" altLang="zh-CN" dirty="0"/>
              <a:t>✔️ -&gt; neutral     (✔️) ❌-&gt; entailment</a:t>
            </a:r>
          </a:p>
          <a:p>
            <a:pPr lvl="1"/>
            <a:r>
              <a:rPr lang="en-US" altLang="zh-CN" dirty="0"/>
              <a:t>Is the new sentence incorrect / ungrammatical ?</a:t>
            </a:r>
          </a:p>
          <a:p>
            <a:pPr lvl="2"/>
            <a:r>
              <a:rPr lang="en-US" altLang="zh-CN" dirty="0"/>
              <a:t>Discard !</a:t>
            </a:r>
          </a:p>
          <a:p>
            <a:pPr lvl="1"/>
            <a:endParaRPr lang="zh-CN" altLang="en-US" dirty="0"/>
          </a:p>
        </p:txBody>
      </p:sp>
    </p:spTree>
    <p:extLst>
      <p:ext uri="{BB962C8B-B14F-4D97-AF65-F5344CB8AC3E}">
        <p14:creationId xmlns:p14="http://schemas.microsoft.com/office/powerpoint/2010/main" val="94773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83B26BB-382C-4ABE-AE8A-76586B93A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4935" y="1275120"/>
            <a:ext cx="6666307" cy="5452348"/>
          </a:xfrm>
          <a:prstGeom prst="rect">
            <a:avLst/>
          </a:prstGeom>
        </p:spPr>
      </p:pic>
      <p:sp>
        <p:nvSpPr>
          <p:cNvPr id="2" name="标题 1">
            <a:extLst>
              <a:ext uri="{FF2B5EF4-FFF2-40B4-BE49-F238E27FC236}">
                <a16:creationId xmlns:a16="http://schemas.microsoft.com/office/drawing/2014/main" id="{C0BD016F-BB34-4289-A294-E57B4CABD710}"/>
              </a:ext>
            </a:extLst>
          </p:cNvPr>
          <p:cNvSpPr>
            <a:spLocks noGrp="1"/>
          </p:cNvSpPr>
          <p:nvPr>
            <p:ph type="title"/>
          </p:nvPr>
        </p:nvSpPr>
        <p:spPr/>
        <p:txBody>
          <a:bodyPr/>
          <a:lstStyle/>
          <a:p>
            <a:r>
              <a:rPr lang="en-US" altLang="zh-CN" dirty="0"/>
              <a:t>Data Collection</a:t>
            </a:r>
            <a:endParaRPr lang="zh-CN" altLang="en-US" dirty="0"/>
          </a:p>
        </p:txBody>
      </p:sp>
      <p:sp>
        <p:nvSpPr>
          <p:cNvPr id="3" name="内容占位符 2">
            <a:extLst>
              <a:ext uri="{FF2B5EF4-FFF2-40B4-BE49-F238E27FC236}">
                <a16:creationId xmlns:a16="http://schemas.microsoft.com/office/drawing/2014/main" id="{CDD9F969-E890-4BD2-9BE1-E045BE5DBFF8}"/>
              </a:ext>
            </a:extLst>
          </p:cNvPr>
          <p:cNvSpPr>
            <a:spLocks noGrp="1"/>
          </p:cNvSpPr>
          <p:nvPr>
            <p:ph idx="1"/>
          </p:nvPr>
        </p:nvSpPr>
        <p:spPr/>
        <p:txBody>
          <a:bodyPr/>
          <a:lstStyle/>
          <a:p>
            <a:r>
              <a:rPr lang="en-US" altLang="zh-CN" dirty="0"/>
              <a:t>Statistic of the test sets</a:t>
            </a:r>
            <a:endParaRPr lang="zh-CN" altLang="en-US" dirty="0"/>
          </a:p>
        </p:txBody>
      </p:sp>
    </p:spTree>
    <p:extLst>
      <p:ext uri="{BB962C8B-B14F-4D97-AF65-F5344CB8AC3E}">
        <p14:creationId xmlns:p14="http://schemas.microsoft.com/office/powerpoint/2010/main" val="223405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0B840-896C-406F-ACA9-92B9098D04D7}"/>
              </a:ext>
            </a:extLst>
          </p:cNvPr>
          <p:cNvSpPr>
            <a:spLocks noGrp="1"/>
          </p:cNvSpPr>
          <p:nvPr>
            <p:ph type="title"/>
          </p:nvPr>
        </p:nvSpPr>
        <p:spPr/>
        <p:txBody>
          <a:bodyPr/>
          <a:lstStyle/>
          <a:p>
            <a:r>
              <a:rPr lang="en-US" altLang="zh-CN" dirty="0"/>
              <a:t>Experiment</a:t>
            </a:r>
            <a:endParaRPr lang="zh-CN" altLang="en-US" dirty="0"/>
          </a:p>
        </p:txBody>
      </p:sp>
      <p:pic>
        <p:nvPicPr>
          <p:cNvPr id="5" name="内容占位符 4">
            <a:extLst>
              <a:ext uri="{FF2B5EF4-FFF2-40B4-BE49-F238E27FC236}">
                <a16:creationId xmlns:a16="http://schemas.microsoft.com/office/drawing/2014/main" id="{80D63C55-490E-44F1-B03F-D448362D29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3698" y="1690688"/>
            <a:ext cx="11284604" cy="4381082"/>
          </a:xfrm>
        </p:spPr>
      </p:pic>
    </p:spTree>
    <p:extLst>
      <p:ext uri="{BB962C8B-B14F-4D97-AF65-F5344CB8AC3E}">
        <p14:creationId xmlns:p14="http://schemas.microsoft.com/office/powerpoint/2010/main" val="230683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a:extLst>
              <a:ext uri="{FF2B5EF4-FFF2-40B4-BE49-F238E27FC236}">
                <a16:creationId xmlns:a16="http://schemas.microsoft.com/office/drawing/2014/main" id="{934E4249-886F-4B4F-9D89-467F7963BD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2837" y="1964344"/>
            <a:ext cx="8766325" cy="3867774"/>
          </a:xfrm>
        </p:spPr>
      </p:pic>
      <p:sp>
        <p:nvSpPr>
          <p:cNvPr id="2" name="标题 1">
            <a:extLst>
              <a:ext uri="{FF2B5EF4-FFF2-40B4-BE49-F238E27FC236}">
                <a16:creationId xmlns:a16="http://schemas.microsoft.com/office/drawing/2014/main" id="{20E0B840-896C-406F-ACA9-92B9098D04D7}"/>
              </a:ext>
            </a:extLst>
          </p:cNvPr>
          <p:cNvSpPr>
            <a:spLocks noGrp="1"/>
          </p:cNvSpPr>
          <p:nvPr>
            <p:ph type="title"/>
          </p:nvPr>
        </p:nvSpPr>
        <p:spPr/>
        <p:txBody>
          <a:bodyPr/>
          <a:lstStyle/>
          <a:p>
            <a:r>
              <a:rPr lang="en-US" altLang="zh-CN" dirty="0"/>
              <a:t>Experiment</a:t>
            </a:r>
            <a:endParaRPr lang="zh-CN" altLang="en-US" dirty="0"/>
          </a:p>
        </p:txBody>
      </p:sp>
      <p:sp>
        <p:nvSpPr>
          <p:cNvPr id="4" name="矩形: 圆角 3">
            <a:extLst>
              <a:ext uri="{FF2B5EF4-FFF2-40B4-BE49-F238E27FC236}">
                <a16:creationId xmlns:a16="http://schemas.microsoft.com/office/drawing/2014/main" id="{F044BC24-9F3F-44EC-9771-71E36CB22697}"/>
              </a:ext>
            </a:extLst>
          </p:cNvPr>
          <p:cNvSpPr/>
          <p:nvPr/>
        </p:nvSpPr>
        <p:spPr>
          <a:xfrm>
            <a:off x="1864895" y="3518837"/>
            <a:ext cx="2707106" cy="149191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8C823F8A-1966-4A42-A173-E9BAE64088A9}"/>
              </a:ext>
            </a:extLst>
          </p:cNvPr>
          <p:cNvSpPr/>
          <p:nvPr/>
        </p:nvSpPr>
        <p:spPr>
          <a:xfrm>
            <a:off x="1864895" y="2571414"/>
            <a:ext cx="2707106" cy="66173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7CAF632-3534-4C1E-9E2B-3EBB6D12CB1B}"/>
              </a:ext>
            </a:extLst>
          </p:cNvPr>
          <p:cNvSpPr txBox="1"/>
          <p:nvPr/>
        </p:nvSpPr>
        <p:spPr>
          <a:xfrm>
            <a:off x="389192" y="2571414"/>
            <a:ext cx="1716334" cy="707886"/>
          </a:xfrm>
          <a:prstGeom prst="rect">
            <a:avLst/>
          </a:prstGeom>
          <a:noFill/>
        </p:spPr>
        <p:txBody>
          <a:bodyPr wrap="square" rtlCol="0">
            <a:spAutoFit/>
          </a:bodyPr>
          <a:lstStyle/>
          <a:p>
            <a:r>
              <a:rPr lang="en-US" altLang="zh-CN" sz="2000" b="1" dirty="0">
                <a:solidFill>
                  <a:schemeClr val="accent2"/>
                </a:solidFill>
              </a:rPr>
              <a:t>Embedding Stay fixed</a:t>
            </a:r>
            <a:endParaRPr lang="zh-CN" altLang="en-US" sz="2000" b="1" dirty="0">
              <a:solidFill>
                <a:schemeClr val="accent2"/>
              </a:solidFill>
            </a:endParaRPr>
          </a:p>
        </p:txBody>
      </p:sp>
      <p:sp>
        <p:nvSpPr>
          <p:cNvPr id="8" name="文本框 7">
            <a:extLst>
              <a:ext uri="{FF2B5EF4-FFF2-40B4-BE49-F238E27FC236}">
                <a16:creationId xmlns:a16="http://schemas.microsoft.com/office/drawing/2014/main" id="{2E1187C6-9BB2-4A7E-BFD4-490827A3AC45}"/>
              </a:ext>
            </a:extLst>
          </p:cNvPr>
          <p:cNvSpPr txBox="1"/>
          <p:nvPr/>
        </p:nvSpPr>
        <p:spPr>
          <a:xfrm>
            <a:off x="389192" y="3898231"/>
            <a:ext cx="1716334" cy="707886"/>
          </a:xfrm>
          <a:prstGeom prst="rect">
            <a:avLst/>
          </a:prstGeom>
          <a:noFill/>
        </p:spPr>
        <p:txBody>
          <a:bodyPr wrap="square" rtlCol="0">
            <a:spAutoFit/>
          </a:bodyPr>
          <a:lstStyle/>
          <a:p>
            <a:r>
              <a:rPr lang="en-US" altLang="zh-CN" sz="2000" b="1" dirty="0">
                <a:solidFill>
                  <a:schemeClr val="accent1"/>
                </a:solidFill>
              </a:rPr>
              <a:t>Embedding </a:t>
            </a:r>
          </a:p>
          <a:p>
            <a:r>
              <a:rPr lang="en-US" altLang="zh-CN" sz="2000" b="1" dirty="0">
                <a:solidFill>
                  <a:schemeClr val="accent1"/>
                </a:solidFill>
              </a:rPr>
              <a:t>Fine-tuned</a:t>
            </a:r>
            <a:endParaRPr lang="zh-CN" altLang="en-US" sz="2000" b="1" dirty="0">
              <a:solidFill>
                <a:schemeClr val="accent1"/>
              </a:solidFill>
            </a:endParaRPr>
          </a:p>
        </p:txBody>
      </p:sp>
    </p:spTree>
    <p:extLst>
      <p:ext uri="{BB962C8B-B14F-4D97-AF65-F5344CB8AC3E}">
        <p14:creationId xmlns:p14="http://schemas.microsoft.com/office/powerpoint/2010/main" val="140175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a:extLst>
              <a:ext uri="{FF2B5EF4-FFF2-40B4-BE49-F238E27FC236}">
                <a16:creationId xmlns:a16="http://schemas.microsoft.com/office/drawing/2014/main" id="{934E4249-886F-4B4F-9D89-467F7963BD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2837" y="1964344"/>
            <a:ext cx="8766325" cy="3867774"/>
          </a:xfrm>
        </p:spPr>
      </p:pic>
      <p:sp>
        <p:nvSpPr>
          <p:cNvPr id="2" name="标题 1">
            <a:extLst>
              <a:ext uri="{FF2B5EF4-FFF2-40B4-BE49-F238E27FC236}">
                <a16:creationId xmlns:a16="http://schemas.microsoft.com/office/drawing/2014/main" id="{20E0B840-896C-406F-ACA9-92B9098D04D7}"/>
              </a:ext>
            </a:extLst>
          </p:cNvPr>
          <p:cNvSpPr>
            <a:spLocks noGrp="1"/>
          </p:cNvSpPr>
          <p:nvPr>
            <p:ph type="title"/>
          </p:nvPr>
        </p:nvSpPr>
        <p:spPr/>
        <p:txBody>
          <a:bodyPr/>
          <a:lstStyle/>
          <a:p>
            <a:r>
              <a:rPr lang="en-US" altLang="zh-CN" dirty="0"/>
              <a:t>Experiment</a:t>
            </a:r>
            <a:endParaRPr lang="zh-CN" altLang="en-US" dirty="0"/>
          </a:p>
        </p:txBody>
      </p:sp>
      <p:sp>
        <p:nvSpPr>
          <p:cNvPr id="10" name="矩形: 圆角 9">
            <a:extLst>
              <a:ext uri="{FF2B5EF4-FFF2-40B4-BE49-F238E27FC236}">
                <a16:creationId xmlns:a16="http://schemas.microsoft.com/office/drawing/2014/main" id="{33C582F0-0A43-44BC-A22F-C120D12C9DEC}"/>
              </a:ext>
            </a:extLst>
          </p:cNvPr>
          <p:cNvSpPr/>
          <p:nvPr/>
        </p:nvSpPr>
        <p:spPr>
          <a:xfrm>
            <a:off x="1888957" y="2633287"/>
            <a:ext cx="2707106" cy="236723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07A8D911-BD9E-4B48-B4FC-589769D607E6}"/>
              </a:ext>
            </a:extLst>
          </p:cNvPr>
          <p:cNvSpPr/>
          <p:nvPr/>
        </p:nvSpPr>
        <p:spPr>
          <a:xfrm>
            <a:off x="1888957" y="5442607"/>
            <a:ext cx="2707106" cy="331384"/>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A78F305-D799-41A8-BA84-0263A70FE27C}"/>
              </a:ext>
            </a:extLst>
          </p:cNvPr>
          <p:cNvSpPr txBox="1"/>
          <p:nvPr/>
        </p:nvSpPr>
        <p:spPr>
          <a:xfrm>
            <a:off x="32592" y="4508679"/>
            <a:ext cx="2385755" cy="1323439"/>
          </a:xfrm>
          <a:prstGeom prst="rect">
            <a:avLst/>
          </a:prstGeom>
          <a:noFill/>
        </p:spPr>
        <p:txBody>
          <a:bodyPr wrap="square" rtlCol="0">
            <a:spAutoFit/>
          </a:bodyPr>
          <a:lstStyle/>
          <a:p>
            <a:r>
              <a:rPr lang="en-US" altLang="zh-CN" sz="2000" b="1" dirty="0">
                <a:solidFill>
                  <a:schemeClr val="accent2"/>
                </a:solidFill>
              </a:rPr>
              <a:t>Neural method incorporating external knowledge</a:t>
            </a:r>
            <a:endParaRPr lang="zh-CN" altLang="en-US" sz="2000" b="1" dirty="0">
              <a:solidFill>
                <a:schemeClr val="accent2"/>
              </a:solidFill>
            </a:endParaRPr>
          </a:p>
        </p:txBody>
      </p:sp>
      <p:sp>
        <p:nvSpPr>
          <p:cNvPr id="14" name="文本框 13">
            <a:extLst>
              <a:ext uri="{FF2B5EF4-FFF2-40B4-BE49-F238E27FC236}">
                <a16:creationId xmlns:a16="http://schemas.microsoft.com/office/drawing/2014/main" id="{B3926D60-82DB-4D99-97FB-B12D9BB22841}"/>
              </a:ext>
            </a:extLst>
          </p:cNvPr>
          <p:cNvSpPr txBox="1"/>
          <p:nvPr/>
        </p:nvSpPr>
        <p:spPr>
          <a:xfrm>
            <a:off x="140877" y="2025514"/>
            <a:ext cx="2397786" cy="1015663"/>
          </a:xfrm>
          <a:prstGeom prst="rect">
            <a:avLst/>
          </a:prstGeom>
          <a:noFill/>
        </p:spPr>
        <p:txBody>
          <a:bodyPr wrap="square" rtlCol="0">
            <a:spAutoFit/>
          </a:bodyPr>
          <a:lstStyle/>
          <a:p>
            <a:r>
              <a:rPr lang="en-US" altLang="zh-CN" sz="2000" b="1" dirty="0">
                <a:solidFill>
                  <a:schemeClr val="accent1"/>
                </a:solidFill>
              </a:rPr>
              <a:t>Neural method without external knowledge</a:t>
            </a:r>
            <a:endParaRPr lang="zh-CN" altLang="en-US" sz="2000" b="1" dirty="0">
              <a:solidFill>
                <a:schemeClr val="accent1"/>
              </a:solidFill>
            </a:endParaRPr>
          </a:p>
        </p:txBody>
      </p:sp>
    </p:spTree>
    <p:extLst>
      <p:ext uri="{BB962C8B-B14F-4D97-AF65-F5344CB8AC3E}">
        <p14:creationId xmlns:p14="http://schemas.microsoft.com/office/powerpoint/2010/main" val="762412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a:extLst>
              <a:ext uri="{FF2B5EF4-FFF2-40B4-BE49-F238E27FC236}">
                <a16:creationId xmlns:a16="http://schemas.microsoft.com/office/drawing/2014/main" id="{934E4249-886F-4B4F-9D89-467F7963BD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2837" y="1964344"/>
            <a:ext cx="8766325" cy="3867774"/>
          </a:xfrm>
        </p:spPr>
      </p:pic>
      <p:sp>
        <p:nvSpPr>
          <p:cNvPr id="2" name="标题 1">
            <a:extLst>
              <a:ext uri="{FF2B5EF4-FFF2-40B4-BE49-F238E27FC236}">
                <a16:creationId xmlns:a16="http://schemas.microsoft.com/office/drawing/2014/main" id="{20E0B840-896C-406F-ACA9-92B9098D04D7}"/>
              </a:ext>
            </a:extLst>
          </p:cNvPr>
          <p:cNvSpPr>
            <a:spLocks noGrp="1"/>
          </p:cNvSpPr>
          <p:nvPr>
            <p:ph type="title"/>
          </p:nvPr>
        </p:nvSpPr>
        <p:spPr/>
        <p:txBody>
          <a:bodyPr/>
          <a:lstStyle/>
          <a:p>
            <a:r>
              <a:rPr lang="en-US" altLang="zh-CN" dirty="0"/>
              <a:t>Experiment</a:t>
            </a:r>
            <a:endParaRPr lang="zh-CN" altLang="en-US" dirty="0"/>
          </a:p>
        </p:txBody>
      </p:sp>
      <p:sp>
        <p:nvSpPr>
          <p:cNvPr id="11" name="矩形: 圆角 10">
            <a:extLst>
              <a:ext uri="{FF2B5EF4-FFF2-40B4-BE49-F238E27FC236}">
                <a16:creationId xmlns:a16="http://schemas.microsoft.com/office/drawing/2014/main" id="{07A8D911-BD9E-4B48-B4FC-589769D607E6}"/>
              </a:ext>
            </a:extLst>
          </p:cNvPr>
          <p:cNvSpPr/>
          <p:nvPr/>
        </p:nvSpPr>
        <p:spPr>
          <a:xfrm>
            <a:off x="1816768" y="5170398"/>
            <a:ext cx="2707106" cy="331384"/>
          </a:xfrm>
          <a:prstGeom prst="round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3" name="文本框 12">
            <a:extLst>
              <a:ext uri="{FF2B5EF4-FFF2-40B4-BE49-F238E27FC236}">
                <a16:creationId xmlns:a16="http://schemas.microsoft.com/office/drawing/2014/main" id="{AA78F305-D799-41A8-BA84-0263A70FE27C}"/>
              </a:ext>
            </a:extLst>
          </p:cNvPr>
          <p:cNvSpPr txBox="1"/>
          <p:nvPr/>
        </p:nvSpPr>
        <p:spPr>
          <a:xfrm>
            <a:off x="623889" y="5784989"/>
            <a:ext cx="5472110" cy="707886"/>
          </a:xfrm>
          <a:prstGeom prst="rect">
            <a:avLst/>
          </a:prstGeom>
          <a:noFill/>
        </p:spPr>
        <p:txBody>
          <a:bodyPr wrap="square" rtlCol="0">
            <a:spAutoFit/>
          </a:bodyPr>
          <a:lstStyle/>
          <a:p>
            <a:r>
              <a:rPr lang="en-US" altLang="zh-CN" sz="2000" b="1" dirty="0">
                <a:solidFill>
                  <a:schemeClr val="accent6"/>
                </a:solidFill>
              </a:rPr>
              <a:t>Predict according to the relation between the two distinct words in the WordNet. </a:t>
            </a:r>
            <a:endParaRPr lang="zh-CN" altLang="en-US" sz="2000" b="1" dirty="0">
              <a:solidFill>
                <a:schemeClr val="accent6"/>
              </a:solidFill>
            </a:endParaRPr>
          </a:p>
        </p:txBody>
      </p:sp>
    </p:spTree>
    <p:extLst>
      <p:ext uri="{BB962C8B-B14F-4D97-AF65-F5344CB8AC3E}">
        <p14:creationId xmlns:p14="http://schemas.microsoft.com/office/powerpoint/2010/main" val="186918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a:extLst>
              <a:ext uri="{FF2B5EF4-FFF2-40B4-BE49-F238E27FC236}">
                <a16:creationId xmlns:a16="http://schemas.microsoft.com/office/drawing/2014/main" id="{934E4249-886F-4B4F-9D89-467F7963BD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2837" y="1964344"/>
            <a:ext cx="8766325" cy="3867774"/>
          </a:xfrm>
        </p:spPr>
      </p:pic>
      <p:sp>
        <p:nvSpPr>
          <p:cNvPr id="2" name="标题 1">
            <a:extLst>
              <a:ext uri="{FF2B5EF4-FFF2-40B4-BE49-F238E27FC236}">
                <a16:creationId xmlns:a16="http://schemas.microsoft.com/office/drawing/2014/main" id="{20E0B840-896C-406F-ACA9-92B9098D04D7}"/>
              </a:ext>
            </a:extLst>
          </p:cNvPr>
          <p:cNvSpPr>
            <a:spLocks noGrp="1"/>
          </p:cNvSpPr>
          <p:nvPr>
            <p:ph type="title"/>
          </p:nvPr>
        </p:nvSpPr>
        <p:spPr/>
        <p:txBody>
          <a:bodyPr/>
          <a:lstStyle/>
          <a:p>
            <a:r>
              <a:rPr lang="en-US" altLang="zh-CN" dirty="0"/>
              <a:t>Experiment</a:t>
            </a:r>
            <a:endParaRPr lang="zh-CN" altLang="en-US" dirty="0"/>
          </a:p>
        </p:txBody>
      </p:sp>
      <p:sp>
        <p:nvSpPr>
          <p:cNvPr id="3" name="矩形: 圆角 2">
            <a:extLst>
              <a:ext uri="{FF2B5EF4-FFF2-40B4-BE49-F238E27FC236}">
                <a16:creationId xmlns:a16="http://schemas.microsoft.com/office/drawing/2014/main" id="{C255D227-1BCC-49E9-B452-9AD873F25EF7}"/>
              </a:ext>
            </a:extLst>
          </p:cNvPr>
          <p:cNvSpPr/>
          <p:nvPr/>
        </p:nvSpPr>
        <p:spPr>
          <a:xfrm>
            <a:off x="4584032" y="2767263"/>
            <a:ext cx="5654842" cy="529390"/>
          </a:xfrm>
          <a:prstGeom prst="roundRect">
            <a:avLst/>
          </a:prstGeom>
          <a:solidFill>
            <a:schemeClr val="tx2">
              <a:lumMod val="20000"/>
              <a:lumOff val="8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68A75ECE-4541-48A3-9227-4AB003F7AD2B}"/>
              </a:ext>
            </a:extLst>
          </p:cNvPr>
          <p:cNvSpPr/>
          <p:nvPr/>
        </p:nvSpPr>
        <p:spPr>
          <a:xfrm>
            <a:off x="4584032" y="3661611"/>
            <a:ext cx="5654842" cy="529390"/>
          </a:xfrm>
          <a:prstGeom prst="roundRect">
            <a:avLst/>
          </a:prstGeom>
          <a:solidFill>
            <a:schemeClr val="tx2">
              <a:lumMod val="20000"/>
              <a:lumOff val="8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7154FF8C-209A-4BF7-853B-090497DCD2E8}"/>
              </a:ext>
            </a:extLst>
          </p:cNvPr>
          <p:cNvSpPr/>
          <p:nvPr/>
        </p:nvSpPr>
        <p:spPr>
          <a:xfrm>
            <a:off x="4584032" y="4555959"/>
            <a:ext cx="5654842" cy="529390"/>
          </a:xfrm>
          <a:prstGeom prst="roundRect">
            <a:avLst/>
          </a:prstGeom>
          <a:solidFill>
            <a:schemeClr val="tx2">
              <a:lumMod val="20000"/>
              <a:lumOff val="8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E36A7BBE-CDF5-47AF-83CC-AA5739AA067D}"/>
              </a:ext>
            </a:extLst>
          </p:cNvPr>
          <p:cNvSpPr/>
          <p:nvPr/>
        </p:nvSpPr>
        <p:spPr>
          <a:xfrm>
            <a:off x="9541042" y="1964344"/>
            <a:ext cx="697832" cy="395519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7" name="文本框 16">
            <a:extLst>
              <a:ext uri="{FF2B5EF4-FFF2-40B4-BE49-F238E27FC236}">
                <a16:creationId xmlns:a16="http://schemas.microsoft.com/office/drawing/2014/main" id="{2BC980C9-C7B7-49DA-AAAF-55219D6842B8}"/>
              </a:ext>
            </a:extLst>
          </p:cNvPr>
          <p:cNvSpPr txBox="1"/>
          <p:nvPr/>
        </p:nvSpPr>
        <p:spPr>
          <a:xfrm>
            <a:off x="8023310" y="811853"/>
            <a:ext cx="4056395" cy="1015663"/>
          </a:xfrm>
          <a:prstGeom prst="rect">
            <a:avLst/>
          </a:prstGeom>
          <a:noFill/>
        </p:spPr>
        <p:txBody>
          <a:bodyPr wrap="square" rtlCol="0">
            <a:spAutoFit/>
          </a:bodyPr>
          <a:lstStyle/>
          <a:p>
            <a:r>
              <a:rPr lang="en-US" altLang="zh-CN" sz="2000" b="1" dirty="0">
                <a:solidFill>
                  <a:srgbClr val="FF0000"/>
                </a:solidFill>
              </a:rPr>
              <a:t>Lexical knowledge is the only requirement for good performance on the new test set.</a:t>
            </a:r>
            <a:endParaRPr lang="zh-CN" altLang="en-US" sz="2000" b="1" dirty="0">
              <a:solidFill>
                <a:srgbClr val="FF0000"/>
              </a:solidFill>
            </a:endParaRPr>
          </a:p>
        </p:txBody>
      </p:sp>
    </p:spTree>
    <p:extLst>
      <p:ext uri="{BB962C8B-B14F-4D97-AF65-F5344CB8AC3E}">
        <p14:creationId xmlns:p14="http://schemas.microsoft.com/office/powerpoint/2010/main" val="1245505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ACF2A-D160-4961-9026-668BDD2B2A1A}"/>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2E4EF1B7-E893-49C7-8006-F098825CACF9}"/>
              </a:ext>
            </a:extLst>
          </p:cNvPr>
          <p:cNvSpPr>
            <a:spLocks noGrp="1"/>
          </p:cNvSpPr>
          <p:nvPr>
            <p:ph idx="1"/>
          </p:nvPr>
        </p:nvSpPr>
        <p:spPr/>
        <p:txBody>
          <a:bodyPr/>
          <a:lstStyle/>
          <a:p>
            <a:r>
              <a:rPr lang="en-US" altLang="zh-CN" dirty="0"/>
              <a:t>Accuracy by Category</a:t>
            </a:r>
            <a:endParaRPr lang="zh-CN" altLang="en-US" dirty="0"/>
          </a:p>
        </p:txBody>
      </p:sp>
      <p:pic>
        <p:nvPicPr>
          <p:cNvPr id="5" name="图片 4">
            <a:extLst>
              <a:ext uri="{FF2B5EF4-FFF2-40B4-BE49-F238E27FC236}">
                <a16:creationId xmlns:a16="http://schemas.microsoft.com/office/drawing/2014/main" id="{36F845A9-3200-40B6-964C-B892AE9E4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86" y="2322095"/>
            <a:ext cx="10167227" cy="4267033"/>
          </a:xfrm>
          <a:prstGeom prst="rect">
            <a:avLst/>
          </a:prstGeom>
        </p:spPr>
      </p:pic>
    </p:spTree>
    <p:extLst>
      <p:ext uri="{BB962C8B-B14F-4D97-AF65-F5344CB8AC3E}">
        <p14:creationId xmlns:p14="http://schemas.microsoft.com/office/powerpoint/2010/main" val="13166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ACF2A-D160-4961-9026-668BDD2B2A1A}"/>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2E4EF1B7-E893-49C7-8006-F098825CACF9}"/>
              </a:ext>
            </a:extLst>
          </p:cNvPr>
          <p:cNvSpPr>
            <a:spLocks noGrp="1"/>
          </p:cNvSpPr>
          <p:nvPr>
            <p:ph idx="1"/>
          </p:nvPr>
        </p:nvSpPr>
        <p:spPr/>
        <p:txBody>
          <a:bodyPr/>
          <a:lstStyle/>
          <a:p>
            <a:r>
              <a:rPr lang="en-US" altLang="zh-CN" dirty="0"/>
              <a:t>Accuracy by Category</a:t>
            </a:r>
            <a:endParaRPr lang="zh-CN" altLang="en-US" dirty="0"/>
          </a:p>
        </p:txBody>
      </p:sp>
      <p:pic>
        <p:nvPicPr>
          <p:cNvPr id="5" name="图片 4">
            <a:extLst>
              <a:ext uri="{FF2B5EF4-FFF2-40B4-BE49-F238E27FC236}">
                <a16:creationId xmlns:a16="http://schemas.microsoft.com/office/drawing/2014/main" id="{36F845A9-3200-40B6-964C-B892AE9E4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86" y="2322095"/>
            <a:ext cx="10167227" cy="4267033"/>
          </a:xfrm>
          <a:prstGeom prst="rect">
            <a:avLst/>
          </a:prstGeom>
        </p:spPr>
      </p:pic>
      <p:sp>
        <p:nvSpPr>
          <p:cNvPr id="4" name="矩形: 圆角 3">
            <a:extLst>
              <a:ext uri="{FF2B5EF4-FFF2-40B4-BE49-F238E27FC236}">
                <a16:creationId xmlns:a16="http://schemas.microsoft.com/office/drawing/2014/main" id="{1FBA8AFC-27A5-4515-9293-3C74F1E29776}"/>
              </a:ext>
            </a:extLst>
          </p:cNvPr>
          <p:cNvSpPr/>
          <p:nvPr/>
        </p:nvSpPr>
        <p:spPr>
          <a:xfrm>
            <a:off x="1997242" y="2983832"/>
            <a:ext cx="9023684" cy="1094873"/>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AD83448-8C2D-483B-A2D1-508B614A500A}"/>
              </a:ext>
            </a:extLst>
          </p:cNvPr>
          <p:cNvSpPr/>
          <p:nvPr/>
        </p:nvSpPr>
        <p:spPr>
          <a:xfrm>
            <a:off x="1997242" y="4303296"/>
            <a:ext cx="9023684" cy="1094873"/>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47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52041E5-1D08-4019-BEF7-993CB9A1D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58" y="2575486"/>
            <a:ext cx="11316681" cy="853514"/>
          </a:xfrm>
          <a:prstGeom prst="rect">
            <a:avLst/>
          </a:prstGeom>
        </p:spPr>
      </p:pic>
      <p:pic>
        <p:nvPicPr>
          <p:cNvPr id="9" name="图片 8">
            <a:extLst>
              <a:ext uri="{FF2B5EF4-FFF2-40B4-BE49-F238E27FC236}">
                <a16:creationId xmlns:a16="http://schemas.microsoft.com/office/drawing/2014/main" id="{B02A10A7-54FE-4C1A-9674-099689BB5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312" y="3894662"/>
            <a:ext cx="11423370" cy="419136"/>
          </a:xfrm>
          <a:prstGeom prst="rect">
            <a:avLst/>
          </a:prstGeom>
        </p:spPr>
      </p:pic>
      <p:pic>
        <p:nvPicPr>
          <p:cNvPr id="11" name="图片 10">
            <a:extLst>
              <a:ext uri="{FF2B5EF4-FFF2-40B4-BE49-F238E27FC236}">
                <a16:creationId xmlns:a16="http://schemas.microsoft.com/office/drawing/2014/main" id="{32A1ADBB-1FDA-401E-9DCC-8226A2FEC9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933" y="3484264"/>
            <a:ext cx="11415749" cy="342930"/>
          </a:xfrm>
          <a:prstGeom prst="rect">
            <a:avLst/>
          </a:prstGeom>
        </p:spPr>
      </p:pic>
      <p:sp>
        <p:nvSpPr>
          <p:cNvPr id="2" name="标题 1">
            <a:extLst>
              <a:ext uri="{FF2B5EF4-FFF2-40B4-BE49-F238E27FC236}">
                <a16:creationId xmlns:a16="http://schemas.microsoft.com/office/drawing/2014/main" id="{46D343CD-ED68-4C9C-B380-703F9384B0EF}"/>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5ACBB33F-1074-4E07-89D5-B8AAE704FF27}"/>
              </a:ext>
            </a:extLst>
          </p:cNvPr>
          <p:cNvSpPr>
            <a:spLocks noGrp="1"/>
          </p:cNvSpPr>
          <p:nvPr>
            <p:ph idx="1"/>
          </p:nvPr>
        </p:nvSpPr>
        <p:spPr/>
        <p:txBody>
          <a:bodyPr/>
          <a:lstStyle/>
          <a:p>
            <a:r>
              <a:rPr lang="en-US" altLang="zh-CN" dirty="0"/>
              <a:t>Accuracy by Word Similarity</a:t>
            </a:r>
          </a:p>
          <a:p>
            <a:pPr lvl="1"/>
            <a:r>
              <a:rPr lang="en-US" altLang="zh-CN" dirty="0"/>
              <a:t>The proximity of the contradicting words in the embedding space.</a:t>
            </a:r>
            <a:endParaRPr lang="zh-CN" altLang="en-US" dirty="0"/>
          </a:p>
        </p:txBody>
      </p:sp>
      <p:pic>
        <p:nvPicPr>
          <p:cNvPr id="17" name="图片 16">
            <a:extLst>
              <a:ext uri="{FF2B5EF4-FFF2-40B4-BE49-F238E27FC236}">
                <a16:creationId xmlns:a16="http://schemas.microsoft.com/office/drawing/2014/main" id="{379471FB-AB5D-45EC-8965-1AC8B7849E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3885" y="4643921"/>
            <a:ext cx="9944224" cy="1643083"/>
          </a:xfrm>
          <a:prstGeom prst="rect">
            <a:avLst/>
          </a:prstGeom>
        </p:spPr>
      </p:pic>
    </p:spTree>
    <p:extLst>
      <p:ext uri="{BB962C8B-B14F-4D97-AF65-F5344CB8AC3E}">
        <p14:creationId xmlns:p14="http://schemas.microsoft.com/office/powerpoint/2010/main" val="306819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2EBF1-1B20-4E64-A5C8-E6205C90AA92}"/>
              </a:ext>
            </a:extLst>
          </p:cNvPr>
          <p:cNvSpPr>
            <a:spLocks noGrp="1"/>
          </p:cNvSpPr>
          <p:nvPr>
            <p:ph type="title"/>
          </p:nvPr>
        </p:nvSpPr>
        <p:spPr/>
        <p:txBody>
          <a:bodyPr/>
          <a:lstStyle/>
          <a:p>
            <a:r>
              <a:rPr lang="en-US" altLang="zh-CN" dirty="0"/>
              <a:t>Roadmap</a:t>
            </a:r>
            <a:endParaRPr lang="zh-CN" altLang="en-US" dirty="0"/>
          </a:p>
        </p:txBody>
      </p:sp>
      <p:sp>
        <p:nvSpPr>
          <p:cNvPr id="3" name="内容占位符 2">
            <a:extLst>
              <a:ext uri="{FF2B5EF4-FFF2-40B4-BE49-F238E27FC236}">
                <a16:creationId xmlns:a16="http://schemas.microsoft.com/office/drawing/2014/main" id="{71B9AABA-234C-4788-8F62-60E106167987}"/>
              </a:ext>
            </a:extLst>
          </p:cNvPr>
          <p:cNvSpPr>
            <a:spLocks noGrp="1"/>
          </p:cNvSpPr>
          <p:nvPr>
            <p:ph idx="1"/>
          </p:nvPr>
        </p:nvSpPr>
        <p:spPr/>
        <p:txBody>
          <a:bodyPr/>
          <a:lstStyle/>
          <a:p>
            <a:r>
              <a:rPr lang="en-US" altLang="zh-CN" dirty="0"/>
              <a:t>Introduction</a:t>
            </a:r>
          </a:p>
          <a:p>
            <a:r>
              <a:rPr lang="en-US" altLang="zh-CN" dirty="0"/>
              <a:t>Data Collection</a:t>
            </a:r>
          </a:p>
          <a:p>
            <a:r>
              <a:rPr lang="en-US" altLang="zh-CN" dirty="0"/>
              <a:t>Experiment</a:t>
            </a:r>
          </a:p>
          <a:p>
            <a:r>
              <a:rPr lang="en-US" altLang="zh-CN" dirty="0"/>
              <a:t>Conclusion </a:t>
            </a:r>
          </a:p>
        </p:txBody>
      </p:sp>
    </p:spTree>
    <p:extLst>
      <p:ext uri="{BB962C8B-B14F-4D97-AF65-F5344CB8AC3E}">
        <p14:creationId xmlns:p14="http://schemas.microsoft.com/office/powerpoint/2010/main" val="3705928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0DD0238-2949-45A3-A257-3AABFB761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56" y="3648919"/>
            <a:ext cx="11101488" cy="1603897"/>
          </a:xfrm>
          <a:prstGeom prst="rect">
            <a:avLst/>
          </a:prstGeom>
        </p:spPr>
      </p:pic>
      <p:sp>
        <p:nvSpPr>
          <p:cNvPr id="2" name="标题 1">
            <a:extLst>
              <a:ext uri="{FF2B5EF4-FFF2-40B4-BE49-F238E27FC236}">
                <a16:creationId xmlns:a16="http://schemas.microsoft.com/office/drawing/2014/main" id="{810A0B07-A8A6-4FED-9577-FACEFE089549}"/>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4DD31D81-A948-4181-88CB-A57A2EBFB517}"/>
              </a:ext>
            </a:extLst>
          </p:cNvPr>
          <p:cNvSpPr>
            <a:spLocks noGrp="1"/>
          </p:cNvSpPr>
          <p:nvPr>
            <p:ph idx="1"/>
          </p:nvPr>
        </p:nvSpPr>
        <p:spPr/>
        <p:txBody>
          <a:bodyPr/>
          <a:lstStyle/>
          <a:p>
            <a:r>
              <a:rPr lang="en-US" altLang="zh-CN" dirty="0"/>
              <a:t>Accuracy by Frequency in Training</a:t>
            </a:r>
          </a:p>
          <a:p>
            <a:pPr lvl="1"/>
            <a:r>
              <a:rPr lang="en-US" altLang="zh-CN" dirty="0"/>
              <a:t>Models that fine-tune the word embeddings may benefit from training examples consisting of test replacement pairs. </a:t>
            </a:r>
          </a:p>
          <a:p>
            <a:pPr lvl="1"/>
            <a:r>
              <a:rPr lang="en-US" altLang="zh-CN" dirty="0"/>
              <a:t>Many training example contains the original word and the replaced word in the premise and hypothesis respectively.</a:t>
            </a:r>
          </a:p>
          <a:p>
            <a:endParaRPr lang="zh-CN" altLang="en-US" dirty="0"/>
          </a:p>
        </p:txBody>
      </p:sp>
    </p:spTree>
    <p:extLst>
      <p:ext uri="{BB962C8B-B14F-4D97-AF65-F5344CB8AC3E}">
        <p14:creationId xmlns:p14="http://schemas.microsoft.com/office/powerpoint/2010/main" val="4171836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F4142B6-C7DC-4DF2-8C92-D04F4F54A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7957" y="5187567"/>
            <a:ext cx="1631685" cy="1591520"/>
          </a:xfrm>
          <a:prstGeom prst="rect">
            <a:avLst/>
          </a:prstGeom>
        </p:spPr>
      </p:pic>
      <p:sp>
        <p:nvSpPr>
          <p:cNvPr id="2" name="标题 1">
            <a:extLst>
              <a:ext uri="{FF2B5EF4-FFF2-40B4-BE49-F238E27FC236}">
                <a16:creationId xmlns:a16="http://schemas.microsoft.com/office/drawing/2014/main" id="{2D7D9ECA-6F59-4892-ACE6-AB7604EF0326}"/>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A35FD96-FCF5-4AC7-93F8-BC7FB7C52EA0}"/>
              </a:ext>
            </a:extLst>
          </p:cNvPr>
          <p:cNvSpPr>
            <a:spLocks noGrp="1"/>
          </p:cNvSpPr>
          <p:nvPr>
            <p:ph idx="1"/>
          </p:nvPr>
        </p:nvSpPr>
        <p:spPr>
          <a:xfrm>
            <a:off x="838200" y="1825625"/>
            <a:ext cx="10515600" cy="2329686"/>
          </a:xfrm>
        </p:spPr>
        <p:txBody>
          <a:bodyPr>
            <a:normAutofit/>
          </a:bodyPr>
          <a:lstStyle/>
          <a:p>
            <a:pPr marL="0" indent="0">
              <a:buNone/>
            </a:pPr>
            <a:r>
              <a:rPr lang="en-US" altLang="zh-CN" dirty="0"/>
              <a:t>What might be the reason for the negligible performance gain when incorporating external knowledge into neural methods ?</a:t>
            </a:r>
          </a:p>
          <a:p>
            <a:pPr marL="914400" lvl="1" indent="-457200">
              <a:buFont typeface="+mj-lt"/>
              <a:buAutoNum type="alphaUcPeriod"/>
            </a:pPr>
            <a:r>
              <a:rPr lang="en-US" altLang="zh-CN" dirty="0">
                <a:solidFill>
                  <a:srgbClr val="FF0000"/>
                </a:solidFill>
              </a:rPr>
              <a:t>Neural methods are so strong that obviate the need of external knowledge.</a:t>
            </a:r>
          </a:p>
          <a:p>
            <a:pPr marL="914400" lvl="1" indent="-457200">
              <a:buFont typeface="+mj-lt"/>
              <a:buAutoNum type="alphaUcPeriod"/>
            </a:pPr>
            <a:r>
              <a:rPr lang="en-US" altLang="zh-CN" dirty="0">
                <a:solidFill>
                  <a:srgbClr val="FF0000"/>
                </a:solidFill>
              </a:rPr>
              <a:t>Large-scale training data allows for implicit learning of external knowledge.</a:t>
            </a:r>
          </a:p>
          <a:p>
            <a:pPr marL="914400" lvl="1" indent="-457200">
              <a:buFont typeface="+mj-lt"/>
              <a:buAutoNum type="alphaUcPeriod"/>
            </a:pPr>
            <a:endParaRPr lang="en-US" altLang="zh-CN" dirty="0">
              <a:solidFill>
                <a:srgbClr val="FF0000"/>
              </a:solidFill>
            </a:endParaRPr>
          </a:p>
          <a:p>
            <a:pPr lvl="1"/>
            <a:endParaRPr lang="zh-CN" altLang="en-US" dirty="0"/>
          </a:p>
        </p:txBody>
      </p:sp>
      <p:sp>
        <p:nvSpPr>
          <p:cNvPr id="5" name="内容占位符 2">
            <a:extLst>
              <a:ext uri="{FF2B5EF4-FFF2-40B4-BE49-F238E27FC236}">
                <a16:creationId xmlns:a16="http://schemas.microsoft.com/office/drawing/2014/main" id="{64E8FBEC-3E53-4B90-8A27-4CB80207AD6F}"/>
              </a:ext>
            </a:extLst>
          </p:cNvPr>
          <p:cNvSpPr txBox="1">
            <a:spLocks/>
          </p:cNvSpPr>
          <p:nvPr/>
        </p:nvSpPr>
        <p:spPr>
          <a:xfrm>
            <a:off x="838200" y="4290248"/>
            <a:ext cx="10515600" cy="2488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YES. But under the condition that we have sufficient data.</a:t>
            </a:r>
          </a:p>
          <a:p>
            <a:r>
              <a:rPr lang="en-US" altLang="zh-CN" dirty="0"/>
              <a:t>Relying solely on the large amount of data seems inefficient.</a:t>
            </a:r>
          </a:p>
          <a:p>
            <a:r>
              <a:rPr lang="en-US" altLang="zh-CN" dirty="0"/>
              <a:t>The SOTA models on SNLI are limited in their generalization ability.</a:t>
            </a:r>
          </a:p>
          <a:p>
            <a:r>
              <a:rPr lang="en-US" altLang="zh-CN" b="1" dirty="0">
                <a:solidFill>
                  <a:srgbClr val="7030A0"/>
                </a:solidFill>
              </a:rPr>
              <a:t>Can BERT do well on the BNLI dataset ?</a:t>
            </a:r>
          </a:p>
        </p:txBody>
      </p:sp>
    </p:spTree>
    <p:extLst>
      <p:ext uri="{BB962C8B-B14F-4D97-AF65-F5344CB8AC3E}">
        <p14:creationId xmlns:p14="http://schemas.microsoft.com/office/powerpoint/2010/main" val="411580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F4142B6-C7DC-4DF2-8C92-D04F4F54A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7957" y="5187567"/>
            <a:ext cx="1631685" cy="1591520"/>
          </a:xfrm>
          <a:prstGeom prst="rect">
            <a:avLst/>
          </a:prstGeom>
        </p:spPr>
      </p:pic>
      <p:sp>
        <p:nvSpPr>
          <p:cNvPr id="2" name="标题 1">
            <a:extLst>
              <a:ext uri="{FF2B5EF4-FFF2-40B4-BE49-F238E27FC236}">
                <a16:creationId xmlns:a16="http://schemas.microsoft.com/office/drawing/2014/main" id="{2D7D9ECA-6F59-4892-ACE6-AB7604EF0326}"/>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A35FD96-FCF5-4AC7-93F8-BC7FB7C52EA0}"/>
              </a:ext>
            </a:extLst>
          </p:cNvPr>
          <p:cNvSpPr>
            <a:spLocks noGrp="1"/>
          </p:cNvSpPr>
          <p:nvPr>
            <p:ph idx="1"/>
          </p:nvPr>
        </p:nvSpPr>
        <p:spPr>
          <a:xfrm>
            <a:off x="838200" y="1825625"/>
            <a:ext cx="10285071" cy="2329686"/>
          </a:xfrm>
        </p:spPr>
        <p:txBody>
          <a:bodyPr>
            <a:normAutofit/>
          </a:bodyPr>
          <a:lstStyle/>
          <a:p>
            <a:pPr marL="0" indent="0">
              <a:buNone/>
            </a:pPr>
            <a:r>
              <a:rPr lang="en-US" altLang="zh-CN" dirty="0"/>
              <a:t>What might be the reason for the negligible performance gain when incorporating external knowledge into neural methods ?</a:t>
            </a:r>
          </a:p>
          <a:p>
            <a:pPr marL="914400" lvl="1" indent="-457200">
              <a:buFont typeface="+mj-lt"/>
              <a:buAutoNum type="alphaUcPeriod" startAt="3"/>
            </a:pPr>
            <a:r>
              <a:rPr lang="en-US" altLang="zh-CN" dirty="0">
                <a:solidFill>
                  <a:srgbClr val="FF0000"/>
                </a:solidFill>
              </a:rPr>
              <a:t>The NLI datasets are simpler than early RTE datasets, requiring less knowledge.</a:t>
            </a:r>
          </a:p>
          <a:p>
            <a:pPr marL="914400" lvl="1" indent="-457200">
              <a:buFont typeface="+mj-lt"/>
              <a:buAutoNum type="alphaUcPeriod" startAt="3"/>
            </a:pPr>
            <a:endParaRPr lang="en-US" altLang="zh-CN" dirty="0">
              <a:solidFill>
                <a:srgbClr val="FF0000"/>
              </a:solidFill>
            </a:endParaRPr>
          </a:p>
          <a:p>
            <a:pPr lvl="1"/>
            <a:endParaRPr lang="zh-CN" altLang="en-US" dirty="0"/>
          </a:p>
        </p:txBody>
      </p:sp>
      <p:sp>
        <p:nvSpPr>
          <p:cNvPr id="5" name="内容占位符 2">
            <a:extLst>
              <a:ext uri="{FF2B5EF4-FFF2-40B4-BE49-F238E27FC236}">
                <a16:creationId xmlns:a16="http://schemas.microsoft.com/office/drawing/2014/main" id="{64E8FBEC-3E53-4B90-8A27-4CB80207AD6F}"/>
              </a:ext>
            </a:extLst>
          </p:cNvPr>
          <p:cNvSpPr txBox="1">
            <a:spLocks/>
          </p:cNvSpPr>
          <p:nvPr/>
        </p:nvSpPr>
        <p:spPr>
          <a:xfrm>
            <a:off x="838200" y="3429000"/>
            <a:ext cx="10515600" cy="2667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NO. </a:t>
            </a:r>
          </a:p>
          <a:p>
            <a:r>
              <a:rPr lang="en-US" altLang="zh-CN" dirty="0"/>
              <a:t>The BNLI is much simpler but the neural models without external knowledge perform badly on it. </a:t>
            </a:r>
          </a:p>
          <a:p>
            <a:r>
              <a:rPr lang="en-US" altLang="zh-CN" dirty="0"/>
              <a:t>The models do well on the SNLI dataset partially because the bias of the SNLI dataset, i.e. artifacts. </a:t>
            </a:r>
          </a:p>
        </p:txBody>
      </p:sp>
    </p:spTree>
    <p:extLst>
      <p:ext uri="{BB962C8B-B14F-4D97-AF65-F5344CB8AC3E}">
        <p14:creationId xmlns:p14="http://schemas.microsoft.com/office/powerpoint/2010/main" val="46213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F4142B6-C7DC-4DF2-8C92-D04F4F54A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7957" y="5187567"/>
            <a:ext cx="1631685" cy="1591520"/>
          </a:xfrm>
          <a:prstGeom prst="rect">
            <a:avLst/>
          </a:prstGeom>
        </p:spPr>
      </p:pic>
      <p:sp>
        <p:nvSpPr>
          <p:cNvPr id="2" name="标题 1">
            <a:extLst>
              <a:ext uri="{FF2B5EF4-FFF2-40B4-BE49-F238E27FC236}">
                <a16:creationId xmlns:a16="http://schemas.microsoft.com/office/drawing/2014/main" id="{2D7D9ECA-6F59-4892-ACE6-AB7604EF0326}"/>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A35FD96-FCF5-4AC7-93F8-BC7FB7C52EA0}"/>
              </a:ext>
            </a:extLst>
          </p:cNvPr>
          <p:cNvSpPr>
            <a:spLocks noGrp="1"/>
          </p:cNvSpPr>
          <p:nvPr>
            <p:ph idx="1"/>
          </p:nvPr>
        </p:nvSpPr>
        <p:spPr>
          <a:xfrm>
            <a:off x="838200" y="1825625"/>
            <a:ext cx="10285071" cy="2329686"/>
          </a:xfrm>
        </p:spPr>
        <p:txBody>
          <a:bodyPr>
            <a:normAutofit/>
          </a:bodyPr>
          <a:lstStyle/>
          <a:p>
            <a:pPr marL="0" indent="0">
              <a:buNone/>
            </a:pPr>
            <a:r>
              <a:rPr lang="en-US" altLang="zh-CN" dirty="0"/>
              <a:t>What might be the reason for the negligible performance gain when incorporating external knowledge into neural methods ?</a:t>
            </a:r>
          </a:p>
          <a:p>
            <a:pPr marL="914400" lvl="1" indent="-457200">
              <a:buFont typeface="+mj-lt"/>
              <a:buAutoNum type="alphaUcPeriod" startAt="4"/>
            </a:pPr>
            <a:r>
              <a:rPr lang="en-US" altLang="zh-CN" dirty="0">
                <a:solidFill>
                  <a:srgbClr val="FF0000"/>
                </a:solidFill>
              </a:rPr>
              <a:t>The model not capturing external knowledge well.</a:t>
            </a:r>
          </a:p>
          <a:p>
            <a:pPr lvl="1"/>
            <a:endParaRPr lang="zh-CN" altLang="en-US" dirty="0"/>
          </a:p>
        </p:txBody>
      </p:sp>
      <p:sp>
        <p:nvSpPr>
          <p:cNvPr id="5" name="内容占位符 2">
            <a:extLst>
              <a:ext uri="{FF2B5EF4-FFF2-40B4-BE49-F238E27FC236}">
                <a16:creationId xmlns:a16="http://schemas.microsoft.com/office/drawing/2014/main" id="{64E8FBEC-3E53-4B90-8A27-4CB80207AD6F}"/>
              </a:ext>
            </a:extLst>
          </p:cNvPr>
          <p:cNvSpPr txBox="1">
            <a:spLocks/>
          </p:cNvSpPr>
          <p:nvPr/>
        </p:nvSpPr>
        <p:spPr>
          <a:xfrm>
            <a:off x="838200" y="3544747"/>
            <a:ext cx="10748058" cy="2667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NO. </a:t>
            </a:r>
          </a:p>
          <a:p>
            <a:r>
              <a:rPr lang="en-US" altLang="zh-CN" dirty="0"/>
              <a:t>KIM did good job on the BNLI dataset but still needs improvement.</a:t>
            </a:r>
          </a:p>
        </p:txBody>
      </p:sp>
    </p:spTree>
    <p:extLst>
      <p:ext uri="{BB962C8B-B14F-4D97-AF65-F5344CB8AC3E}">
        <p14:creationId xmlns:p14="http://schemas.microsoft.com/office/powerpoint/2010/main" val="2741096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66A0E-F12A-44E2-9094-957388A4994D}"/>
              </a:ext>
            </a:extLst>
          </p:cNvPr>
          <p:cNvSpPr>
            <a:spLocks noGrp="1"/>
          </p:cNvSpPr>
          <p:nvPr>
            <p:ph type="title"/>
          </p:nvPr>
        </p:nvSpPr>
        <p:spPr/>
        <p:txBody>
          <a:bodyPr/>
          <a:lstStyle/>
          <a:p>
            <a:r>
              <a:rPr lang="en-US" altLang="zh-CN" dirty="0"/>
              <a:t>Conclusion </a:t>
            </a:r>
            <a:endParaRPr lang="zh-CN" altLang="en-US" dirty="0"/>
          </a:p>
        </p:txBody>
      </p:sp>
      <p:sp>
        <p:nvSpPr>
          <p:cNvPr id="3" name="内容占位符 2">
            <a:extLst>
              <a:ext uri="{FF2B5EF4-FFF2-40B4-BE49-F238E27FC236}">
                <a16:creationId xmlns:a16="http://schemas.microsoft.com/office/drawing/2014/main" id="{088CABF4-2503-4817-A520-00F66F9B47E4}"/>
              </a:ext>
            </a:extLst>
          </p:cNvPr>
          <p:cNvSpPr>
            <a:spLocks noGrp="1"/>
          </p:cNvSpPr>
          <p:nvPr>
            <p:ph idx="1"/>
          </p:nvPr>
        </p:nvSpPr>
        <p:spPr/>
        <p:txBody>
          <a:bodyPr/>
          <a:lstStyle/>
          <a:p>
            <a:r>
              <a:rPr lang="en-US" altLang="zh-CN" dirty="0"/>
              <a:t>The author pointed out the limitation of the NLI models.</a:t>
            </a:r>
          </a:p>
          <a:p>
            <a:r>
              <a:rPr lang="en-US" altLang="zh-CN" dirty="0"/>
              <a:t>Provide an adversarial dataset for further improvement.</a:t>
            </a:r>
          </a:p>
          <a:p>
            <a:endParaRPr lang="en-US" altLang="zh-CN" dirty="0"/>
          </a:p>
          <a:p>
            <a:r>
              <a:rPr lang="en-US" altLang="zh-CN" dirty="0"/>
              <a:t>Some thoughts</a:t>
            </a:r>
          </a:p>
          <a:p>
            <a:pPr lvl="1"/>
            <a:r>
              <a:rPr lang="en-US" altLang="zh-CN" dirty="0"/>
              <a:t>From motivation, hypothesis and experiment confirmation, the flow of the paper is very neat and the results are convincing. </a:t>
            </a:r>
          </a:p>
          <a:p>
            <a:pPr lvl="1"/>
            <a:r>
              <a:rPr lang="en-US" altLang="zh-CN" dirty="0"/>
              <a:t>The research style is worth learning. </a:t>
            </a:r>
            <a:endParaRPr lang="zh-CN" altLang="en-US" dirty="0"/>
          </a:p>
        </p:txBody>
      </p:sp>
      <p:pic>
        <p:nvPicPr>
          <p:cNvPr id="4" name="图片 3">
            <a:extLst>
              <a:ext uri="{FF2B5EF4-FFF2-40B4-BE49-F238E27FC236}">
                <a16:creationId xmlns:a16="http://schemas.microsoft.com/office/drawing/2014/main" id="{E7872F77-C18D-4A9B-89AF-69BC2F919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7957" y="5187567"/>
            <a:ext cx="1631685" cy="1591520"/>
          </a:xfrm>
          <a:prstGeom prst="rect">
            <a:avLst/>
          </a:prstGeom>
        </p:spPr>
      </p:pic>
    </p:spTree>
    <p:extLst>
      <p:ext uri="{BB962C8B-B14F-4D97-AF65-F5344CB8AC3E}">
        <p14:creationId xmlns:p14="http://schemas.microsoft.com/office/powerpoint/2010/main" val="345445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BNLI PAPER.pdf - Foxit Reader">
            <a:extLst>
              <a:ext uri="{FF2B5EF4-FFF2-40B4-BE49-F238E27FC236}">
                <a16:creationId xmlns:a16="http://schemas.microsoft.com/office/drawing/2014/main" id="{B9C77E06-3D6D-4153-9991-FBE8CB61F601}"/>
              </a:ext>
            </a:extLst>
          </p:cNvPr>
          <p:cNvPicPr>
            <a:picLocks noChangeAspect="1"/>
          </p:cNvPicPr>
          <p:nvPr/>
        </p:nvPicPr>
        <p:blipFill rotWithShape="1">
          <a:blip r:embed="rId3">
            <a:extLst>
              <a:ext uri="{28A0092B-C50C-407E-A947-70E740481C1C}">
                <a14:useLocalDpi xmlns:a14="http://schemas.microsoft.com/office/drawing/2010/main" val="0"/>
              </a:ext>
            </a:extLst>
          </a:blip>
          <a:srcRect l="51399" t="18148" r="14921" b="51388"/>
          <a:stretch/>
        </p:blipFill>
        <p:spPr>
          <a:xfrm>
            <a:off x="2757996" y="3429000"/>
            <a:ext cx="6676008" cy="3265441"/>
          </a:xfrm>
          <a:prstGeom prst="rect">
            <a:avLst/>
          </a:prstGeom>
        </p:spPr>
      </p:pic>
      <p:sp>
        <p:nvSpPr>
          <p:cNvPr id="2" name="标题 1">
            <a:extLst>
              <a:ext uri="{FF2B5EF4-FFF2-40B4-BE49-F238E27FC236}">
                <a16:creationId xmlns:a16="http://schemas.microsoft.com/office/drawing/2014/main" id="{6EF190E2-765A-4FB1-89D9-72D1CBC4970E}"/>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81104FB5-7932-4D19-9FF6-66B1D9A0E961}"/>
              </a:ext>
            </a:extLst>
          </p:cNvPr>
          <p:cNvSpPr>
            <a:spLocks noGrp="1"/>
          </p:cNvSpPr>
          <p:nvPr>
            <p:ph idx="1"/>
          </p:nvPr>
        </p:nvSpPr>
        <p:spPr/>
        <p:txBody>
          <a:bodyPr/>
          <a:lstStyle/>
          <a:p>
            <a:r>
              <a:rPr lang="en-US" altLang="zh-CN" dirty="0"/>
              <a:t>Natural Language Inference Tasks (NLI)</a:t>
            </a:r>
          </a:p>
          <a:p>
            <a:pPr lvl="1"/>
            <a:r>
              <a:rPr lang="en-US" altLang="zh-CN" dirty="0"/>
              <a:t>Known as Recognizing Textual Entailment(RTE) before 2015.</a:t>
            </a:r>
          </a:p>
          <a:p>
            <a:pPr lvl="1"/>
            <a:r>
              <a:rPr lang="en-US" altLang="zh-CN" dirty="0"/>
              <a:t>Identifying whether a </a:t>
            </a:r>
            <a:r>
              <a:rPr lang="en-US" altLang="zh-CN" b="1" dirty="0"/>
              <a:t>premise</a:t>
            </a:r>
            <a:r>
              <a:rPr lang="en-US" altLang="zh-CN" dirty="0"/>
              <a:t> sentence </a:t>
            </a:r>
            <a:r>
              <a:rPr lang="en-US" altLang="zh-CN" i="1" dirty="0"/>
              <a:t>entails</a:t>
            </a:r>
            <a:r>
              <a:rPr lang="en-US" altLang="zh-CN" dirty="0"/>
              <a:t>, </a:t>
            </a:r>
            <a:r>
              <a:rPr lang="en-US" altLang="zh-CN" i="1" dirty="0"/>
              <a:t>contradicts</a:t>
            </a:r>
            <a:r>
              <a:rPr lang="en-US" altLang="zh-CN" dirty="0"/>
              <a:t> or is </a:t>
            </a:r>
            <a:r>
              <a:rPr lang="en-US" altLang="zh-CN" i="1" dirty="0"/>
              <a:t>neutral</a:t>
            </a:r>
            <a:r>
              <a:rPr lang="en-US" altLang="zh-CN" dirty="0"/>
              <a:t> with the </a:t>
            </a:r>
            <a:r>
              <a:rPr lang="en-US" altLang="zh-CN" b="1" dirty="0"/>
              <a:t>hypothesis</a:t>
            </a:r>
            <a:r>
              <a:rPr lang="en-US" altLang="zh-CN" dirty="0"/>
              <a:t> sentence.</a:t>
            </a:r>
            <a:endParaRPr lang="zh-CN" altLang="en-US" dirty="0"/>
          </a:p>
        </p:txBody>
      </p:sp>
    </p:spTree>
    <p:extLst>
      <p:ext uri="{BB962C8B-B14F-4D97-AF65-F5344CB8AC3E}">
        <p14:creationId xmlns:p14="http://schemas.microsoft.com/office/powerpoint/2010/main" val="254471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62D01-7097-42C6-9061-AED84F283B67}"/>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7152B3DB-1F3F-4096-9E85-D1C4C2F5AE0C}"/>
              </a:ext>
            </a:extLst>
          </p:cNvPr>
          <p:cNvSpPr>
            <a:spLocks noGrp="1"/>
          </p:cNvSpPr>
          <p:nvPr>
            <p:ph idx="1"/>
          </p:nvPr>
        </p:nvSpPr>
        <p:spPr/>
        <p:txBody>
          <a:bodyPr/>
          <a:lstStyle/>
          <a:p>
            <a:r>
              <a:rPr lang="en-US" altLang="zh-CN" dirty="0">
                <a:solidFill>
                  <a:srgbClr val="FF0000"/>
                </a:solidFill>
              </a:rPr>
              <a:t>SNLI</a:t>
            </a:r>
          </a:p>
          <a:p>
            <a:pPr lvl="1"/>
            <a:r>
              <a:rPr lang="en-US" altLang="zh-CN" dirty="0"/>
              <a:t>570k sentence pairs.</a:t>
            </a:r>
          </a:p>
          <a:p>
            <a:pPr lvl="1"/>
            <a:r>
              <a:rPr lang="en-US" altLang="zh-CN" dirty="0"/>
              <a:t>The premises are captions from an image.</a:t>
            </a:r>
          </a:p>
          <a:p>
            <a:pPr lvl="1"/>
            <a:r>
              <a:rPr lang="en-US" altLang="zh-CN" dirty="0"/>
              <a:t>The crowd-sourced workers wrote hypothesis.</a:t>
            </a:r>
          </a:p>
          <a:p>
            <a:r>
              <a:rPr lang="en-US" altLang="zh-CN" dirty="0"/>
              <a:t>Multi-NLI</a:t>
            </a:r>
          </a:p>
          <a:p>
            <a:r>
              <a:rPr lang="en-US" altLang="zh-CN" dirty="0"/>
              <a:t>SciTail</a:t>
            </a:r>
            <a:endParaRPr lang="zh-CN" altLang="en-US" dirty="0"/>
          </a:p>
        </p:txBody>
      </p:sp>
      <p:pic>
        <p:nvPicPr>
          <p:cNvPr id="5" name="图片 4">
            <a:extLst>
              <a:ext uri="{FF2B5EF4-FFF2-40B4-BE49-F238E27FC236}">
                <a16:creationId xmlns:a16="http://schemas.microsoft.com/office/drawing/2014/main" id="{2F3E01ED-1F9A-4DD8-A972-AE40444F9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639777"/>
            <a:ext cx="10515600" cy="1853098"/>
          </a:xfrm>
          <a:prstGeom prst="rect">
            <a:avLst/>
          </a:prstGeom>
        </p:spPr>
      </p:pic>
    </p:spTree>
    <p:extLst>
      <p:ext uri="{BB962C8B-B14F-4D97-AF65-F5344CB8AC3E}">
        <p14:creationId xmlns:p14="http://schemas.microsoft.com/office/powerpoint/2010/main" val="157968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对话气泡: 圆角矩形 20">
            <a:extLst>
              <a:ext uri="{FF2B5EF4-FFF2-40B4-BE49-F238E27FC236}">
                <a16:creationId xmlns:a16="http://schemas.microsoft.com/office/drawing/2014/main" id="{4B7ED016-4080-47F4-A2EB-A59B07666EC7}"/>
              </a:ext>
            </a:extLst>
          </p:cNvPr>
          <p:cNvSpPr/>
          <p:nvPr/>
        </p:nvSpPr>
        <p:spPr>
          <a:xfrm>
            <a:off x="5608320" y="2682240"/>
            <a:ext cx="6454661" cy="2682240"/>
          </a:xfrm>
          <a:prstGeom prst="wedgeRoundRectCallout">
            <a:avLst>
              <a:gd name="adj1" fmla="val -50110"/>
              <a:gd name="adj2" fmla="val 8579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B5D3F13-6DE3-46BA-AD96-488A670DC05B}"/>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B8FD1944-F726-4655-9695-A635B4BD0DB1}"/>
              </a:ext>
            </a:extLst>
          </p:cNvPr>
          <p:cNvSpPr>
            <a:spLocks noGrp="1"/>
          </p:cNvSpPr>
          <p:nvPr>
            <p:ph idx="1"/>
          </p:nvPr>
        </p:nvSpPr>
        <p:spPr/>
        <p:txBody>
          <a:bodyPr/>
          <a:lstStyle/>
          <a:p>
            <a:r>
              <a:rPr lang="en-US" altLang="zh-CN" dirty="0"/>
              <a:t>Neural Approaches for NLI.</a:t>
            </a:r>
          </a:p>
          <a:p>
            <a:pPr lvl="1"/>
            <a:r>
              <a:rPr lang="en-US" altLang="zh-CN" dirty="0"/>
              <a:t>Sentence encoding models</a:t>
            </a:r>
          </a:p>
          <a:p>
            <a:pPr lvl="1"/>
            <a:r>
              <a:rPr lang="en-US" altLang="zh-CN" dirty="0"/>
              <a:t>Attention-based models </a:t>
            </a:r>
            <a:endParaRPr lang="zh-CN" altLang="en-US" dirty="0"/>
          </a:p>
        </p:txBody>
      </p:sp>
      <p:pic>
        <p:nvPicPr>
          <p:cNvPr id="5" name="图片 4">
            <a:extLst>
              <a:ext uri="{FF2B5EF4-FFF2-40B4-BE49-F238E27FC236}">
                <a16:creationId xmlns:a16="http://schemas.microsoft.com/office/drawing/2014/main" id="{CDDC4932-A397-4B1C-8358-8155E46A8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95077"/>
            <a:ext cx="4636168" cy="3390395"/>
          </a:xfrm>
          <a:prstGeom prst="rect">
            <a:avLst/>
          </a:prstGeom>
        </p:spPr>
      </p:pic>
      <p:pic>
        <p:nvPicPr>
          <p:cNvPr id="17" name="图片 16">
            <a:extLst>
              <a:ext uri="{FF2B5EF4-FFF2-40B4-BE49-F238E27FC236}">
                <a16:creationId xmlns:a16="http://schemas.microsoft.com/office/drawing/2014/main" id="{4C3A2686-754C-4FAC-8327-227E26E74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217" y="3335528"/>
            <a:ext cx="1386518" cy="374139"/>
          </a:xfrm>
          <a:prstGeom prst="rect">
            <a:avLst/>
          </a:prstGeom>
        </p:spPr>
      </p:pic>
      <p:pic>
        <p:nvPicPr>
          <p:cNvPr id="19" name="图片 18">
            <a:extLst>
              <a:ext uri="{FF2B5EF4-FFF2-40B4-BE49-F238E27FC236}">
                <a16:creationId xmlns:a16="http://schemas.microsoft.com/office/drawing/2014/main" id="{079F128E-24BC-4DA9-8D2C-CE85C8678C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2579" y="3338463"/>
            <a:ext cx="4150372" cy="379607"/>
          </a:xfrm>
          <a:prstGeom prst="rect">
            <a:avLst/>
          </a:prstGeom>
        </p:spPr>
      </p:pic>
      <p:pic>
        <p:nvPicPr>
          <p:cNvPr id="23" name="图片 22">
            <a:extLst>
              <a:ext uri="{FF2B5EF4-FFF2-40B4-BE49-F238E27FC236}">
                <a16:creationId xmlns:a16="http://schemas.microsoft.com/office/drawing/2014/main" id="{7EB07684-C0B4-4D51-A92D-A16A70CD12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2566" y="3860313"/>
            <a:ext cx="4114929" cy="379607"/>
          </a:xfrm>
          <a:prstGeom prst="rect">
            <a:avLst/>
          </a:prstGeom>
        </p:spPr>
      </p:pic>
      <p:pic>
        <p:nvPicPr>
          <p:cNvPr id="25" name="图片 24">
            <a:extLst>
              <a:ext uri="{FF2B5EF4-FFF2-40B4-BE49-F238E27FC236}">
                <a16:creationId xmlns:a16="http://schemas.microsoft.com/office/drawing/2014/main" id="{1FDA5022-98BE-4023-A68A-C41843081F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5145" y="3776942"/>
            <a:ext cx="862523" cy="487513"/>
          </a:xfrm>
          <a:prstGeom prst="rect">
            <a:avLst/>
          </a:prstGeom>
        </p:spPr>
      </p:pic>
      <p:pic>
        <p:nvPicPr>
          <p:cNvPr id="29" name="图片 28">
            <a:extLst>
              <a:ext uri="{FF2B5EF4-FFF2-40B4-BE49-F238E27FC236}">
                <a16:creationId xmlns:a16="http://schemas.microsoft.com/office/drawing/2014/main" id="{F6B33DD3-E838-47A6-AAE1-27B54F12FC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5145" y="4399392"/>
            <a:ext cx="862523" cy="606098"/>
          </a:xfrm>
          <a:prstGeom prst="rect">
            <a:avLst/>
          </a:prstGeom>
        </p:spPr>
      </p:pic>
      <p:pic>
        <p:nvPicPr>
          <p:cNvPr id="31" name="图片 30">
            <a:extLst>
              <a:ext uri="{FF2B5EF4-FFF2-40B4-BE49-F238E27FC236}">
                <a16:creationId xmlns:a16="http://schemas.microsoft.com/office/drawing/2014/main" id="{AA01307E-C25F-4123-983D-63657D5D3B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32567" y="4513811"/>
            <a:ext cx="4150372" cy="428820"/>
          </a:xfrm>
          <a:prstGeom prst="rect">
            <a:avLst/>
          </a:prstGeom>
        </p:spPr>
      </p:pic>
    </p:spTree>
    <p:extLst>
      <p:ext uri="{BB962C8B-B14F-4D97-AF65-F5344CB8AC3E}">
        <p14:creationId xmlns:p14="http://schemas.microsoft.com/office/powerpoint/2010/main" val="392246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A2B4D-230F-4E19-B1E2-977DA7FBA1A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8A713755-78BE-4014-834A-705906DC8505}"/>
              </a:ext>
            </a:extLst>
          </p:cNvPr>
          <p:cNvSpPr>
            <a:spLocks noGrp="1"/>
          </p:cNvSpPr>
          <p:nvPr>
            <p:ph idx="1"/>
          </p:nvPr>
        </p:nvSpPr>
        <p:spPr/>
        <p:txBody>
          <a:bodyPr/>
          <a:lstStyle/>
          <a:p>
            <a:r>
              <a:rPr lang="en-US" altLang="zh-CN" dirty="0"/>
              <a:t>External Knowledge</a:t>
            </a:r>
          </a:p>
          <a:p>
            <a:pPr lvl="1"/>
            <a:r>
              <a:rPr lang="en-US" altLang="zh-CN" dirty="0"/>
              <a:t>Human do NLI tasks based on their knowledge about the world.</a:t>
            </a:r>
          </a:p>
          <a:p>
            <a:pPr lvl="1"/>
            <a:r>
              <a:rPr lang="en-US" altLang="zh-CN" dirty="0"/>
              <a:t>Traditional RTE methods relied on lexical knowledge, e.g. WordNet.</a:t>
            </a:r>
          </a:p>
          <a:p>
            <a:pPr lvl="1"/>
            <a:r>
              <a:rPr lang="en-US" altLang="zh-CN" dirty="0"/>
              <a:t>Neural methods relied </a:t>
            </a:r>
            <a:r>
              <a:rPr lang="en-US" altLang="zh-CN" b="1" dirty="0"/>
              <a:t>solely on </a:t>
            </a:r>
            <a:r>
              <a:rPr lang="en-US" altLang="zh-CN" dirty="0"/>
              <a:t>pre-trained word embeddings.</a:t>
            </a:r>
          </a:p>
          <a:p>
            <a:pPr lvl="1"/>
            <a:r>
              <a:rPr lang="en-US" altLang="zh-CN" dirty="0"/>
              <a:t>The only neural model incorporating external lexical knowledge, i.e. KIM, gained only an addition of 0.5 points in accuracy on the SNLI test set.</a:t>
            </a:r>
          </a:p>
          <a:p>
            <a:pPr lvl="1"/>
            <a:endParaRPr lang="zh-CN" altLang="en-US" dirty="0"/>
          </a:p>
        </p:txBody>
      </p:sp>
      <p:sp>
        <p:nvSpPr>
          <p:cNvPr id="4" name="对话气泡: 圆角矩形 3">
            <a:extLst>
              <a:ext uri="{FF2B5EF4-FFF2-40B4-BE49-F238E27FC236}">
                <a16:creationId xmlns:a16="http://schemas.microsoft.com/office/drawing/2014/main" id="{19785E40-EB42-4902-AE51-EB6D914F547D}"/>
              </a:ext>
            </a:extLst>
          </p:cNvPr>
          <p:cNvSpPr/>
          <p:nvPr/>
        </p:nvSpPr>
        <p:spPr>
          <a:xfrm>
            <a:off x="6096000" y="4468987"/>
            <a:ext cx="5117431" cy="2023887"/>
          </a:xfrm>
          <a:prstGeom prst="wedgeRoundRectCallout">
            <a:avLst>
              <a:gd name="adj1" fmla="val -60460"/>
              <a:gd name="adj2" fmla="val 90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24D808C0-866B-4B05-98FE-B06A3422B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998" y="4650039"/>
            <a:ext cx="1104384" cy="298007"/>
          </a:xfrm>
          <a:prstGeom prst="rect">
            <a:avLst/>
          </a:prstGeom>
        </p:spPr>
      </p:pic>
      <p:pic>
        <p:nvPicPr>
          <p:cNvPr id="6" name="图片 5">
            <a:extLst>
              <a:ext uri="{FF2B5EF4-FFF2-40B4-BE49-F238E27FC236}">
                <a16:creationId xmlns:a16="http://schemas.microsoft.com/office/drawing/2014/main" id="{3C2D83B9-321D-4D85-95D6-B90DB3B30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6361" y="4650039"/>
            <a:ext cx="3305841" cy="302364"/>
          </a:xfrm>
          <a:prstGeom prst="rect">
            <a:avLst/>
          </a:prstGeom>
        </p:spPr>
      </p:pic>
      <p:pic>
        <p:nvPicPr>
          <p:cNvPr id="7" name="图片 6">
            <a:extLst>
              <a:ext uri="{FF2B5EF4-FFF2-40B4-BE49-F238E27FC236}">
                <a16:creationId xmlns:a16="http://schemas.microsoft.com/office/drawing/2014/main" id="{634C7D79-5CDD-4CE6-BC64-FF742C2FD6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6349" y="5171889"/>
            <a:ext cx="3277610" cy="302364"/>
          </a:xfrm>
          <a:prstGeom prst="rect">
            <a:avLst/>
          </a:prstGeom>
        </p:spPr>
      </p:pic>
      <p:pic>
        <p:nvPicPr>
          <p:cNvPr id="8" name="图片 7">
            <a:extLst>
              <a:ext uri="{FF2B5EF4-FFF2-40B4-BE49-F238E27FC236}">
                <a16:creationId xmlns:a16="http://schemas.microsoft.com/office/drawing/2014/main" id="{2E8D0E86-FAB4-47C8-8A2B-AFEA0AED6E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8928" y="5110474"/>
            <a:ext cx="687014" cy="388313"/>
          </a:xfrm>
          <a:prstGeom prst="rect">
            <a:avLst/>
          </a:prstGeom>
        </p:spPr>
      </p:pic>
      <p:pic>
        <p:nvPicPr>
          <p:cNvPr id="9" name="图片 8">
            <a:extLst>
              <a:ext uri="{FF2B5EF4-FFF2-40B4-BE49-F238E27FC236}">
                <a16:creationId xmlns:a16="http://schemas.microsoft.com/office/drawing/2014/main" id="{C98F31E8-60EF-4B74-A5D5-803F935B22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8928" y="5757055"/>
            <a:ext cx="687014" cy="482767"/>
          </a:xfrm>
          <a:prstGeom prst="rect">
            <a:avLst/>
          </a:prstGeom>
        </p:spPr>
      </p:pic>
      <p:pic>
        <p:nvPicPr>
          <p:cNvPr id="10" name="图片 9">
            <a:extLst>
              <a:ext uri="{FF2B5EF4-FFF2-40B4-BE49-F238E27FC236}">
                <a16:creationId xmlns:a16="http://schemas.microsoft.com/office/drawing/2014/main" id="{64214DD1-AFB1-4960-B2CA-C31B2F506E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36349" y="5835400"/>
            <a:ext cx="3305841" cy="341563"/>
          </a:xfrm>
          <a:prstGeom prst="rect">
            <a:avLst/>
          </a:prstGeom>
        </p:spPr>
      </p:pic>
    </p:spTree>
    <p:extLst>
      <p:ext uri="{BB962C8B-B14F-4D97-AF65-F5344CB8AC3E}">
        <p14:creationId xmlns:p14="http://schemas.microsoft.com/office/powerpoint/2010/main" val="173223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A2B4D-230F-4E19-B1E2-977DA7FBA1A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8A713755-78BE-4014-834A-705906DC8505}"/>
              </a:ext>
            </a:extLst>
          </p:cNvPr>
          <p:cNvSpPr>
            <a:spLocks noGrp="1"/>
          </p:cNvSpPr>
          <p:nvPr>
            <p:ph idx="1"/>
          </p:nvPr>
        </p:nvSpPr>
        <p:spPr>
          <a:xfrm>
            <a:off x="3176819" y="1825625"/>
            <a:ext cx="8606209" cy="4351338"/>
          </a:xfrm>
        </p:spPr>
        <p:txBody>
          <a:bodyPr>
            <a:normAutofit/>
          </a:bodyPr>
          <a:lstStyle/>
          <a:p>
            <a:pPr marL="0" indent="0">
              <a:buNone/>
            </a:pPr>
            <a:r>
              <a:rPr lang="en-US" altLang="zh-CN" sz="2400" b="1" dirty="0">
                <a:solidFill>
                  <a:srgbClr val="FF0000"/>
                </a:solidFill>
              </a:rPr>
              <a:t>QUIZ</a:t>
            </a:r>
            <a:r>
              <a:rPr lang="en-US" altLang="zh-CN" sz="2400" dirty="0"/>
              <a:t> : What might be the reason for the negligible performance gain when incorporating external knowledge into neural methods ?</a:t>
            </a:r>
          </a:p>
          <a:p>
            <a:pPr marL="0" indent="0">
              <a:buNone/>
            </a:pPr>
            <a:endParaRPr lang="en-US" altLang="zh-CN" sz="2400" dirty="0"/>
          </a:p>
          <a:p>
            <a:pPr marL="457200" indent="-457200">
              <a:buAutoNum type="alphaUcPeriod"/>
            </a:pPr>
            <a:r>
              <a:rPr lang="en-US" altLang="zh-CN" sz="2400" dirty="0"/>
              <a:t>Neural methods are so strong that obviate the need of external knowledge.</a:t>
            </a:r>
          </a:p>
          <a:p>
            <a:pPr marL="457200" indent="-457200">
              <a:buAutoNum type="alphaUcPeriod"/>
            </a:pPr>
            <a:r>
              <a:rPr lang="en-US" altLang="zh-CN" sz="2400" dirty="0"/>
              <a:t>Large-scale training data allows for implicit learning of external knowledge.</a:t>
            </a:r>
          </a:p>
          <a:p>
            <a:pPr marL="457200" indent="-457200">
              <a:buAutoNum type="alphaUcPeriod"/>
            </a:pPr>
            <a:r>
              <a:rPr lang="en-US" altLang="zh-CN" sz="2400" dirty="0"/>
              <a:t>The NLI datasets are simpler than early RTE datasets, requiring less knowledge.</a:t>
            </a:r>
          </a:p>
          <a:p>
            <a:pPr marL="457200" indent="-457200">
              <a:buAutoNum type="alphaUcPeriod"/>
            </a:pPr>
            <a:r>
              <a:rPr lang="en-US" altLang="zh-CN" sz="2400" dirty="0"/>
              <a:t>The model not capturing external knowledge well.</a:t>
            </a:r>
            <a:endParaRPr lang="zh-CN" altLang="en-US" sz="2400" dirty="0"/>
          </a:p>
        </p:txBody>
      </p:sp>
      <p:pic>
        <p:nvPicPr>
          <p:cNvPr id="5" name="图片 4">
            <a:extLst>
              <a:ext uri="{FF2B5EF4-FFF2-40B4-BE49-F238E27FC236}">
                <a16:creationId xmlns:a16="http://schemas.microsoft.com/office/drawing/2014/main" id="{B9B91BC0-6633-4CCE-A497-1E01F2054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24134"/>
            <a:ext cx="2338619" cy="2332299"/>
          </a:xfrm>
          <a:prstGeom prst="rect">
            <a:avLst/>
          </a:prstGeom>
        </p:spPr>
      </p:pic>
    </p:spTree>
    <p:extLst>
      <p:ext uri="{BB962C8B-B14F-4D97-AF65-F5344CB8AC3E}">
        <p14:creationId xmlns:p14="http://schemas.microsoft.com/office/powerpoint/2010/main" val="362264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8AF6AA2-D640-4F8B-A202-C70B505C3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72" y="1358559"/>
            <a:ext cx="2767847" cy="2767847"/>
          </a:xfrm>
          <a:prstGeom prst="rect">
            <a:avLst/>
          </a:prstGeom>
        </p:spPr>
      </p:pic>
      <p:sp>
        <p:nvSpPr>
          <p:cNvPr id="2" name="标题 1">
            <a:extLst>
              <a:ext uri="{FF2B5EF4-FFF2-40B4-BE49-F238E27FC236}">
                <a16:creationId xmlns:a16="http://schemas.microsoft.com/office/drawing/2014/main" id="{7FFA2B4D-230F-4E19-B1E2-977DA7FBA1A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8A713755-78BE-4014-834A-705906DC8505}"/>
              </a:ext>
            </a:extLst>
          </p:cNvPr>
          <p:cNvSpPr>
            <a:spLocks noGrp="1"/>
          </p:cNvSpPr>
          <p:nvPr>
            <p:ph idx="1"/>
          </p:nvPr>
        </p:nvSpPr>
        <p:spPr>
          <a:xfrm>
            <a:off x="3176819" y="1825625"/>
            <a:ext cx="8606209" cy="4351338"/>
          </a:xfrm>
        </p:spPr>
        <p:txBody>
          <a:bodyPr>
            <a:normAutofit/>
          </a:bodyPr>
          <a:lstStyle/>
          <a:p>
            <a:pPr marL="0" indent="0">
              <a:buNone/>
            </a:pPr>
            <a:r>
              <a:rPr lang="en-US" altLang="zh-CN" sz="2400" b="1" dirty="0">
                <a:solidFill>
                  <a:srgbClr val="FF0000"/>
                </a:solidFill>
              </a:rPr>
              <a:t>QUIZ</a:t>
            </a:r>
            <a:r>
              <a:rPr lang="en-US" altLang="zh-CN" sz="2400" dirty="0"/>
              <a:t> : What might be the reason for the negligible performance gain when incorporating external knowledge into neural methods ?</a:t>
            </a:r>
          </a:p>
          <a:p>
            <a:pPr marL="0" indent="0">
              <a:buNone/>
            </a:pPr>
            <a:endParaRPr lang="en-US" altLang="zh-CN" sz="2400" dirty="0"/>
          </a:p>
          <a:p>
            <a:pPr marL="457200" indent="-457200">
              <a:buAutoNum type="alphaUcPeriod"/>
            </a:pPr>
            <a:r>
              <a:rPr lang="en-US" altLang="zh-CN" sz="2400" dirty="0">
                <a:solidFill>
                  <a:srgbClr val="FF0000"/>
                </a:solidFill>
              </a:rPr>
              <a:t>Neural methods are so strong that obviate the need of external knowledge.</a:t>
            </a:r>
          </a:p>
          <a:p>
            <a:pPr marL="457200" indent="-457200">
              <a:buAutoNum type="alphaUcPeriod"/>
            </a:pPr>
            <a:r>
              <a:rPr lang="en-US" altLang="zh-CN" sz="2400" dirty="0">
                <a:solidFill>
                  <a:srgbClr val="FF0000"/>
                </a:solidFill>
              </a:rPr>
              <a:t>Large-scale training data allows for implicit learning of external knowledge.</a:t>
            </a:r>
          </a:p>
          <a:p>
            <a:pPr marL="457200" indent="-457200">
              <a:buAutoNum type="alphaUcPeriod"/>
            </a:pPr>
            <a:r>
              <a:rPr lang="en-US" altLang="zh-CN" sz="2400" dirty="0">
                <a:solidFill>
                  <a:srgbClr val="FF0000"/>
                </a:solidFill>
              </a:rPr>
              <a:t>The NLI datasets are simpler than early RTE datasets, requiring less knowledge.</a:t>
            </a:r>
          </a:p>
          <a:p>
            <a:pPr marL="457200" indent="-457200">
              <a:buAutoNum type="alphaUcPeriod"/>
            </a:pPr>
            <a:r>
              <a:rPr lang="en-US" altLang="zh-CN" sz="2400" dirty="0">
                <a:solidFill>
                  <a:srgbClr val="FF0000"/>
                </a:solidFill>
              </a:rPr>
              <a:t>The model not capturing external knowledge well.</a:t>
            </a:r>
            <a:endParaRPr lang="zh-CN" altLang="en-US" sz="2400" dirty="0">
              <a:solidFill>
                <a:srgbClr val="FF0000"/>
              </a:solidFill>
            </a:endParaRPr>
          </a:p>
        </p:txBody>
      </p:sp>
    </p:spTree>
    <p:extLst>
      <p:ext uri="{BB962C8B-B14F-4D97-AF65-F5344CB8AC3E}">
        <p14:creationId xmlns:p14="http://schemas.microsoft.com/office/powerpoint/2010/main" val="294553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B699A-35AB-4F4F-9495-49F0EE6FF222}"/>
              </a:ext>
            </a:extLst>
          </p:cNvPr>
          <p:cNvSpPr>
            <a:spLocks noGrp="1"/>
          </p:cNvSpPr>
          <p:nvPr>
            <p:ph type="title"/>
          </p:nvPr>
        </p:nvSpPr>
        <p:spPr/>
        <p:txBody>
          <a:bodyPr/>
          <a:lstStyle/>
          <a:p>
            <a:r>
              <a:rPr lang="en-US" altLang="zh-CN" dirty="0"/>
              <a:t>Data Collection</a:t>
            </a:r>
            <a:endParaRPr lang="zh-CN" altLang="en-US" dirty="0"/>
          </a:p>
        </p:txBody>
      </p:sp>
      <p:sp>
        <p:nvSpPr>
          <p:cNvPr id="3" name="内容占位符 2">
            <a:extLst>
              <a:ext uri="{FF2B5EF4-FFF2-40B4-BE49-F238E27FC236}">
                <a16:creationId xmlns:a16="http://schemas.microsoft.com/office/drawing/2014/main" id="{BB5573E1-D3F8-4530-BEA0-929A4FD7A6EF}"/>
              </a:ext>
            </a:extLst>
          </p:cNvPr>
          <p:cNvSpPr>
            <a:spLocks noGrp="1"/>
          </p:cNvSpPr>
          <p:nvPr>
            <p:ph idx="1"/>
          </p:nvPr>
        </p:nvSpPr>
        <p:spPr/>
        <p:txBody>
          <a:bodyPr/>
          <a:lstStyle/>
          <a:p>
            <a:r>
              <a:rPr lang="en-US" altLang="zh-CN" dirty="0"/>
              <a:t>Construct a test set to evaluate SOTA NLI models’ ability to make inferences that require simple lexical knowledge. </a:t>
            </a:r>
          </a:p>
          <a:p>
            <a:pPr lvl="1"/>
            <a:r>
              <a:rPr lang="zh-CN" altLang="en-US" dirty="0"/>
              <a:t>😀 </a:t>
            </a:r>
            <a:r>
              <a:rPr lang="en-US" altLang="zh-CN" dirty="0"/>
              <a:t>Do it well -&gt; learned something</a:t>
            </a:r>
          </a:p>
          <a:p>
            <a:pPr lvl="1"/>
            <a:r>
              <a:rPr lang="zh-CN" altLang="en-US" dirty="0"/>
              <a:t>😧 </a:t>
            </a:r>
            <a:r>
              <a:rPr lang="en-US" altLang="zh-CN" dirty="0"/>
              <a:t>Do it bad -&gt; achieved high score by tricks</a:t>
            </a:r>
          </a:p>
          <a:p>
            <a:r>
              <a:rPr lang="en-US" altLang="zh-CN" dirty="0"/>
              <a:t>Replace a single word within the premise by a different word</a:t>
            </a:r>
          </a:p>
          <a:p>
            <a:pPr lvl="1"/>
            <a:r>
              <a:rPr lang="en-US" altLang="zh-CN" dirty="0"/>
              <a:t>Allow some multi-word noun phrases, e.g., ‘electric guitar’</a:t>
            </a:r>
          </a:p>
          <a:p>
            <a:pPr lvl="1"/>
            <a:r>
              <a:rPr lang="en-US" altLang="zh-CN" dirty="0"/>
              <a:t>Entailment: replaced by its synonym or hypernym</a:t>
            </a:r>
          </a:p>
          <a:p>
            <a:pPr lvl="1"/>
            <a:r>
              <a:rPr lang="en-US" altLang="zh-CN" dirty="0"/>
              <a:t>Contradiction: replaced by its antonym or co-hypernym</a:t>
            </a:r>
          </a:p>
          <a:p>
            <a:pPr lvl="1"/>
            <a:r>
              <a:rPr lang="en-US" altLang="zh-CN" dirty="0"/>
              <a:t>Neutral: skip ! Leave it as a by-product. </a:t>
            </a:r>
            <a:endParaRPr lang="zh-CN" altLang="en-US" dirty="0"/>
          </a:p>
        </p:txBody>
      </p:sp>
    </p:spTree>
    <p:extLst>
      <p:ext uri="{BB962C8B-B14F-4D97-AF65-F5344CB8AC3E}">
        <p14:creationId xmlns:p14="http://schemas.microsoft.com/office/powerpoint/2010/main" val="2588519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2641</Words>
  <Application>Microsoft Office PowerPoint</Application>
  <PresentationFormat>宽屏</PresentationFormat>
  <Paragraphs>176</Paragraphs>
  <Slides>24</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Breaking NLI Systems with Sentences that Require Simple Lexical Inference</vt:lpstr>
      <vt:lpstr>Roadmap</vt:lpstr>
      <vt:lpstr>Introduction</vt:lpstr>
      <vt:lpstr>Introduction</vt:lpstr>
      <vt:lpstr>Introduction</vt:lpstr>
      <vt:lpstr>Introduction</vt:lpstr>
      <vt:lpstr>Introduction</vt:lpstr>
      <vt:lpstr>Introduction</vt:lpstr>
      <vt:lpstr>Data Collection</vt:lpstr>
      <vt:lpstr>Data Collection</vt:lpstr>
      <vt:lpstr>Data Collection</vt:lpstr>
      <vt:lpstr>Experiment</vt:lpstr>
      <vt:lpstr>Experiment</vt:lpstr>
      <vt:lpstr>Experiment</vt:lpstr>
      <vt:lpstr>Experiment</vt:lpstr>
      <vt:lpstr>Experiment</vt:lpstr>
      <vt:lpstr>Experiment</vt:lpstr>
      <vt:lpstr>Experiment</vt:lpstr>
      <vt:lpstr>Experiment</vt:lpstr>
      <vt:lpstr>Experiment</vt:lpstr>
      <vt:lpstr>Conclusion</vt:lpstr>
      <vt:lpstr>Conclusion</vt:lpstr>
      <vt:lpstr>Conclusion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huanghongru</dc:creator>
  <cp:lastModifiedBy>huanghongru</cp:lastModifiedBy>
  <cp:revision>96</cp:revision>
  <dcterms:created xsi:type="dcterms:W3CDTF">2019-11-04T11:21:36Z</dcterms:created>
  <dcterms:modified xsi:type="dcterms:W3CDTF">2019-11-05T13:07:51Z</dcterms:modified>
</cp:coreProperties>
</file>