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7" r:id="rId3"/>
    <p:sldId id="258" r:id="rId4"/>
    <p:sldId id="260" r:id="rId5"/>
    <p:sldId id="261" r:id="rId6"/>
    <p:sldId id="262" r:id="rId7"/>
    <p:sldId id="263" r:id="rId8"/>
    <p:sldId id="264" r:id="rId9"/>
    <p:sldId id="278" r:id="rId10"/>
    <p:sldId id="259" r:id="rId11"/>
    <p:sldId id="266" r:id="rId12"/>
    <p:sldId id="268" r:id="rId13"/>
    <p:sldId id="269" r:id="rId14"/>
    <p:sldId id="270" r:id="rId15"/>
    <p:sldId id="271" r:id="rId16"/>
    <p:sldId id="277" r:id="rId17"/>
    <p:sldId id="272" r:id="rId18"/>
    <p:sldId id="273" r:id="rId19"/>
    <p:sldId id="274" r:id="rId20"/>
    <p:sldId id="275" r:id="rId21"/>
    <p:sldId id="276"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11" autoAdjust="0"/>
    <p:restoredTop sz="80486" autoAdjust="0"/>
  </p:normalViewPr>
  <p:slideViewPr>
    <p:cSldViewPr snapToGrid="0">
      <p:cViewPr varScale="1">
        <p:scale>
          <a:sx n="111" d="100"/>
          <a:sy n="111"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33FA54-521D-457A-8E67-8125D286C47B}" type="datetimeFigureOut">
              <a:rPr lang="zh-CN" altLang="en-US" smtClean="0"/>
              <a:t>2021/3/31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57557F-F2C2-4DBF-81C5-85918DD4ADB1}" type="slidenum">
              <a:rPr lang="zh-CN" altLang="en-US" smtClean="0"/>
              <a:t>‹#›</a:t>
            </a:fld>
            <a:endParaRPr lang="zh-CN" altLang="en-US"/>
          </a:p>
        </p:txBody>
      </p:sp>
    </p:spTree>
    <p:extLst>
      <p:ext uri="{BB962C8B-B14F-4D97-AF65-F5344CB8AC3E}">
        <p14:creationId xmlns:p14="http://schemas.microsoft.com/office/powerpoint/2010/main" val="4399691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This talk is a brief survey about conditional text generations. I’ll  try to show you my understanding about the recent approaches on conditional text generation tasks. </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8E57557F-F2C2-4DBF-81C5-85918DD4ADB1}" type="slidenum">
              <a:rPr lang="zh-CN" altLang="en-US" smtClean="0"/>
              <a:t>1</a:t>
            </a:fld>
            <a:endParaRPr lang="zh-CN" altLang="en-US"/>
          </a:p>
        </p:txBody>
      </p:sp>
    </p:spTree>
    <p:extLst>
      <p:ext uri="{BB962C8B-B14F-4D97-AF65-F5344CB8AC3E}">
        <p14:creationId xmlns:p14="http://schemas.microsoft.com/office/powerpoint/2010/main" val="17744450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B8BFC6"/>
                </a:solidFill>
                <a:effectLst/>
                <a:latin typeface="Helvetica Neue"/>
              </a:rPr>
              <a:t>Generally speaking, to solve the conditional text generation task, we need to find a language model under specific conditions. p of x given a, where x is the text and a is the condition. In some paper they call it attribute so it is a for short. The challenges are two fold. How to define and model the condition a and how to train the model. All of the following papers need to address these two challenges, but from different aspects. </a:t>
            </a:r>
            <a:endParaRPr lang="zh-CN" altLang="en-US" dirty="0"/>
          </a:p>
        </p:txBody>
      </p:sp>
      <p:sp>
        <p:nvSpPr>
          <p:cNvPr id="4" name="灯片编号占位符 3"/>
          <p:cNvSpPr>
            <a:spLocks noGrp="1"/>
          </p:cNvSpPr>
          <p:nvPr>
            <p:ph type="sldNum" sz="quarter" idx="5"/>
          </p:nvPr>
        </p:nvSpPr>
        <p:spPr/>
        <p:txBody>
          <a:bodyPr/>
          <a:lstStyle/>
          <a:p>
            <a:fld id="{8E57557F-F2C2-4DBF-81C5-85918DD4ADB1}" type="slidenum">
              <a:rPr lang="zh-CN" altLang="en-US" smtClean="0"/>
              <a:t>10</a:t>
            </a:fld>
            <a:endParaRPr lang="zh-CN" altLang="en-US"/>
          </a:p>
        </p:txBody>
      </p:sp>
    </p:spTree>
    <p:extLst>
      <p:ext uri="{BB962C8B-B14F-4D97-AF65-F5344CB8AC3E}">
        <p14:creationId xmlns:p14="http://schemas.microsoft.com/office/powerpoint/2010/main" val="30073907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B8BFC6"/>
                </a:solidFill>
                <a:effectLst/>
                <a:latin typeface="Helvetica Neue"/>
              </a:rPr>
              <a:t>The first work is CTRL. It directly model the language model p of x given a by control codes. here c means the control codes. It </a:t>
            </a:r>
            <a:r>
              <a:rPr lang="en-US" altLang="zh-CN" b="0" i="0" dirty="0" err="1">
                <a:solidFill>
                  <a:srgbClr val="B8BFC6"/>
                </a:solidFill>
                <a:effectLst/>
                <a:latin typeface="Helvetica Neue"/>
              </a:rPr>
              <a:t>fullfills</a:t>
            </a:r>
            <a:r>
              <a:rPr lang="en-US" altLang="zh-CN" b="0" i="0" dirty="0">
                <a:solidFill>
                  <a:srgbClr val="B8BFC6"/>
                </a:solidFill>
                <a:effectLst/>
                <a:latin typeface="Helvetica Neue"/>
              </a:rPr>
              <a:t> this goal by bring the help of pretraining on large amount of corpus. They used about 140 gigabytes of data. The training object is to learn the language model on raw text prepended by the control codes. The following is the an example. The red text is the control codes, the blue is the prefix. It means it writes some review given the prefix. </a:t>
            </a:r>
            <a:endParaRPr lang="zh-CN" altLang="en-US" dirty="0"/>
          </a:p>
        </p:txBody>
      </p:sp>
      <p:sp>
        <p:nvSpPr>
          <p:cNvPr id="4" name="灯片编号占位符 3"/>
          <p:cNvSpPr>
            <a:spLocks noGrp="1"/>
          </p:cNvSpPr>
          <p:nvPr>
            <p:ph type="sldNum" sz="quarter" idx="5"/>
          </p:nvPr>
        </p:nvSpPr>
        <p:spPr/>
        <p:txBody>
          <a:bodyPr/>
          <a:lstStyle/>
          <a:p>
            <a:fld id="{8E57557F-F2C2-4DBF-81C5-85918DD4ADB1}" type="slidenum">
              <a:rPr lang="zh-CN" altLang="en-US" smtClean="0"/>
              <a:t>11</a:t>
            </a:fld>
            <a:endParaRPr lang="zh-CN" altLang="en-US"/>
          </a:p>
        </p:txBody>
      </p:sp>
    </p:spTree>
    <p:extLst>
      <p:ext uri="{BB962C8B-B14F-4D97-AF65-F5344CB8AC3E}">
        <p14:creationId xmlns:p14="http://schemas.microsoft.com/office/powerpoint/2010/main" val="28646363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Hard to adapt to other conditional tasks.</a:t>
            </a:r>
            <a:endParaRPr lang="zh-CN" altLang="en-US" dirty="0"/>
          </a:p>
        </p:txBody>
      </p:sp>
      <p:sp>
        <p:nvSpPr>
          <p:cNvPr id="4" name="灯片编号占位符 3"/>
          <p:cNvSpPr>
            <a:spLocks noGrp="1"/>
          </p:cNvSpPr>
          <p:nvPr>
            <p:ph type="sldNum" sz="quarter" idx="5"/>
          </p:nvPr>
        </p:nvSpPr>
        <p:spPr/>
        <p:txBody>
          <a:bodyPr/>
          <a:lstStyle/>
          <a:p>
            <a:fld id="{8E57557F-F2C2-4DBF-81C5-85918DD4ADB1}" type="slidenum">
              <a:rPr lang="zh-CN" altLang="en-US" smtClean="0"/>
              <a:t>12</a:t>
            </a:fld>
            <a:endParaRPr lang="zh-CN" altLang="en-US"/>
          </a:p>
        </p:txBody>
      </p:sp>
    </p:spTree>
    <p:extLst>
      <p:ext uri="{BB962C8B-B14F-4D97-AF65-F5344CB8AC3E}">
        <p14:creationId xmlns:p14="http://schemas.microsoft.com/office/powerpoint/2010/main" val="13478035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Energy-based Model is a proposed by </a:t>
            </a:r>
            <a:r>
              <a:rPr lang="en-US" altLang="zh-CN" dirty="0" err="1"/>
              <a:t>Lecun</a:t>
            </a:r>
            <a:r>
              <a:rPr lang="en-US" altLang="zh-CN" dirty="0"/>
              <a:t> et al in about 20 years ago.  We don’t explain the detail of this EBM in this talk, just keep in mind that the EBM bring language model and attribute model together. Then they can control the generated text by setting expectation mu.</a:t>
            </a:r>
          </a:p>
          <a:p>
            <a:endParaRPr lang="en-US" altLang="zh-CN" dirty="0"/>
          </a:p>
          <a:p>
            <a:r>
              <a:rPr lang="en-US" altLang="zh-CN" dirty="0"/>
              <a:t>The EBM is not a autoregression model, so they need to approximate it using another language model by RL algorithm. </a:t>
            </a:r>
          </a:p>
          <a:p>
            <a:endParaRPr lang="en-US" altLang="zh-CN" dirty="0"/>
          </a:p>
          <a:p>
            <a:r>
              <a:rPr lang="en-US" altLang="zh-CN" dirty="0"/>
              <a:t>It differs from other RL algorithm, but the algorithm is a little bit complicated,  so we just see the results. Basically, they have a better trade-off between RL rewards and text quality. </a:t>
            </a:r>
          </a:p>
          <a:p>
            <a:endParaRPr lang="en-US" altLang="zh-CN" dirty="0"/>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8E57557F-F2C2-4DBF-81C5-85918DD4ADB1}" type="slidenum">
              <a:rPr lang="zh-CN" altLang="en-US" smtClean="0"/>
              <a:t>15</a:t>
            </a:fld>
            <a:endParaRPr lang="zh-CN" altLang="en-US"/>
          </a:p>
        </p:txBody>
      </p:sp>
    </p:spTree>
    <p:extLst>
      <p:ext uri="{BB962C8B-B14F-4D97-AF65-F5344CB8AC3E}">
        <p14:creationId xmlns:p14="http://schemas.microsoft.com/office/powerpoint/2010/main" val="9920485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E57557F-F2C2-4DBF-81C5-85918DD4ADB1}" type="slidenum">
              <a:rPr lang="zh-CN" altLang="en-US" smtClean="0"/>
              <a:t>16</a:t>
            </a:fld>
            <a:endParaRPr lang="zh-CN" altLang="en-US"/>
          </a:p>
        </p:txBody>
      </p:sp>
    </p:spTree>
    <p:extLst>
      <p:ext uri="{BB962C8B-B14F-4D97-AF65-F5344CB8AC3E}">
        <p14:creationId xmlns:p14="http://schemas.microsoft.com/office/powerpoint/2010/main" val="13414291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Energy-based Model is a proposed by </a:t>
            </a:r>
            <a:r>
              <a:rPr lang="en-US" altLang="zh-CN" dirty="0" err="1"/>
              <a:t>Lecun</a:t>
            </a:r>
            <a:r>
              <a:rPr lang="en-US" altLang="zh-CN" dirty="0"/>
              <a:t> et al in about 20 years ago.  We don’t explain the detail of this EBM in this talk, just keep in mind that the EBM bring language model and attribute model together. Then they can control the generated text by setting expectation mu.</a:t>
            </a:r>
          </a:p>
          <a:p>
            <a:endParaRPr lang="en-US" altLang="zh-CN" dirty="0"/>
          </a:p>
          <a:p>
            <a:r>
              <a:rPr lang="en-US" altLang="zh-CN" dirty="0"/>
              <a:t>The EBM is not a autoregression model, so they need to approximate it using another language model by RL algorithm. </a:t>
            </a:r>
          </a:p>
          <a:p>
            <a:endParaRPr lang="en-US" altLang="zh-CN" dirty="0"/>
          </a:p>
          <a:p>
            <a:r>
              <a:rPr lang="en-US" altLang="zh-CN" dirty="0"/>
              <a:t>It differs from other RL algorithm, but the algorithm is a little bit complicated,  so we just see the results. Basically, they have a better trade-off between RL rewards and text quality. </a:t>
            </a:r>
          </a:p>
          <a:p>
            <a:endParaRPr lang="en-US" altLang="zh-CN" dirty="0"/>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8E57557F-F2C2-4DBF-81C5-85918DD4ADB1}" type="slidenum">
              <a:rPr lang="zh-CN" altLang="en-US" smtClean="0"/>
              <a:t>17</a:t>
            </a:fld>
            <a:endParaRPr lang="zh-CN" altLang="en-US"/>
          </a:p>
        </p:txBody>
      </p:sp>
    </p:spTree>
    <p:extLst>
      <p:ext uri="{BB962C8B-B14F-4D97-AF65-F5344CB8AC3E}">
        <p14:creationId xmlns:p14="http://schemas.microsoft.com/office/powerpoint/2010/main" val="20269298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Here, we see a clear advantage of GDC in terms of constraint satisfaction and perplexity and a comparable performance in terms of diversity against PPLM and CTRL.</a:t>
            </a:r>
          </a:p>
          <a:p>
            <a:r>
              <a:rPr lang="en-US" altLang="zh-CN" dirty="0"/>
              <a:t>15With</a:t>
            </a:r>
            <a:endParaRPr lang="zh-CN" altLang="en-US" dirty="0"/>
          </a:p>
        </p:txBody>
      </p:sp>
      <p:sp>
        <p:nvSpPr>
          <p:cNvPr id="4" name="灯片编号占位符 3"/>
          <p:cNvSpPr>
            <a:spLocks noGrp="1"/>
          </p:cNvSpPr>
          <p:nvPr>
            <p:ph type="sldNum" sz="quarter" idx="5"/>
          </p:nvPr>
        </p:nvSpPr>
        <p:spPr/>
        <p:txBody>
          <a:bodyPr/>
          <a:lstStyle/>
          <a:p>
            <a:fld id="{8E57557F-F2C2-4DBF-81C5-85918DD4ADB1}" type="slidenum">
              <a:rPr lang="zh-CN" altLang="en-US" smtClean="0"/>
              <a:t>20</a:t>
            </a:fld>
            <a:endParaRPr lang="zh-CN" altLang="en-US"/>
          </a:p>
        </p:txBody>
      </p:sp>
    </p:spTree>
    <p:extLst>
      <p:ext uri="{BB962C8B-B14F-4D97-AF65-F5344CB8AC3E}">
        <p14:creationId xmlns:p14="http://schemas.microsoft.com/office/powerpoint/2010/main" val="14671643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E57557F-F2C2-4DBF-81C5-85918DD4ADB1}" type="slidenum">
              <a:rPr lang="zh-CN" altLang="en-US" smtClean="0"/>
              <a:t>2</a:t>
            </a:fld>
            <a:endParaRPr lang="zh-CN" altLang="en-US"/>
          </a:p>
        </p:txBody>
      </p:sp>
    </p:spTree>
    <p:extLst>
      <p:ext uri="{BB962C8B-B14F-4D97-AF65-F5344CB8AC3E}">
        <p14:creationId xmlns:p14="http://schemas.microsoft.com/office/powerpoint/2010/main" val="887164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To some extent, &lt;1&gt;.   Or we say the requirements of the tasks.</a:t>
            </a:r>
            <a:endParaRPr lang="zh-CN" altLang="en-US" dirty="0"/>
          </a:p>
        </p:txBody>
      </p:sp>
      <p:sp>
        <p:nvSpPr>
          <p:cNvPr id="4" name="灯片编号占位符 3"/>
          <p:cNvSpPr>
            <a:spLocks noGrp="1"/>
          </p:cNvSpPr>
          <p:nvPr>
            <p:ph type="sldNum" sz="quarter" idx="5"/>
          </p:nvPr>
        </p:nvSpPr>
        <p:spPr/>
        <p:txBody>
          <a:bodyPr/>
          <a:lstStyle/>
          <a:p>
            <a:fld id="{8E57557F-F2C2-4DBF-81C5-85918DD4ADB1}" type="slidenum">
              <a:rPr lang="zh-CN" altLang="en-US" smtClean="0"/>
              <a:t>3</a:t>
            </a:fld>
            <a:endParaRPr lang="zh-CN" altLang="en-US"/>
          </a:p>
        </p:txBody>
      </p:sp>
    </p:spTree>
    <p:extLst>
      <p:ext uri="{BB962C8B-B14F-4D97-AF65-F5344CB8AC3E}">
        <p14:creationId xmlns:p14="http://schemas.microsoft.com/office/powerpoint/2010/main" val="7919370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Given the prefix or prompt sentence `the potato` and the topic `science`. The model should write something about scientific topics. </a:t>
            </a:r>
            <a:endParaRPr lang="zh-CN" altLang="en-US" dirty="0"/>
          </a:p>
        </p:txBody>
      </p:sp>
      <p:sp>
        <p:nvSpPr>
          <p:cNvPr id="4" name="灯片编号占位符 3"/>
          <p:cNvSpPr>
            <a:spLocks noGrp="1"/>
          </p:cNvSpPr>
          <p:nvPr>
            <p:ph type="sldNum" sz="quarter" idx="5"/>
          </p:nvPr>
        </p:nvSpPr>
        <p:spPr/>
        <p:txBody>
          <a:bodyPr/>
          <a:lstStyle/>
          <a:p>
            <a:fld id="{8E57557F-F2C2-4DBF-81C5-85918DD4ADB1}" type="slidenum">
              <a:rPr lang="zh-CN" altLang="en-US" smtClean="0"/>
              <a:t>4</a:t>
            </a:fld>
            <a:endParaRPr lang="zh-CN" altLang="en-US"/>
          </a:p>
        </p:txBody>
      </p:sp>
    </p:spTree>
    <p:extLst>
      <p:ext uri="{BB962C8B-B14F-4D97-AF65-F5344CB8AC3E}">
        <p14:creationId xmlns:p14="http://schemas.microsoft.com/office/powerpoint/2010/main" val="12949263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 some task the model needs to write comments with the given sentiment.  We can see that as long as some key words appears in the generated text, we can say the condition is satisfied. </a:t>
            </a:r>
            <a:endParaRPr lang="zh-CN" altLang="en-US" dirty="0"/>
          </a:p>
        </p:txBody>
      </p:sp>
      <p:sp>
        <p:nvSpPr>
          <p:cNvPr id="4" name="灯片编号占位符 3"/>
          <p:cNvSpPr>
            <a:spLocks noGrp="1"/>
          </p:cNvSpPr>
          <p:nvPr>
            <p:ph type="sldNum" sz="quarter" idx="5"/>
          </p:nvPr>
        </p:nvSpPr>
        <p:spPr/>
        <p:txBody>
          <a:bodyPr/>
          <a:lstStyle/>
          <a:p>
            <a:fld id="{8E57557F-F2C2-4DBF-81C5-85918DD4ADB1}" type="slidenum">
              <a:rPr lang="zh-CN" altLang="en-US" smtClean="0"/>
              <a:t>5</a:t>
            </a:fld>
            <a:endParaRPr lang="zh-CN" altLang="en-US"/>
          </a:p>
        </p:txBody>
      </p:sp>
    </p:spTree>
    <p:extLst>
      <p:ext uri="{BB962C8B-B14F-4D97-AF65-F5344CB8AC3E}">
        <p14:creationId xmlns:p14="http://schemas.microsoft.com/office/powerpoint/2010/main" val="4563963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 story ending generation task, we need to write down the ending given the four line story. The ending should be reasonable and coherent to the context. </a:t>
            </a:r>
            <a:endParaRPr lang="zh-CN" altLang="en-US" dirty="0"/>
          </a:p>
        </p:txBody>
      </p:sp>
      <p:sp>
        <p:nvSpPr>
          <p:cNvPr id="4" name="灯片编号占位符 3"/>
          <p:cNvSpPr>
            <a:spLocks noGrp="1"/>
          </p:cNvSpPr>
          <p:nvPr>
            <p:ph type="sldNum" sz="quarter" idx="5"/>
          </p:nvPr>
        </p:nvSpPr>
        <p:spPr/>
        <p:txBody>
          <a:bodyPr/>
          <a:lstStyle/>
          <a:p>
            <a:fld id="{8E57557F-F2C2-4DBF-81C5-85918DD4ADB1}" type="slidenum">
              <a:rPr lang="zh-CN" altLang="en-US" smtClean="0"/>
              <a:t>6</a:t>
            </a:fld>
            <a:endParaRPr lang="zh-CN" altLang="en-US"/>
          </a:p>
        </p:txBody>
      </p:sp>
    </p:spTree>
    <p:extLst>
      <p:ext uri="{BB962C8B-B14F-4D97-AF65-F5344CB8AC3E}">
        <p14:creationId xmlns:p14="http://schemas.microsoft.com/office/powerpoint/2010/main" val="26792322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 a recent task </a:t>
            </a:r>
            <a:r>
              <a:rPr lang="en-US" altLang="zh-CN" dirty="0" err="1"/>
              <a:t>aNLG</a:t>
            </a:r>
            <a:r>
              <a:rPr lang="en-US" altLang="zh-CN" dirty="0"/>
              <a:t>, we need to write down the hypothesis between two observations. You can regard it as another type of story generation tasks, but more challenging, because the mid sentence should bridge the context well. </a:t>
            </a:r>
          </a:p>
          <a:p>
            <a:endParaRPr lang="en-US" altLang="zh-CN" dirty="0"/>
          </a:p>
          <a:p>
            <a:r>
              <a:rPr lang="en-US" altLang="zh-CN" dirty="0"/>
              <a:t>The ending should be reasonable and coherent to the context.  The condition definition is much more abstract and difficult to meet. </a:t>
            </a:r>
            <a:endParaRPr lang="zh-CN" altLang="en-US" dirty="0"/>
          </a:p>
        </p:txBody>
      </p:sp>
      <p:sp>
        <p:nvSpPr>
          <p:cNvPr id="4" name="灯片编号占位符 3"/>
          <p:cNvSpPr>
            <a:spLocks noGrp="1"/>
          </p:cNvSpPr>
          <p:nvPr>
            <p:ph type="sldNum" sz="quarter" idx="5"/>
          </p:nvPr>
        </p:nvSpPr>
        <p:spPr/>
        <p:txBody>
          <a:bodyPr/>
          <a:lstStyle/>
          <a:p>
            <a:fld id="{8E57557F-F2C2-4DBF-81C5-85918DD4ADB1}" type="slidenum">
              <a:rPr lang="zh-CN" altLang="en-US" smtClean="0"/>
              <a:t>7</a:t>
            </a:fld>
            <a:endParaRPr lang="zh-CN" altLang="en-US"/>
          </a:p>
        </p:txBody>
      </p:sp>
    </p:spTree>
    <p:extLst>
      <p:ext uri="{BB962C8B-B14F-4D97-AF65-F5344CB8AC3E}">
        <p14:creationId xmlns:p14="http://schemas.microsoft.com/office/powerpoint/2010/main" val="40766115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 my understanding, from the top to the bottom, the condition is more and more abstract, and the satisfying them is more and more difficult.  </a:t>
            </a:r>
          </a:p>
          <a:p>
            <a:endParaRPr lang="en-US" altLang="zh-CN" dirty="0"/>
          </a:p>
          <a:p>
            <a:r>
              <a:rPr lang="en-US" altLang="zh-CN" dirty="0"/>
              <a:t>The approaches introduced later focused on these two tasks. While the rest of tasks are still under-studied. </a:t>
            </a:r>
            <a:endParaRPr lang="zh-CN" altLang="en-US" dirty="0"/>
          </a:p>
        </p:txBody>
      </p:sp>
      <p:sp>
        <p:nvSpPr>
          <p:cNvPr id="4" name="灯片编号占位符 3"/>
          <p:cNvSpPr>
            <a:spLocks noGrp="1"/>
          </p:cNvSpPr>
          <p:nvPr>
            <p:ph type="sldNum" sz="quarter" idx="5"/>
          </p:nvPr>
        </p:nvSpPr>
        <p:spPr/>
        <p:txBody>
          <a:bodyPr/>
          <a:lstStyle/>
          <a:p>
            <a:fld id="{8E57557F-F2C2-4DBF-81C5-85918DD4ADB1}" type="slidenum">
              <a:rPr lang="zh-CN" altLang="en-US" smtClean="0"/>
              <a:t>8</a:t>
            </a:fld>
            <a:endParaRPr lang="zh-CN" altLang="en-US"/>
          </a:p>
        </p:txBody>
      </p:sp>
    </p:spTree>
    <p:extLst>
      <p:ext uri="{BB962C8B-B14F-4D97-AF65-F5344CB8AC3E}">
        <p14:creationId xmlns:p14="http://schemas.microsoft.com/office/powerpoint/2010/main" val="32708514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E57557F-F2C2-4DBF-81C5-85918DD4ADB1}" type="slidenum">
              <a:rPr lang="zh-CN" altLang="en-US" smtClean="0"/>
              <a:t>9</a:t>
            </a:fld>
            <a:endParaRPr lang="zh-CN" altLang="en-US"/>
          </a:p>
        </p:txBody>
      </p:sp>
    </p:spTree>
    <p:extLst>
      <p:ext uri="{BB962C8B-B14F-4D97-AF65-F5344CB8AC3E}">
        <p14:creationId xmlns:p14="http://schemas.microsoft.com/office/powerpoint/2010/main" val="32421270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68A082-481B-4C07-B416-8E48D8B588B6}"/>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72DA548B-2BBB-415B-BA06-6DF848BC795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8E5DFA9D-E045-4A69-B495-4FD0EB21E072}"/>
              </a:ext>
            </a:extLst>
          </p:cNvPr>
          <p:cNvSpPr>
            <a:spLocks noGrp="1"/>
          </p:cNvSpPr>
          <p:nvPr>
            <p:ph type="dt" sz="half" idx="10"/>
          </p:nvPr>
        </p:nvSpPr>
        <p:spPr/>
        <p:txBody>
          <a:bodyPr/>
          <a:lstStyle/>
          <a:p>
            <a:fld id="{5E6176A2-9E8B-4FC7-8F05-C72A12831049}" type="datetime1">
              <a:rPr lang="zh-CN" altLang="en-US" smtClean="0"/>
              <a:t>2021/3/31</a:t>
            </a:fld>
            <a:endParaRPr lang="zh-CN" altLang="en-US"/>
          </a:p>
        </p:txBody>
      </p:sp>
      <p:sp>
        <p:nvSpPr>
          <p:cNvPr id="5" name="页脚占位符 4">
            <a:extLst>
              <a:ext uri="{FF2B5EF4-FFF2-40B4-BE49-F238E27FC236}">
                <a16:creationId xmlns:a16="http://schemas.microsoft.com/office/drawing/2014/main" id="{55FDA82E-A064-4201-864E-F1C1F1005EF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80DF086-0DE9-4FC7-9916-78B965F9D6C5}"/>
              </a:ext>
            </a:extLst>
          </p:cNvPr>
          <p:cNvSpPr>
            <a:spLocks noGrp="1"/>
          </p:cNvSpPr>
          <p:nvPr>
            <p:ph type="sldNum" sz="quarter" idx="12"/>
          </p:nvPr>
        </p:nvSpPr>
        <p:spPr/>
        <p:txBody>
          <a:bodyPr/>
          <a:lstStyle/>
          <a:p>
            <a:fld id="{90CE825F-A3F6-4E18-9FE5-325E98BADD95}" type="slidenum">
              <a:rPr lang="zh-CN" altLang="en-US" smtClean="0"/>
              <a:t>‹#›</a:t>
            </a:fld>
            <a:endParaRPr lang="zh-CN" altLang="en-US"/>
          </a:p>
        </p:txBody>
      </p:sp>
    </p:spTree>
    <p:extLst>
      <p:ext uri="{BB962C8B-B14F-4D97-AF65-F5344CB8AC3E}">
        <p14:creationId xmlns:p14="http://schemas.microsoft.com/office/powerpoint/2010/main" val="25341554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5F53A8-65BD-4844-81D2-D0DDD1470370}"/>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12E7CF8F-1FC0-4FAC-A3DD-C74BAC10CF9E}"/>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5DFBDB7-B1AB-4C61-A253-4D3A5BCF8D54}"/>
              </a:ext>
            </a:extLst>
          </p:cNvPr>
          <p:cNvSpPr>
            <a:spLocks noGrp="1"/>
          </p:cNvSpPr>
          <p:nvPr>
            <p:ph type="dt" sz="half" idx="10"/>
          </p:nvPr>
        </p:nvSpPr>
        <p:spPr/>
        <p:txBody>
          <a:bodyPr/>
          <a:lstStyle/>
          <a:p>
            <a:fld id="{38C0F660-9789-416D-A4A7-867AD1D752E0}" type="datetime1">
              <a:rPr lang="zh-CN" altLang="en-US" smtClean="0"/>
              <a:t>2021/3/31</a:t>
            </a:fld>
            <a:endParaRPr lang="zh-CN" altLang="en-US"/>
          </a:p>
        </p:txBody>
      </p:sp>
      <p:sp>
        <p:nvSpPr>
          <p:cNvPr id="5" name="页脚占位符 4">
            <a:extLst>
              <a:ext uri="{FF2B5EF4-FFF2-40B4-BE49-F238E27FC236}">
                <a16:creationId xmlns:a16="http://schemas.microsoft.com/office/drawing/2014/main" id="{1834E63D-103B-4A82-967E-85BEDE65BCA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D245E3F-69D4-4777-86EC-1555AF5C807E}"/>
              </a:ext>
            </a:extLst>
          </p:cNvPr>
          <p:cNvSpPr>
            <a:spLocks noGrp="1"/>
          </p:cNvSpPr>
          <p:nvPr>
            <p:ph type="sldNum" sz="quarter" idx="12"/>
          </p:nvPr>
        </p:nvSpPr>
        <p:spPr/>
        <p:txBody>
          <a:bodyPr/>
          <a:lstStyle/>
          <a:p>
            <a:fld id="{90CE825F-A3F6-4E18-9FE5-325E98BADD95}" type="slidenum">
              <a:rPr lang="zh-CN" altLang="en-US" smtClean="0"/>
              <a:t>‹#›</a:t>
            </a:fld>
            <a:endParaRPr lang="zh-CN" altLang="en-US"/>
          </a:p>
        </p:txBody>
      </p:sp>
    </p:spTree>
    <p:extLst>
      <p:ext uri="{BB962C8B-B14F-4D97-AF65-F5344CB8AC3E}">
        <p14:creationId xmlns:p14="http://schemas.microsoft.com/office/powerpoint/2010/main" val="32499774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1FDEE5E7-891D-4CDB-A81A-BC345C83CD58}"/>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CC961E86-48B8-4AAE-BA58-4C16537007B7}"/>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0A5B620-7E9C-4F89-B25D-89A0E31A704F}"/>
              </a:ext>
            </a:extLst>
          </p:cNvPr>
          <p:cNvSpPr>
            <a:spLocks noGrp="1"/>
          </p:cNvSpPr>
          <p:nvPr>
            <p:ph type="dt" sz="half" idx="10"/>
          </p:nvPr>
        </p:nvSpPr>
        <p:spPr/>
        <p:txBody>
          <a:bodyPr/>
          <a:lstStyle/>
          <a:p>
            <a:fld id="{982289D1-ED19-4AD9-9FB0-384C1E52A9EB}" type="datetime1">
              <a:rPr lang="zh-CN" altLang="en-US" smtClean="0"/>
              <a:t>2021/3/31</a:t>
            </a:fld>
            <a:endParaRPr lang="zh-CN" altLang="en-US"/>
          </a:p>
        </p:txBody>
      </p:sp>
      <p:sp>
        <p:nvSpPr>
          <p:cNvPr id="5" name="页脚占位符 4">
            <a:extLst>
              <a:ext uri="{FF2B5EF4-FFF2-40B4-BE49-F238E27FC236}">
                <a16:creationId xmlns:a16="http://schemas.microsoft.com/office/drawing/2014/main" id="{FDF6E12E-C7C2-434C-9FE2-7E47CA68A1D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0E66EE3-5171-4D34-857C-50DE8E90A469}"/>
              </a:ext>
            </a:extLst>
          </p:cNvPr>
          <p:cNvSpPr>
            <a:spLocks noGrp="1"/>
          </p:cNvSpPr>
          <p:nvPr>
            <p:ph type="sldNum" sz="quarter" idx="12"/>
          </p:nvPr>
        </p:nvSpPr>
        <p:spPr/>
        <p:txBody>
          <a:bodyPr/>
          <a:lstStyle/>
          <a:p>
            <a:fld id="{90CE825F-A3F6-4E18-9FE5-325E98BADD95}" type="slidenum">
              <a:rPr lang="zh-CN" altLang="en-US" smtClean="0"/>
              <a:t>‹#›</a:t>
            </a:fld>
            <a:endParaRPr lang="zh-CN" altLang="en-US"/>
          </a:p>
        </p:txBody>
      </p:sp>
    </p:spTree>
    <p:extLst>
      <p:ext uri="{BB962C8B-B14F-4D97-AF65-F5344CB8AC3E}">
        <p14:creationId xmlns:p14="http://schemas.microsoft.com/office/powerpoint/2010/main" val="1365302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4FD932-B0E2-4D4E-89E6-50D395972A6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548AB09-807F-40FA-8D56-E7FD2441E37B}"/>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E39CE08-9E98-462B-A045-45F84469A8EF}"/>
              </a:ext>
            </a:extLst>
          </p:cNvPr>
          <p:cNvSpPr>
            <a:spLocks noGrp="1"/>
          </p:cNvSpPr>
          <p:nvPr>
            <p:ph type="dt" sz="half" idx="10"/>
          </p:nvPr>
        </p:nvSpPr>
        <p:spPr/>
        <p:txBody>
          <a:bodyPr/>
          <a:lstStyle/>
          <a:p>
            <a:fld id="{0F67DFAA-782D-4A8E-AE4C-7AD125F0C0F1}" type="datetime1">
              <a:rPr lang="zh-CN" altLang="en-US" smtClean="0"/>
              <a:t>2021/3/31</a:t>
            </a:fld>
            <a:endParaRPr lang="zh-CN" altLang="en-US"/>
          </a:p>
        </p:txBody>
      </p:sp>
      <p:sp>
        <p:nvSpPr>
          <p:cNvPr id="5" name="页脚占位符 4">
            <a:extLst>
              <a:ext uri="{FF2B5EF4-FFF2-40B4-BE49-F238E27FC236}">
                <a16:creationId xmlns:a16="http://schemas.microsoft.com/office/drawing/2014/main" id="{2999B1D0-925F-42BA-B814-DB02C610811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4B16B29-648D-4558-A0F8-A5CFA00DBD1B}"/>
              </a:ext>
            </a:extLst>
          </p:cNvPr>
          <p:cNvSpPr>
            <a:spLocks noGrp="1"/>
          </p:cNvSpPr>
          <p:nvPr>
            <p:ph type="sldNum" sz="quarter" idx="12"/>
          </p:nvPr>
        </p:nvSpPr>
        <p:spPr/>
        <p:txBody>
          <a:bodyPr/>
          <a:lstStyle/>
          <a:p>
            <a:fld id="{90CE825F-A3F6-4E18-9FE5-325E98BADD95}" type="slidenum">
              <a:rPr lang="zh-CN" altLang="en-US" smtClean="0"/>
              <a:t>‹#›</a:t>
            </a:fld>
            <a:endParaRPr lang="zh-CN" altLang="en-US"/>
          </a:p>
        </p:txBody>
      </p:sp>
    </p:spTree>
    <p:extLst>
      <p:ext uri="{BB962C8B-B14F-4D97-AF65-F5344CB8AC3E}">
        <p14:creationId xmlns:p14="http://schemas.microsoft.com/office/powerpoint/2010/main" val="33329030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3D0F82-8833-4059-AD1F-D33F32E3FD6F}"/>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4074DADB-4B12-4886-AC42-CBD7BC095B9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42A38FE3-ECCC-4F7B-A28D-72761013ACBD}"/>
              </a:ext>
            </a:extLst>
          </p:cNvPr>
          <p:cNvSpPr>
            <a:spLocks noGrp="1"/>
          </p:cNvSpPr>
          <p:nvPr>
            <p:ph type="dt" sz="half" idx="10"/>
          </p:nvPr>
        </p:nvSpPr>
        <p:spPr/>
        <p:txBody>
          <a:bodyPr/>
          <a:lstStyle/>
          <a:p>
            <a:fld id="{3C4509BD-B52B-4839-9119-4C6847CD9239}" type="datetime1">
              <a:rPr lang="zh-CN" altLang="en-US" smtClean="0"/>
              <a:t>2021/3/31</a:t>
            </a:fld>
            <a:endParaRPr lang="zh-CN" altLang="en-US"/>
          </a:p>
        </p:txBody>
      </p:sp>
      <p:sp>
        <p:nvSpPr>
          <p:cNvPr id="5" name="页脚占位符 4">
            <a:extLst>
              <a:ext uri="{FF2B5EF4-FFF2-40B4-BE49-F238E27FC236}">
                <a16:creationId xmlns:a16="http://schemas.microsoft.com/office/drawing/2014/main" id="{58DE26BD-5031-4B7A-8065-A29FF92034B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93EA294-2A61-47DC-8C87-7EA858B8C078}"/>
              </a:ext>
            </a:extLst>
          </p:cNvPr>
          <p:cNvSpPr>
            <a:spLocks noGrp="1"/>
          </p:cNvSpPr>
          <p:nvPr>
            <p:ph type="sldNum" sz="quarter" idx="12"/>
          </p:nvPr>
        </p:nvSpPr>
        <p:spPr/>
        <p:txBody>
          <a:bodyPr/>
          <a:lstStyle/>
          <a:p>
            <a:fld id="{90CE825F-A3F6-4E18-9FE5-325E98BADD95}" type="slidenum">
              <a:rPr lang="zh-CN" altLang="en-US" smtClean="0"/>
              <a:t>‹#›</a:t>
            </a:fld>
            <a:endParaRPr lang="zh-CN" altLang="en-US"/>
          </a:p>
        </p:txBody>
      </p:sp>
    </p:spTree>
    <p:extLst>
      <p:ext uri="{BB962C8B-B14F-4D97-AF65-F5344CB8AC3E}">
        <p14:creationId xmlns:p14="http://schemas.microsoft.com/office/powerpoint/2010/main" val="1243205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B56C8D-0FB5-49D5-A1BF-E11E5B15654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283A42D-86D6-467B-BB74-91C7F7BDAE56}"/>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A3BB3EFB-0481-4DF0-9B7D-2D48B1FE0141}"/>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3AEE96B1-7D8D-473E-81C6-3FFDF8B30F60}"/>
              </a:ext>
            </a:extLst>
          </p:cNvPr>
          <p:cNvSpPr>
            <a:spLocks noGrp="1"/>
          </p:cNvSpPr>
          <p:nvPr>
            <p:ph type="dt" sz="half" idx="10"/>
          </p:nvPr>
        </p:nvSpPr>
        <p:spPr/>
        <p:txBody>
          <a:bodyPr/>
          <a:lstStyle/>
          <a:p>
            <a:fld id="{EDDDEF71-5D72-4A1D-968E-3F5595829A45}" type="datetime1">
              <a:rPr lang="zh-CN" altLang="en-US" smtClean="0"/>
              <a:t>2021/3/31</a:t>
            </a:fld>
            <a:endParaRPr lang="zh-CN" altLang="en-US"/>
          </a:p>
        </p:txBody>
      </p:sp>
      <p:sp>
        <p:nvSpPr>
          <p:cNvPr id="6" name="页脚占位符 5">
            <a:extLst>
              <a:ext uri="{FF2B5EF4-FFF2-40B4-BE49-F238E27FC236}">
                <a16:creationId xmlns:a16="http://schemas.microsoft.com/office/drawing/2014/main" id="{57F12CAD-55B5-4E79-BD26-9A8078C09E6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CC03022-2337-48B3-A728-BEDBD04C705E}"/>
              </a:ext>
            </a:extLst>
          </p:cNvPr>
          <p:cNvSpPr>
            <a:spLocks noGrp="1"/>
          </p:cNvSpPr>
          <p:nvPr>
            <p:ph type="sldNum" sz="quarter" idx="12"/>
          </p:nvPr>
        </p:nvSpPr>
        <p:spPr/>
        <p:txBody>
          <a:bodyPr/>
          <a:lstStyle/>
          <a:p>
            <a:fld id="{90CE825F-A3F6-4E18-9FE5-325E98BADD95}" type="slidenum">
              <a:rPr lang="zh-CN" altLang="en-US" smtClean="0"/>
              <a:t>‹#›</a:t>
            </a:fld>
            <a:endParaRPr lang="zh-CN" altLang="en-US"/>
          </a:p>
        </p:txBody>
      </p:sp>
    </p:spTree>
    <p:extLst>
      <p:ext uri="{BB962C8B-B14F-4D97-AF65-F5344CB8AC3E}">
        <p14:creationId xmlns:p14="http://schemas.microsoft.com/office/powerpoint/2010/main" val="428136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05FEDA-DB06-41D5-A1B2-DD8771F1FC72}"/>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FFDB42B8-65BB-4C25-9EAB-9EEAF2A8FEE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61416E26-D1F8-48A8-A6FE-0F115FF16939}"/>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35E1E80F-EBCF-41E5-8AC3-8DB4261EB49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FC27B5D0-52D5-46D2-BE7E-1DD628C8481F}"/>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F9F4A3FE-394C-4EA8-B090-C954C397DC71}"/>
              </a:ext>
            </a:extLst>
          </p:cNvPr>
          <p:cNvSpPr>
            <a:spLocks noGrp="1"/>
          </p:cNvSpPr>
          <p:nvPr>
            <p:ph type="dt" sz="half" idx="10"/>
          </p:nvPr>
        </p:nvSpPr>
        <p:spPr/>
        <p:txBody>
          <a:bodyPr/>
          <a:lstStyle/>
          <a:p>
            <a:fld id="{B214BB02-1E0B-4026-A680-EF9585DD96E2}" type="datetime1">
              <a:rPr lang="zh-CN" altLang="en-US" smtClean="0"/>
              <a:t>2021/3/31</a:t>
            </a:fld>
            <a:endParaRPr lang="zh-CN" altLang="en-US"/>
          </a:p>
        </p:txBody>
      </p:sp>
      <p:sp>
        <p:nvSpPr>
          <p:cNvPr id="8" name="页脚占位符 7">
            <a:extLst>
              <a:ext uri="{FF2B5EF4-FFF2-40B4-BE49-F238E27FC236}">
                <a16:creationId xmlns:a16="http://schemas.microsoft.com/office/drawing/2014/main" id="{96BB9970-A7E2-473A-BB1C-4ACE6BA2CFD2}"/>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4F76C6FB-9A92-4BF9-843E-23160C2A6E05}"/>
              </a:ext>
            </a:extLst>
          </p:cNvPr>
          <p:cNvSpPr>
            <a:spLocks noGrp="1"/>
          </p:cNvSpPr>
          <p:nvPr>
            <p:ph type="sldNum" sz="quarter" idx="12"/>
          </p:nvPr>
        </p:nvSpPr>
        <p:spPr/>
        <p:txBody>
          <a:bodyPr/>
          <a:lstStyle/>
          <a:p>
            <a:fld id="{90CE825F-A3F6-4E18-9FE5-325E98BADD95}" type="slidenum">
              <a:rPr lang="zh-CN" altLang="en-US" smtClean="0"/>
              <a:t>‹#›</a:t>
            </a:fld>
            <a:endParaRPr lang="zh-CN" altLang="en-US"/>
          </a:p>
        </p:txBody>
      </p:sp>
    </p:spTree>
    <p:extLst>
      <p:ext uri="{BB962C8B-B14F-4D97-AF65-F5344CB8AC3E}">
        <p14:creationId xmlns:p14="http://schemas.microsoft.com/office/powerpoint/2010/main" val="3678551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DFB2C9-D489-477D-882D-ACB0C2FA0428}"/>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74EACF1B-4CD1-42EE-99E7-E105047D884E}"/>
              </a:ext>
            </a:extLst>
          </p:cNvPr>
          <p:cNvSpPr>
            <a:spLocks noGrp="1"/>
          </p:cNvSpPr>
          <p:nvPr>
            <p:ph type="dt" sz="half" idx="10"/>
          </p:nvPr>
        </p:nvSpPr>
        <p:spPr/>
        <p:txBody>
          <a:bodyPr/>
          <a:lstStyle/>
          <a:p>
            <a:fld id="{98AFD3D8-969C-40E6-961C-EC4739F45CDF}" type="datetime1">
              <a:rPr lang="zh-CN" altLang="en-US" smtClean="0"/>
              <a:t>2021/3/31</a:t>
            </a:fld>
            <a:endParaRPr lang="zh-CN" altLang="en-US"/>
          </a:p>
        </p:txBody>
      </p:sp>
      <p:sp>
        <p:nvSpPr>
          <p:cNvPr id="4" name="页脚占位符 3">
            <a:extLst>
              <a:ext uri="{FF2B5EF4-FFF2-40B4-BE49-F238E27FC236}">
                <a16:creationId xmlns:a16="http://schemas.microsoft.com/office/drawing/2014/main" id="{53574453-A598-417D-BC97-745B62F7E14E}"/>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6A386624-1F1A-497A-8661-2F999024F016}"/>
              </a:ext>
            </a:extLst>
          </p:cNvPr>
          <p:cNvSpPr>
            <a:spLocks noGrp="1"/>
          </p:cNvSpPr>
          <p:nvPr>
            <p:ph type="sldNum" sz="quarter" idx="12"/>
          </p:nvPr>
        </p:nvSpPr>
        <p:spPr/>
        <p:txBody>
          <a:bodyPr/>
          <a:lstStyle/>
          <a:p>
            <a:fld id="{90CE825F-A3F6-4E18-9FE5-325E98BADD95}" type="slidenum">
              <a:rPr lang="zh-CN" altLang="en-US" smtClean="0"/>
              <a:t>‹#›</a:t>
            </a:fld>
            <a:endParaRPr lang="zh-CN" altLang="en-US"/>
          </a:p>
        </p:txBody>
      </p:sp>
    </p:spTree>
    <p:extLst>
      <p:ext uri="{BB962C8B-B14F-4D97-AF65-F5344CB8AC3E}">
        <p14:creationId xmlns:p14="http://schemas.microsoft.com/office/powerpoint/2010/main" val="17691941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AF1741E-83AE-42B7-9E9F-B7F39F82BD01}"/>
              </a:ext>
            </a:extLst>
          </p:cNvPr>
          <p:cNvSpPr>
            <a:spLocks noGrp="1"/>
          </p:cNvSpPr>
          <p:nvPr>
            <p:ph type="dt" sz="half" idx="10"/>
          </p:nvPr>
        </p:nvSpPr>
        <p:spPr/>
        <p:txBody>
          <a:bodyPr/>
          <a:lstStyle/>
          <a:p>
            <a:fld id="{DAA0F4F5-1D5B-4DA7-8163-737B3CFBC3B6}" type="datetime1">
              <a:rPr lang="zh-CN" altLang="en-US" smtClean="0"/>
              <a:t>2021/3/31</a:t>
            </a:fld>
            <a:endParaRPr lang="zh-CN" altLang="en-US"/>
          </a:p>
        </p:txBody>
      </p:sp>
      <p:sp>
        <p:nvSpPr>
          <p:cNvPr id="3" name="页脚占位符 2">
            <a:extLst>
              <a:ext uri="{FF2B5EF4-FFF2-40B4-BE49-F238E27FC236}">
                <a16:creationId xmlns:a16="http://schemas.microsoft.com/office/drawing/2014/main" id="{D1AE42F9-F614-4AB5-9161-F2E8BEC1D68E}"/>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149ACEBE-4D36-49D2-B69B-C4140D1DB71A}"/>
              </a:ext>
            </a:extLst>
          </p:cNvPr>
          <p:cNvSpPr>
            <a:spLocks noGrp="1"/>
          </p:cNvSpPr>
          <p:nvPr>
            <p:ph type="sldNum" sz="quarter" idx="12"/>
          </p:nvPr>
        </p:nvSpPr>
        <p:spPr/>
        <p:txBody>
          <a:bodyPr/>
          <a:lstStyle/>
          <a:p>
            <a:fld id="{90CE825F-A3F6-4E18-9FE5-325E98BADD95}" type="slidenum">
              <a:rPr lang="zh-CN" altLang="en-US" smtClean="0"/>
              <a:t>‹#›</a:t>
            </a:fld>
            <a:endParaRPr lang="zh-CN" altLang="en-US"/>
          </a:p>
        </p:txBody>
      </p:sp>
    </p:spTree>
    <p:extLst>
      <p:ext uri="{BB962C8B-B14F-4D97-AF65-F5344CB8AC3E}">
        <p14:creationId xmlns:p14="http://schemas.microsoft.com/office/powerpoint/2010/main" val="30219817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0D38F1-22AD-40DD-ABEA-7E0F7B717BD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6A2F7A44-17D0-4433-8971-C3BECA76F1C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BEDF50C6-9C1B-402F-B41C-7224B11D59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F66EB5B-5266-4007-B511-340646B14545}"/>
              </a:ext>
            </a:extLst>
          </p:cNvPr>
          <p:cNvSpPr>
            <a:spLocks noGrp="1"/>
          </p:cNvSpPr>
          <p:nvPr>
            <p:ph type="dt" sz="half" idx="10"/>
          </p:nvPr>
        </p:nvSpPr>
        <p:spPr/>
        <p:txBody>
          <a:bodyPr/>
          <a:lstStyle/>
          <a:p>
            <a:fld id="{AF0585DD-ED21-4F05-A6F8-D2BF20CFDC05}" type="datetime1">
              <a:rPr lang="zh-CN" altLang="en-US" smtClean="0"/>
              <a:t>2021/3/31</a:t>
            </a:fld>
            <a:endParaRPr lang="zh-CN" altLang="en-US"/>
          </a:p>
        </p:txBody>
      </p:sp>
      <p:sp>
        <p:nvSpPr>
          <p:cNvPr id="6" name="页脚占位符 5">
            <a:extLst>
              <a:ext uri="{FF2B5EF4-FFF2-40B4-BE49-F238E27FC236}">
                <a16:creationId xmlns:a16="http://schemas.microsoft.com/office/drawing/2014/main" id="{EF2F9658-C3DA-42FF-AB2A-13C730E7B60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700BCDC-2CC5-46F6-AF40-098BCC4C9C85}"/>
              </a:ext>
            </a:extLst>
          </p:cNvPr>
          <p:cNvSpPr>
            <a:spLocks noGrp="1"/>
          </p:cNvSpPr>
          <p:nvPr>
            <p:ph type="sldNum" sz="quarter" idx="12"/>
          </p:nvPr>
        </p:nvSpPr>
        <p:spPr/>
        <p:txBody>
          <a:bodyPr/>
          <a:lstStyle/>
          <a:p>
            <a:fld id="{90CE825F-A3F6-4E18-9FE5-325E98BADD95}" type="slidenum">
              <a:rPr lang="zh-CN" altLang="en-US" smtClean="0"/>
              <a:t>‹#›</a:t>
            </a:fld>
            <a:endParaRPr lang="zh-CN" altLang="en-US"/>
          </a:p>
        </p:txBody>
      </p:sp>
    </p:spTree>
    <p:extLst>
      <p:ext uri="{BB962C8B-B14F-4D97-AF65-F5344CB8AC3E}">
        <p14:creationId xmlns:p14="http://schemas.microsoft.com/office/powerpoint/2010/main" val="27706183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04133B-DD3A-44BE-A820-42610F6BF6F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AABC9B6D-D9AD-4ED6-91AB-0EAEBA9284B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F8449D6C-82E5-47DA-AC60-9A569CD457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EC71224-A574-4444-B7A5-B7742F01EE5C}"/>
              </a:ext>
            </a:extLst>
          </p:cNvPr>
          <p:cNvSpPr>
            <a:spLocks noGrp="1"/>
          </p:cNvSpPr>
          <p:nvPr>
            <p:ph type="dt" sz="half" idx="10"/>
          </p:nvPr>
        </p:nvSpPr>
        <p:spPr/>
        <p:txBody>
          <a:bodyPr/>
          <a:lstStyle/>
          <a:p>
            <a:fld id="{6AAEBC2A-B05F-4966-BAC5-899C1F8E6FAC}" type="datetime1">
              <a:rPr lang="zh-CN" altLang="en-US" smtClean="0"/>
              <a:t>2021/3/31</a:t>
            </a:fld>
            <a:endParaRPr lang="zh-CN" altLang="en-US"/>
          </a:p>
        </p:txBody>
      </p:sp>
      <p:sp>
        <p:nvSpPr>
          <p:cNvPr id="6" name="页脚占位符 5">
            <a:extLst>
              <a:ext uri="{FF2B5EF4-FFF2-40B4-BE49-F238E27FC236}">
                <a16:creationId xmlns:a16="http://schemas.microsoft.com/office/drawing/2014/main" id="{581A5B0E-6037-45E4-9CEA-33BE461DABB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3ADC205-FA5B-4C65-B26B-1FA37356464C}"/>
              </a:ext>
            </a:extLst>
          </p:cNvPr>
          <p:cNvSpPr>
            <a:spLocks noGrp="1"/>
          </p:cNvSpPr>
          <p:nvPr>
            <p:ph type="sldNum" sz="quarter" idx="12"/>
          </p:nvPr>
        </p:nvSpPr>
        <p:spPr/>
        <p:txBody>
          <a:bodyPr/>
          <a:lstStyle/>
          <a:p>
            <a:fld id="{90CE825F-A3F6-4E18-9FE5-325E98BADD95}" type="slidenum">
              <a:rPr lang="zh-CN" altLang="en-US" smtClean="0"/>
              <a:t>‹#›</a:t>
            </a:fld>
            <a:endParaRPr lang="zh-CN" altLang="en-US"/>
          </a:p>
        </p:txBody>
      </p:sp>
    </p:spTree>
    <p:extLst>
      <p:ext uri="{BB962C8B-B14F-4D97-AF65-F5344CB8AC3E}">
        <p14:creationId xmlns:p14="http://schemas.microsoft.com/office/powerpoint/2010/main" val="8818590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CC5DAA46-0F0D-412B-A02C-6A9077BB799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5A07B026-D1A4-4FFA-A792-7325E910EA5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BEBBAC6-0005-4C15-9399-963369F22E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62038F-3DB7-4B5B-997D-B4F9332D092F}" type="datetime1">
              <a:rPr lang="zh-CN" altLang="en-US" smtClean="0"/>
              <a:t>2021/3/31</a:t>
            </a:fld>
            <a:endParaRPr lang="zh-CN" altLang="en-US"/>
          </a:p>
        </p:txBody>
      </p:sp>
      <p:sp>
        <p:nvSpPr>
          <p:cNvPr id="5" name="页脚占位符 4">
            <a:extLst>
              <a:ext uri="{FF2B5EF4-FFF2-40B4-BE49-F238E27FC236}">
                <a16:creationId xmlns:a16="http://schemas.microsoft.com/office/drawing/2014/main" id="{9407F459-68C7-4728-924C-9CB93A6535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6CBB00FE-C362-450D-9EBB-AD36B576CC1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CE825F-A3F6-4E18-9FE5-325E98BADD95}" type="slidenum">
              <a:rPr lang="zh-CN" altLang="en-US" smtClean="0"/>
              <a:t>‹#›</a:t>
            </a:fld>
            <a:endParaRPr lang="zh-CN" altLang="en-US"/>
          </a:p>
        </p:txBody>
      </p:sp>
    </p:spTree>
    <p:extLst>
      <p:ext uri="{BB962C8B-B14F-4D97-AF65-F5344CB8AC3E}">
        <p14:creationId xmlns:p14="http://schemas.microsoft.com/office/powerpoint/2010/main" val="5653048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95A6A0-B7FF-4189-9640-124DBB759ADD}"/>
              </a:ext>
            </a:extLst>
          </p:cNvPr>
          <p:cNvSpPr>
            <a:spLocks noGrp="1"/>
          </p:cNvSpPr>
          <p:nvPr>
            <p:ph type="ctrTitle"/>
          </p:nvPr>
        </p:nvSpPr>
        <p:spPr/>
        <p:txBody>
          <a:bodyPr>
            <a:normAutofit fontScale="90000"/>
          </a:bodyPr>
          <a:lstStyle/>
          <a:p>
            <a:r>
              <a:rPr lang="en-US" altLang="zh-CN" dirty="0"/>
              <a:t>Recent Controlled Approaches on Conditional Text Generation</a:t>
            </a:r>
            <a:endParaRPr lang="zh-CN" altLang="en-US" dirty="0"/>
          </a:p>
        </p:txBody>
      </p:sp>
      <p:sp>
        <p:nvSpPr>
          <p:cNvPr id="3" name="副标题 2">
            <a:extLst>
              <a:ext uri="{FF2B5EF4-FFF2-40B4-BE49-F238E27FC236}">
                <a16:creationId xmlns:a16="http://schemas.microsoft.com/office/drawing/2014/main" id="{9E410133-2EE0-4E7F-83B0-53A4D6B0D9E9}"/>
              </a:ext>
            </a:extLst>
          </p:cNvPr>
          <p:cNvSpPr>
            <a:spLocks noGrp="1"/>
          </p:cNvSpPr>
          <p:nvPr>
            <p:ph type="subTitle" idx="1"/>
          </p:nvPr>
        </p:nvSpPr>
        <p:spPr/>
        <p:txBody>
          <a:bodyPr/>
          <a:lstStyle/>
          <a:p>
            <a:r>
              <a:rPr lang="en-US" altLang="zh-CN" dirty="0"/>
              <a:t>Hongru</a:t>
            </a:r>
          </a:p>
          <a:p>
            <a:r>
              <a:rPr lang="en-US" altLang="zh-CN" dirty="0"/>
              <a:t>2021-03-26</a:t>
            </a:r>
            <a:endParaRPr lang="zh-CN" altLang="en-US" dirty="0"/>
          </a:p>
        </p:txBody>
      </p:sp>
      <p:sp>
        <p:nvSpPr>
          <p:cNvPr id="4" name="灯片编号占位符 3">
            <a:extLst>
              <a:ext uri="{FF2B5EF4-FFF2-40B4-BE49-F238E27FC236}">
                <a16:creationId xmlns:a16="http://schemas.microsoft.com/office/drawing/2014/main" id="{E29CA984-9EBE-477A-9514-1A864C1FF4A3}"/>
              </a:ext>
            </a:extLst>
          </p:cNvPr>
          <p:cNvSpPr>
            <a:spLocks noGrp="1"/>
          </p:cNvSpPr>
          <p:nvPr>
            <p:ph type="sldNum" sz="quarter" idx="12"/>
          </p:nvPr>
        </p:nvSpPr>
        <p:spPr/>
        <p:txBody>
          <a:bodyPr/>
          <a:lstStyle/>
          <a:p>
            <a:fld id="{90CE825F-A3F6-4E18-9FE5-325E98BADD95}" type="slidenum">
              <a:rPr lang="zh-CN" altLang="en-US" smtClean="0"/>
              <a:t>1</a:t>
            </a:fld>
            <a:endParaRPr lang="zh-CN" altLang="en-US" dirty="0"/>
          </a:p>
        </p:txBody>
      </p:sp>
      <p:sp>
        <p:nvSpPr>
          <p:cNvPr id="5" name="灯片编号占位符 3">
            <a:extLst>
              <a:ext uri="{FF2B5EF4-FFF2-40B4-BE49-F238E27FC236}">
                <a16:creationId xmlns:a16="http://schemas.microsoft.com/office/drawing/2014/main" id="{DEBC159A-63DF-4022-BFD2-886CA7930BD5}"/>
              </a:ext>
            </a:extLst>
          </p:cNvPr>
          <p:cNvSpPr txBox="1">
            <a:spLocks/>
          </p:cNvSpPr>
          <p:nvPr/>
        </p:nvSpPr>
        <p:spPr>
          <a:xfrm>
            <a:off x="8934879" y="6356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 21</a:t>
            </a:r>
            <a:endParaRPr lang="zh-CN" altLang="en-US" dirty="0"/>
          </a:p>
        </p:txBody>
      </p:sp>
    </p:spTree>
    <p:extLst>
      <p:ext uri="{BB962C8B-B14F-4D97-AF65-F5344CB8AC3E}">
        <p14:creationId xmlns:p14="http://schemas.microsoft.com/office/powerpoint/2010/main" val="26368293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914B117-8D7E-46EC-80F1-DDCF381E1438}"/>
              </a:ext>
            </a:extLst>
          </p:cNvPr>
          <p:cNvSpPr>
            <a:spLocks noGrp="1"/>
          </p:cNvSpPr>
          <p:nvPr>
            <p:ph idx="1"/>
          </p:nvPr>
        </p:nvSpPr>
        <p:spPr/>
        <p:txBody>
          <a:bodyPr/>
          <a:lstStyle/>
          <a:p>
            <a:r>
              <a:rPr lang="en-US" altLang="zh-CN" dirty="0"/>
              <a:t>Problem Formalization</a:t>
            </a:r>
          </a:p>
          <a:p>
            <a:pPr lvl="1"/>
            <a:r>
              <a:rPr lang="en-US" altLang="zh-CN" dirty="0"/>
              <a:t>Find a language model under specific condition.</a:t>
            </a:r>
          </a:p>
          <a:p>
            <a:endParaRPr lang="en-US" altLang="zh-CN" dirty="0"/>
          </a:p>
          <a:p>
            <a:r>
              <a:rPr lang="en-US" altLang="zh-CN" dirty="0"/>
              <a:t>Challenges:</a:t>
            </a:r>
          </a:p>
          <a:p>
            <a:pPr lvl="1"/>
            <a:r>
              <a:rPr lang="en-US" altLang="zh-CN" dirty="0"/>
              <a:t>How to define and model the condition</a:t>
            </a:r>
          </a:p>
          <a:p>
            <a:pPr lvl="1"/>
            <a:r>
              <a:rPr lang="en-US" altLang="zh-CN" dirty="0"/>
              <a:t>How to train the model</a:t>
            </a:r>
            <a:endParaRPr lang="zh-CN" altLang="en-US" dirty="0"/>
          </a:p>
        </p:txBody>
      </p:sp>
      <p:pic>
        <p:nvPicPr>
          <p:cNvPr id="5" name="图片 4">
            <a:extLst>
              <a:ext uri="{FF2B5EF4-FFF2-40B4-BE49-F238E27FC236}">
                <a16:creationId xmlns:a16="http://schemas.microsoft.com/office/drawing/2014/main" id="{D91D2E48-E8D9-4D8F-97B2-536185680C30}"/>
              </a:ext>
            </a:extLst>
          </p:cNvPr>
          <p:cNvPicPr>
            <a:picLocks noChangeAspect="1"/>
          </p:cNvPicPr>
          <p:nvPr/>
        </p:nvPicPr>
        <p:blipFill rotWithShape="1">
          <a:blip r:embed="rId3">
            <a:extLst>
              <a:ext uri="{28A0092B-C50C-407E-A947-70E740481C1C}">
                <a14:useLocalDpi xmlns:a14="http://schemas.microsoft.com/office/drawing/2010/main" val="0"/>
              </a:ext>
            </a:extLst>
          </a:blip>
          <a:srcRect l="21814" t="24860" r="16519" b="19012"/>
          <a:stretch/>
        </p:blipFill>
        <p:spPr>
          <a:xfrm>
            <a:off x="5552860" y="2782731"/>
            <a:ext cx="1086280" cy="426263"/>
          </a:xfrm>
          <a:prstGeom prst="rect">
            <a:avLst/>
          </a:prstGeom>
        </p:spPr>
      </p:pic>
      <p:sp>
        <p:nvSpPr>
          <p:cNvPr id="2" name="标题 1">
            <a:extLst>
              <a:ext uri="{FF2B5EF4-FFF2-40B4-BE49-F238E27FC236}">
                <a16:creationId xmlns:a16="http://schemas.microsoft.com/office/drawing/2014/main" id="{CD230B9B-D3EF-49E4-84A5-CB0B3A8373F0}"/>
              </a:ext>
            </a:extLst>
          </p:cNvPr>
          <p:cNvSpPr>
            <a:spLocks noGrp="1"/>
          </p:cNvSpPr>
          <p:nvPr>
            <p:ph type="title"/>
          </p:nvPr>
        </p:nvSpPr>
        <p:spPr/>
        <p:txBody>
          <a:bodyPr/>
          <a:lstStyle/>
          <a:p>
            <a:r>
              <a:rPr lang="en-US" altLang="zh-CN" dirty="0"/>
              <a:t>Approaches</a:t>
            </a:r>
            <a:endParaRPr lang="zh-CN" altLang="en-US" dirty="0"/>
          </a:p>
        </p:txBody>
      </p:sp>
      <p:sp>
        <p:nvSpPr>
          <p:cNvPr id="6" name="灯片编号占位符 5">
            <a:extLst>
              <a:ext uri="{FF2B5EF4-FFF2-40B4-BE49-F238E27FC236}">
                <a16:creationId xmlns:a16="http://schemas.microsoft.com/office/drawing/2014/main" id="{B350AD8B-0BE1-4EF2-A502-901888CF2CEC}"/>
              </a:ext>
            </a:extLst>
          </p:cNvPr>
          <p:cNvSpPr>
            <a:spLocks noGrp="1"/>
          </p:cNvSpPr>
          <p:nvPr>
            <p:ph type="sldNum" sz="quarter" idx="12"/>
          </p:nvPr>
        </p:nvSpPr>
        <p:spPr/>
        <p:txBody>
          <a:bodyPr/>
          <a:lstStyle/>
          <a:p>
            <a:fld id="{90CE825F-A3F6-4E18-9FE5-325E98BADD95}" type="slidenum">
              <a:rPr lang="zh-CN" altLang="en-US" smtClean="0"/>
              <a:t>10</a:t>
            </a:fld>
            <a:endParaRPr lang="zh-CN" altLang="en-US"/>
          </a:p>
        </p:txBody>
      </p:sp>
      <p:sp>
        <p:nvSpPr>
          <p:cNvPr id="7" name="灯片编号占位符 3">
            <a:extLst>
              <a:ext uri="{FF2B5EF4-FFF2-40B4-BE49-F238E27FC236}">
                <a16:creationId xmlns:a16="http://schemas.microsoft.com/office/drawing/2014/main" id="{5151E642-FD39-4730-9F53-1A3DF87FC958}"/>
              </a:ext>
            </a:extLst>
          </p:cNvPr>
          <p:cNvSpPr txBox="1">
            <a:spLocks/>
          </p:cNvSpPr>
          <p:nvPr/>
        </p:nvSpPr>
        <p:spPr>
          <a:xfrm>
            <a:off x="8934879" y="6356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 21</a:t>
            </a:r>
            <a:endParaRPr lang="zh-CN" altLang="en-US" dirty="0"/>
          </a:p>
        </p:txBody>
      </p:sp>
    </p:spTree>
    <p:extLst>
      <p:ext uri="{BB962C8B-B14F-4D97-AF65-F5344CB8AC3E}">
        <p14:creationId xmlns:p14="http://schemas.microsoft.com/office/powerpoint/2010/main" val="4113878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6E3AAC-8F6B-47C2-838C-4362B799184C}"/>
              </a:ext>
            </a:extLst>
          </p:cNvPr>
          <p:cNvSpPr>
            <a:spLocks noGrp="1"/>
          </p:cNvSpPr>
          <p:nvPr>
            <p:ph type="title"/>
          </p:nvPr>
        </p:nvSpPr>
        <p:spPr/>
        <p:txBody>
          <a:bodyPr/>
          <a:lstStyle/>
          <a:p>
            <a:r>
              <a:rPr lang="en-US" altLang="zh-CN" dirty="0"/>
              <a:t>Approaches - CTRL</a:t>
            </a:r>
            <a:endParaRPr lang="zh-CN" altLang="en-US" dirty="0"/>
          </a:p>
        </p:txBody>
      </p:sp>
      <p:sp>
        <p:nvSpPr>
          <p:cNvPr id="3" name="内容占位符 2">
            <a:extLst>
              <a:ext uri="{FF2B5EF4-FFF2-40B4-BE49-F238E27FC236}">
                <a16:creationId xmlns:a16="http://schemas.microsoft.com/office/drawing/2014/main" id="{9DB49E8C-5DA6-4D0F-8BF4-BB76DF59F7BD}"/>
              </a:ext>
            </a:extLst>
          </p:cNvPr>
          <p:cNvSpPr>
            <a:spLocks noGrp="1"/>
          </p:cNvSpPr>
          <p:nvPr>
            <p:ph idx="1"/>
          </p:nvPr>
        </p:nvSpPr>
        <p:spPr/>
        <p:txBody>
          <a:bodyPr/>
          <a:lstStyle/>
          <a:p>
            <a:r>
              <a:rPr lang="en-US" altLang="zh-CN" dirty="0"/>
              <a:t>Directly modeling              by control codes</a:t>
            </a:r>
          </a:p>
          <a:p>
            <a:r>
              <a:rPr lang="en-US" altLang="zh-CN" dirty="0"/>
              <a:t>A pretrained work similar to GPT2</a:t>
            </a:r>
          </a:p>
          <a:p>
            <a:pPr lvl="1"/>
            <a:r>
              <a:rPr lang="en-US" altLang="zh-CN" dirty="0"/>
              <a:t>140GB of text (</a:t>
            </a:r>
            <a:r>
              <a:rPr lang="en-US" altLang="zh-CN" dirty="0" err="1"/>
              <a:t>Wikidata</a:t>
            </a:r>
            <a:r>
              <a:rPr lang="en-US" altLang="zh-CN" dirty="0"/>
              <a:t>, </a:t>
            </a:r>
            <a:r>
              <a:rPr lang="en-US" altLang="zh-CN" dirty="0" err="1"/>
              <a:t>OpenWebText</a:t>
            </a:r>
            <a:r>
              <a:rPr lang="en-US" altLang="zh-CN" dirty="0"/>
              <a:t>,…,</a:t>
            </a:r>
            <a:r>
              <a:rPr lang="zh-CN" altLang="en-US" dirty="0"/>
              <a:t> </a:t>
            </a:r>
            <a:r>
              <a:rPr lang="en-US" altLang="zh-CN" dirty="0" err="1"/>
              <a:t>TrivialQA</a:t>
            </a:r>
            <a:r>
              <a:rPr lang="en-US" altLang="zh-CN" dirty="0"/>
              <a:t>,</a:t>
            </a:r>
            <a:r>
              <a:rPr lang="zh-CN" altLang="en-US" dirty="0"/>
              <a:t> </a:t>
            </a:r>
            <a:r>
              <a:rPr lang="en-US" altLang="zh-CN" dirty="0"/>
              <a:t>…,)</a:t>
            </a:r>
          </a:p>
          <a:p>
            <a:pPr lvl="1"/>
            <a:r>
              <a:rPr lang="en-US" altLang="zh-CN" dirty="0"/>
              <a:t>Training on sequences of raw text prepended with control codes.</a:t>
            </a:r>
          </a:p>
          <a:p>
            <a:pPr lvl="1"/>
            <a:endParaRPr lang="zh-CN" altLang="en-US" dirty="0"/>
          </a:p>
        </p:txBody>
      </p:sp>
      <p:sp>
        <p:nvSpPr>
          <p:cNvPr id="5" name="文本框 4">
            <a:extLst>
              <a:ext uri="{FF2B5EF4-FFF2-40B4-BE49-F238E27FC236}">
                <a16:creationId xmlns:a16="http://schemas.microsoft.com/office/drawing/2014/main" id="{0FF29D90-4C04-4B0C-86F9-5513349DFF57}"/>
              </a:ext>
            </a:extLst>
          </p:cNvPr>
          <p:cNvSpPr txBox="1"/>
          <p:nvPr/>
        </p:nvSpPr>
        <p:spPr>
          <a:xfrm>
            <a:off x="456354" y="6242447"/>
            <a:ext cx="11279290" cy="615553"/>
          </a:xfrm>
          <a:prstGeom prst="rect">
            <a:avLst/>
          </a:prstGeom>
          <a:noFill/>
        </p:spPr>
        <p:txBody>
          <a:bodyPr wrap="square" rtlCol="0">
            <a:spAutoFit/>
          </a:bodyPr>
          <a:lstStyle/>
          <a:p>
            <a:r>
              <a:rPr lang="en-US" altLang="zh-CN" sz="1600" dirty="0">
                <a:latin typeface="Arial" panose="020B0604020202020204" pitchFamily="34" charset="0"/>
                <a:cs typeface="Arial" panose="020B0604020202020204" pitchFamily="34" charset="0"/>
              </a:rPr>
              <a:t>Nitish S </a:t>
            </a:r>
            <a:r>
              <a:rPr lang="en-US" altLang="zh-CN" sz="1600" dirty="0" err="1">
                <a:latin typeface="Arial" panose="020B0604020202020204" pitchFamily="34" charset="0"/>
                <a:cs typeface="Arial" panose="020B0604020202020204" pitchFamily="34" charset="0"/>
              </a:rPr>
              <a:t>Keskar</a:t>
            </a:r>
            <a:r>
              <a:rPr lang="en-US" altLang="zh-CN" sz="1600" dirty="0">
                <a:latin typeface="Arial" panose="020B0604020202020204" pitchFamily="34" charset="0"/>
                <a:cs typeface="Arial" panose="020B0604020202020204" pitchFamily="34" charset="0"/>
              </a:rPr>
              <a:t>, et al. </a:t>
            </a:r>
            <a:r>
              <a:rPr lang="en-US" altLang="zh-CN" sz="1600" i="1" dirty="0">
                <a:solidFill>
                  <a:srgbClr val="000000"/>
                </a:solidFill>
                <a:effectLst/>
                <a:latin typeface="Arial" panose="020B0604020202020204" pitchFamily="34" charset="0"/>
                <a:cs typeface="Arial" panose="020B0604020202020204" pitchFamily="34" charset="0"/>
              </a:rPr>
              <a:t>CTRL: A Conditional Transformer Language Model for Controllable Generation </a:t>
            </a:r>
            <a:r>
              <a:rPr lang="en-US" altLang="zh-CN" sz="1600" i="1" dirty="0" err="1">
                <a:solidFill>
                  <a:srgbClr val="000000"/>
                </a:solidFill>
                <a:effectLst/>
                <a:latin typeface="Arial" panose="020B0604020202020204" pitchFamily="34" charset="0"/>
                <a:cs typeface="Arial" panose="020B0604020202020204" pitchFamily="34" charset="0"/>
              </a:rPr>
              <a:t>arixv</a:t>
            </a:r>
            <a:r>
              <a:rPr lang="en-US" altLang="zh-CN" sz="1600" i="1" dirty="0">
                <a:solidFill>
                  <a:srgbClr val="000000"/>
                </a:solidFill>
                <a:effectLst/>
                <a:latin typeface="Arial" panose="020B0604020202020204" pitchFamily="34" charset="0"/>
                <a:cs typeface="Arial" panose="020B0604020202020204" pitchFamily="34" charset="0"/>
              </a:rPr>
              <a:t> 2019</a:t>
            </a:r>
          </a:p>
          <a:p>
            <a:endParaRPr lang="zh-CN" altLang="en-US" dirty="0"/>
          </a:p>
        </p:txBody>
      </p:sp>
      <p:pic>
        <p:nvPicPr>
          <p:cNvPr id="6" name="图片 5">
            <a:extLst>
              <a:ext uri="{FF2B5EF4-FFF2-40B4-BE49-F238E27FC236}">
                <a16:creationId xmlns:a16="http://schemas.microsoft.com/office/drawing/2014/main" id="{FCB1183C-F8C3-4F5E-9871-9AB34DB01EF6}"/>
              </a:ext>
            </a:extLst>
          </p:cNvPr>
          <p:cNvPicPr>
            <a:picLocks noChangeAspect="1"/>
          </p:cNvPicPr>
          <p:nvPr/>
        </p:nvPicPr>
        <p:blipFill rotWithShape="1">
          <a:blip r:embed="rId3">
            <a:extLst>
              <a:ext uri="{28A0092B-C50C-407E-A947-70E740481C1C}">
                <a14:useLocalDpi xmlns:a14="http://schemas.microsoft.com/office/drawing/2010/main" val="0"/>
              </a:ext>
            </a:extLst>
          </a:blip>
          <a:srcRect l="21814" t="24860" r="16519" b="19012"/>
          <a:stretch/>
        </p:blipFill>
        <p:spPr>
          <a:xfrm>
            <a:off x="4040318" y="1825625"/>
            <a:ext cx="1086280" cy="426263"/>
          </a:xfrm>
          <a:prstGeom prst="rect">
            <a:avLst/>
          </a:prstGeom>
        </p:spPr>
      </p:pic>
      <p:pic>
        <p:nvPicPr>
          <p:cNvPr id="8" name="图片 7">
            <a:extLst>
              <a:ext uri="{FF2B5EF4-FFF2-40B4-BE49-F238E27FC236}">
                <a16:creationId xmlns:a16="http://schemas.microsoft.com/office/drawing/2014/main" id="{7F7D4A49-0B1A-4999-B1B1-57F8137F7A6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43757" y="1570085"/>
            <a:ext cx="2743438" cy="937341"/>
          </a:xfrm>
          <a:prstGeom prst="rect">
            <a:avLst/>
          </a:prstGeom>
        </p:spPr>
      </p:pic>
      <p:pic>
        <p:nvPicPr>
          <p:cNvPr id="10" name="图片 9">
            <a:extLst>
              <a:ext uri="{FF2B5EF4-FFF2-40B4-BE49-F238E27FC236}">
                <a16:creationId xmlns:a16="http://schemas.microsoft.com/office/drawing/2014/main" id="{C9D37DF1-3074-432A-8D86-26C9CDF033F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45449" y="4182209"/>
            <a:ext cx="9701101" cy="1257409"/>
          </a:xfrm>
          <a:prstGeom prst="rect">
            <a:avLst/>
          </a:prstGeom>
        </p:spPr>
      </p:pic>
      <p:sp>
        <p:nvSpPr>
          <p:cNvPr id="11" name="灯片编号占位符 10">
            <a:extLst>
              <a:ext uri="{FF2B5EF4-FFF2-40B4-BE49-F238E27FC236}">
                <a16:creationId xmlns:a16="http://schemas.microsoft.com/office/drawing/2014/main" id="{78CF5BA0-E9EF-4090-AD5C-42B27CAE13EE}"/>
              </a:ext>
            </a:extLst>
          </p:cNvPr>
          <p:cNvSpPr>
            <a:spLocks noGrp="1"/>
          </p:cNvSpPr>
          <p:nvPr>
            <p:ph type="sldNum" sz="quarter" idx="12"/>
          </p:nvPr>
        </p:nvSpPr>
        <p:spPr/>
        <p:txBody>
          <a:bodyPr/>
          <a:lstStyle/>
          <a:p>
            <a:fld id="{90CE825F-A3F6-4E18-9FE5-325E98BADD95}" type="slidenum">
              <a:rPr lang="zh-CN" altLang="en-US" smtClean="0"/>
              <a:t>11</a:t>
            </a:fld>
            <a:endParaRPr lang="zh-CN" altLang="en-US"/>
          </a:p>
        </p:txBody>
      </p:sp>
      <p:sp>
        <p:nvSpPr>
          <p:cNvPr id="12" name="灯片编号占位符 3">
            <a:extLst>
              <a:ext uri="{FF2B5EF4-FFF2-40B4-BE49-F238E27FC236}">
                <a16:creationId xmlns:a16="http://schemas.microsoft.com/office/drawing/2014/main" id="{0B4C4A30-1CC3-4ABD-850A-A704509898F8}"/>
              </a:ext>
            </a:extLst>
          </p:cNvPr>
          <p:cNvSpPr txBox="1">
            <a:spLocks/>
          </p:cNvSpPr>
          <p:nvPr/>
        </p:nvSpPr>
        <p:spPr>
          <a:xfrm>
            <a:off x="8934879" y="6356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 21</a:t>
            </a:r>
            <a:endParaRPr lang="zh-CN" altLang="en-US" dirty="0"/>
          </a:p>
        </p:txBody>
      </p:sp>
    </p:spTree>
    <p:extLst>
      <p:ext uri="{BB962C8B-B14F-4D97-AF65-F5344CB8AC3E}">
        <p14:creationId xmlns:p14="http://schemas.microsoft.com/office/powerpoint/2010/main" val="36950007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6E3AAC-8F6B-47C2-838C-4362B799184C}"/>
              </a:ext>
            </a:extLst>
          </p:cNvPr>
          <p:cNvSpPr>
            <a:spLocks noGrp="1"/>
          </p:cNvSpPr>
          <p:nvPr>
            <p:ph type="title"/>
          </p:nvPr>
        </p:nvSpPr>
        <p:spPr/>
        <p:txBody>
          <a:bodyPr/>
          <a:lstStyle/>
          <a:p>
            <a:r>
              <a:rPr lang="en-US" altLang="zh-CN" dirty="0"/>
              <a:t>Approaches - CTRL</a:t>
            </a:r>
            <a:endParaRPr lang="zh-CN" altLang="en-US" dirty="0"/>
          </a:p>
        </p:txBody>
      </p:sp>
      <p:sp>
        <p:nvSpPr>
          <p:cNvPr id="3" name="内容占位符 2">
            <a:extLst>
              <a:ext uri="{FF2B5EF4-FFF2-40B4-BE49-F238E27FC236}">
                <a16:creationId xmlns:a16="http://schemas.microsoft.com/office/drawing/2014/main" id="{9DB49E8C-5DA6-4D0F-8BF4-BB76DF59F7BD}"/>
              </a:ext>
            </a:extLst>
          </p:cNvPr>
          <p:cNvSpPr>
            <a:spLocks noGrp="1"/>
          </p:cNvSpPr>
          <p:nvPr>
            <p:ph idx="1"/>
          </p:nvPr>
        </p:nvSpPr>
        <p:spPr/>
        <p:txBody>
          <a:bodyPr/>
          <a:lstStyle/>
          <a:p>
            <a:r>
              <a:rPr lang="en-US" altLang="zh-CN" dirty="0"/>
              <a:t>Pros</a:t>
            </a:r>
          </a:p>
          <a:p>
            <a:pPr lvl="1"/>
            <a:r>
              <a:rPr lang="en-US" altLang="zh-CN" dirty="0"/>
              <a:t>Rich control codes, even including html links, questions.</a:t>
            </a:r>
          </a:p>
          <a:p>
            <a:r>
              <a:rPr lang="en-US" altLang="zh-CN" dirty="0"/>
              <a:t>Cons</a:t>
            </a:r>
          </a:p>
          <a:p>
            <a:pPr lvl="1"/>
            <a:r>
              <a:rPr lang="en-US" altLang="zh-CN" dirty="0"/>
              <a:t>Rely on too large amount of data.</a:t>
            </a:r>
          </a:p>
          <a:p>
            <a:pPr lvl="1"/>
            <a:r>
              <a:rPr lang="en-US" altLang="zh-CN" dirty="0"/>
              <a:t>Hard to fine-tune.</a:t>
            </a:r>
          </a:p>
        </p:txBody>
      </p:sp>
      <p:sp>
        <p:nvSpPr>
          <p:cNvPr id="5" name="文本框 4">
            <a:extLst>
              <a:ext uri="{FF2B5EF4-FFF2-40B4-BE49-F238E27FC236}">
                <a16:creationId xmlns:a16="http://schemas.microsoft.com/office/drawing/2014/main" id="{0FF29D90-4C04-4B0C-86F9-5513349DFF57}"/>
              </a:ext>
            </a:extLst>
          </p:cNvPr>
          <p:cNvSpPr txBox="1"/>
          <p:nvPr/>
        </p:nvSpPr>
        <p:spPr>
          <a:xfrm>
            <a:off x="456354" y="6242447"/>
            <a:ext cx="11279290" cy="615553"/>
          </a:xfrm>
          <a:prstGeom prst="rect">
            <a:avLst/>
          </a:prstGeom>
          <a:noFill/>
        </p:spPr>
        <p:txBody>
          <a:bodyPr wrap="square" rtlCol="0">
            <a:spAutoFit/>
          </a:bodyPr>
          <a:lstStyle/>
          <a:p>
            <a:r>
              <a:rPr lang="en-US" altLang="zh-CN" sz="1600" dirty="0" err="1">
                <a:latin typeface="Arial" panose="020B0604020202020204" pitchFamily="34" charset="0"/>
                <a:cs typeface="Arial" panose="020B0604020202020204" pitchFamily="34" charset="0"/>
              </a:rPr>
              <a:t>Keskar</a:t>
            </a:r>
            <a:r>
              <a:rPr lang="en-US" altLang="zh-CN" sz="1600" dirty="0">
                <a:latin typeface="Arial" panose="020B0604020202020204" pitchFamily="34" charset="0"/>
                <a:cs typeface="Arial" panose="020B0604020202020204" pitchFamily="34" charset="0"/>
              </a:rPr>
              <a:t>, et al. </a:t>
            </a:r>
            <a:r>
              <a:rPr lang="en-US" altLang="zh-CN" sz="1600" i="1" dirty="0">
                <a:solidFill>
                  <a:srgbClr val="000000"/>
                </a:solidFill>
                <a:effectLst/>
                <a:latin typeface="Arial" panose="020B0604020202020204" pitchFamily="34" charset="0"/>
                <a:cs typeface="Arial" panose="020B0604020202020204" pitchFamily="34" charset="0"/>
              </a:rPr>
              <a:t>CTRL: A Conditional Transformer Language Model for Controllable Generation </a:t>
            </a:r>
            <a:r>
              <a:rPr lang="en-US" altLang="zh-CN" sz="1600" i="1" dirty="0" err="1">
                <a:solidFill>
                  <a:srgbClr val="000000"/>
                </a:solidFill>
                <a:effectLst/>
                <a:latin typeface="Arial" panose="020B0604020202020204" pitchFamily="34" charset="0"/>
                <a:cs typeface="Arial" panose="020B0604020202020204" pitchFamily="34" charset="0"/>
              </a:rPr>
              <a:t>arixv</a:t>
            </a:r>
            <a:r>
              <a:rPr lang="en-US" altLang="zh-CN" sz="1600" i="1" dirty="0">
                <a:solidFill>
                  <a:srgbClr val="000000"/>
                </a:solidFill>
                <a:effectLst/>
                <a:latin typeface="Arial" panose="020B0604020202020204" pitchFamily="34" charset="0"/>
                <a:cs typeface="Arial" panose="020B0604020202020204" pitchFamily="34" charset="0"/>
              </a:rPr>
              <a:t> 2019</a:t>
            </a:r>
          </a:p>
          <a:p>
            <a:endParaRPr lang="zh-CN" altLang="en-US" dirty="0"/>
          </a:p>
        </p:txBody>
      </p:sp>
      <p:pic>
        <p:nvPicPr>
          <p:cNvPr id="7" name="图片 6">
            <a:extLst>
              <a:ext uri="{FF2B5EF4-FFF2-40B4-BE49-F238E27FC236}">
                <a16:creationId xmlns:a16="http://schemas.microsoft.com/office/drawing/2014/main" id="{2745FA52-3FE4-4F1D-AFB0-E1DD2B988A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538" y="5320252"/>
            <a:ext cx="5468461" cy="856711"/>
          </a:xfrm>
          <a:prstGeom prst="rect">
            <a:avLst/>
          </a:prstGeom>
        </p:spPr>
      </p:pic>
      <p:pic>
        <p:nvPicPr>
          <p:cNvPr id="11" name="图片 10">
            <a:extLst>
              <a:ext uri="{FF2B5EF4-FFF2-40B4-BE49-F238E27FC236}">
                <a16:creationId xmlns:a16="http://schemas.microsoft.com/office/drawing/2014/main" id="{BB42D4BD-F6BB-4655-B22B-5D96542EC5B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46279" y="5432637"/>
            <a:ext cx="5881552" cy="631939"/>
          </a:xfrm>
          <a:prstGeom prst="rect">
            <a:avLst/>
          </a:prstGeom>
        </p:spPr>
      </p:pic>
      <p:sp>
        <p:nvSpPr>
          <p:cNvPr id="12" name="灯片编号占位符 11">
            <a:extLst>
              <a:ext uri="{FF2B5EF4-FFF2-40B4-BE49-F238E27FC236}">
                <a16:creationId xmlns:a16="http://schemas.microsoft.com/office/drawing/2014/main" id="{21A2D56F-E052-4842-A20E-99B4354242CB}"/>
              </a:ext>
            </a:extLst>
          </p:cNvPr>
          <p:cNvSpPr>
            <a:spLocks noGrp="1"/>
          </p:cNvSpPr>
          <p:nvPr>
            <p:ph type="sldNum" sz="quarter" idx="12"/>
          </p:nvPr>
        </p:nvSpPr>
        <p:spPr/>
        <p:txBody>
          <a:bodyPr/>
          <a:lstStyle/>
          <a:p>
            <a:fld id="{90CE825F-A3F6-4E18-9FE5-325E98BADD95}" type="slidenum">
              <a:rPr lang="zh-CN" altLang="en-US" smtClean="0"/>
              <a:t>12</a:t>
            </a:fld>
            <a:endParaRPr lang="zh-CN" altLang="en-US"/>
          </a:p>
        </p:txBody>
      </p:sp>
      <p:sp>
        <p:nvSpPr>
          <p:cNvPr id="13" name="灯片编号占位符 3">
            <a:extLst>
              <a:ext uri="{FF2B5EF4-FFF2-40B4-BE49-F238E27FC236}">
                <a16:creationId xmlns:a16="http://schemas.microsoft.com/office/drawing/2014/main" id="{3B8EA1DF-44EB-4AB4-80A9-942774CE36F3}"/>
              </a:ext>
            </a:extLst>
          </p:cNvPr>
          <p:cNvSpPr txBox="1">
            <a:spLocks/>
          </p:cNvSpPr>
          <p:nvPr/>
        </p:nvSpPr>
        <p:spPr>
          <a:xfrm>
            <a:off x="8934879" y="6356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 21</a:t>
            </a:r>
            <a:endParaRPr lang="zh-CN" altLang="en-US" dirty="0"/>
          </a:p>
        </p:txBody>
      </p:sp>
    </p:spTree>
    <p:extLst>
      <p:ext uri="{BB962C8B-B14F-4D97-AF65-F5344CB8AC3E}">
        <p14:creationId xmlns:p14="http://schemas.microsoft.com/office/powerpoint/2010/main" val="2613103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35B0BF-E34A-41F6-83ED-4C99708320B6}"/>
              </a:ext>
            </a:extLst>
          </p:cNvPr>
          <p:cNvSpPr>
            <a:spLocks noGrp="1"/>
          </p:cNvSpPr>
          <p:nvPr>
            <p:ph type="title"/>
          </p:nvPr>
        </p:nvSpPr>
        <p:spPr/>
        <p:txBody>
          <a:bodyPr/>
          <a:lstStyle/>
          <a:p>
            <a:r>
              <a:rPr lang="en-US" altLang="zh-CN" dirty="0"/>
              <a:t>Approaches - PPLM</a:t>
            </a:r>
            <a:endParaRPr lang="zh-CN" altLang="en-US" dirty="0"/>
          </a:p>
        </p:txBody>
      </p:sp>
      <p:sp>
        <p:nvSpPr>
          <p:cNvPr id="3" name="内容占位符 2">
            <a:extLst>
              <a:ext uri="{FF2B5EF4-FFF2-40B4-BE49-F238E27FC236}">
                <a16:creationId xmlns:a16="http://schemas.microsoft.com/office/drawing/2014/main" id="{1E769F87-F502-44C9-8F12-6DEF8EAC5D71}"/>
              </a:ext>
            </a:extLst>
          </p:cNvPr>
          <p:cNvSpPr>
            <a:spLocks noGrp="1"/>
          </p:cNvSpPr>
          <p:nvPr>
            <p:ph idx="1"/>
          </p:nvPr>
        </p:nvSpPr>
        <p:spPr>
          <a:xfrm>
            <a:off x="838200" y="1825625"/>
            <a:ext cx="7288272" cy="4351338"/>
          </a:xfrm>
        </p:spPr>
        <p:txBody>
          <a:bodyPr/>
          <a:lstStyle/>
          <a:p>
            <a:r>
              <a:rPr lang="en-US" altLang="zh-CN" dirty="0"/>
              <a:t>Modeling                             instead.</a:t>
            </a:r>
          </a:p>
          <a:p>
            <a:r>
              <a:rPr lang="en-US" altLang="zh-CN" dirty="0"/>
              <a:t>Just need to train attribute model</a:t>
            </a:r>
          </a:p>
          <a:p>
            <a:r>
              <a:rPr lang="en-US" altLang="zh-CN" dirty="0"/>
              <a:t>Control the generation by updating the hidden states of language models</a:t>
            </a:r>
          </a:p>
          <a:p>
            <a:pPr lvl="1"/>
            <a:r>
              <a:rPr lang="en-US" altLang="zh-CN" dirty="0"/>
              <a:t>Essentially a new decoding strategy.</a:t>
            </a:r>
            <a:endParaRPr lang="zh-CN" altLang="en-US" dirty="0"/>
          </a:p>
        </p:txBody>
      </p:sp>
      <p:sp>
        <p:nvSpPr>
          <p:cNvPr id="4" name="文本框 3">
            <a:extLst>
              <a:ext uri="{FF2B5EF4-FFF2-40B4-BE49-F238E27FC236}">
                <a16:creationId xmlns:a16="http://schemas.microsoft.com/office/drawing/2014/main" id="{15A54A02-DA1A-402A-9180-24B26296AF38}"/>
              </a:ext>
            </a:extLst>
          </p:cNvPr>
          <p:cNvSpPr txBox="1"/>
          <p:nvPr/>
        </p:nvSpPr>
        <p:spPr>
          <a:xfrm>
            <a:off x="456354" y="6242447"/>
            <a:ext cx="11279290" cy="615553"/>
          </a:xfrm>
          <a:prstGeom prst="rect">
            <a:avLst/>
          </a:prstGeom>
          <a:noFill/>
        </p:spPr>
        <p:txBody>
          <a:bodyPr wrap="square" rtlCol="0">
            <a:spAutoFit/>
          </a:bodyPr>
          <a:lstStyle/>
          <a:p>
            <a:r>
              <a:rPr lang="en-US" altLang="zh-CN" sz="1600" dirty="0" err="1">
                <a:latin typeface="Arial" panose="020B0604020202020204" pitchFamily="34" charset="0"/>
                <a:cs typeface="Arial" panose="020B0604020202020204" pitchFamily="34" charset="0"/>
              </a:rPr>
              <a:t>Dathathri</a:t>
            </a:r>
            <a:r>
              <a:rPr lang="en-US" altLang="zh-CN" sz="1600" dirty="0">
                <a:latin typeface="Arial" panose="020B0604020202020204" pitchFamily="34" charset="0"/>
                <a:cs typeface="Arial" panose="020B0604020202020204" pitchFamily="34" charset="0"/>
              </a:rPr>
              <a:t>, et al. </a:t>
            </a:r>
            <a:r>
              <a:rPr lang="en-US" altLang="zh-CN" sz="1600" i="1" dirty="0">
                <a:solidFill>
                  <a:srgbClr val="000000"/>
                </a:solidFill>
                <a:effectLst/>
                <a:latin typeface="Arial" panose="020B0604020202020204" pitchFamily="34" charset="0"/>
                <a:cs typeface="Arial" panose="020B0604020202020204" pitchFamily="34" charset="0"/>
              </a:rPr>
              <a:t>Plug and Play Language Model: A Simple Approach to Controlled Text Generation. ICLR 2020</a:t>
            </a:r>
          </a:p>
          <a:p>
            <a:endParaRPr lang="zh-CN" altLang="en-US" dirty="0"/>
          </a:p>
        </p:txBody>
      </p:sp>
      <p:pic>
        <p:nvPicPr>
          <p:cNvPr id="6" name="图片 5">
            <a:extLst>
              <a:ext uri="{FF2B5EF4-FFF2-40B4-BE49-F238E27FC236}">
                <a16:creationId xmlns:a16="http://schemas.microsoft.com/office/drawing/2014/main" id="{E8DF3980-3CF2-4777-A3D1-46A2C5A24B9A}"/>
              </a:ext>
            </a:extLst>
          </p:cNvPr>
          <p:cNvPicPr>
            <a:picLocks noChangeAspect="1"/>
          </p:cNvPicPr>
          <p:nvPr/>
        </p:nvPicPr>
        <p:blipFill rotWithShape="1">
          <a:blip r:embed="rId2">
            <a:extLst>
              <a:ext uri="{28A0092B-C50C-407E-A947-70E740481C1C}">
                <a14:useLocalDpi xmlns:a14="http://schemas.microsoft.com/office/drawing/2010/main" val="0"/>
              </a:ext>
            </a:extLst>
          </a:blip>
          <a:srcRect b="25040"/>
          <a:stretch/>
        </p:blipFill>
        <p:spPr>
          <a:xfrm>
            <a:off x="2718134" y="1690688"/>
            <a:ext cx="2644369" cy="571249"/>
          </a:xfrm>
          <a:prstGeom prst="rect">
            <a:avLst/>
          </a:prstGeom>
        </p:spPr>
      </p:pic>
      <p:pic>
        <p:nvPicPr>
          <p:cNvPr id="8" name="图片 7">
            <a:extLst>
              <a:ext uri="{FF2B5EF4-FFF2-40B4-BE49-F238E27FC236}">
                <a16:creationId xmlns:a16="http://schemas.microsoft.com/office/drawing/2014/main" id="{364F3DCF-2482-4451-A27C-32D406CC3D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1740" y="2316546"/>
            <a:ext cx="777307" cy="464860"/>
          </a:xfrm>
          <a:prstGeom prst="rect">
            <a:avLst/>
          </a:prstGeom>
        </p:spPr>
      </p:pic>
      <p:pic>
        <p:nvPicPr>
          <p:cNvPr id="10" name="图片 9">
            <a:extLst>
              <a:ext uri="{FF2B5EF4-FFF2-40B4-BE49-F238E27FC236}">
                <a16:creationId xmlns:a16="http://schemas.microsoft.com/office/drawing/2014/main" id="{0F61824F-1597-4F9F-AD33-34CE96FB566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48176" y="2738436"/>
            <a:ext cx="3787468" cy="3322608"/>
          </a:xfrm>
          <a:prstGeom prst="rect">
            <a:avLst/>
          </a:prstGeom>
        </p:spPr>
      </p:pic>
      <p:pic>
        <p:nvPicPr>
          <p:cNvPr id="12" name="图片 11">
            <a:extLst>
              <a:ext uri="{FF2B5EF4-FFF2-40B4-BE49-F238E27FC236}">
                <a16:creationId xmlns:a16="http://schemas.microsoft.com/office/drawing/2014/main" id="{9517FA23-2066-4256-88D5-E5F55161A82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46448" y="4240871"/>
            <a:ext cx="3002540" cy="419136"/>
          </a:xfrm>
          <a:prstGeom prst="rect">
            <a:avLst/>
          </a:prstGeom>
        </p:spPr>
      </p:pic>
      <p:pic>
        <p:nvPicPr>
          <p:cNvPr id="14" name="图片 13">
            <a:extLst>
              <a:ext uri="{FF2B5EF4-FFF2-40B4-BE49-F238E27FC236}">
                <a16:creationId xmlns:a16="http://schemas.microsoft.com/office/drawing/2014/main" id="{909808CA-4AB4-4B8C-A829-90500C1F99B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82655" y="5624906"/>
            <a:ext cx="3779848" cy="327688"/>
          </a:xfrm>
          <a:prstGeom prst="rect">
            <a:avLst/>
          </a:prstGeom>
        </p:spPr>
      </p:pic>
      <p:pic>
        <p:nvPicPr>
          <p:cNvPr id="16" name="图片 15">
            <a:extLst>
              <a:ext uri="{FF2B5EF4-FFF2-40B4-BE49-F238E27FC236}">
                <a16:creationId xmlns:a16="http://schemas.microsoft.com/office/drawing/2014/main" id="{67679E56-13BA-4708-8A30-2D03D8EF6DDD}"/>
              </a:ext>
            </a:extLst>
          </p:cNvPr>
          <p:cNvPicPr>
            <a:picLocks noChangeAspect="1"/>
          </p:cNvPicPr>
          <p:nvPr/>
        </p:nvPicPr>
        <p:blipFill rotWithShape="1">
          <a:blip r:embed="rId7">
            <a:extLst>
              <a:ext uri="{28A0092B-C50C-407E-A947-70E740481C1C}">
                <a14:useLocalDpi xmlns:a14="http://schemas.microsoft.com/office/drawing/2010/main" val="0"/>
              </a:ext>
            </a:extLst>
          </a:blip>
          <a:srcRect t="6932"/>
          <a:stretch/>
        </p:blipFill>
        <p:spPr>
          <a:xfrm>
            <a:off x="1646448" y="4725491"/>
            <a:ext cx="5532599" cy="773072"/>
          </a:xfrm>
          <a:prstGeom prst="rect">
            <a:avLst/>
          </a:prstGeom>
        </p:spPr>
      </p:pic>
      <p:sp>
        <p:nvSpPr>
          <p:cNvPr id="17" name="灯片编号占位符 16">
            <a:extLst>
              <a:ext uri="{FF2B5EF4-FFF2-40B4-BE49-F238E27FC236}">
                <a16:creationId xmlns:a16="http://schemas.microsoft.com/office/drawing/2014/main" id="{DE800379-BF3B-4365-A487-F34E97D771A7}"/>
              </a:ext>
            </a:extLst>
          </p:cNvPr>
          <p:cNvSpPr>
            <a:spLocks noGrp="1"/>
          </p:cNvSpPr>
          <p:nvPr>
            <p:ph type="sldNum" sz="quarter" idx="12"/>
          </p:nvPr>
        </p:nvSpPr>
        <p:spPr/>
        <p:txBody>
          <a:bodyPr/>
          <a:lstStyle/>
          <a:p>
            <a:fld id="{90CE825F-A3F6-4E18-9FE5-325E98BADD95}" type="slidenum">
              <a:rPr lang="zh-CN" altLang="en-US" smtClean="0"/>
              <a:t>13</a:t>
            </a:fld>
            <a:endParaRPr lang="zh-CN" altLang="en-US"/>
          </a:p>
        </p:txBody>
      </p:sp>
      <p:sp>
        <p:nvSpPr>
          <p:cNvPr id="18" name="灯片编号占位符 3">
            <a:extLst>
              <a:ext uri="{FF2B5EF4-FFF2-40B4-BE49-F238E27FC236}">
                <a16:creationId xmlns:a16="http://schemas.microsoft.com/office/drawing/2014/main" id="{EFD9A50D-467F-4B9E-955C-DB12BD2AB2C4}"/>
              </a:ext>
            </a:extLst>
          </p:cNvPr>
          <p:cNvSpPr txBox="1">
            <a:spLocks/>
          </p:cNvSpPr>
          <p:nvPr/>
        </p:nvSpPr>
        <p:spPr>
          <a:xfrm>
            <a:off x="8934879" y="6356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 21</a:t>
            </a:r>
            <a:endParaRPr lang="zh-CN" altLang="en-US" dirty="0"/>
          </a:p>
        </p:txBody>
      </p:sp>
    </p:spTree>
    <p:extLst>
      <p:ext uri="{BB962C8B-B14F-4D97-AF65-F5344CB8AC3E}">
        <p14:creationId xmlns:p14="http://schemas.microsoft.com/office/powerpoint/2010/main" val="40254196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35B0BF-E34A-41F6-83ED-4C99708320B6}"/>
              </a:ext>
            </a:extLst>
          </p:cNvPr>
          <p:cNvSpPr>
            <a:spLocks noGrp="1"/>
          </p:cNvSpPr>
          <p:nvPr>
            <p:ph type="title"/>
          </p:nvPr>
        </p:nvSpPr>
        <p:spPr/>
        <p:txBody>
          <a:bodyPr/>
          <a:lstStyle/>
          <a:p>
            <a:r>
              <a:rPr lang="en-US" altLang="zh-CN" dirty="0"/>
              <a:t>Approaches - PPLM</a:t>
            </a:r>
            <a:endParaRPr lang="zh-CN" altLang="en-US" dirty="0"/>
          </a:p>
        </p:txBody>
      </p:sp>
      <p:sp>
        <p:nvSpPr>
          <p:cNvPr id="3" name="内容占位符 2">
            <a:extLst>
              <a:ext uri="{FF2B5EF4-FFF2-40B4-BE49-F238E27FC236}">
                <a16:creationId xmlns:a16="http://schemas.microsoft.com/office/drawing/2014/main" id="{1E769F87-F502-44C9-8F12-6DEF8EAC5D71}"/>
              </a:ext>
            </a:extLst>
          </p:cNvPr>
          <p:cNvSpPr>
            <a:spLocks noGrp="1"/>
          </p:cNvSpPr>
          <p:nvPr>
            <p:ph idx="1"/>
          </p:nvPr>
        </p:nvSpPr>
        <p:spPr>
          <a:xfrm>
            <a:off x="838200" y="1825625"/>
            <a:ext cx="7288272" cy="4351338"/>
          </a:xfrm>
        </p:spPr>
        <p:txBody>
          <a:bodyPr/>
          <a:lstStyle/>
          <a:p>
            <a:r>
              <a:rPr lang="en-US" altLang="zh-CN" dirty="0"/>
              <a:t>Pros:</a:t>
            </a:r>
          </a:p>
          <a:p>
            <a:pPr lvl="1"/>
            <a:r>
              <a:rPr lang="en-US" altLang="zh-CN" dirty="0"/>
              <a:t>No need to fine-tuned the language model</a:t>
            </a:r>
          </a:p>
          <a:p>
            <a:pPr lvl="1"/>
            <a:r>
              <a:rPr lang="en-US" altLang="zh-CN" dirty="0"/>
              <a:t>Use much less data than CTRL</a:t>
            </a:r>
          </a:p>
          <a:p>
            <a:r>
              <a:rPr lang="en-US" altLang="zh-CN" dirty="0"/>
              <a:t>Cons:</a:t>
            </a:r>
          </a:p>
          <a:p>
            <a:pPr lvl="1"/>
            <a:r>
              <a:rPr lang="en-US" altLang="zh-CN" dirty="0"/>
              <a:t>The attribute model p(</a:t>
            </a:r>
            <a:r>
              <a:rPr lang="en-US" altLang="zh-CN" dirty="0" err="1"/>
              <a:t>a|x</a:t>
            </a:r>
            <a:r>
              <a:rPr lang="en-US" altLang="zh-CN" dirty="0"/>
              <a:t>) takes partial sentence as input, which cannot model complicated attribute.</a:t>
            </a:r>
            <a:endParaRPr lang="zh-CN" altLang="en-US" dirty="0"/>
          </a:p>
        </p:txBody>
      </p:sp>
      <p:sp>
        <p:nvSpPr>
          <p:cNvPr id="4" name="文本框 3">
            <a:extLst>
              <a:ext uri="{FF2B5EF4-FFF2-40B4-BE49-F238E27FC236}">
                <a16:creationId xmlns:a16="http://schemas.microsoft.com/office/drawing/2014/main" id="{15A54A02-DA1A-402A-9180-24B26296AF38}"/>
              </a:ext>
            </a:extLst>
          </p:cNvPr>
          <p:cNvSpPr txBox="1"/>
          <p:nvPr/>
        </p:nvSpPr>
        <p:spPr>
          <a:xfrm>
            <a:off x="456354" y="6242447"/>
            <a:ext cx="11279290" cy="615553"/>
          </a:xfrm>
          <a:prstGeom prst="rect">
            <a:avLst/>
          </a:prstGeom>
          <a:noFill/>
        </p:spPr>
        <p:txBody>
          <a:bodyPr wrap="square" rtlCol="0">
            <a:spAutoFit/>
          </a:bodyPr>
          <a:lstStyle/>
          <a:p>
            <a:r>
              <a:rPr lang="en-US" altLang="zh-CN" sz="1600" dirty="0" err="1">
                <a:latin typeface="Arial" panose="020B0604020202020204" pitchFamily="34" charset="0"/>
                <a:cs typeface="Arial" panose="020B0604020202020204" pitchFamily="34" charset="0"/>
              </a:rPr>
              <a:t>Dathathri</a:t>
            </a:r>
            <a:r>
              <a:rPr lang="en-US" altLang="zh-CN" sz="1600" dirty="0">
                <a:latin typeface="Arial" panose="020B0604020202020204" pitchFamily="34" charset="0"/>
                <a:cs typeface="Arial" panose="020B0604020202020204" pitchFamily="34" charset="0"/>
              </a:rPr>
              <a:t>, et al. </a:t>
            </a:r>
            <a:r>
              <a:rPr lang="en-US" altLang="zh-CN" sz="1600" i="1" dirty="0">
                <a:solidFill>
                  <a:srgbClr val="000000"/>
                </a:solidFill>
                <a:effectLst/>
                <a:latin typeface="Arial" panose="020B0604020202020204" pitchFamily="34" charset="0"/>
                <a:cs typeface="Arial" panose="020B0604020202020204" pitchFamily="34" charset="0"/>
              </a:rPr>
              <a:t>Plug and Play Language Model: A Simple Approach to Controlled Text Generation. ICLR 2020</a:t>
            </a:r>
          </a:p>
          <a:p>
            <a:endParaRPr lang="zh-CN" altLang="en-US" dirty="0"/>
          </a:p>
        </p:txBody>
      </p:sp>
      <p:pic>
        <p:nvPicPr>
          <p:cNvPr id="10" name="图片 9">
            <a:extLst>
              <a:ext uri="{FF2B5EF4-FFF2-40B4-BE49-F238E27FC236}">
                <a16:creationId xmlns:a16="http://schemas.microsoft.com/office/drawing/2014/main" id="{0F61824F-1597-4F9F-AD33-34CE96FB56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48176" y="2738436"/>
            <a:ext cx="3787468" cy="3322608"/>
          </a:xfrm>
          <a:prstGeom prst="rect">
            <a:avLst/>
          </a:prstGeom>
        </p:spPr>
      </p:pic>
      <p:sp>
        <p:nvSpPr>
          <p:cNvPr id="5" name="灯片编号占位符 4">
            <a:extLst>
              <a:ext uri="{FF2B5EF4-FFF2-40B4-BE49-F238E27FC236}">
                <a16:creationId xmlns:a16="http://schemas.microsoft.com/office/drawing/2014/main" id="{E0694F57-4FDE-48FE-873D-D84E0AE35C53}"/>
              </a:ext>
            </a:extLst>
          </p:cNvPr>
          <p:cNvSpPr>
            <a:spLocks noGrp="1"/>
          </p:cNvSpPr>
          <p:nvPr>
            <p:ph type="sldNum" sz="quarter" idx="12"/>
          </p:nvPr>
        </p:nvSpPr>
        <p:spPr/>
        <p:txBody>
          <a:bodyPr/>
          <a:lstStyle/>
          <a:p>
            <a:fld id="{90CE825F-A3F6-4E18-9FE5-325E98BADD95}" type="slidenum">
              <a:rPr lang="zh-CN" altLang="en-US" smtClean="0"/>
              <a:t>14</a:t>
            </a:fld>
            <a:endParaRPr lang="zh-CN" altLang="en-US"/>
          </a:p>
        </p:txBody>
      </p:sp>
      <p:sp>
        <p:nvSpPr>
          <p:cNvPr id="13" name="灯片编号占位符 3">
            <a:extLst>
              <a:ext uri="{FF2B5EF4-FFF2-40B4-BE49-F238E27FC236}">
                <a16:creationId xmlns:a16="http://schemas.microsoft.com/office/drawing/2014/main" id="{EF7B733A-C2C1-4B25-8E20-1FCDA60B127E}"/>
              </a:ext>
            </a:extLst>
          </p:cNvPr>
          <p:cNvSpPr txBox="1">
            <a:spLocks/>
          </p:cNvSpPr>
          <p:nvPr/>
        </p:nvSpPr>
        <p:spPr>
          <a:xfrm>
            <a:off x="8934879" y="6356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 21</a:t>
            </a:r>
            <a:endParaRPr lang="zh-CN" altLang="en-US" dirty="0"/>
          </a:p>
        </p:txBody>
      </p:sp>
    </p:spTree>
    <p:extLst>
      <p:ext uri="{BB962C8B-B14F-4D97-AF65-F5344CB8AC3E}">
        <p14:creationId xmlns:p14="http://schemas.microsoft.com/office/powerpoint/2010/main" val="13552037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a:extLst>
              <a:ext uri="{FF2B5EF4-FFF2-40B4-BE49-F238E27FC236}">
                <a16:creationId xmlns:a16="http://schemas.microsoft.com/office/drawing/2014/main" id="{2642BBD3-487C-4E63-B066-320CEA9FB4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60926" y="3913523"/>
            <a:ext cx="9070145" cy="2327737"/>
          </a:xfrm>
          <a:prstGeom prst="rect">
            <a:avLst/>
          </a:prstGeom>
        </p:spPr>
      </p:pic>
      <p:sp>
        <p:nvSpPr>
          <p:cNvPr id="2" name="标题 1">
            <a:extLst>
              <a:ext uri="{FF2B5EF4-FFF2-40B4-BE49-F238E27FC236}">
                <a16:creationId xmlns:a16="http://schemas.microsoft.com/office/drawing/2014/main" id="{1435B0BF-E34A-41F6-83ED-4C99708320B6}"/>
              </a:ext>
            </a:extLst>
          </p:cNvPr>
          <p:cNvSpPr>
            <a:spLocks noGrp="1"/>
          </p:cNvSpPr>
          <p:nvPr>
            <p:ph type="title"/>
          </p:nvPr>
        </p:nvSpPr>
        <p:spPr/>
        <p:txBody>
          <a:bodyPr/>
          <a:lstStyle/>
          <a:p>
            <a:r>
              <a:rPr lang="en-US" altLang="zh-CN" dirty="0"/>
              <a:t>Approaches – GDC</a:t>
            </a:r>
            <a:endParaRPr lang="zh-CN" altLang="en-US" dirty="0"/>
          </a:p>
        </p:txBody>
      </p:sp>
      <p:sp>
        <p:nvSpPr>
          <p:cNvPr id="3" name="内容占位符 2">
            <a:extLst>
              <a:ext uri="{FF2B5EF4-FFF2-40B4-BE49-F238E27FC236}">
                <a16:creationId xmlns:a16="http://schemas.microsoft.com/office/drawing/2014/main" id="{1E769F87-F502-44C9-8F12-6DEF8EAC5D71}"/>
              </a:ext>
            </a:extLst>
          </p:cNvPr>
          <p:cNvSpPr>
            <a:spLocks noGrp="1"/>
          </p:cNvSpPr>
          <p:nvPr>
            <p:ph idx="1"/>
          </p:nvPr>
        </p:nvSpPr>
        <p:spPr>
          <a:xfrm>
            <a:off x="838200" y="1825625"/>
            <a:ext cx="8578516" cy="4351338"/>
          </a:xfrm>
        </p:spPr>
        <p:txBody>
          <a:bodyPr/>
          <a:lstStyle/>
          <a:p>
            <a:r>
              <a:rPr lang="en-US" altLang="zh-CN" dirty="0"/>
              <a:t>Modeling              by Energy-Based Model</a:t>
            </a:r>
          </a:p>
          <a:p>
            <a:r>
              <a:rPr lang="en-US" altLang="zh-CN" dirty="0"/>
              <a:t>The attribute model satisfied </a:t>
            </a:r>
          </a:p>
          <a:p>
            <a:pPr lvl="1"/>
            <a:r>
              <a:rPr lang="en-US" altLang="zh-CN" dirty="0"/>
              <a:t>E.g.:</a:t>
            </a:r>
            <a:r>
              <a:rPr lang="zh-CN" altLang="en-US" dirty="0"/>
              <a:t> </a:t>
            </a:r>
            <a:r>
              <a:rPr lang="en-US" altLang="zh-CN" dirty="0"/>
              <a:t>in</a:t>
            </a:r>
            <a:r>
              <a:rPr lang="zh-CN" altLang="en-US" dirty="0"/>
              <a:t> </a:t>
            </a:r>
            <a:r>
              <a:rPr lang="en-US" altLang="zh-CN" dirty="0"/>
              <a:t>sentiment</a:t>
            </a:r>
            <a:r>
              <a:rPr lang="zh-CN" altLang="en-US" dirty="0"/>
              <a:t> </a:t>
            </a:r>
            <a:r>
              <a:rPr lang="en-US" altLang="zh-CN" dirty="0"/>
              <a:t>task, \phi(x) is a classifier judging the sentence x, \mu can be 1.</a:t>
            </a:r>
          </a:p>
          <a:p>
            <a:r>
              <a:rPr lang="en-US" altLang="zh-CN" dirty="0"/>
              <a:t>Approximate the optimal model by RL algorithm.</a:t>
            </a:r>
            <a:endParaRPr lang="zh-CN" altLang="en-US" dirty="0"/>
          </a:p>
        </p:txBody>
      </p:sp>
      <p:sp>
        <p:nvSpPr>
          <p:cNvPr id="4" name="文本框 3">
            <a:extLst>
              <a:ext uri="{FF2B5EF4-FFF2-40B4-BE49-F238E27FC236}">
                <a16:creationId xmlns:a16="http://schemas.microsoft.com/office/drawing/2014/main" id="{15A54A02-DA1A-402A-9180-24B26296AF38}"/>
              </a:ext>
            </a:extLst>
          </p:cNvPr>
          <p:cNvSpPr txBox="1"/>
          <p:nvPr/>
        </p:nvSpPr>
        <p:spPr>
          <a:xfrm>
            <a:off x="456354" y="6242447"/>
            <a:ext cx="11279290" cy="615553"/>
          </a:xfrm>
          <a:prstGeom prst="rect">
            <a:avLst/>
          </a:prstGeom>
          <a:noFill/>
        </p:spPr>
        <p:txBody>
          <a:bodyPr wrap="square" rtlCol="0">
            <a:spAutoFit/>
          </a:bodyPr>
          <a:lstStyle/>
          <a:p>
            <a:r>
              <a:rPr lang="en-US" altLang="zh-CN" sz="1600" dirty="0">
                <a:latin typeface="Arial" panose="020B0604020202020204" pitchFamily="34" charset="0"/>
                <a:cs typeface="Arial" panose="020B0604020202020204" pitchFamily="34" charset="0"/>
              </a:rPr>
              <a:t>Khalifa, et al.</a:t>
            </a:r>
            <a:r>
              <a:rPr lang="en-US" altLang="zh-CN" sz="1600" i="1" dirty="0">
                <a:solidFill>
                  <a:srgbClr val="000000"/>
                </a:solidFill>
                <a:latin typeface="Arial" panose="020B0604020202020204" pitchFamily="34" charset="0"/>
                <a:cs typeface="Arial" panose="020B0604020202020204" pitchFamily="34" charset="0"/>
              </a:rPr>
              <a:t> A Distributional Approach to Controlled Text Generation.</a:t>
            </a:r>
            <a:r>
              <a:rPr lang="en-US" altLang="zh-CN" sz="1600" i="1" dirty="0">
                <a:solidFill>
                  <a:srgbClr val="000000"/>
                </a:solidFill>
                <a:effectLst/>
                <a:latin typeface="Arial" panose="020B0604020202020204" pitchFamily="34" charset="0"/>
                <a:cs typeface="Arial" panose="020B0604020202020204" pitchFamily="34" charset="0"/>
              </a:rPr>
              <a:t> ICLR 2021</a:t>
            </a:r>
          </a:p>
          <a:p>
            <a:endParaRPr lang="zh-CN" altLang="en-US" dirty="0"/>
          </a:p>
        </p:txBody>
      </p:sp>
      <p:pic>
        <p:nvPicPr>
          <p:cNvPr id="11" name="图片 10">
            <a:extLst>
              <a:ext uri="{FF2B5EF4-FFF2-40B4-BE49-F238E27FC236}">
                <a16:creationId xmlns:a16="http://schemas.microsoft.com/office/drawing/2014/main" id="{6715BFEE-7497-4B50-87DA-AEC6F13AE665}"/>
              </a:ext>
            </a:extLst>
          </p:cNvPr>
          <p:cNvPicPr>
            <a:picLocks noChangeAspect="1"/>
          </p:cNvPicPr>
          <p:nvPr/>
        </p:nvPicPr>
        <p:blipFill rotWithShape="1">
          <a:blip r:embed="rId4">
            <a:extLst>
              <a:ext uri="{28A0092B-C50C-407E-A947-70E740481C1C}">
                <a14:useLocalDpi xmlns:a14="http://schemas.microsoft.com/office/drawing/2010/main" val="0"/>
              </a:ext>
            </a:extLst>
          </a:blip>
          <a:srcRect l="21814" t="24860" r="16519" b="19012"/>
          <a:stretch/>
        </p:blipFill>
        <p:spPr>
          <a:xfrm>
            <a:off x="2775284" y="1825625"/>
            <a:ext cx="1086280" cy="426263"/>
          </a:xfrm>
          <a:prstGeom prst="rect">
            <a:avLst/>
          </a:prstGeom>
        </p:spPr>
      </p:pic>
      <p:pic>
        <p:nvPicPr>
          <p:cNvPr id="7" name="图片 6">
            <a:extLst>
              <a:ext uri="{FF2B5EF4-FFF2-40B4-BE49-F238E27FC236}">
                <a16:creationId xmlns:a16="http://schemas.microsoft.com/office/drawing/2014/main" id="{B2D4284E-BFA6-4576-8B61-0203D5F5B212}"/>
              </a:ext>
            </a:extLst>
          </p:cNvPr>
          <p:cNvPicPr>
            <a:picLocks noChangeAspect="1"/>
          </p:cNvPicPr>
          <p:nvPr/>
        </p:nvPicPr>
        <p:blipFill rotWithShape="1">
          <a:blip r:embed="rId5">
            <a:extLst>
              <a:ext uri="{28A0092B-C50C-407E-A947-70E740481C1C}">
                <a14:useLocalDpi xmlns:a14="http://schemas.microsoft.com/office/drawing/2010/main" val="0"/>
              </a:ext>
            </a:extLst>
          </a:blip>
          <a:srcRect r="2921"/>
          <a:stretch/>
        </p:blipFill>
        <p:spPr>
          <a:xfrm>
            <a:off x="7864833" y="1761328"/>
            <a:ext cx="2145441" cy="525826"/>
          </a:xfrm>
          <a:prstGeom prst="rect">
            <a:avLst/>
          </a:prstGeom>
        </p:spPr>
      </p:pic>
      <p:pic>
        <p:nvPicPr>
          <p:cNvPr id="19" name="图片 18">
            <a:extLst>
              <a:ext uri="{FF2B5EF4-FFF2-40B4-BE49-F238E27FC236}">
                <a16:creationId xmlns:a16="http://schemas.microsoft.com/office/drawing/2014/main" id="{5F8ADC92-AAC1-4EEC-B0D3-E94429CDCAD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586246" y="2287154"/>
            <a:ext cx="1707028" cy="464860"/>
          </a:xfrm>
          <a:prstGeom prst="rect">
            <a:avLst/>
          </a:prstGeom>
        </p:spPr>
      </p:pic>
      <p:sp>
        <p:nvSpPr>
          <p:cNvPr id="22" name="灯片编号占位符 21">
            <a:extLst>
              <a:ext uri="{FF2B5EF4-FFF2-40B4-BE49-F238E27FC236}">
                <a16:creationId xmlns:a16="http://schemas.microsoft.com/office/drawing/2014/main" id="{BF2A86D7-2E68-45B3-AD79-990BBCE407D0}"/>
              </a:ext>
            </a:extLst>
          </p:cNvPr>
          <p:cNvSpPr>
            <a:spLocks noGrp="1"/>
          </p:cNvSpPr>
          <p:nvPr>
            <p:ph type="sldNum" sz="quarter" idx="12"/>
          </p:nvPr>
        </p:nvSpPr>
        <p:spPr/>
        <p:txBody>
          <a:bodyPr/>
          <a:lstStyle/>
          <a:p>
            <a:fld id="{90CE825F-A3F6-4E18-9FE5-325E98BADD95}" type="slidenum">
              <a:rPr lang="zh-CN" altLang="en-US" smtClean="0"/>
              <a:t>15</a:t>
            </a:fld>
            <a:endParaRPr lang="zh-CN" altLang="en-US"/>
          </a:p>
        </p:txBody>
      </p:sp>
      <p:sp>
        <p:nvSpPr>
          <p:cNvPr id="23" name="灯片编号占位符 3">
            <a:extLst>
              <a:ext uri="{FF2B5EF4-FFF2-40B4-BE49-F238E27FC236}">
                <a16:creationId xmlns:a16="http://schemas.microsoft.com/office/drawing/2014/main" id="{94C637C8-FE70-4AE1-84A2-B0D965DF8285}"/>
              </a:ext>
            </a:extLst>
          </p:cNvPr>
          <p:cNvSpPr txBox="1">
            <a:spLocks/>
          </p:cNvSpPr>
          <p:nvPr/>
        </p:nvSpPr>
        <p:spPr>
          <a:xfrm>
            <a:off x="8934879" y="6356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 21</a:t>
            </a:r>
            <a:endParaRPr lang="zh-CN" altLang="en-US" dirty="0"/>
          </a:p>
        </p:txBody>
      </p:sp>
    </p:spTree>
    <p:extLst>
      <p:ext uri="{BB962C8B-B14F-4D97-AF65-F5344CB8AC3E}">
        <p14:creationId xmlns:p14="http://schemas.microsoft.com/office/powerpoint/2010/main" val="14174794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27B363-85E5-4F93-B888-2AAD2792E717}"/>
              </a:ext>
            </a:extLst>
          </p:cNvPr>
          <p:cNvSpPr>
            <a:spLocks noGrp="1"/>
          </p:cNvSpPr>
          <p:nvPr>
            <p:ph type="title"/>
          </p:nvPr>
        </p:nvSpPr>
        <p:spPr/>
        <p:txBody>
          <a:bodyPr/>
          <a:lstStyle/>
          <a:p>
            <a:r>
              <a:rPr lang="en-US" altLang="zh-CN" dirty="0"/>
              <a:t>Approaches - GDC</a:t>
            </a:r>
            <a:endParaRPr lang="zh-CN" altLang="en-US" dirty="0"/>
          </a:p>
        </p:txBody>
      </p:sp>
      <p:sp>
        <p:nvSpPr>
          <p:cNvPr id="3" name="内容占位符 2">
            <a:extLst>
              <a:ext uri="{FF2B5EF4-FFF2-40B4-BE49-F238E27FC236}">
                <a16:creationId xmlns:a16="http://schemas.microsoft.com/office/drawing/2014/main" id="{DEE85714-EA52-48BA-8053-905885B1E61D}"/>
              </a:ext>
            </a:extLst>
          </p:cNvPr>
          <p:cNvSpPr>
            <a:spLocks noGrp="1"/>
          </p:cNvSpPr>
          <p:nvPr>
            <p:ph idx="1"/>
          </p:nvPr>
        </p:nvSpPr>
        <p:spPr/>
        <p:txBody>
          <a:bodyPr/>
          <a:lstStyle/>
          <a:p>
            <a:r>
              <a:rPr lang="en-US" altLang="zh-CN" dirty="0"/>
              <a:t>GDC</a:t>
            </a:r>
          </a:p>
          <a:p>
            <a:endParaRPr lang="en-US" altLang="zh-CN" dirty="0"/>
          </a:p>
          <a:p>
            <a:endParaRPr lang="en-US" altLang="zh-CN" dirty="0"/>
          </a:p>
          <a:p>
            <a:r>
              <a:rPr lang="en-US" altLang="zh-CN" dirty="0"/>
              <a:t>REINFORCE</a:t>
            </a:r>
          </a:p>
          <a:p>
            <a:endParaRPr lang="en-US" altLang="zh-CN" dirty="0"/>
          </a:p>
          <a:p>
            <a:r>
              <a:rPr lang="en-US" altLang="zh-CN" dirty="0"/>
              <a:t>Ziegler[1]</a:t>
            </a:r>
            <a:endParaRPr lang="zh-CN" altLang="en-US" dirty="0"/>
          </a:p>
        </p:txBody>
      </p:sp>
      <p:pic>
        <p:nvPicPr>
          <p:cNvPr id="5" name="图片 4">
            <a:extLst>
              <a:ext uri="{FF2B5EF4-FFF2-40B4-BE49-F238E27FC236}">
                <a16:creationId xmlns:a16="http://schemas.microsoft.com/office/drawing/2014/main" id="{B0FDB8DA-F82A-4B0C-9015-EAD490F8EFA4}"/>
              </a:ext>
            </a:extLst>
          </p:cNvPr>
          <p:cNvPicPr>
            <a:picLocks noChangeAspect="1"/>
          </p:cNvPicPr>
          <p:nvPr/>
        </p:nvPicPr>
        <p:blipFill rotWithShape="1">
          <a:blip r:embed="rId3">
            <a:extLst>
              <a:ext uri="{28A0092B-C50C-407E-A947-70E740481C1C}">
                <a14:useLocalDpi xmlns:a14="http://schemas.microsoft.com/office/drawing/2010/main" val="0"/>
              </a:ext>
            </a:extLst>
          </a:blip>
          <a:srcRect t="4649"/>
          <a:stretch/>
        </p:blipFill>
        <p:spPr>
          <a:xfrm>
            <a:off x="1489311" y="2447566"/>
            <a:ext cx="9213378" cy="675775"/>
          </a:xfrm>
          <a:prstGeom prst="rect">
            <a:avLst/>
          </a:prstGeom>
        </p:spPr>
      </p:pic>
      <p:pic>
        <p:nvPicPr>
          <p:cNvPr id="7" name="图片 6">
            <a:extLst>
              <a:ext uri="{FF2B5EF4-FFF2-40B4-BE49-F238E27FC236}">
                <a16:creationId xmlns:a16="http://schemas.microsoft.com/office/drawing/2014/main" id="{36F9F8BD-CFBD-46D5-B21F-F1EFC95778BE}"/>
              </a:ext>
            </a:extLst>
          </p:cNvPr>
          <p:cNvPicPr>
            <a:picLocks noChangeAspect="1"/>
          </p:cNvPicPr>
          <p:nvPr/>
        </p:nvPicPr>
        <p:blipFill rotWithShape="1">
          <a:blip r:embed="rId4">
            <a:extLst>
              <a:ext uri="{28A0092B-C50C-407E-A947-70E740481C1C}">
                <a14:useLocalDpi xmlns:a14="http://schemas.microsoft.com/office/drawing/2010/main" val="0"/>
              </a:ext>
            </a:extLst>
          </a:blip>
          <a:srcRect t="13999" b="1"/>
          <a:stretch/>
        </p:blipFill>
        <p:spPr>
          <a:xfrm>
            <a:off x="1519793" y="3918856"/>
            <a:ext cx="9182896" cy="340797"/>
          </a:xfrm>
          <a:prstGeom prst="rect">
            <a:avLst/>
          </a:prstGeom>
        </p:spPr>
      </p:pic>
      <p:pic>
        <p:nvPicPr>
          <p:cNvPr id="9" name="图片 8">
            <a:extLst>
              <a:ext uri="{FF2B5EF4-FFF2-40B4-BE49-F238E27FC236}">
                <a16:creationId xmlns:a16="http://schemas.microsoft.com/office/drawing/2014/main" id="{156A3593-5FB5-4926-9DF4-C28A5BB11CDC}"/>
              </a:ext>
            </a:extLst>
          </p:cNvPr>
          <p:cNvPicPr>
            <a:picLocks noChangeAspect="1"/>
          </p:cNvPicPr>
          <p:nvPr/>
        </p:nvPicPr>
        <p:blipFill rotWithShape="1">
          <a:blip r:embed="rId5">
            <a:extLst>
              <a:ext uri="{28A0092B-C50C-407E-A947-70E740481C1C}">
                <a14:useLocalDpi xmlns:a14="http://schemas.microsoft.com/office/drawing/2010/main" val="0"/>
              </a:ext>
            </a:extLst>
          </a:blip>
          <a:srcRect t="12530" b="1"/>
          <a:stretch/>
        </p:blipFill>
        <p:spPr>
          <a:xfrm>
            <a:off x="1504552" y="4963886"/>
            <a:ext cx="9213378" cy="413276"/>
          </a:xfrm>
          <a:prstGeom prst="rect">
            <a:avLst/>
          </a:prstGeom>
        </p:spPr>
      </p:pic>
      <p:sp>
        <p:nvSpPr>
          <p:cNvPr id="10" name="文本框 9">
            <a:extLst>
              <a:ext uri="{FF2B5EF4-FFF2-40B4-BE49-F238E27FC236}">
                <a16:creationId xmlns:a16="http://schemas.microsoft.com/office/drawing/2014/main" id="{1411BD38-E413-4D79-8E70-18EB1BFEC119}"/>
              </a:ext>
            </a:extLst>
          </p:cNvPr>
          <p:cNvSpPr txBox="1"/>
          <p:nvPr/>
        </p:nvSpPr>
        <p:spPr>
          <a:xfrm>
            <a:off x="456354" y="6242447"/>
            <a:ext cx="11279290" cy="615553"/>
          </a:xfrm>
          <a:prstGeom prst="rect">
            <a:avLst/>
          </a:prstGeom>
          <a:noFill/>
        </p:spPr>
        <p:txBody>
          <a:bodyPr wrap="square" rtlCol="0">
            <a:spAutoFit/>
          </a:bodyPr>
          <a:lstStyle/>
          <a:p>
            <a:r>
              <a:rPr lang="en-US" altLang="zh-CN" sz="1600" dirty="0">
                <a:latin typeface="Arial" panose="020B0604020202020204" pitchFamily="34" charset="0"/>
                <a:cs typeface="Arial" panose="020B0604020202020204" pitchFamily="34" charset="0"/>
              </a:rPr>
              <a:t>[1] Ziegler, et al.</a:t>
            </a:r>
            <a:r>
              <a:rPr lang="en-US" altLang="zh-CN" sz="1600" i="1" dirty="0">
                <a:solidFill>
                  <a:srgbClr val="000000"/>
                </a:solidFill>
                <a:latin typeface="Arial" panose="020B0604020202020204" pitchFamily="34" charset="0"/>
                <a:cs typeface="Arial" panose="020B0604020202020204" pitchFamily="34" charset="0"/>
              </a:rPr>
              <a:t> Fine-tuning Language Model from Human Preferences.</a:t>
            </a:r>
            <a:r>
              <a:rPr lang="en-US" altLang="zh-CN" sz="1600" i="1" dirty="0">
                <a:solidFill>
                  <a:srgbClr val="000000"/>
                </a:solidFill>
                <a:effectLst/>
                <a:latin typeface="Arial" panose="020B0604020202020204" pitchFamily="34" charset="0"/>
                <a:cs typeface="Arial" panose="020B0604020202020204" pitchFamily="34" charset="0"/>
              </a:rPr>
              <a:t> </a:t>
            </a:r>
            <a:r>
              <a:rPr lang="en-US" altLang="zh-CN" sz="1600" i="1" dirty="0" err="1">
                <a:solidFill>
                  <a:srgbClr val="000000"/>
                </a:solidFill>
                <a:latin typeface="Arial" panose="020B0604020202020204" pitchFamily="34" charset="0"/>
                <a:cs typeface="Arial" panose="020B0604020202020204" pitchFamily="34" charset="0"/>
              </a:rPr>
              <a:t>a</a:t>
            </a:r>
            <a:r>
              <a:rPr lang="en-US" altLang="zh-CN" sz="1600" i="1" dirty="0" err="1">
                <a:solidFill>
                  <a:srgbClr val="000000"/>
                </a:solidFill>
                <a:effectLst/>
                <a:latin typeface="Arial" panose="020B0604020202020204" pitchFamily="34" charset="0"/>
                <a:cs typeface="Arial" panose="020B0604020202020204" pitchFamily="34" charset="0"/>
              </a:rPr>
              <a:t>rxiv</a:t>
            </a:r>
            <a:r>
              <a:rPr lang="en-US" altLang="zh-CN" sz="1600" i="1" dirty="0">
                <a:solidFill>
                  <a:srgbClr val="000000"/>
                </a:solidFill>
                <a:effectLst/>
                <a:latin typeface="Arial" panose="020B0604020202020204" pitchFamily="34" charset="0"/>
                <a:cs typeface="Arial" panose="020B0604020202020204" pitchFamily="34" charset="0"/>
              </a:rPr>
              <a:t> 2019</a:t>
            </a:r>
          </a:p>
          <a:p>
            <a:endParaRPr lang="zh-CN" altLang="en-US" dirty="0"/>
          </a:p>
        </p:txBody>
      </p:sp>
      <p:sp>
        <p:nvSpPr>
          <p:cNvPr id="11" name="灯片编号占位符 10">
            <a:extLst>
              <a:ext uri="{FF2B5EF4-FFF2-40B4-BE49-F238E27FC236}">
                <a16:creationId xmlns:a16="http://schemas.microsoft.com/office/drawing/2014/main" id="{9FC79A3D-67D2-4017-9379-4E2F13BE690B}"/>
              </a:ext>
            </a:extLst>
          </p:cNvPr>
          <p:cNvSpPr>
            <a:spLocks noGrp="1"/>
          </p:cNvSpPr>
          <p:nvPr>
            <p:ph type="sldNum" sz="quarter" idx="12"/>
          </p:nvPr>
        </p:nvSpPr>
        <p:spPr/>
        <p:txBody>
          <a:bodyPr/>
          <a:lstStyle/>
          <a:p>
            <a:fld id="{90CE825F-A3F6-4E18-9FE5-325E98BADD95}" type="slidenum">
              <a:rPr lang="zh-CN" altLang="en-US" smtClean="0"/>
              <a:t>16</a:t>
            </a:fld>
            <a:endParaRPr lang="zh-CN" altLang="en-US"/>
          </a:p>
        </p:txBody>
      </p:sp>
      <p:sp>
        <p:nvSpPr>
          <p:cNvPr id="12" name="灯片编号占位符 3">
            <a:extLst>
              <a:ext uri="{FF2B5EF4-FFF2-40B4-BE49-F238E27FC236}">
                <a16:creationId xmlns:a16="http://schemas.microsoft.com/office/drawing/2014/main" id="{CAB6B1F5-A809-4648-AD4A-CC5AC1216A8D}"/>
              </a:ext>
            </a:extLst>
          </p:cNvPr>
          <p:cNvSpPr txBox="1">
            <a:spLocks/>
          </p:cNvSpPr>
          <p:nvPr/>
        </p:nvSpPr>
        <p:spPr>
          <a:xfrm>
            <a:off x="8934879" y="6356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 21</a:t>
            </a:r>
            <a:endParaRPr lang="zh-CN" altLang="en-US" dirty="0"/>
          </a:p>
        </p:txBody>
      </p:sp>
    </p:spTree>
    <p:extLst>
      <p:ext uri="{BB962C8B-B14F-4D97-AF65-F5344CB8AC3E}">
        <p14:creationId xmlns:p14="http://schemas.microsoft.com/office/powerpoint/2010/main" val="21227166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35B0BF-E34A-41F6-83ED-4C99708320B6}"/>
              </a:ext>
            </a:extLst>
          </p:cNvPr>
          <p:cNvSpPr>
            <a:spLocks noGrp="1"/>
          </p:cNvSpPr>
          <p:nvPr>
            <p:ph type="title"/>
          </p:nvPr>
        </p:nvSpPr>
        <p:spPr/>
        <p:txBody>
          <a:bodyPr/>
          <a:lstStyle/>
          <a:p>
            <a:r>
              <a:rPr lang="en-US" altLang="zh-CN" dirty="0"/>
              <a:t>Approaches – GDC</a:t>
            </a:r>
            <a:endParaRPr lang="zh-CN" altLang="en-US" dirty="0"/>
          </a:p>
        </p:txBody>
      </p:sp>
      <p:sp>
        <p:nvSpPr>
          <p:cNvPr id="3" name="内容占位符 2">
            <a:extLst>
              <a:ext uri="{FF2B5EF4-FFF2-40B4-BE49-F238E27FC236}">
                <a16:creationId xmlns:a16="http://schemas.microsoft.com/office/drawing/2014/main" id="{1E769F87-F502-44C9-8F12-6DEF8EAC5D71}"/>
              </a:ext>
            </a:extLst>
          </p:cNvPr>
          <p:cNvSpPr>
            <a:spLocks noGrp="1"/>
          </p:cNvSpPr>
          <p:nvPr>
            <p:ph idx="1"/>
          </p:nvPr>
        </p:nvSpPr>
        <p:spPr>
          <a:xfrm>
            <a:off x="838200" y="1825625"/>
            <a:ext cx="8578516" cy="4351338"/>
          </a:xfrm>
        </p:spPr>
        <p:txBody>
          <a:bodyPr/>
          <a:lstStyle/>
          <a:p>
            <a:r>
              <a:rPr lang="en-US" altLang="zh-CN" dirty="0"/>
              <a:t>Pros:</a:t>
            </a:r>
          </a:p>
          <a:p>
            <a:pPr lvl="1"/>
            <a:r>
              <a:rPr lang="en-US" altLang="zh-CN" dirty="0"/>
              <a:t>Modeling the whole sentences.</a:t>
            </a:r>
          </a:p>
          <a:p>
            <a:pPr lvl="1"/>
            <a:r>
              <a:rPr lang="en-US" altLang="zh-CN" dirty="0"/>
              <a:t>Any advanced classifier can be used here, more flexible.</a:t>
            </a:r>
          </a:p>
          <a:p>
            <a:r>
              <a:rPr lang="en-US" altLang="zh-CN" dirty="0"/>
              <a:t>Cons:</a:t>
            </a:r>
          </a:p>
          <a:p>
            <a:pPr lvl="1"/>
            <a:r>
              <a:rPr lang="en-US" altLang="zh-CN" dirty="0"/>
              <a:t>Training procedure is too complicated.</a:t>
            </a:r>
          </a:p>
          <a:p>
            <a:pPr lvl="1"/>
            <a:r>
              <a:rPr lang="en-US" altLang="zh-CN" dirty="0"/>
              <a:t>For challenging tasks, the results not good yet, need more adaption.</a:t>
            </a:r>
            <a:endParaRPr lang="zh-CN" altLang="en-US" dirty="0"/>
          </a:p>
        </p:txBody>
      </p:sp>
      <p:sp>
        <p:nvSpPr>
          <p:cNvPr id="4" name="文本框 3">
            <a:extLst>
              <a:ext uri="{FF2B5EF4-FFF2-40B4-BE49-F238E27FC236}">
                <a16:creationId xmlns:a16="http://schemas.microsoft.com/office/drawing/2014/main" id="{15A54A02-DA1A-402A-9180-24B26296AF38}"/>
              </a:ext>
            </a:extLst>
          </p:cNvPr>
          <p:cNvSpPr txBox="1"/>
          <p:nvPr/>
        </p:nvSpPr>
        <p:spPr>
          <a:xfrm>
            <a:off x="456354" y="6242447"/>
            <a:ext cx="11279290" cy="615553"/>
          </a:xfrm>
          <a:prstGeom prst="rect">
            <a:avLst/>
          </a:prstGeom>
          <a:noFill/>
        </p:spPr>
        <p:txBody>
          <a:bodyPr wrap="square" rtlCol="0">
            <a:spAutoFit/>
          </a:bodyPr>
          <a:lstStyle/>
          <a:p>
            <a:r>
              <a:rPr lang="en-US" altLang="zh-CN" sz="1600" dirty="0">
                <a:latin typeface="Arial" panose="020B0604020202020204" pitchFamily="34" charset="0"/>
                <a:cs typeface="Arial" panose="020B0604020202020204" pitchFamily="34" charset="0"/>
              </a:rPr>
              <a:t>Khalifa, et al.</a:t>
            </a:r>
            <a:r>
              <a:rPr lang="en-US" altLang="zh-CN" sz="1600" i="1" dirty="0">
                <a:solidFill>
                  <a:srgbClr val="000000"/>
                </a:solidFill>
                <a:latin typeface="Arial" panose="020B0604020202020204" pitchFamily="34" charset="0"/>
                <a:cs typeface="Arial" panose="020B0604020202020204" pitchFamily="34" charset="0"/>
              </a:rPr>
              <a:t> A Distributional Approach to Controlled Text Generation.</a:t>
            </a:r>
            <a:r>
              <a:rPr lang="en-US" altLang="zh-CN" sz="1600" i="1" dirty="0">
                <a:solidFill>
                  <a:srgbClr val="000000"/>
                </a:solidFill>
                <a:effectLst/>
                <a:latin typeface="Arial" panose="020B0604020202020204" pitchFamily="34" charset="0"/>
                <a:cs typeface="Arial" panose="020B0604020202020204" pitchFamily="34" charset="0"/>
              </a:rPr>
              <a:t> ICLR 2021</a:t>
            </a:r>
          </a:p>
          <a:p>
            <a:endParaRPr lang="zh-CN" altLang="en-US" dirty="0"/>
          </a:p>
        </p:txBody>
      </p:sp>
      <p:sp>
        <p:nvSpPr>
          <p:cNvPr id="5" name="灯片编号占位符 4">
            <a:extLst>
              <a:ext uri="{FF2B5EF4-FFF2-40B4-BE49-F238E27FC236}">
                <a16:creationId xmlns:a16="http://schemas.microsoft.com/office/drawing/2014/main" id="{FDAB33E4-DD05-4AF9-890D-A86B4801EE93}"/>
              </a:ext>
            </a:extLst>
          </p:cNvPr>
          <p:cNvSpPr>
            <a:spLocks noGrp="1"/>
          </p:cNvSpPr>
          <p:nvPr>
            <p:ph type="sldNum" sz="quarter" idx="12"/>
          </p:nvPr>
        </p:nvSpPr>
        <p:spPr/>
        <p:txBody>
          <a:bodyPr/>
          <a:lstStyle/>
          <a:p>
            <a:fld id="{90CE825F-A3F6-4E18-9FE5-325E98BADD95}" type="slidenum">
              <a:rPr lang="zh-CN" altLang="en-US" smtClean="0"/>
              <a:t>17</a:t>
            </a:fld>
            <a:endParaRPr lang="zh-CN" altLang="en-US"/>
          </a:p>
        </p:txBody>
      </p:sp>
      <p:sp>
        <p:nvSpPr>
          <p:cNvPr id="10" name="灯片编号占位符 3">
            <a:extLst>
              <a:ext uri="{FF2B5EF4-FFF2-40B4-BE49-F238E27FC236}">
                <a16:creationId xmlns:a16="http://schemas.microsoft.com/office/drawing/2014/main" id="{D92244C6-182D-4F2C-99DC-CC243A50DB6B}"/>
              </a:ext>
            </a:extLst>
          </p:cNvPr>
          <p:cNvSpPr txBox="1">
            <a:spLocks/>
          </p:cNvSpPr>
          <p:nvPr/>
        </p:nvSpPr>
        <p:spPr>
          <a:xfrm>
            <a:off x="8934879" y="6356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 21</a:t>
            </a:r>
            <a:endParaRPr lang="zh-CN" altLang="en-US" dirty="0"/>
          </a:p>
        </p:txBody>
      </p:sp>
    </p:spTree>
    <p:extLst>
      <p:ext uri="{BB962C8B-B14F-4D97-AF65-F5344CB8AC3E}">
        <p14:creationId xmlns:p14="http://schemas.microsoft.com/office/powerpoint/2010/main" val="1588054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DE495556-6E50-4741-BAD3-31EA39B77D40}"/>
              </a:ext>
            </a:extLst>
          </p:cNvPr>
          <p:cNvPicPr>
            <a:picLocks noChangeAspect="1"/>
          </p:cNvPicPr>
          <p:nvPr/>
        </p:nvPicPr>
        <p:blipFill rotWithShape="1">
          <a:blip r:embed="rId2">
            <a:extLst>
              <a:ext uri="{28A0092B-C50C-407E-A947-70E740481C1C}">
                <a14:useLocalDpi xmlns:a14="http://schemas.microsoft.com/office/drawing/2010/main" val="0"/>
              </a:ext>
            </a:extLst>
          </a:blip>
          <a:srcRect r="2921"/>
          <a:stretch/>
        </p:blipFill>
        <p:spPr>
          <a:xfrm>
            <a:off x="2912597" y="2977213"/>
            <a:ext cx="2145441" cy="525826"/>
          </a:xfrm>
          <a:prstGeom prst="rect">
            <a:avLst/>
          </a:prstGeom>
        </p:spPr>
      </p:pic>
      <p:pic>
        <p:nvPicPr>
          <p:cNvPr id="5" name="图片 4">
            <a:extLst>
              <a:ext uri="{FF2B5EF4-FFF2-40B4-BE49-F238E27FC236}">
                <a16:creationId xmlns:a16="http://schemas.microsoft.com/office/drawing/2014/main" id="{93559F03-B397-4B82-8573-57DB98CA0E3B}"/>
              </a:ext>
            </a:extLst>
          </p:cNvPr>
          <p:cNvPicPr>
            <a:picLocks noChangeAspect="1"/>
          </p:cNvPicPr>
          <p:nvPr/>
        </p:nvPicPr>
        <p:blipFill rotWithShape="1">
          <a:blip r:embed="rId3">
            <a:extLst>
              <a:ext uri="{28A0092B-C50C-407E-A947-70E740481C1C}">
                <a14:useLocalDpi xmlns:a14="http://schemas.microsoft.com/office/drawing/2010/main" val="0"/>
              </a:ext>
            </a:extLst>
          </a:blip>
          <a:srcRect b="25040"/>
          <a:stretch/>
        </p:blipFill>
        <p:spPr>
          <a:xfrm>
            <a:off x="2795911" y="2506837"/>
            <a:ext cx="2644369" cy="571249"/>
          </a:xfrm>
          <a:prstGeom prst="rect">
            <a:avLst/>
          </a:prstGeom>
        </p:spPr>
      </p:pic>
      <p:sp>
        <p:nvSpPr>
          <p:cNvPr id="2" name="标题 1">
            <a:extLst>
              <a:ext uri="{FF2B5EF4-FFF2-40B4-BE49-F238E27FC236}">
                <a16:creationId xmlns:a16="http://schemas.microsoft.com/office/drawing/2014/main" id="{602176DE-D716-4009-827B-4A1663B0BD36}"/>
              </a:ext>
            </a:extLst>
          </p:cNvPr>
          <p:cNvSpPr>
            <a:spLocks noGrp="1"/>
          </p:cNvSpPr>
          <p:nvPr>
            <p:ph type="title"/>
          </p:nvPr>
        </p:nvSpPr>
        <p:spPr/>
        <p:txBody>
          <a:bodyPr/>
          <a:lstStyle/>
          <a:p>
            <a:r>
              <a:rPr lang="en-US" altLang="zh-CN" dirty="0"/>
              <a:t>Approaches - Comparison</a:t>
            </a:r>
            <a:endParaRPr lang="zh-CN" altLang="en-US" dirty="0"/>
          </a:p>
        </p:txBody>
      </p:sp>
      <p:sp>
        <p:nvSpPr>
          <p:cNvPr id="3" name="内容占位符 2">
            <a:extLst>
              <a:ext uri="{FF2B5EF4-FFF2-40B4-BE49-F238E27FC236}">
                <a16:creationId xmlns:a16="http://schemas.microsoft.com/office/drawing/2014/main" id="{A300AAF0-D951-4A38-9131-B11AEE4D9F7E}"/>
              </a:ext>
            </a:extLst>
          </p:cNvPr>
          <p:cNvSpPr>
            <a:spLocks noGrp="1"/>
          </p:cNvSpPr>
          <p:nvPr>
            <p:ph idx="1"/>
          </p:nvPr>
        </p:nvSpPr>
        <p:spPr>
          <a:xfrm>
            <a:off x="838200" y="1825624"/>
            <a:ext cx="10515600" cy="4850183"/>
          </a:xfrm>
        </p:spPr>
        <p:txBody>
          <a:bodyPr>
            <a:normAutofit lnSpcReduction="10000"/>
          </a:bodyPr>
          <a:lstStyle/>
          <a:p>
            <a:r>
              <a:rPr lang="en-US" altLang="zh-CN" dirty="0"/>
              <a:t>Modeling</a:t>
            </a:r>
          </a:p>
          <a:p>
            <a:pPr lvl="1"/>
            <a:r>
              <a:rPr lang="en-US" altLang="zh-CN" dirty="0"/>
              <a:t>CTRL:</a:t>
            </a:r>
          </a:p>
          <a:p>
            <a:pPr lvl="1"/>
            <a:r>
              <a:rPr lang="en-US" altLang="zh-CN" dirty="0"/>
              <a:t>PPLM: </a:t>
            </a:r>
          </a:p>
          <a:p>
            <a:pPr lvl="1"/>
            <a:r>
              <a:rPr lang="en-US" altLang="zh-CN" dirty="0"/>
              <a:t>GDC:</a:t>
            </a:r>
          </a:p>
          <a:p>
            <a:r>
              <a:rPr lang="en-US" altLang="zh-CN" dirty="0"/>
              <a:t>Data:</a:t>
            </a:r>
          </a:p>
          <a:p>
            <a:pPr lvl="1"/>
            <a:r>
              <a:rPr lang="en-US" altLang="zh-CN" dirty="0"/>
              <a:t>CTRL: large amount of raw text</a:t>
            </a:r>
          </a:p>
          <a:p>
            <a:pPr lvl="1"/>
            <a:r>
              <a:rPr lang="en-US" altLang="zh-CN" dirty="0"/>
              <a:t>PPLM: data for p(</a:t>
            </a:r>
            <a:r>
              <a:rPr lang="en-US" altLang="zh-CN" dirty="0" err="1"/>
              <a:t>a|x</a:t>
            </a:r>
            <a:r>
              <a:rPr lang="en-US" altLang="zh-CN" dirty="0"/>
              <a:t>)</a:t>
            </a:r>
          </a:p>
          <a:p>
            <a:pPr lvl="1"/>
            <a:r>
              <a:rPr lang="en-US" altLang="zh-CN" dirty="0"/>
              <a:t>GDC: data for p(x) and \phi(x) </a:t>
            </a:r>
          </a:p>
          <a:p>
            <a:r>
              <a:rPr lang="en-US" altLang="zh-CN" dirty="0"/>
              <a:t>Training</a:t>
            </a:r>
          </a:p>
          <a:p>
            <a:pPr lvl="1"/>
            <a:r>
              <a:rPr lang="en-US" altLang="zh-CN" dirty="0"/>
              <a:t>CTRL: pretrain with prepended control code</a:t>
            </a:r>
          </a:p>
          <a:p>
            <a:pPr lvl="1"/>
            <a:r>
              <a:rPr lang="en-US" altLang="zh-CN" dirty="0"/>
              <a:t>PPLM: train p(</a:t>
            </a:r>
            <a:r>
              <a:rPr lang="en-US" altLang="zh-CN" dirty="0" err="1"/>
              <a:t>a|x</a:t>
            </a:r>
            <a:r>
              <a:rPr lang="en-US" altLang="zh-CN" dirty="0"/>
              <a:t>)</a:t>
            </a:r>
          </a:p>
          <a:p>
            <a:pPr lvl="1"/>
            <a:r>
              <a:rPr lang="en-US" altLang="zh-CN" dirty="0"/>
              <a:t>GDC: fine-tune p(x), train \phi(x), finally train by RL  </a:t>
            </a:r>
          </a:p>
        </p:txBody>
      </p:sp>
      <p:pic>
        <p:nvPicPr>
          <p:cNvPr id="4" name="图片 3">
            <a:extLst>
              <a:ext uri="{FF2B5EF4-FFF2-40B4-BE49-F238E27FC236}">
                <a16:creationId xmlns:a16="http://schemas.microsoft.com/office/drawing/2014/main" id="{605F88F0-39DD-4525-8F54-1A7CC50F05B7}"/>
              </a:ext>
            </a:extLst>
          </p:cNvPr>
          <p:cNvPicPr>
            <a:picLocks noChangeAspect="1"/>
          </p:cNvPicPr>
          <p:nvPr/>
        </p:nvPicPr>
        <p:blipFill rotWithShape="1">
          <a:blip r:embed="rId4">
            <a:extLst>
              <a:ext uri="{28A0092B-C50C-407E-A947-70E740481C1C}">
                <a14:useLocalDpi xmlns:a14="http://schemas.microsoft.com/office/drawing/2010/main" val="0"/>
              </a:ext>
            </a:extLst>
          </a:blip>
          <a:srcRect l="21814" t="24860" r="16519" b="19012"/>
          <a:stretch/>
        </p:blipFill>
        <p:spPr>
          <a:xfrm>
            <a:off x="2899038" y="2231262"/>
            <a:ext cx="1086280" cy="426263"/>
          </a:xfrm>
          <a:prstGeom prst="rect">
            <a:avLst/>
          </a:prstGeom>
        </p:spPr>
      </p:pic>
      <p:sp>
        <p:nvSpPr>
          <p:cNvPr id="7" name="灯片编号占位符 6">
            <a:extLst>
              <a:ext uri="{FF2B5EF4-FFF2-40B4-BE49-F238E27FC236}">
                <a16:creationId xmlns:a16="http://schemas.microsoft.com/office/drawing/2014/main" id="{175C7521-605B-49A9-BCE5-89DB33EF2632}"/>
              </a:ext>
            </a:extLst>
          </p:cNvPr>
          <p:cNvSpPr>
            <a:spLocks noGrp="1"/>
          </p:cNvSpPr>
          <p:nvPr>
            <p:ph type="sldNum" sz="quarter" idx="12"/>
          </p:nvPr>
        </p:nvSpPr>
        <p:spPr/>
        <p:txBody>
          <a:bodyPr/>
          <a:lstStyle/>
          <a:p>
            <a:fld id="{90CE825F-A3F6-4E18-9FE5-325E98BADD95}" type="slidenum">
              <a:rPr lang="zh-CN" altLang="en-US" smtClean="0"/>
              <a:t>18</a:t>
            </a:fld>
            <a:endParaRPr lang="zh-CN" altLang="en-US"/>
          </a:p>
        </p:txBody>
      </p:sp>
      <p:sp>
        <p:nvSpPr>
          <p:cNvPr id="8" name="灯片编号占位符 3">
            <a:extLst>
              <a:ext uri="{FF2B5EF4-FFF2-40B4-BE49-F238E27FC236}">
                <a16:creationId xmlns:a16="http://schemas.microsoft.com/office/drawing/2014/main" id="{F10381ED-0526-4FBF-A7EE-7B567ADDC591}"/>
              </a:ext>
            </a:extLst>
          </p:cNvPr>
          <p:cNvSpPr txBox="1">
            <a:spLocks/>
          </p:cNvSpPr>
          <p:nvPr/>
        </p:nvSpPr>
        <p:spPr>
          <a:xfrm>
            <a:off x="8934879" y="6356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 21</a:t>
            </a:r>
            <a:endParaRPr lang="zh-CN" altLang="en-US" dirty="0"/>
          </a:p>
        </p:txBody>
      </p:sp>
    </p:spTree>
    <p:extLst>
      <p:ext uri="{BB962C8B-B14F-4D97-AF65-F5344CB8AC3E}">
        <p14:creationId xmlns:p14="http://schemas.microsoft.com/office/powerpoint/2010/main" val="5438221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CAAA17-C13C-43DE-AEF6-BBD2D428DD2D}"/>
              </a:ext>
            </a:extLst>
          </p:cNvPr>
          <p:cNvSpPr>
            <a:spLocks noGrp="1"/>
          </p:cNvSpPr>
          <p:nvPr>
            <p:ph type="title"/>
          </p:nvPr>
        </p:nvSpPr>
        <p:spPr/>
        <p:txBody>
          <a:bodyPr/>
          <a:lstStyle/>
          <a:p>
            <a:r>
              <a:rPr lang="en-US" altLang="zh-CN" dirty="0"/>
              <a:t>Approaches - Comparison</a:t>
            </a:r>
            <a:endParaRPr lang="zh-CN" altLang="en-US" dirty="0"/>
          </a:p>
        </p:txBody>
      </p:sp>
      <p:sp>
        <p:nvSpPr>
          <p:cNvPr id="3" name="内容占位符 2">
            <a:extLst>
              <a:ext uri="{FF2B5EF4-FFF2-40B4-BE49-F238E27FC236}">
                <a16:creationId xmlns:a16="http://schemas.microsoft.com/office/drawing/2014/main" id="{9CFB6C8B-A680-4A47-B6A1-3468D9740607}"/>
              </a:ext>
            </a:extLst>
          </p:cNvPr>
          <p:cNvSpPr>
            <a:spLocks noGrp="1"/>
          </p:cNvSpPr>
          <p:nvPr>
            <p:ph idx="1"/>
          </p:nvPr>
        </p:nvSpPr>
        <p:spPr/>
        <p:txBody>
          <a:bodyPr/>
          <a:lstStyle/>
          <a:p>
            <a:r>
              <a:rPr lang="en-US" altLang="zh-CN" dirty="0"/>
              <a:t>Generating positive comments</a:t>
            </a:r>
          </a:p>
          <a:p>
            <a:r>
              <a:rPr lang="en-US" altLang="zh-CN" dirty="0"/>
              <a:t>GDC</a:t>
            </a:r>
          </a:p>
          <a:p>
            <a:endParaRPr lang="en-US" altLang="zh-CN" dirty="0"/>
          </a:p>
          <a:p>
            <a:r>
              <a:rPr lang="en-US" altLang="zh-CN" dirty="0"/>
              <a:t>PPLM</a:t>
            </a:r>
          </a:p>
          <a:p>
            <a:endParaRPr lang="en-US" altLang="zh-CN" dirty="0"/>
          </a:p>
          <a:p>
            <a:r>
              <a:rPr lang="en-US" altLang="zh-CN" dirty="0"/>
              <a:t>CTRL</a:t>
            </a:r>
            <a:endParaRPr lang="zh-CN" altLang="en-US" dirty="0"/>
          </a:p>
        </p:txBody>
      </p:sp>
      <p:pic>
        <p:nvPicPr>
          <p:cNvPr id="5" name="图片 4">
            <a:extLst>
              <a:ext uri="{FF2B5EF4-FFF2-40B4-BE49-F238E27FC236}">
                <a16:creationId xmlns:a16="http://schemas.microsoft.com/office/drawing/2014/main" id="{C59B3541-793F-46F4-9484-8FFDA416D44D}"/>
              </a:ext>
            </a:extLst>
          </p:cNvPr>
          <p:cNvPicPr>
            <a:picLocks noChangeAspect="1"/>
          </p:cNvPicPr>
          <p:nvPr/>
        </p:nvPicPr>
        <p:blipFill rotWithShape="1">
          <a:blip r:embed="rId2">
            <a:extLst>
              <a:ext uri="{28A0092B-C50C-407E-A947-70E740481C1C}">
                <a14:useLocalDpi xmlns:a14="http://schemas.microsoft.com/office/drawing/2010/main" val="0"/>
              </a:ext>
            </a:extLst>
          </a:blip>
          <a:srcRect t="15143"/>
          <a:stretch/>
        </p:blipFill>
        <p:spPr>
          <a:xfrm>
            <a:off x="1114575" y="2880704"/>
            <a:ext cx="10760372" cy="497932"/>
          </a:xfrm>
          <a:prstGeom prst="rect">
            <a:avLst/>
          </a:prstGeom>
        </p:spPr>
      </p:pic>
      <p:pic>
        <p:nvPicPr>
          <p:cNvPr id="7" name="图片 6">
            <a:extLst>
              <a:ext uri="{FF2B5EF4-FFF2-40B4-BE49-F238E27FC236}">
                <a16:creationId xmlns:a16="http://schemas.microsoft.com/office/drawing/2014/main" id="{F4883ACB-EA50-478D-8895-099DA99F4508}"/>
              </a:ext>
            </a:extLst>
          </p:cNvPr>
          <p:cNvPicPr>
            <a:picLocks noChangeAspect="1"/>
          </p:cNvPicPr>
          <p:nvPr/>
        </p:nvPicPr>
        <p:blipFill rotWithShape="1">
          <a:blip r:embed="rId3">
            <a:extLst>
              <a:ext uri="{28A0092B-C50C-407E-A947-70E740481C1C}">
                <a14:useLocalDpi xmlns:a14="http://schemas.microsoft.com/office/drawing/2010/main" val="0"/>
              </a:ext>
            </a:extLst>
          </a:blip>
          <a:srcRect t="9332"/>
          <a:stretch/>
        </p:blipFill>
        <p:spPr>
          <a:xfrm>
            <a:off x="1114575" y="3781354"/>
            <a:ext cx="10691787" cy="559669"/>
          </a:xfrm>
          <a:prstGeom prst="rect">
            <a:avLst/>
          </a:prstGeom>
        </p:spPr>
      </p:pic>
      <p:pic>
        <p:nvPicPr>
          <p:cNvPr id="9" name="图片 8">
            <a:extLst>
              <a:ext uri="{FF2B5EF4-FFF2-40B4-BE49-F238E27FC236}">
                <a16:creationId xmlns:a16="http://schemas.microsoft.com/office/drawing/2014/main" id="{487477B1-7428-4518-9897-83D6057E413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13643" y="4885354"/>
            <a:ext cx="10493649" cy="449619"/>
          </a:xfrm>
          <a:prstGeom prst="rect">
            <a:avLst/>
          </a:prstGeom>
        </p:spPr>
      </p:pic>
      <p:sp>
        <p:nvSpPr>
          <p:cNvPr id="10" name="灯片编号占位符 9">
            <a:extLst>
              <a:ext uri="{FF2B5EF4-FFF2-40B4-BE49-F238E27FC236}">
                <a16:creationId xmlns:a16="http://schemas.microsoft.com/office/drawing/2014/main" id="{3BD2F5B0-281F-4A8D-AF69-520EB778A382}"/>
              </a:ext>
            </a:extLst>
          </p:cNvPr>
          <p:cNvSpPr>
            <a:spLocks noGrp="1"/>
          </p:cNvSpPr>
          <p:nvPr>
            <p:ph type="sldNum" sz="quarter" idx="12"/>
          </p:nvPr>
        </p:nvSpPr>
        <p:spPr/>
        <p:txBody>
          <a:bodyPr/>
          <a:lstStyle/>
          <a:p>
            <a:fld id="{90CE825F-A3F6-4E18-9FE5-325E98BADD95}" type="slidenum">
              <a:rPr lang="zh-CN" altLang="en-US" smtClean="0"/>
              <a:t>19</a:t>
            </a:fld>
            <a:endParaRPr lang="zh-CN" altLang="en-US"/>
          </a:p>
        </p:txBody>
      </p:sp>
      <p:sp>
        <p:nvSpPr>
          <p:cNvPr id="11" name="灯片编号占位符 3">
            <a:extLst>
              <a:ext uri="{FF2B5EF4-FFF2-40B4-BE49-F238E27FC236}">
                <a16:creationId xmlns:a16="http://schemas.microsoft.com/office/drawing/2014/main" id="{FE51E4CA-3C03-4EDC-A60F-6BDEFA346F64}"/>
              </a:ext>
            </a:extLst>
          </p:cNvPr>
          <p:cNvSpPr txBox="1">
            <a:spLocks/>
          </p:cNvSpPr>
          <p:nvPr/>
        </p:nvSpPr>
        <p:spPr>
          <a:xfrm>
            <a:off x="8934879" y="6356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 21</a:t>
            </a:r>
            <a:endParaRPr lang="zh-CN" altLang="en-US" dirty="0"/>
          </a:p>
        </p:txBody>
      </p:sp>
    </p:spTree>
    <p:extLst>
      <p:ext uri="{BB962C8B-B14F-4D97-AF65-F5344CB8AC3E}">
        <p14:creationId xmlns:p14="http://schemas.microsoft.com/office/powerpoint/2010/main" val="24257745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E0EBE1-1442-4554-B9DE-4AAB8EA0B299}"/>
              </a:ext>
            </a:extLst>
          </p:cNvPr>
          <p:cNvSpPr>
            <a:spLocks noGrp="1"/>
          </p:cNvSpPr>
          <p:nvPr>
            <p:ph type="title"/>
          </p:nvPr>
        </p:nvSpPr>
        <p:spPr/>
        <p:txBody>
          <a:bodyPr/>
          <a:lstStyle/>
          <a:p>
            <a:r>
              <a:rPr lang="en-US" altLang="zh-CN" dirty="0"/>
              <a:t>Outline</a:t>
            </a:r>
            <a:endParaRPr lang="zh-CN" altLang="en-US" dirty="0"/>
          </a:p>
        </p:txBody>
      </p:sp>
      <p:sp>
        <p:nvSpPr>
          <p:cNvPr id="3" name="内容占位符 2">
            <a:extLst>
              <a:ext uri="{FF2B5EF4-FFF2-40B4-BE49-F238E27FC236}">
                <a16:creationId xmlns:a16="http://schemas.microsoft.com/office/drawing/2014/main" id="{D9F0BA5D-4AF2-4CAB-8DB8-3C370B026EF0}"/>
              </a:ext>
            </a:extLst>
          </p:cNvPr>
          <p:cNvSpPr>
            <a:spLocks noGrp="1"/>
          </p:cNvSpPr>
          <p:nvPr>
            <p:ph idx="1"/>
          </p:nvPr>
        </p:nvSpPr>
        <p:spPr/>
        <p:txBody>
          <a:bodyPr/>
          <a:lstStyle/>
          <a:p>
            <a:r>
              <a:rPr lang="en-US" altLang="zh-CN" dirty="0"/>
              <a:t>Introduction</a:t>
            </a:r>
          </a:p>
          <a:p>
            <a:r>
              <a:rPr lang="en-US" altLang="zh-CN" dirty="0"/>
              <a:t>Recent approaches</a:t>
            </a:r>
          </a:p>
          <a:p>
            <a:pPr lvl="1"/>
            <a:r>
              <a:rPr lang="en-US" altLang="zh-CN" dirty="0"/>
              <a:t>CTRL</a:t>
            </a:r>
            <a:r>
              <a:rPr lang="en-US" altLang="zh-CN" dirty="0">
                <a:solidFill>
                  <a:schemeClr val="accent3"/>
                </a:solidFill>
              </a:rPr>
              <a:t>[1]</a:t>
            </a:r>
          </a:p>
          <a:p>
            <a:pPr lvl="1"/>
            <a:r>
              <a:rPr lang="en-US" altLang="zh-CN" dirty="0"/>
              <a:t>PPLM</a:t>
            </a:r>
            <a:r>
              <a:rPr lang="en-US" altLang="zh-CN" dirty="0">
                <a:solidFill>
                  <a:schemeClr val="accent3"/>
                </a:solidFill>
              </a:rPr>
              <a:t>[2]</a:t>
            </a:r>
          </a:p>
          <a:p>
            <a:pPr lvl="1"/>
            <a:r>
              <a:rPr lang="en-US" altLang="zh-CN" dirty="0"/>
              <a:t>GDC</a:t>
            </a:r>
            <a:r>
              <a:rPr lang="en-US" altLang="zh-CN" dirty="0">
                <a:solidFill>
                  <a:schemeClr val="accent3"/>
                </a:solidFill>
              </a:rPr>
              <a:t>[3]</a:t>
            </a:r>
          </a:p>
          <a:p>
            <a:r>
              <a:rPr lang="en-US" altLang="zh-CN" dirty="0"/>
              <a:t>Discussion &amp; Conclusion</a:t>
            </a:r>
          </a:p>
          <a:p>
            <a:pPr lvl="1"/>
            <a:r>
              <a:rPr lang="en-US" altLang="zh-CN" dirty="0"/>
              <a:t>Comparison</a:t>
            </a:r>
          </a:p>
          <a:p>
            <a:pPr lvl="1"/>
            <a:r>
              <a:rPr lang="en-US" altLang="zh-CN" dirty="0"/>
              <a:t>Pros and cons</a:t>
            </a:r>
          </a:p>
          <a:p>
            <a:pPr lvl="1"/>
            <a:r>
              <a:rPr lang="en-US" altLang="zh-CN" dirty="0"/>
              <a:t>Possible future directions</a:t>
            </a:r>
          </a:p>
        </p:txBody>
      </p:sp>
      <p:sp>
        <p:nvSpPr>
          <p:cNvPr id="4" name="灯片编号占位符 3">
            <a:extLst>
              <a:ext uri="{FF2B5EF4-FFF2-40B4-BE49-F238E27FC236}">
                <a16:creationId xmlns:a16="http://schemas.microsoft.com/office/drawing/2014/main" id="{CD5ED809-E2B2-4FA6-BDA6-72C81979FE97}"/>
              </a:ext>
            </a:extLst>
          </p:cNvPr>
          <p:cNvSpPr>
            <a:spLocks noGrp="1"/>
          </p:cNvSpPr>
          <p:nvPr>
            <p:ph type="sldNum" sz="quarter" idx="12"/>
          </p:nvPr>
        </p:nvSpPr>
        <p:spPr/>
        <p:txBody>
          <a:bodyPr/>
          <a:lstStyle/>
          <a:p>
            <a:fld id="{90CE825F-A3F6-4E18-9FE5-325E98BADD95}" type="slidenum">
              <a:rPr lang="zh-CN" altLang="en-US" smtClean="0"/>
              <a:t>2</a:t>
            </a:fld>
            <a:endParaRPr lang="zh-CN" altLang="en-US"/>
          </a:p>
        </p:txBody>
      </p:sp>
      <p:sp>
        <p:nvSpPr>
          <p:cNvPr id="5" name="灯片编号占位符 3">
            <a:extLst>
              <a:ext uri="{FF2B5EF4-FFF2-40B4-BE49-F238E27FC236}">
                <a16:creationId xmlns:a16="http://schemas.microsoft.com/office/drawing/2014/main" id="{6FF81A2E-BEC2-405E-ABEA-052B0203C2A0}"/>
              </a:ext>
            </a:extLst>
          </p:cNvPr>
          <p:cNvSpPr txBox="1">
            <a:spLocks/>
          </p:cNvSpPr>
          <p:nvPr/>
        </p:nvSpPr>
        <p:spPr>
          <a:xfrm>
            <a:off x="8934879" y="6356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 21</a:t>
            </a:r>
            <a:endParaRPr lang="zh-CN" altLang="en-US" dirty="0"/>
          </a:p>
        </p:txBody>
      </p:sp>
      <p:sp>
        <p:nvSpPr>
          <p:cNvPr id="6" name="文本框 5">
            <a:extLst>
              <a:ext uri="{FF2B5EF4-FFF2-40B4-BE49-F238E27FC236}">
                <a16:creationId xmlns:a16="http://schemas.microsoft.com/office/drawing/2014/main" id="{7C06A01C-A3E0-4060-B9CA-519761DAFD63}"/>
              </a:ext>
            </a:extLst>
          </p:cNvPr>
          <p:cNvSpPr txBox="1"/>
          <p:nvPr/>
        </p:nvSpPr>
        <p:spPr>
          <a:xfrm>
            <a:off x="456354" y="6004123"/>
            <a:ext cx="11279290" cy="615553"/>
          </a:xfrm>
          <a:prstGeom prst="rect">
            <a:avLst/>
          </a:prstGeom>
          <a:noFill/>
        </p:spPr>
        <p:txBody>
          <a:bodyPr wrap="square" rtlCol="0">
            <a:spAutoFit/>
          </a:bodyPr>
          <a:lstStyle/>
          <a:p>
            <a:r>
              <a:rPr lang="en-US" altLang="zh-CN" sz="1600" dirty="0">
                <a:latin typeface="Arial" panose="020B0604020202020204" pitchFamily="34" charset="0"/>
                <a:cs typeface="Arial" panose="020B0604020202020204" pitchFamily="34" charset="0"/>
              </a:rPr>
              <a:t>[1] Nitish S </a:t>
            </a:r>
            <a:r>
              <a:rPr lang="en-US" altLang="zh-CN" sz="1600" dirty="0" err="1">
                <a:latin typeface="Arial" panose="020B0604020202020204" pitchFamily="34" charset="0"/>
                <a:cs typeface="Arial" panose="020B0604020202020204" pitchFamily="34" charset="0"/>
              </a:rPr>
              <a:t>Keskar</a:t>
            </a:r>
            <a:r>
              <a:rPr lang="en-US" altLang="zh-CN" sz="1600" dirty="0">
                <a:latin typeface="Arial" panose="020B0604020202020204" pitchFamily="34" charset="0"/>
                <a:cs typeface="Arial" panose="020B0604020202020204" pitchFamily="34" charset="0"/>
              </a:rPr>
              <a:t>, et al. </a:t>
            </a:r>
            <a:r>
              <a:rPr lang="en-US" altLang="zh-CN" sz="1600" i="1" dirty="0">
                <a:solidFill>
                  <a:srgbClr val="000000"/>
                </a:solidFill>
                <a:effectLst/>
                <a:latin typeface="Arial" panose="020B0604020202020204" pitchFamily="34" charset="0"/>
                <a:cs typeface="Arial" panose="020B0604020202020204" pitchFamily="34" charset="0"/>
              </a:rPr>
              <a:t>CTRL: A Conditional Transformer Language Model for Controllable Generation </a:t>
            </a:r>
            <a:r>
              <a:rPr lang="en-US" altLang="zh-CN" sz="1600" i="1" dirty="0" err="1">
                <a:solidFill>
                  <a:srgbClr val="000000"/>
                </a:solidFill>
                <a:effectLst/>
                <a:latin typeface="Arial" panose="020B0604020202020204" pitchFamily="34" charset="0"/>
                <a:cs typeface="Arial" panose="020B0604020202020204" pitchFamily="34" charset="0"/>
              </a:rPr>
              <a:t>arixv</a:t>
            </a:r>
            <a:r>
              <a:rPr lang="en-US" altLang="zh-CN" sz="1600" i="1" dirty="0">
                <a:solidFill>
                  <a:srgbClr val="000000"/>
                </a:solidFill>
                <a:effectLst/>
                <a:latin typeface="Arial" panose="020B0604020202020204" pitchFamily="34" charset="0"/>
                <a:cs typeface="Arial" panose="020B0604020202020204" pitchFamily="34" charset="0"/>
              </a:rPr>
              <a:t> 2019</a:t>
            </a:r>
          </a:p>
          <a:p>
            <a:endParaRPr lang="zh-CN" altLang="en-US" dirty="0"/>
          </a:p>
        </p:txBody>
      </p:sp>
      <p:sp>
        <p:nvSpPr>
          <p:cNvPr id="7" name="文本框 6">
            <a:extLst>
              <a:ext uri="{FF2B5EF4-FFF2-40B4-BE49-F238E27FC236}">
                <a16:creationId xmlns:a16="http://schemas.microsoft.com/office/drawing/2014/main" id="{CA567971-981C-4DAE-92D5-8C7ECD361373}"/>
              </a:ext>
            </a:extLst>
          </p:cNvPr>
          <p:cNvSpPr txBox="1"/>
          <p:nvPr/>
        </p:nvSpPr>
        <p:spPr>
          <a:xfrm>
            <a:off x="456354" y="6265862"/>
            <a:ext cx="11279290" cy="615553"/>
          </a:xfrm>
          <a:prstGeom prst="rect">
            <a:avLst/>
          </a:prstGeom>
          <a:noFill/>
        </p:spPr>
        <p:txBody>
          <a:bodyPr wrap="square" rtlCol="0">
            <a:spAutoFit/>
          </a:bodyPr>
          <a:lstStyle/>
          <a:p>
            <a:r>
              <a:rPr lang="en-US" altLang="zh-CN" sz="1600" dirty="0">
                <a:latin typeface="Arial" panose="020B0604020202020204" pitchFamily="34" charset="0"/>
                <a:cs typeface="Arial" panose="020B0604020202020204" pitchFamily="34" charset="0"/>
              </a:rPr>
              <a:t>[2] </a:t>
            </a:r>
            <a:r>
              <a:rPr lang="en-US" altLang="zh-CN" sz="1600" dirty="0" err="1">
                <a:latin typeface="Arial" panose="020B0604020202020204" pitchFamily="34" charset="0"/>
                <a:cs typeface="Arial" panose="020B0604020202020204" pitchFamily="34" charset="0"/>
              </a:rPr>
              <a:t>Dathathri</a:t>
            </a:r>
            <a:r>
              <a:rPr lang="en-US" altLang="zh-CN" sz="1600" dirty="0">
                <a:latin typeface="Arial" panose="020B0604020202020204" pitchFamily="34" charset="0"/>
                <a:cs typeface="Arial" panose="020B0604020202020204" pitchFamily="34" charset="0"/>
              </a:rPr>
              <a:t>, et al. </a:t>
            </a:r>
            <a:r>
              <a:rPr lang="en-US" altLang="zh-CN" sz="1600" i="1" dirty="0">
                <a:solidFill>
                  <a:srgbClr val="000000"/>
                </a:solidFill>
                <a:effectLst/>
                <a:latin typeface="Arial" panose="020B0604020202020204" pitchFamily="34" charset="0"/>
                <a:cs typeface="Arial" panose="020B0604020202020204" pitchFamily="34" charset="0"/>
              </a:rPr>
              <a:t>Plug and Play Language Model: A Simple Approach to Controlled Text Generation. ICLR 2020</a:t>
            </a:r>
          </a:p>
          <a:p>
            <a:endParaRPr lang="zh-CN" altLang="en-US" dirty="0"/>
          </a:p>
        </p:txBody>
      </p:sp>
      <p:sp>
        <p:nvSpPr>
          <p:cNvPr id="8" name="文本框 7">
            <a:extLst>
              <a:ext uri="{FF2B5EF4-FFF2-40B4-BE49-F238E27FC236}">
                <a16:creationId xmlns:a16="http://schemas.microsoft.com/office/drawing/2014/main" id="{735E70BE-0969-4FE9-843A-5FE46F837563}"/>
              </a:ext>
            </a:extLst>
          </p:cNvPr>
          <p:cNvSpPr txBox="1"/>
          <p:nvPr/>
        </p:nvSpPr>
        <p:spPr>
          <a:xfrm>
            <a:off x="456354" y="6527601"/>
            <a:ext cx="11279290" cy="615553"/>
          </a:xfrm>
          <a:prstGeom prst="rect">
            <a:avLst/>
          </a:prstGeom>
          <a:noFill/>
        </p:spPr>
        <p:txBody>
          <a:bodyPr wrap="square" rtlCol="0">
            <a:spAutoFit/>
          </a:bodyPr>
          <a:lstStyle/>
          <a:p>
            <a:r>
              <a:rPr lang="en-US" altLang="zh-CN" sz="1600" dirty="0">
                <a:latin typeface="Arial" panose="020B0604020202020204" pitchFamily="34" charset="0"/>
                <a:cs typeface="Arial" panose="020B0604020202020204" pitchFamily="34" charset="0"/>
              </a:rPr>
              <a:t>[3] Khalifa, et al.</a:t>
            </a:r>
            <a:r>
              <a:rPr lang="en-US" altLang="zh-CN" sz="1600" i="1" dirty="0">
                <a:solidFill>
                  <a:srgbClr val="000000"/>
                </a:solidFill>
                <a:latin typeface="Arial" panose="020B0604020202020204" pitchFamily="34" charset="0"/>
                <a:cs typeface="Arial" panose="020B0604020202020204" pitchFamily="34" charset="0"/>
              </a:rPr>
              <a:t> A Distributional Approach to Controlled Text Generation.</a:t>
            </a:r>
            <a:r>
              <a:rPr lang="en-US" altLang="zh-CN" sz="1600" i="1" dirty="0">
                <a:solidFill>
                  <a:srgbClr val="000000"/>
                </a:solidFill>
                <a:effectLst/>
                <a:latin typeface="Arial" panose="020B0604020202020204" pitchFamily="34" charset="0"/>
                <a:cs typeface="Arial" panose="020B0604020202020204" pitchFamily="34" charset="0"/>
              </a:rPr>
              <a:t> ICLR 2021</a:t>
            </a:r>
          </a:p>
          <a:p>
            <a:endParaRPr lang="zh-CN" altLang="en-US" dirty="0"/>
          </a:p>
        </p:txBody>
      </p:sp>
    </p:spTree>
    <p:extLst>
      <p:ext uri="{BB962C8B-B14F-4D97-AF65-F5344CB8AC3E}">
        <p14:creationId xmlns:p14="http://schemas.microsoft.com/office/powerpoint/2010/main" val="41391762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C8D585-BCD1-47E4-AFE5-3D6251325563}"/>
              </a:ext>
            </a:extLst>
          </p:cNvPr>
          <p:cNvSpPr>
            <a:spLocks noGrp="1"/>
          </p:cNvSpPr>
          <p:nvPr>
            <p:ph type="title"/>
          </p:nvPr>
        </p:nvSpPr>
        <p:spPr/>
        <p:txBody>
          <a:bodyPr/>
          <a:lstStyle/>
          <a:p>
            <a:r>
              <a:rPr lang="en-US" altLang="zh-CN" dirty="0"/>
              <a:t>Approaches - Comparison</a:t>
            </a:r>
            <a:endParaRPr lang="zh-CN" altLang="en-US" dirty="0"/>
          </a:p>
        </p:txBody>
      </p:sp>
      <p:pic>
        <p:nvPicPr>
          <p:cNvPr id="5" name="内容占位符 4">
            <a:extLst>
              <a:ext uri="{FF2B5EF4-FFF2-40B4-BE49-F238E27FC236}">
                <a16:creationId xmlns:a16="http://schemas.microsoft.com/office/drawing/2014/main" id="{7551980B-B340-4E5A-AFF9-6D6E6E34B60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79676" y="1690688"/>
            <a:ext cx="10232648" cy="4435915"/>
          </a:xfrm>
        </p:spPr>
      </p:pic>
      <p:sp>
        <p:nvSpPr>
          <p:cNvPr id="6" name="灯片编号占位符 5">
            <a:extLst>
              <a:ext uri="{FF2B5EF4-FFF2-40B4-BE49-F238E27FC236}">
                <a16:creationId xmlns:a16="http://schemas.microsoft.com/office/drawing/2014/main" id="{A450C1E3-E812-4E20-977F-1313E365E9D1}"/>
              </a:ext>
            </a:extLst>
          </p:cNvPr>
          <p:cNvSpPr>
            <a:spLocks noGrp="1"/>
          </p:cNvSpPr>
          <p:nvPr>
            <p:ph type="sldNum" sz="quarter" idx="12"/>
          </p:nvPr>
        </p:nvSpPr>
        <p:spPr/>
        <p:txBody>
          <a:bodyPr/>
          <a:lstStyle/>
          <a:p>
            <a:fld id="{90CE825F-A3F6-4E18-9FE5-325E98BADD95}" type="slidenum">
              <a:rPr lang="zh-CN" altLang="en-US" smtClean="0"/>
              <a:t>20</a:t>
            </a:fld>
            <a:endParaRPr lang="zh-CN" altLang="en-US"/>
          </a:p>
        </p:txBody>
      </p:sp>
      <p:sp>
        <p:nvSpPr>
          <p:cNvPr id="7" name="灯片编号占位符 3">
            <a:extLst>
              <a:ext uri="{FF2B5EF4-FFF2-40B4-BE49-F238E27FC236}">
                <a16:creationId xmlns:a16="http://schemas.microsoft.com/office/drawing/2014/main" id="{4D1BC8E4-ED89-4466-8A46-994CB7CA9B51}"/>
              </a:ext>
            </a:extLst>
          </p:cNvPr>
          <p:cNvSpPr txBox="1">
            <a:spLocks/>
          </p:cNvSpPr>
          <p:nvPr/>
        </p:nvSpPr>
        <p:spPr>
          <a:xfrm>
            <a:off x="8934879" y="6356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 21</a:t>
            </a:r>
            <a:endParaRPr lang="zh-CN" altLang="en-US" dirty="0"/>
          </a:p>
        </p:txBody>
      </p:sp>
    </p:spTree>
    <p:extLst>
      <p:ext uri="{BB962C8B-B14F-4D97-AF65-F5344CB8AC3E}">
        <p14:creationId xmlns:p14="http://schemas.microsoft.com/office/powerpoint/2010/main" val="7780018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997717-570F-42EB-88BA-73C6ABADB7EA}"/>
              </a:ext>
            </a:extLst>
          </p:cNvPr>
          <p:cNvSpPr>
            <a:spLocks noGrp="1"/>
          </p:cNvSpPr>
          <p:nvPr>
            <p:ph type="title"/>
          </p:nvPr>
        </p:nvSpPr>
        <p:spPr/>
        <p:txBody>
          <a:bodyPr/>
          <a:lstStyle/>
          <a:p>
            <a:r>
              <a:rPr lang="en-US" altLang="zh-CN" dirty="0"/>
              <a:t>Discussion &amp; Conclusion</a:t>
            </a:r>
            <a:endParaRPr lang="zh-CN" altLang="en-US" dirty="0"/>
          </a:p>
        </p:txBody>
      </p:sp>
      <p:sp>
        <p:nvSpPr>
          <p:cNvPr id="3" name="内容占位符 2">
            <a:extLst>
              <a:ext uri="{FF2B5EF4-FFF2-40B4-BE49-F238E27FC236}">
                <a16:creationId xmlns:a16="http://schemas.microsoft.com/office/drawing/2014/main" id="{5EFCF279-80F0-43C1-A18F-0308FACC64C9}"/>
              </a:ext>
            </a:extLst>
          </p:cNvPr>
          <p:cNvSpPr>
            <a:spLocks noGrp="1"/>
          </p:cNvSpPr>
          <p:nvPr>
            <p:ph idx="1"/>
          </p:nvPr>
        </p:nvSpPr>
        <p:spPr/>
        <p:txBody>
          <a:bodyPr/>
          <a:lstStyle/>
          <a:p>
            <a:r>
              <a:rPr lang="en-US" altLang="zh-CN" dirty="0"/>
              <a:t>Recent work on controlled text generation showed promising results on simple generation tasks.</a:t>
            </a:r>
          </a:p>
          <a:p>
            <a:r>
              <a:rPr lang="en-US" altLang="zh-CN" dirty="0"/>
              <a:t>Adapting these approaches to other conditional generation task is challenging:</a:t>
            </a:r>
          </a:p>
          <a:p>
            <a:pPr lvl="1"/>
            <a:r>
              <a:rPr lang="en-US" altLang="zh-CN" dirty="0"/>
              <a:t>Definition of the conditions, e.g.: what is a coherent and reasonable ending?</a:t>
            </a:r>
          </a:p>
          <a:p>
            <a:pPr lvl="1"/>
            <a:r>
              <a:rPr lang="en-US" altLang="zh-CN" dirty="0"/>
              <a:t>The quality of the p(</a:t>
            </a:r>
            <a:r>
              <a:rPr lang="en-US" altLang="zh-CN" dirty="0" err="1"/>
              <a:t>a|x</a:t>
            </a:r>
            <a:r>
              <a:rPr lang="en-US" altLang="zh-CN" dirty="0"/>
              <a:t>) or \phi(x)</a:t>
            </a:r>
            <a:endParaRPr lang="zh-CN" altLang="en-US" dirty="0"/>
          </a:p>
        </p:txBody>
      </p:sp>
      <p:pic>
        <p:nvPicPr>
          <p:cNvPr id="5" name="图片 4">
            <a:extLst>
              <a:ext uri="{FF2B5EF4-FFF2-40B4-BE49-F238E27FC236}">
                <a16:creationId xmlns:a16="http://schemas.microsoft.com/office/drawing/2014/main" id="{6F77D014-2B37-4117-AF51-788FC68806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2676" y="4445732"/>
            <a:ext cx="5433640" cy="2047143"/>
          </a:xfrm>
          <a:prstGeom prst="rect">
            <a:avLst/>
          </a:prstGeom>
        </p:spPr>
      </p:pic>
      <p:sp>
        <p:nvSpPr>
          <p:cNvPr id="6" name="灯片编号占位符 5">
            <a:extLst>
              <a:ext uri="{FF2B5EF4-FFF2-40B4-BE49-F238E27FC236}">
                <a16:creationId xmlns:a16="http://schemas.microsoft.com/office/drawing/2014/main" id="{28B4961A-BCC6-401F-B4B4-B09FA7D6E3BF}"/>
              </a:ext>
            </a:extLst>
          </p:cNvPr>
          <p:cNvSpPr>
            <a:spLocks noGrp="1"/>
          </p:cNvSpPr>
          <p:nvPr>
            <p:ph type="sldNum" sz="quarter" idx="12"/>
          </p:nvPr>
        </p:nvSpPr>
        <p:spPr/>
        <p:txBody>
          <a:bodyPr/>
          <a:lstStyle/>
          <a:p>
            <a:fld id="{90CE825F-A3F6-4E18-9FE5-325E98BADD95}" type="slidenum">
              <a:rPr lang="zh-CN" altLang="en-US" smtClean="0"/>
              <a:t>21</a:t>
            </a:fld>
            <a:endParaRPr lang="zh-CN" altLang="en-US"/>
          </a:p>
        </p:txBody>
      </p:sp>
      <p:sp>
        <p:nvSpPr>
          <p:cNvPr id="7" name="灯片编号占位符 3">
            <a:extLst>
              <a:ext uri="{FF2B5EF4-FFF2-40B4-BE49-F238E27FC236}">
                <a16:creationId xmlns:a16="http://schemas.microsoft.com/office/drawing/2014/main" id="{9750B0A0-91CD-4C2A-8CBC-664B394E6087}"/>
              </a:ext>
            </a:extLst>
          </p:cNvPr>
          <p:cNvSpPr txBox="1">
            <a:spLocks/>
          </p:cNvSpPr>
          <p:nvPr/>
        </p:nvSpPr>
        <p:spPr>
          <a:xfrm>
            <a:off x="8934879" y="6356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 21</a:t>
            </a:r>
            <a:endParaRPr lang="zh-CN" altLang="en-US" dirty="0"/>
          </a:p>
        </p:txBody>
      </p:sp>
    </p:spTree>
    <p:extLst>
      <p:ext uri="{BB962C8B-B14F-4D97-AF65-F5344CB8AC3E}">
        <p14:creationId xmlns:p14="http://schemas.microsoft.com/office/powerpoint/2010/main" val="36114574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94BC7C-4337-40ED-BC4E-36B8CA635B3D}"/>
              </a:ext>
            </a:extLst>
          </p:cNvPr>
          <p:cNvSpPr>
            <a:spLocks noGrp="1"/>
          </p:cNvSpPr>
          <p:nvPr>
            <p:ph type="title"/>
          </p:nvPr>
        </p:nvSpPr>
        <p:spPr/>
        <p:txBody>
          <a:bodyPr/>
          <a:lstStyle/>
          <a:p>
            <a:r>
              <a:rPr lang="en-US" altLang="zh-CN" dirty="0"/>
              <a:t>Introduction</a:t>
            </a:r>
            <a:endParaRPr lang="zh-CN" altLang="en-US" dirty="0"/>
          </a:p>
        </p:txBody>
      </p:sp>
      <p:sp>
        <p:nvSpPr>
          <p:cNvPr id="3" name="内容占位符 2">
            <a:extLst>
              <a:ext uri="{FF2B5EF4-FFF2-40B4-BE49-F238E27FC236}">
                <a16:creationId xmlns:a16="http://schemas.microsoft.com/office/drawing/2014/main" id="{A9F6DB99-FD63-4C31-9C1C-2E568E199084}"/>
              </a:ext>
            </a:extLst>
          </p:cNvPr>
          <p:cNvSpPr>
            <a:spLocks noGrp="1"/>
          </p:cNvSpPr>
          <p:nvPr>
            <p:ph idx="1"/>
          </p:nvPr>
        </p:nvSpPr>
        <p:spPr>
          <a:xfrm>
            <a:off x="838200" y="1825624"/>
            <a:ext cx="10515600" cy="5032376"/>
          </a:xfrm>
        </p:spPr>
        <p:txBody>
          <a:bodyPr>
            <a:normAutofit/>
          </a:bodyPr>
          <a:lstStyle/>
          <a:p>
            <a:r>
              <a:rPr lang="en-US" altLang="zh-CN" dirty="0"/>
              <a:t>All of the text generation tasks is to meet a specific </a:t>
            </a:r>
            <a:r>
              <a:rPr lang="en-US" altLang="zh-CN" b="1" i="1" dirty="0"/>
              <a:t>condition</a:t>
            </a:r>
            <a:r>
              <a:rPr lang="en-US" altLang="zh-CN" b="1" dirty="0"/>
              <a:t>.</a:t>
            </a:r>
          </a:p>
          <a:p>
            <a:r>
              <a:rPr lang="en-US" altLang="zh-CN" dirty="0"/>
              <a:t>Related tasks:</a:t>
            </a:r>
          </a:p>
          <a:p>
            <a:pPr lvl="1"/>
            <a:r>
              <a:rPr lang="en-US" altLang="zh-CN" dirty="0"/>
              <a:t>A question sentence</a:t>
            </a:r>
          </a:p>
          <a:p>
            <a:pPr lvl="1"/>
            <a:r>
              <a:rPr lang="en-US" altLang="zh-CN" dirty="0"/>
              <a:t>Texts about specific topics</a:t>
            </a:r>
          </a:p>
          <a:p>
            <a:pPr lvl="1"/>
            <a:r>
              <a:rPr lang="en-US" altLang="zh-CN" dirty="0"/>
              <a:t>Comments given sentiments</a:t>
            </a:r>
          </a:p>
          <a:p>
            <a:pPr lvl="1"/>
            <a:r>
              <a:rPr lang="en-US" altLang="zh-CN" dirty="0"/>
              <a:t>Story Ending Generation</a:t>
            </a:r>
          </a:p>
          <a:p>
            <a:pPr lvl="1"/>
            <a:r>
              <a:rPr lang="en-US" altLang="zh-CN" dirty="0"/>
              <a:t>Cause &amp; effects(</a:t>
            </a:r>
            <a:r>
              <a:rPr lang="en-US" altLang="zh-CN" dirty="0" err="1"/>
              <a:t>aNLG</a:t>
            </a:r>
            <a:r>
              <a:rPr lang="en-US" altLang="zh-CN" dirty="0"/>
              <a:t>)</a:t>
            </a:r>
          </a:p>
          <a:p>
            <a:pPr lvl="1"/>
            <a:r>
              <a:rPr lang="en-US" altLang="zh-CN" dirty="0"/>
              <a:t>Multiturn dialogue</a:t>
            </a:r>
          </a:p>
          <a:p>
            <a:pPr lvl="1"/>
            <a:r>
              <a:rPr lang="en-US" altLang="zh-CN" dirty="0"/>
              <a:t>Summary</a:t>
            </a:r>
          </a:p>
          <a:p>
            <a:pPr lvl="1"/>
            <a:r>
              <a:rPr lang="en-US" altLang="zh-CN" dirty="0"/>
              <a:t>…</a:t>
            </a:r>
          </a:p>
          <a:p>
            <a:pPr lvl="1"/>
            <a:endParaRPr lang="zh-CN" altLang="en-US" dirty="0"/>
          </a:p>
        </p:txBody>
      </p:sp>
      <p:sp>
        <p:nvSpPr>
          <p:cNvPr id="4" name="灯片编号占位符 3">
            <a:extLst>
              <a:ext uri="{FF2B5EF4-FFF2-40B4-BE49-F238E27FC236}">
                <a16:creationId xmlns:a16="http://schemas.microsoft.com/office/drawing/2014/main" id="{D2CBE065-CAE5-47F1-9AFF-A6083C19A859}"/>
              </a:ext>
            </a:extLst>
          </p:cNvPr>
          <p:cNvSpPr>
            <a:spLocks noGrp="1"/>
          </p:cNvSpPr>
          <p:nvPr>
            <p:ph type="sldNum" sz="quarter" idx="12"/>
          </p:nvPr>
        </p:nvSpPr>
        <p:spPr/>
        <p:txBody>
          <a:bodyPr/>
          <a:lstStyle/>
          <a:p>
            <a:fld id="{90CE825F-A3F6-4E18-9FE5-325E98BADD95}" type="slidenum">
              <a:rPr lang="zh-CN" altLang="en-US" smtClean="0"/>
              <a:t>3</a:t>
            </a:fld>
            <a:endParaRPr lang="zh-CN" altLang="en-US"/>
          </a:p>
        </p:txBody>
      </p:sp>
      <p:sp>
        <p:nvSpPr>
          <p:cNvPr id="5" name="灯片编号占位符 3">
            <a:extLst>
              <a:ext uri="{FF2B5EF4-FFF2-40B4-BE49-F238E27FC236}">
                <a16:creationId xmlns:a16="http://schemas.microsoft.com/office/drawing/2014/main" id="{B75EB6E7-7FE1-48C1-93C0-7EC87DF8F266}"/>
              </a:ext>
            </a:extLst>
          </p:cNvPr>
          <p:cNvSpPr txBox="1">
            <a:spLocks/>
          </p:cNvSpPr>
          <p:nvPr/>
        </p:nvSpPr>
        <p:spPr>
          <a:xfrm>
            <a:off x="8934879" y="6356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 21</a:t>
            </a:r>
            <a:endParaRPr lang="zh-CN" altLang="en-US" dirty="0"/>
          </a:p>
        </p:txBody>
      </p:sp>
    </p:spTree>
    <p:extLst>
      <p:ext uri="{BB962C8B-B14F-4D97-AF65-F5344CB8AC3E}">
        <p14:creationId xmlns:p14="http://schemas.microsoft.com/office/powerpoint/2010/main" val="2747593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94BC7C-4337-40ED-BC4E-36B8CA635B3D}"/>
              </a:ext>
            </a:extLst>
          </p:cNvPr>
          <p:cNvSpPr>
            <a:spLocks noGrp="1"/>
          </p:cNvSpPr>
          <p:nvPr>
            <p:ph type="title"/>
          </p:nvPr>
        </p:nvSpPr>
        <p:spPr/>
        <p:txBody>
          <a:bodyPr/>
          <a:lstStyle/>
          <a:p>
            <a:r>
              <a:rPr lang="en-US" altLang="zh-CN" dirty="0"/>
              <a:t>Introduction</a:t>
            </a:r>
            <a:endParaRPr lang="zh-CN" altLang="en-US" dirty="0"/>
          </a:p>
        </p:txBody>
      </p:sp>
      <p:sp>
        <p:nvSpPr>
          <p:cNvPr id="3" name="内容占位符 2">
            <a:extLst>
              <a:ext uri="{FF2B5EF4-FFF2-40B4-BE49-F238E27FC236}">
                <a16:creationId xmlns:a16="http://schemas.microsoft.com/office/drawing/2014/main" id="{A9F6DB99-FD63-4C31-9C1C-2E568E199084}"/>
              </a:ext>
            </a:extLst>
          </p:cNvPr>
          <p:cNvSpPr>
            <a:spLocks noGrp="1"/>
          </p:cNvSpPr>
          <p:nvPr>
            <p:ph idx="1"/>
          </p:nvPr>
        </p:nvSpPr>
        <p:spPr>
          <a:xfrm>
            <a:off x="838200" y="1825624"/>
            <a:ext cx="10515600" cy="5032376"/>
          </a:xfrm>
        </p:spPr>
        <p:txBody>
          <a:bodyPr>
            <a:normAutofit/>
          </a:bodyPr>
          <a:lstStyle/>
          <a:p>
            <a:r>
              <a:rPr lang="en-US" altLang="zh-CN" dirty="0"/>
              <a:t>All of the text generation tasks is to meet a specific </a:t>
            </a:r>
            <a:r>
              <a:rPr lang="en-US" altLang="zh-CN" b="1" i="1" dirty="0"/>
              <a:t>condition</a:t>
            </a:r>
            <a:r>
              <a:rPr lang="en-US" altLang="zh-CN" b="1" dirty="0"/>
              <a:t>.</a:t>
            </a:r>
          </a:p>
          <a:p>
            <a:r>
              <a:rPr lang="en-US" altLang="zh-CN" dirty="0"/>
              <a:t>Related tasks:</a:t>
            </a:r>
          </a:p>
          <a:p>
            <a:pPr lvl="1"/>
            <a:r>
              <a:rPr lang="en-US" altLang="zh-CN" dirty="0"/>
              <a:t>A question sentence</a:t>
            </a:r>
          </a:p>
          <a:p>
            <a:pPr lvl="1"/>
            <a:r>
              <a:rPr lang="en-US" altLang="zh-CN" dirty="0">
                <a:highlight>
                  <a:srgbClr val="FFFF00"/>
                </a:highlight>
              </a:rPr>
              <a:t>Texts about specific topics</a:t>
            </a:r>
          </a:p>
          <a:p>
            <a:pPr lvl="1"/>
            <a:r>
              <a:rPr lang="en-US" altLang="zh-CN" dirty="0"/>
              <a:t>Comments given sentiments</a:t>
            </a:r>
          </a:p>
          <a:p>
            <a:pPr lvl="1"/>
            <a:r>
              <a:rPr lang="en-US" altLang="zh-CN" dirty="0"/>
              <a:t>Story Ending Generation</a:t>
            </a:r>
          </a:p>
          <a:p>
            <a:pPr lvl="1"/>
            <a:r>
              <a:rPr lang="en-US" altLang="zh-CN" dirty="0"/>
              <a:t>Cause &amp; effects(</a:t>
            </a:r>
            <a:r>
              <a:rPr lang="en-US" altLang="zh-CN" dirty="0" err="1"/>
              <a:t>aNLG</a:t>
            </a:r>
            <a:r>
              <a:rPr lang="en-US" altLang="zh-CN" dirty="0"/>
              <a:t>)</a:t>
            </a:r>
          </a:p>
          <a:p>
            <a:pPr lvl="1"/>
            <a:r>
              <a:rPr lang="en-US" altLang="zh-CN" dirty="0"/>
              <a:t>Multiturn dialogue</a:t>
            </a:r>
          </a:p>
          <a:p>
            <a:pPr lvl="1"/>
            <a:r>
              <a:rPr lang="en-US" altLang="zh-CN" dirty="0"/>
              <a:t>Summary</a:t>
            </a:r>
          </a:p>
          <a:p>
            <a:pPr lvl="1"/>
            <a:r>
              <a:rPr lang="en-US" altLang="zh-CN" dirty="0"/>
              <a:t>…</a:t>
            </a:r>
          </a:p>
          <a:p>
            <a:pPr lvl="1"/>
            <a:endParaRPr lang="zh-CN" altLang="en-US" dirty="0"/>
          </a:p>
        </p:txBody>
      </p:sp>
      <p:sp>
        <p:nvSpPr>
          <p:cNvPr id="6" name="对话气泡: 圆角矩形 5">
            <a:extLst>
              <a:ext uri="{FF2B5EF4-FFF2-40B4-BE49-F238E27FC236}">
                <a16:creationId xmlns:a16="http://schemas.microsoft.com/office/drawing/2014/main" id="{4EC932B9-3D79-4C9F-9153-8644B3AA0208}"/>
              </a:ext>
            </a:extLst>
          </p:cNvPr>
          <p:cNvSpPr/>
          <p:nvPr/>
        </p:nvSpPr>
        <p:spPr>
          <a:xfrm>
            <a:off x="5915527" y="3144863"/>
            <a:ext cx="5438273" cy="1952554"/>
          </a:xfrm>
          <a:prstGeom prst="wedgeRoundRectCallout">
            <a:avLst>
              <a:gd name="adj1" fmla="val -62300"/>
              <a:gd name="adj2" fmla="val -33627"/>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rgbClr val="FF0000"/>
                </a:solidFill>
              </a:rPr>
              <a:t>[Science] </a:t>
            </a:r>
            <a:r>
              <a:rPr lang="en-US" altLang="zh-CN" u="sng" dirty="0">
                <a:solidFill>
                  <a:schemeClr val="tx1"/>
                </a:solidFill>
              </a:rPr>
              <a:t>The potato </a:t>
            </a:r>
            <a:r>
              <a:rPr lang="en-US" altLang="zh-CN" dirty="0">
                <a:solidFill>
                  <a:schemeClr val="tx1"/>
                </a:solidFill>
              </a:rPr>
              <a:t>was once thought to have no </a:t>
            </a:r>
            <a:r>
              <a:rPr lang="en-US" altLang="zh-CN" dirty="0">
                <a:solidFill>
                  <a:srgbClr val="C00000"/>
                </a:solidFill>
              </a:rPr>
              <a:t>health</a:t>
            </a:r>
            <a:r>
              <a:rPr lang="en-US" altLang="zh-CN" dirty="0">
                <a:solidFill>
                  <a:schemeClr val="tx1"/>
                </a:solidFill>
              </a:rPr>
              <a:t> problems and has been promoted as a </a:t>
            </a:r>
            <a:r>
              <a:rPr lang="en-US" altLang="zh-CN" dirty="0">
                <a:solidFill>
                  <a:srgbClr val="C00000"/>
                </a:solidFill>
              </a:rPr>
              <a:t>nutritious</a:t>
            </a:r>
            <a:r>
              <a:rPr lang="en-US" altLang="zh-CN" dirty="0">
                <a:solidFill>
                  <a:schemeClr val="tx1"/>
                </a:solidFill>
              </a:rPr>
              <a:t> food source … In fact, </a:t>
            </a:r>
            <a:r>
              <a:rPr lang="en-US" altLang="zh-CN" dirty="0">
                <a:solidFill>
                  <a:srgbClr val="C00000"/>
                </a:solidFill>
              </a:rPr>
              <a:t>researchers</a:t>
            </a:r>
            <a:r>
              <a:rPr lang="en-US" altLang="zh-CN" dirty="0">
                <a:solidFill>
                  <a:schemeClr val="tx1"/>
                </a:solidFill>
              </a:rPr>
              <a:t> from Johns Hopkins University …</a:t>
            </a:r>
            <a:endParaRPr lang="zh-CN" altLang="en-US" dirty="0">
              <a:solidFill>
                <a:schemeClr val="tx1"/>
              </a:solidFill>
            </a:endParaRPr>
          </a:p>
        </p:txBody>
      </p:sp>
      <p:sp>
        <p:nvSpPr>
          <p:cNvPr id="7" name="灯片编号占位符 6">
            <a:extLst>
              <a:ext uri="{FF2B5EF4-FFF2-40B4-BE49-F238E27FC236}">
                <a16:creationId xmlns:a16="http://schemas.microsoft.com/office/drawing/2014/main" id="{2D18DF05-9630-44C1-B64A-05252CC4B272}"/>
              </a:ext>
            </a:extLst>
          </p:cNvPr>
          <p:cNvSpPr>
            <a:spLocks noGrp="1"/>
          </p:cNvSpPr>
          <p:nvPr>
            <p:ph type="sldNum" sz="quarter" idx="12"/>
          </p:nvPr>
        </p:nvSpPr>
        <p:spPr/>
        <p:txBody>
          <a:bodyPr/>
          <a:lstStyle/>
          <a:p>
            <a:fld id="{90CE825F-A3F6-4E18-9FE5-325E98BADD95}" type="slidenum">
              <a:rPr lang="zh-CN" altLang="en-US" smtClean="0"/>
              <a:t>4</a:t>
            </a:fld>
            <a:endParaRPr lang="zh-CN" altLang="en-US"/>
          </a:p>
        </p:txBody>
      </p:sp>
      <p:sp>
        <p:nvSpPr>
          <p:cNvPr id="8" name="灯片编号占位符 3">
            <a:extLst>
              <a:ext uri="{FF2B5EF4-FFF2-40B4-BE49-F238E27FC236}">
                <a16:creationId xmlns:a16="http://schemas.microsoft.com/office/drawing/2014/main" id="{8CEC9792-BC65-4185-80D6-39F14C375ABD}"/>
              </a:ext>
            </a:extLst>
          </p:cNvPr>
          <p:cNvSpPr txBox="1">
            <a:spLocks/>
          </p:cNvSpPr>
          <p:nvPr/>
        </p:nvSpPr>
        <p:spPr>
          <a:xfrm>
            <a:off x="8934879" y="6356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 21</a:t>
            </a:r>
            <a:endParaRPr lang="zh-CN" altLang="en-US" dirty="0"/>
          </a:p>
        </p:txBody>
      </p:sp>
    </p:spTree>
    <p:extLst>
      <p:ext uri="{BB962C8B-B14F-4D97-AF65-F5344CB8AC3E}">
        <p14:creationId xmlns:p14="http://schemas.microsoft.com/office/powerpoint/2010/main" val="13160066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94BC7C-4337-40ED-BC4E-36B8CA635B3D}"/>
              </a:ext>
            </a:extLst>
          </p:cNvPr>
          <p:cNvSpPr>
            <a:spLocks noGrp="1"/>
          </p:cNvSpPr>
          <p:nvPr>
            <p:ph type="title"/>
          </p:nvPr>
        </p:nvSpPr>
        <p:spPr/>
        <p:txBody>
          <a:bodyPr/>
          <a:lstStyle/>
          <a:p>
            <a:r>
              <a:rPr lang="en-US" altLang="zh-CN" dirty="0"/>
              <a:t>Introduction</a:t>
            </a:r>
            <a:endParaRPr lang="zh-CN" altLang="en-US" dirty="0"/>
          </a:p>
        </p:txBody>
      </p:sp>
      <p:sp>
        <p:nvSpPr>
          <p:cNvPr id="3" name="内容占位符 2">
            <a:extLst>
              <a:ext uri="{FF2B5EF4-FFF2-40B4-BE49-F238E27FC236}">
                <a16:creationId xmlns:a16="http://schemas.microsoft.com/office/drawing/2014/main" id="{A9F6DB99-FD63-4C31-9C1C-2E568E199084}"/>
              </a:ext>
            </a:extLst>
          </p:cNvPr>
          <p:cNvSpPr>
            <a:spLocks noGrp="1"/>
          </p:cNvSpPr>
          <p:nvPr>
            <p:ph idx="1"/>
          </p:nvPr>
        </p:nvSpPr>
        <p:spPr>
          <a:xfrm>
            <a:off x="838200" y="1825624"/>
            <a:ext cx="10515600" cy="5032376"/>
          </a:xfrm>
        </p:spPr>
        <p:txBody>
          <a:bodyPr>
            <a:normAutofit/>
          </a:bodyPr>
          <a:lstStyle/>
          <a:p>
            <a:r>
              <a:rPr lang="en-US" altLang="zh-CN" dirty="0"/>
              <a:t>All of the text generation tasks is to meet a specific </a:t>
            </a:r>
            <a:r>
              <a:rPr lang="en-US" altLang="zh-CN" b="1" i="1" dirty="0"/>
              <a:t>condition</a:t>
            </a:r>
            <a:r>
              <a:rPr lang="en-US" altLang="zh-CN" b="1" dirty="0"/>
              <a:t>.</a:t>
            </a:r>
          </a:p>
          <a:p>
            <a:r>
              <a:rPr lang="en-US" altLang="zh-CN" dirty="0"/>
              <a:t>Related tasks:</a:t>
            </a:r>
          </a:p>
          <a:p>
            <a:pPr lvl="1"/>
            <a:r>
              <a:rPr lang="en-US" altLang="zh-CN" dirty="0"/>
              <a:t>A question sentence</a:t>
            </a:r>
          </a:p>
          <a:p>
            <a:pPr lvl="1"/>
            <a:r>
              <a:rPr lang="en-US" altLang="zh-CN" dirty="0"/>
              <a:t>Texts about specific topics</a:t>
            </a:r>
          </a:p>
          <a:p>
            <a:pPr lvl="1"/>
            <a:r>
              <a:rPr lang="en-US" altLang="zh-CN" dirty="0">
                <a:highlight>
                  <a:srgbClr val="FFFF00"/>
                </a:highlight>
              </a:rPr>
              <a:t>Comments given sentiments</a:t>
            </a:r>
          </a:p>
          <a:p>
            <a:pPr lvl="1"/>
            <a:r>
              <a:rPr lang="en-US" altLang="zh-CN" dirty="0"/>
              <a:t>Story Ending Generation</a:t>
            </a:r>
          </a:p>
          <a:p>
            <a:pPr lvl="1"/>
            <a:r>
              <a:rPr lang="en-US" altLang="zh-CN" dirty="0"/>
              <a:t>Cause &amp; effects(</a:t>
            </a:r>
            <a:r>
              <a:rPr lang="en-US" altLang="zh-CN" dirty="0" err="1"/>
              <a:t>aNLG</a:t>
            </a:r>
            <a:r>
              <a:rPr lang="en-US" altLang="zh-CN" dirty="0"/>
              <a:t>)</a:t>
            </a:r>
          </a:p>
          <a:p>
            <a:pPr lvl="1"/>
            <a:r>
              <a:rPr lang="en-US" altLang="zh-CN" dirty="0"/>
              <a:t>Multiturn dialogue</a:t>
            </a:r>
          </a:p>
          <a:p>
            <a:pPr lvl="1"/>
            <a:r>
              <a:rPr lang="en-US" altLang="zh-CN" dirty="0"/>
              <a:t>Summary</a:t>
            </a:r>
          </a:p>
          <a:p>
            <a:pPr lvl="1"/>
            <a:r>
              <a:rPr lang="en-US" altLang="zh-CN" dirty="0"/>
              <a:t>…</a:t>
            </a:r>
          </a:p>
          <a:p>
            <a:pPr lvl="1"/>
            <a:endParaRPr lang="zh-CN" altLang="en-US" dirty="0"/>
          </a:p>
        </p:txBody>
      </p:sp>
      <p:sp>
        <p:nvSpPr>
          <p:cNvPr id="6" name="对话气泡: 圆角矩形 5">
            <a:extLst>
              <a:ext uri="{FF2B5EF4-FFF2-40B4-BE49-F238E27FC236}">
                <a16:creationId xmlns:a16="http://schemas.microsoft.com/office/drawing/2014/main" id="{4EC932B9-3D79-4C9F-9153-8644B3AA0208}"/>
              </a:ext>
            </a:extLst>
          </p:cNvPr>
          <p:cNvSpPr/>
          <p:nvPr/>
        </p:nvSpPr>
        <p:spPr>
          <a:xfrm>
            <a:off x="5915527" y="3144863"/>
            <a:ext cx="5438273" cy="1952554"/>
          </a:xfrm>
          <a:prstGeom prst="wedgeRoundRectCallout">
            <a:avLst>
              <a:gd name="adj1" fmla="val -58508"/>
              <a:gd name="adj2" fmla="val -15669"/>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rgbClr val="FF0000"/>
                </a:solidFill>
              </a:rPr>
              <a:t>[Negative] </a:t>
            </a:r>
            <a:r>
              <a:rPr lang="en-US" altLang="zh-CN" u="sng" dirty="0">
                <a:solidFill>
                  <a:schemeClr val="tx1"/>
                </a:solidFill>
              </a:rPr>
              <a:t>The potato </a:t>
            </a:r>
            <a:r>
              <a:rPr lang="en-US" altLang="zh-CN" dirty="0">
                <a:solidFill>
                  <a:schemeClr val="tx1"/>
                </a:solidFill>
              </a:rPr>
              <a:t>is a pretty </a:t>
            </a:r>
            <a:r>
              <a:rPr lang="en-US" altLang="zh-CN" dirty="0">
                <a:solidFill>
                  <a:srgbClr val="C00000"/>
                </a:solidFill>
              </a:rPr>
              <a:t>bad idea</a:t>
            </a:r>
            <a:r>
              <a:rPr lang="en-US" altLang="zh-CN" dirty="0">
                <a:solidFill>
                  <a:schemeClr val="tx1"/>
                </a:solidFill>
              </a:rPr>
              <a:t>. It can make you fat, it can cause you to have a </a:t>
            </a:r>
            <a:r>
              <a:rPr lang="en-US" altLang="zh-CN" dirty="0">
                <a:solidFill>
                  <a:srgbClr val="C00000"/>
                </a:solidFill>
              </a:rPr>
              <a:t>terrible </a:t>
            </a:r>
            <a:r>
              <a:rPr lang="en-US" altLang="zh-CN" dirty="0">
                <a:solidFill>
                  <a:schemeClr val="tx1"/>
                </a:solidFill>
              </a:rPr>
              <a:t>immune system, and it can even kill you …</a:t>
            </a:r>
            <a:endParaRPr lang="zh-CN" altLang="en-US" dirty="0">
              <a:solidFill>
                <a:schemeClr val="tx1"/>
              </a:solidFill>
            </a:endParaRPr>
          </a:p>
        </p:txBody>
      </p:sp>
      <p:sp>
        <p:nvSpPr>
          <p:cNvPr id="9" name="灯片编号占位符 8">
            <a:extLst>
              <a:ext uri="{FF2B5EF4-FFF2-40B4-BE49-F238E27FC236}">
                <a16:creationId xmlns:a16="http://schemas.microsoft.com/office/drawing/2014/main" id="{70A95F91-E4E1-43B0-A1D2-169D876899CD}"/>
              </a:ext>
            </a:extLst>
          </p:cNvPr>
          <p:cNvSpPr>
            <a:spLocks noGrp="1"/>
          </p:cNvSpPr>
          <p:nvPr>
            <p:ph type="sldNum" sz="quarter" idx="12"/>
          </p:nvPr>
        </p:nvSpPr>
        <p:spPr/>
        <p:txBody>
          <a:bodyPr/>
          <a:lstStyle/>
          <a:p>
            <a:fld id="{90CE825F-A3F6-4E18-9FE5-325E98BADD95}" type="slidenum">
              <a:rPr lang="zh-CN" altLang="en-US" smtClean="0"/>
              <a:t>5</a:t>
            </a:fld>
            <a:endParaRPr lang="zh-CN" altLang="en-US"/>
          </a:p>
        </p:txBody>
      </p:sp>
      <p:sp>
        <p:nvSpPr>
          <p:cNvPr id="10" name="灯片编号占位符 3">
            <a:extLst>
              <a:ext uri="{FF2B5EF4-FFF2-40B4-BE49-F238E27FC236}">
                <a16:creationId xmlns:a16="http://schemas.microsoft.com/office/drawing/2014/main" id="{4BC323EC-80B5-4795-A1A9-11D9C9ABFF42}"/>
              </a:ext>
            </a:extLst>
          </p:cNvPr>
          <p:cNvSpPr txBox="1">
            <a:spLocks/>
          </p:cNvSpPr>
          <p:nvPr/>
        </p:nvSpPr>
        <p:spPr>
          <a:xfrm>
            <a:off x="8934879" y="6356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 21</a:t>
            </a:r>
            <a:endParaRPr lang="zh-CN" altLang="en-US" dirty="0"/>
          </a:p>
        </p:txBody>
      </p:sp>
    </p:spTree>
    <p:extLst>
      <p:ext uri="{BB962C8B-B14F-4D97-AF65-F5344CB8AC3E}">
        <p14:creationId xmlns:p14="http://schemas.microsoft.com/office/powerpoint/2010/main" val="21757668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94BC7C-4337-40ED-BC4E-36B8CA635B3D}"/>
              </a:ext>
            </a:extLst>
          </p:cNvPr>
          <p:cNvSpPr>
            <a:spLocks noGrp="1"/>
          </p:cNvSpPr>
          <p:nvPr>
            <p:ph type="title"/>
          </p:nvPr>
        </p:nvSpPr>
        <p:spPr/>
        <p:txBody>
          <a:bodyPr/>
          <a:lstStyle/>
          <a:p>
            <a:r>
              <a:rPr lang="en-US" altLang="zh-CN" dirty="0"/>
              <a:t>Introduction</a:t>
            </a:r>
            <a:endParaRPr lang="zh-CN" altLang="en-US" dirty="0"/>
          </a:p>
        </p:txBody>
      </p:sp>
      <p:sp>
        <p:nvSpPr>
          <p:cNvPr id="3" name="内容占位符 2">
            <a:extLst>
              <a:ext uri="{FF2B5EF4-FFF2-40B4-BE49-F238E27FC236}">
                <a16:creationId xmlns:a16="http://schemas.microsoft.com/office/drawing/2014/main" id="{A9F6DB99-FD63-4C31-9C1C-2E568E199084}"/>
              </a:ext>
            </a:extLst>
          </p:cNvPr>
          <p:cNvSpPr>
            <a:spLocks noGrp="1"/>
          </p:cNvSpPr>
          <p:nvPr>
            <p:ph idx="1"/>
          </p:nvPr>
        </p:nvSpPr>
        <p:spPr>
          <a:xfrm>
            <a:off x="838200" y="1825624"/>
            <a:ext cx="10515600" cy="5032376"/>
          </a:xfrm>
        </p:spPr>
        <p:txBody>
          <a:bodyPr>
            <a:normAutofit/>
          </a:bodyPr>
          <a:lstStyle/>
          <a:p>
            <a:r>
              <a:rPr lang="en-US" altLang="zh-CN" dirty="0"/>
              <a:t>All of the text generation tasks is to meet a specific </a:t>
            </a:r>
            <a:r>
              <a:rPr lang="en-US" altLang="zh-CN" b="1" i="1" dirty="0"/>
              <a:t>condition</a:t>
            </a:r>
            <a:r>
              <a:rPr lang="en-US" altLang="zh-CN" b="1" dirty="0"/>
              <a:t>.</a:t>
            </a:r>
          </a:p>
          <a:p>
            <a:r>
              <a:rPr lang="en-US" altLang="zh-CN" dirty="0"/>
              <a:t>Related tasks:</a:t>
            </a:r>
          </a:p>
          <a:p>
            <a:pPr lvl="1"/>
            <a:r>
              <a:rPr lang="en-US" altLang="zh-CN" dirty="0"/>
              <a:t>A question sentence</a:t>
            </a:r>
          </a:p>
          <a:p>
            <a:pPr lvl="1"/>
            <a:r>
              <a:rPr lang="en-US" altLang="zh-CN" dirty="0"/>
              <a:t>Texts about specific topics</a:t>
            </a:r>
          </a:p>
          <a:p>
            <a:pPr lvl="1"/>
            <a:r>
              <a:rPr lang="en-US" altLang="zh-CN" dirty="0"/>
              <a:t>Comments given sentiments</a:t>
            </a:r>
          </a:p>
          <a:p>
            <a:pPr lvl="1"/>
            <a:r>
              <a:rPr lang="en-US" altLang="zh-CN" dirty="0">
                <a:highlight>
                  <a:srgbClr val="FFFF00"/>
                </a:highlight>
              </a:rPr>
              <a:t>Story Ending Generation</a:t>
            </a:r>
          </a:p>
          <a:p>
            <a:pPr lvl="1"/>
            <a:r>
              <a:rPr lang="en-US" altLang="zh-CN" dirty="0"/>
              <a:t>Cause &amp; effects(</a:t>
            </a:r>
            <a:r>
              <a:rPr lang="en-US" altLang="zh-CN" dirty="0" err="1"/>
              <a:t>aNLG</a:t>
            </a:r>
            <a:r>
              <a:rPr lang="en-US" altLang="zh-CN" dirty="0"/>
              <a:t>)</a:t>
            </a:r>
          </a:p>
          <a:p>
            <a:pPr lvl="1"/>
            <a:r>
              <a:rPr lang="en-US" altLang="zh-CN" dirty="0"/>
              <a:t>Multiturn dialogue</a:t>
            </a:r>
          </a:p>
          <a:p>
            <a:pPr lvl="1"/>
            <a:r>
              <a:rPr lang="en-US" altLang="zh-CN" dirty="0"/>
              <a:t>Summary</a:t>
            </a:r>
          </a:p>
          <a:p>
            <a:pPr lvl="1"/>
            <a:r>
              <a:rPr lang="en-US" altLang="zh-CN" dirty="0"/>
              <a:t>…</a:t>
            </a:r>
          </a:p>
          <a:p>
            <a:pPr lvl="1"/>
            <a:endParaRPr lang="zh-CN" altLang="en-US" dirty="0"/>
          </a:p>
        </p:txBody>
      </p:sp>
      <p:sp>
        <p:nvSpPr>
          <p:cNvPr id="6" name="对话气泡: 圆角矩形 5">
            <a:extLst>
              <a:ext uri="{FF2B5EF4-FFF2-40B4-BE49-F238E27FC236}">
                <a16:creationId xmlns:a16="http://schemas.microsoft.com/office/drawing/2014/main" id="{4EC932B9-3D79-4C9F-9153-8644B3AA0208}"/>
              </a:ext>
            </a:extLst>
          </p:cNvPr>
          <p:cNvSpPr/>
          <p:nvPr/>
        </p:nvSpPr>
        <p:spPr>
          <a:xfrm>
            <a:off x="5915527" y="3144863"/>
            <a:ext cx="5438273" cy="3125308"/>
          </a:xfrm>
          <a:prstGeom prst="wedgeRoundRectCallout">
            <a:avLst>
              <a:gd name="adj1" fmla="val -59519"/>
              <a:gd name="adj2" fmla="val 4049"/>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solidFill>
                  <a:srgbClr val="7030A0"/>
                </a:solidFill>
              </a:rPr>
              <a:t>[1] </a:t>
            </a:r>
            <a:r>
              <a:rPr lang="en-US" altLang="zh-CN" dirty="0">
                <a:solidFill>
                  <a:schemeClr val="tx1"/>
                </a:solidFill>
              </a:rPr>
              <a:t>Mr. Egg was presenting a volcanic </a:t>
            </a:r>
            <a:r>
              <a:rPr lang="en-US" altLang="zh-CN" dirty="0">
                <a:solidFill>
                  <a:srgbClr val="FF0000"/>
                </a:solidFill>
              </a:rPr>
              <a:t>eruption</a:t>
            </a:r>
            <a:r>
              <a:rPr lang="en-US" altLang="zh-CN" dirty="0">
                <a:solidFill>
                  <a:schemeClr val="tx1"/>
                </a:solidFill>
              </a:rPr>
              <a:t> to the </a:t>
            </a:r>
            <a:r>
              <a:rPr lang="en-US" altLang="zh-CN" dirty="0">
                <a:solidFill>
                  <a:srgbClr val="FF0000"/>
                </a:solidFill>
              </a:rPr>
              <a:t>science</a:t>
            </a:r>
            <a:r>
              <a:rPr lang="en-US" altLang="zh-CN" dirty="0">
                <a:solidFill>
                  <a:schemeClr val="tx1"/>
                </a:solidFill>
              </a:rPr>
              <a:t> class.</a:t>
            </a:r>
          </a:p>
          <a:p>
            <a:r>
              <a:rPr lang="en-US" altLang="zh-CN" dirty="0">
                <a:solidFill>
                  <a:srgbClr val="7030A0"/>
                </a:solidFill>
              </a:rPr>
              <a:t>[2] </a:t>
            </a:r>
            <a:r>
              <a:rPr lang="en-US" altLang="zh-CN" dirty="0">
                <a:solidFill>
                  <a:schemeClr val="tx1"/>
                </a:solidFill>
              </a:rPr>
              <a:t>He has a diagram of a </a:t>
            </a:r>
            <a:r>
              <a:rPr lang="en-US" altLang="zh-CN" dirty="0">
                <a:solidFill>
                  <a:srgbClr val="FF0000"/>
                </a:solidFill>
              </a:rPr>
              <a:t>volcano</a:t>
            </a:r>
            <a:r>
              <a:rPr lang="en-US" altLang="zh-CN" dirty="0">
                <a:solidFill>
                  <a:schemeClr val="tx1"/>
                </a:solidFill>
              </a:rPr>
              <a:t> that looked like it was made of tinfoil.</a:t>
            </a:r>
          </a:p>
          <a:p>
            <a:r>
              <a:rPr lang="en-US" altLang="zh-CN" dirty="0">
                <a:solidFill>
                  <a:srgbClr val="7030A0"/>
                </a:solidFill>
              </a:rPr>
              <a:t>[3] </a:t>
            </a:r>
            <a:r>
              <a:rPr lang="en-US" altLang="zh-CN" dirty="0">
                <a:solidFill>
                  <a:schemeClr val="tx1"/>
                </a:solidFill>
              </a:rPr>
              <a:t>He then took out a huge thing of vinegar and started to pour it in !</a:t>
            </a:r>
          </a:p>
          <a:p>
            <a:r>
              <a:rPr lang="en-US" altLang="zh-CN" dirty="0">
                <a:solidFill>
                  <a:srgbClr val="7030A0"/>
                </a:solidFill>
              </a:rPr>
              <a:t>[4] </a:t>
            </a:r>
            <a:r>
              <a:rPr lang="en-US" altLang="zh-CN" dirty="0">
                <a:solidFill>
                  <a:schemeClr val="tx1"/>
                </a:solidFill>
              </a:rPr>
              <a:t>The class had no clue what was going on and looked on in astonishment.</a:t>
            </a:r>
          </a:p>
          <a:p>
            <a:r>
              <a:rPr lang="en-US" altLang="zh-CN" dirty="0">
                <a:solidFill>
                  <a:schemeClr val="accent2"/>
                </a:solidFill>
              </a:rPr>
              <a:t>[Ending] The volcano then exploded with substance that looked like lava!</a:t>
            </a:r>
            <a:endParaRPr lang="zh-CN" altLang="en-US" dirty="0">
              <a:solidFill>
                <a:schemeClr val="accent2"/>
              </a:solidFill>
            </a:endParaRPr>
          </a:p>
        </p:txBody>
      </p:sp>
      <p:sp>
        <p:nvSpPr>
          <p:cNvPr id="7" name="灯片编号占位符 6">
            <a:extLst>
              <a:ext uri="{FF2B5EF4-FFF2-40B4-BE49-F238E27FC236}">
                <a16:creationId xmlns:a16="http://schemas.microsoft.com/office/drawing/2014/main" id="{5D3F6D3B-78FF-4791-8A67-EDD74EEFD4B7}"/>
              </a:ext>
            </a:extLst>
          </p:cNvPr>
          <p:cNvSpPr>
            <a:spLocks noGrp="1"/>
          </p:cNvSpPr>
          <p:nvPr>
            <p:ph type="sldNum" sz="quarter" idx="12"/>
          </p:nvPr>
        </p:nvSpPr>
        <p:spPr/>
        <p:txBody>
          <a:bodyPr/>
          <a:lstStyle/>
          <a:p>
            <a:fld id="{90CE825F-A3F6-4E18-9FE5-325E98BADD95}" type="slidenum">
              <a:rPr lang="zh-CN" altLang="en-US" smtClean="0"/>
              <a:t>6</a:t>
            </a:fld>
            <a:endParaRPr lang="zh-CN" altLang="en-US"/>
          </a:p>
        </p:txBody>
      </p:sp>
      <p:sp>
        <p:nvSpPr>
          <p:cNvPr id="8" name="灯片编号占位符 3">
            <a:extLst>
              <a:ext uri="{FF2B5EF4-FFF2-40B4-BE49-F238E27FC236}">
                <a16:creationId xmlns:a16="http://schemas.microsoft.com/office/drawing/2014/main" id="{92B86625-57EC-4980-94B7-50F245AF234C}"/>
              </a:ext>
            </a:extLst>
          </p:cNvPr>
          <p:cNvSpPr txBox="1">
            <a:spLocks/>
          </p:cNvSpPr>
          <p:nvPr/>
        </p:nvSpPr>
        <p:spPr>
          <a:xfrm>
            <a:off x="8934879" y="6356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 21</a:t>
            </a:r>
            <a:endParaRPr lang="zh-CN" altLang="en-US" dirty="0"/>
          </a:p>
        </p:txBody>
      </p:sp>
    </p:spTree>
    <p:extLst>
      <p:ext uri="{BB962C8B-B14F-4D97-AF65-F5344CB8AC3E}">
        <p14:creationId xmlns:p14="http://schemas.microsoft.com/office/powerpoint/2010/main" val="3685705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94BC7C-4337-40ED-BC4E-36B8CA635B3D}"/>
              </a:ext>
            </a:extLst>
          </p:cNvPr>
          <p:cNvSpPr>
            <a:spLocks noGrp="1"/>
          </p:cNvSpPr>
          <p:nvPr>
            <p:ph type="title"/>
          </p:nvPr>
        </p:nvSpPr>
        <p:spPr/>
        <p:txBody>
          <a:bodyPr/>
          <a:lstStyle/>
          <a:p>
            <a:r>
              <a:rPr lang="en-US" altLang="zh-CN" dirty="0"/>
              <a:t>Introduction</a:t>
            </a:r>
            <a:endParaRPr lang="zh-CN" altLang="en-US" dirty="0"/>
          </a:p>
        </p:txBody>
      </p:sp>
      <p:sp>
        <p:nvSpPr>
          <p:cNvPr id="3" name="内容占位符 2">
            <a:extLst>
              <a:ext uri="{FF2B5EF4-FFF2-40B4-BE49-F238E27FC236}">
                <a16:creationId xmlns:a16="http://schemas.microsoft.com/office/drawing/2014/main" id="{A9F6DB99-FD63-4C31-9C1C-2E568E199084}"/>
              </a:ext>
            </a:extLst>
          </p:cNvPr>
          <p:cNvSpPr>
            <a:spLocks noGrp="1"/>
          </p:cNvSpPr>
          <p:nvPr>
            <p:ph idx="1"/>
          </p:nvPr>
        </p:nvSpPr>
        <p:spPr>
          <a:xfrm>
            <a:off x="838200" y="1825624"/>
            <a:ext cx="10515600" cy="5032376"/>
          </a:xfrm>
        </p:spPr>
        <p:txBody>
          <a:bodyPr>
            <a:normAutofit/>
          </a:bodyPr>
          <a:lstStyle/>
          <a:p>
            <a:r>
              <a:rPr lang="en-US" altLang="zh-CN" dirty="0"/>
              <a:t>All of the text generation tasks is to meet a specific </a:t>
            </a:r>
            <a:r>
              <a:rPr lang="en-US" altLang="zh-CN" b="1" i="1" dirty="0"/>
              <a:t>condition</a:t>
            </a:r>
            <a:r>
              <a:rPr lang="en-US" altLang="zh-CN" b="1" dirty="0"/>
              <a:t>.</a:t>
            </a:r>
          </a:p>
          <a:p>
            <a:r>
              <a:rPr lang="en-US" altLang="zh-CN" dirty="0"/>
              <a:t>Related tasks:</a:t>
            </a:r>
          </a:p>
          <a:p>
            <a:pPr lvl="1"/>
            <a:r>
              <a:rPr lang="en-US" altLang="zh-CN" dirty="0"/>
              <a:t>A question sentence</a:t>
            </a:r>
          </a:p>
          <a:p>
            <a:pPr lvl="1"/>
            <a:r>
              <a:rPr lang="en-US" altLang="zh-CN" dirty="0"/>
              <a:t>Texts about specific topics</a:t>
            </a:r>
          </a:p>
          <a:p>
            <a:pPr lvl="1"/>
            <a:r>
              <a:rPr lang="en-US" altLang="zh-CN" dirty="0"/>
              <a:t>Comments given sentiments</a:t>
            </a:r>
          </a:p>
          <a:p>
            <a:pPr lvl="1"/>
            <a:r>
              <a:rPr lang="en-US" altLang="zh-CN" dirty="0"/>
              <a:t>Story Ending Generation</a:t>
            </a:r>
          </a:p>
          <a:p>
            <a:pPr lvl="1"/>
            <a:r>
              <a:rPr lang="en-US" altLang="zh-CN" dirty="0">
                <a:highlight>
                  <a:srgbClr val="FFFF00"/>
                </a:highlight>
              </a:rPr>
              <a:t>Cause &amp; effects(</a:t>
            </a:r>
            <a:r>
              <a:rPr lang="en-US" altLang="zh-CN" dirty="0" err="1">
                <a:highlight>
                  <a:srgbClr val="FFFF00"/>
                </a:highlight>
              </a:rPr>
              <a:t>aNLG</a:t>
            </a:r>
            <a:r>
              <a:rPr lang="en-US" altLang="zh-CN" dirty="0">
                <a:highlight>
                  <a:srgbClr val="FFFF00"/>
                </a:highlight>
              </a:rPr>
              <a:t>)</a:t>
            </a:r>
          </a:p>
          <a:p>
            <a:pPr lvl="1"/>
            <a:r>
              <a:rPr lang="en-US" altLang="zh-CN" dirty="0"/>
              <a:t>Multiturn dialogue</a:t>
            </a:r>
          </a:p>
          <a:p>
            <a:pPr lvl="1"/>
            <a:r>
              <a:rPr lang="en-US" altLang="zh-CN" dirty="0"/>
              <a:t>Summary</a:t>
            </a:r>
          </a:p>
          <a:p>
            <a:pPr lvl="1"/>
            <a:r>
              <a:rPr lang="en-US" altLang="zh-CN" dirty="0"/>
              <a:t>…</a:t>
            </a:r>
          </a:p>
          <a:p>
            <a:pPr lvl="1"/>
            <a:endParaRPr lang="zh-CN" altLang="en-US" dirty="0"/>
          </a:p>
        </p:txBody>
      </p:sp>
      <p:sp>
        <p:nvSpPr>
          <p:cNvPr id="6" name="对话气泡: 圆角矩形 5">
            <a:extLst>
              <a:ext uri="{FF2B5EF4-FFF2-40B4-BE49-F238E27FC236}">
                <a16:creationId xmlns:a16="http://schemas.microsoft.com/office/drawing/2014/main" id="{4EC932B9-3D79-4C9F-9153-8644B3AA0208}"/>
              </a:ext>
            </a:extLst>
          </p:cNvPr>
          <p:cNvSpPr/>
          <p:nvPr/>
        </p:nvSpPr>
        <p:spPr>
          <a:xfrm>
            <a:off x="5915527" y="3144863"/>
            <a:ext cx="5438273" cy="3125308"/>
          </a:xfrm>
          <a:prstGeom prst="wedgeRoundRectCallout">
            <a:avLst>
              <a:gd name="adj1" fmla="val -72793"/>
              <a:gd name="adj2" fmla="val 2729"/>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solidFill>
                  <a:srgbClr val="7030A0"/>
                </a:solidFill>
              </a:rPr>
              <a:t>[O1]</a:t>
            </a:r>
            <a:r>
              <a:rPr lang="en-US" altLang="zh-CN" dirty="0">
                <a:solidFill>
                  <a:schemeClr val="tx1"/>
                </a:solidFill>
              </a:rPr>
              <a:t> Jenny cleaned her house and went to work, leaving the </a:t>
            </a:r>
            <a:r>
              <a:rPr lang="en-US" altLang="zh-CN" dirty="0">
                <a:solidFill>
                  <a:srgbClr val="FF0000"/>
                </a:solidFill>
              </a:rPr>
              <a:t>window</a:t>
            </a:r>
            <a:r>
              <a:rPr lang="en-US" altLang="zh-CN" dirty="0">
                <a:solidFill>
                  <a:schemeClr val="tx1"/>
                </a:solidFill>
              </a:rPr>
              <a:t> just a </a:t>
            </a:r>
            <a:r>
              <a:rPr lang="en-US" altLang="zh-CN" dirty="0">
                <a:solidFill>
                  <a:srgbClr val="FF0000"/>
                </a:solidFill>
              </a:rPr>
              <a:t>crack open</a:t>
            </a:r>
            <a:r>
              <a:rPr lang="en-US" altLang="zh-CN" dirty="0">
                <a:solidFill>
                  <a:schemeClr val="tx1"/>
                </a:solidFill>
              </a:rPr>
              <a:t>.</a:t>
            </a:r>
          </a:p>
          <a:p>
            <a:r>
              <a:rPr lang="en-US" altLang="zh-CN" dirty="0">
                <a:solidFill>
                  <a:schemeClr val="accent2"/>
                </a:solidFill>
              </a:rPr>
              <a:t>[H] A thief broke into the house by pulling open the window.</a:t>
            </a:r>
          </a:p>
          <a:p>
            <a:r>
              <a:rPr lang="en-US" altLang="zh-CN" dirty="0">
                <a:solidFill>
                  <a:srgbClr val="7030A0"/>
                </a:solidFill>
              </a:rPr>
              <a:t>[O2] </a:t>
            </a:r>
            <a:r>
              <a:rPr lang="en-US" altLang="zh-CN" dirty="0">
                <a:solidFill>
                  <a:schemeClr val="tx1"/>
                </a:solidFill>
              </a:rPr>
              <a:t>When Jenny returned home she saw that her house was a </a:t>
            </a:r>
            <a:r>
              <a:rPr lang="en-US" altLang="zh-CN" dirty="0">
                <a:solidFill>
                  <a:srgbClr val="FF0000"/>
                </a:solidFill>
              </a:rPr>
              <a:t>mess</a:t>
            </a:r>
            <a:r>
              <a:rPr lang="en-US" altLang="zh-CN" dirty="0">
                <a:solidFill>
                  <a:schemeClr val="tx1"/>
                </a:solidFill>
              </a:rPr>
              <a:t>!</a:t>
            </a:r>
          </a:p>
        </p:txBody>
      </p:sp>
      <p:sp>
        <p:nvSpPr>
          <p:cNvPr id="7" name="灯片编号占位符 6">
            <a:extLst>
              <a:ext uri="{FF2B5EF4-FFF2-40B4-BE49-F238E27FC236}">
                <a16:creationId xmlns:a16="http://schemas.microsoft.com/office/drawing/2014/main" id="{A0FAEC62-692B-4951-BD22-D22889A14552}"/>
              </a:ext>
            </a:extLst>
          </p:cNvPr>
          <p:cNvSpPr>
            <a:spLocks noGrp="1"/>
          </p:cNvSpPr>
          <p:nvPr>
            <p:ph type="sldNum" sz="quarter" idx="12"/>
          </p:nvPr>
        </p:nvSpPr>
        <p:spPr/>
        <p:txBody>
          <a:bodyPr/>
          <a:lstStyle/>
          <a:p>
            <a:fld id="{90CE825F-A3F6-4E18-9FE5-325E98BADD95}" type="slidenum">
              <a:rPr lang="zh-CN" altLang="en-US" smtClean="0"/>
              <a:t>7</a:t>
            </a:fld>
            <a:endParaRPr lang="zh-CN" altLang="en-US"/>
          </a:p>
        </p:txBody>
      </p:sp>
      <p:sp>
        <p:nvSpPr>
          <p:cNvPr id="8" name="灯片编号占位符 3">
            <a:extLst>
              <a:ext uri="{FF2B5EF4-FFF2-40B4-BE49-F238E27FC236}">
                <a16:creationId xmlns:a16="http://schemas.microsoft.com/office/drawing/2014/main" id="{2438E784-3D32-42D4-BF4C-36D79607D524}"/>
              </a:ext>
            </a:extLst>
          </p:cNvPr>
          <p:cNvSpPr txBox="1">
            <a:spLocks/>
          </p:cNvSpPr>
          <p:nvPr/>
        </p:nvSpPr>
        <p:spPr>
          <a:xfrm>
            <a:off x="8934879" y="6356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 21</a:t>
            </a:r>
            <a:endParaRPr lang="zh-CN" altLang="en-US" dirty="0"/>
          </a:p>
        </p:txBody>
      </p:sp>
    </p:spTree>
    <p:extLst>
      <p:ext uri="{BB962C8B-B14F-4D97-AF65-F5344CB8AC3E}">
        <p14:creationId xmlns:p14="http://schemas.microsoft.com/office/powerpoint/2010/main" val="30578056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94BC7C-4337-40ED-BC4E-36B8CA635B3D}"/>
              </a:ext>
            </a:extLst>
          </p:cNvPr>
          <p:cNvSpPr>
            <a:spLocks noGrp="1"/>
          </p:cNvSpPr>
          <p:nvPr>
            <p:ph type="title"/>
          </p:nvPr>
        </p:nvSpPr>
        <p:spPr/>
        <p:txBody>
          <a:bodyPr/>
          <a:lstStyle/>
          <a:p>
            <a:r>
              <a:rPr lang="en-US" altLang="zh-CN" dirty="0"/>
              <a:t>Introduction</a:t>
            </a:r>
            <a:endParaRPr lang="zh-CN" altLang="en-US" dirty="0"/>
          </a:p>
        </p:txBody>
      </p:sp>
      <p:sp>
        <p:nvSpPr>
          <p:cNvPr id="3" name="内容占位符 2">
            <a:extLst>
              <a:ext uri="{FF2B5EF4-FFF2-40B4-BE49-F238E27FC236}">
                <a16:creationId xmlns:a16="http://schemas.microsoft.com/office/drawing/2014/main" id="{A9F6DB99-FD63-4C31-9C1C-2E568E199084}"/>
              </a:ext>
            </a:extLst>
          </p:cNvPr>
          <p:cNvSpPr>
            <a:spLocks noGrp="1"/>
          </p:cNvSpPr>
          <p:nvPr>
            <p:ph idx="1"/>
          </p:nvPr>
        </p:nvSpPr>
        <p:spPr>
          <a:xfrm>
            <a:off x="838200" y="1825624"/>
            <a:ext cx="10515600" cy="5032376"/>
          </a:xfrm>
        </p:spPr>
        <p:txBody>
          <a:bodyPr>
            <a:normAutofit/>
          </a:bodyPr>
          <a:lstStyle/>
          <a:p>
            <a:r>
              <a:rPr lang="en-US" altLang="zh-CN" dirty="0"/>
              <a:t>All of the text generation tasks is to meet a specific </a:t>
            </a:r>
            <a:r>
              <a:rPr lang="en-US" altLang="zh-CN" b="1" i="1" dirty="0"/>
              <a:t>condition</a:t>
            </a:r>
            <a:r>
              <a:rPr lang="en-US" altLang="zh-CN" b="1" dirty="0"/>
              <a:t>.</a:t>
            </a:r>
          </a:p>
          <a:p>
            <a:r>
              <a:rPr lang="en-US" altLang="zh-CN" dirty="0"/>
              <a:t>Related tasks:</a:t>
            </a:r>
          </a:p>
          <a:p>
            <a:pPr lvl="1"/>
            <a:r>
              <a:rPr lang="en-US" altLang="zh-CN" dirty="0"/>
              <a:t>A question sentence</a:t>
            </a:r>
          </a:p>
          <a:p>
            <a:pPr lvl="1"/>
            <a:r>
              <a:rPr lang="en-US" altLang="zh-CN" dirty="0">
                <a:highlight>
                  <a:srgbClr val="FFFF00"/>
                </a:highlight>
              </a:rPr>
              <a:t>Texts about specific topics</a:t>
            </a:r>
          </a:p>
          <a:p>
            <a:pPr lvl="1"/>
            <a:r>
              <a:rPr lang="en-US" altLang="zh-CN" dirty="0">
                <a:highlight>
                  <a:srgbClr val="FFFF00"/>
                </a:highlight>
              </a:rPr>
              <a:t>Comments given sentiments</a:t>
            </a:r>
          </a:p>
          <a:p>
            <a:pPr lvl="1"/>
            <a:r>
              <a:rPr lang="en-US" altLang="zh-CN" dirty="0"/>
              <a:t>Story Ending Generation</a:t>
            </a:r>
          </a:p>
          <a:p>
            <a:pPr lvl="1"/>
            <a:r>
              <a:rPr lang="en-US" altLang="zh-CN" dirty="0"/>
              <a:t>Cause &amp; effects(</a:t>
            </a:r>
            <a:r>
              <a:rPr lang="en-US" altLang="zh-CN" dirty="0" err="1"/>
              <a:t>aNLG</a:t>
            </a:r>
            <a:r>
              <a:rPr lang="en-US" altLang="zh-CN" dirty="0"/>
              <a:t>)</a:t>
            </a:r>
          </a:p>
          <a:p>
            <a:pPr lvl="1"/>
            <a:r>
              <a:rPr lang="en-US" altLang="zh-CN" dirty="0"/>
              <a:t>Multiturn dialogue</a:t>
            </a:r>
          </a:p>
          <a:p>
            <a:pPr lvl="1"/>
            <a:r>
              <a:rPr lang="en-US" altLang="zh-CN" dirty="0"/>
              <a:t>Summary</a:t>
            </a:r>
          </a:p>
          <a:p>
            <a:pPr lvl="1"/>
            <a:r>
              <a:rPr lang="en-US" altLang="zh-CN" dirty="0"/>
              <a:t>…</a:t>
            </a:r>
          </a:p>
          <a:p>
            <a:pPr lvl="1"/>
            <a:endParaRPr lang="zh-CN" altLang="en-US" dirty="0"/>
          </a:p>
        </p:txBody>
      </p:sp>
      <p:sp>
        <p:nvSpPr>
          <p:cNvPr id="4" name="箭头: 下 3">
            <a:extLst>
              <a:ext uri="{FF2B5EF4-FFF2-40B4-BE49-F238E27FC236}">
                <a16:creationId xmlns:a16="http://schemas.microsoft.com/office/drawing/2014/main" id="{DD9EFD2F-656B-41AD-8CB0-5900E8B375B0}"/>
              </a:ext>
            </a:extLst>
          </p:cNvPr>
          <p:cNvSpPr/>
          <p:nvPr/>
        </p:nvSpPr>
        <p:spPr>
          <a:xfrm>
            <a:off x="7143320" y="2516450"/>
            <a:ext cx="556891" cy="36507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C53B497E-798A-4B58-B95F-177B90A1349E}"/>
              </a:ext>
            </a:extLst>
          </p:cNvPr>
          <p:cNvSpPr txBox="1"/>
          <p:nvPr/>
        </p:nvSpPr>
        <p:spPr>
          <a:xfrm>
            <a:off x="7700211" y="3880147"/>
            <a:ext cx="3605474" cy="923330"/>
          </a:xfrm>
          <a:prstGeom prst="rect">
            <a:avLst/>
          </a:prstGeom>
          <a:noFill/>
        </p:spPr>
        <p:txBody>
          <a:bodyPr wrap="none" rtlCol="0">
            <a:spAutoFit/>
          </a:bodyPr>
          <a:lstStyle/>
          <a:p>
            <a:r>
              <a:rPr lang="en-US" altLang="zh-CN" dirty="0"/>
              <a:t>Conditions </a:t>
            </a:r>
          </a:p>
          <a:p>
            <a:r>
              <a:rPr lang="en-US" altLang="zh-CN" dirty="0"/>
              <a:t>Definition more and more abstract</a:t>
            </a:r>
          </a:p>
          <a:p>
            <a:r>
              <a:rPr lang="en-US" altLang="zh-CN" dirty="0"/>
              <a:t>More and more difficult</a:t>
            </a:r>
            <a:endParaRPr lang="zh-CN" altLang="en-US" dirty="0"/>
          </a:p>
        </p:txBody>
      </p:sp>
      <p:sp>
        <p:nvSpPr>
          <p:cNvPr id="6" name="灯片编号占位符 5">
            <a:extLst>
              <a:ext uri="{FF2B5EF4-FFF2-40B4-BE49-F238E27FC236}">
                <a16:creationId xmlns:a16="http://schemas.microsoft.com/office/drawing/2014/main" id="{277DCB12-1ECB-4FE2-95C1-625BCFB128BD}"/>
              </a:ext>
            </a:extLst>
          </p:cNvPr>
          <p:cNvSpPr>
            <a:spLocks noGrp="1"/>
          </p:cNvSpPr>
          <p:nvPr>
            <p:ph type="sldNum" sz="quarter" idx="12"/>
          </p:nvPr>
        </p:nvSpPr>
        <p:spPr/>
        <p:txBody>
          <a:bodyPr/>
          <a:lstStyle/>
          <a:p>
            <a:fld id="{90CE825F-A3F6-4E18-9FE5-325E98BADD95}" type="slidenum">
              <a:rPr lang="zh-CN" altLang="en-US" smtClean="0"/>
              <a:t>8</a:t>
            </a:fld>
            <a:endParaRPr lang="zh-CN" altLang="en-US"/>
          </a:p>
        </p:txBody>
      </p:sp>
      <p:sp>
        <p:nvSpPr>
          <p:cNvPr id="7" name="灯片编号占位符 3">
            <a:extLst>
              <a:ext uri="{FF2B5EF4-FFF2-40B4-BE49-F238E27FC236}">
                <a16:creationId xmlns:a16="http://schemas.microsoft.com/office/drawing/2014/main" id="{7B4F47C9-B812-42E9-9C7D-8C2C7B34C3F3}"/>
              </a:ext>
            </a:extLst>
          </p:cNvPr>
          <p:cNvSpPr txBox="1">
            <a:spLocks/>
          </p:cNvSpPr>
          <p:nvPr/>
        </p:nvSpPr>
        <p:spPr>
          <a:xfrm>
            <a:off x="8934879" y="6356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 21</a:t>
            </a:r>
            <a:endParaRPr lang="zh-CN" altLang="en-US" dirty="0"/>
          </a:p>
        </p:txBody>
      </p:sp>
    </p:spTree>
    <p:extLst>
      <p:ext uri="{BB962C8B-B14F-4D97-AF65-F5344CB8AC3E}">
        <p14:creationId xmlns:p14="http://schemas.microsoft.com/office/powerpoint/2010/main" val="27222924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E0EBE1-1442-4554-B9DE-4AAB8EA0B299}"/>
              </a:ext>
            </a:extLst>
          </p:cNvPr>
          <p:cNvSpPr>
            <a:spLocks noGrp="1"/>
          </p:cNvSpPr>
          <p:nvPr>
            <p:ph type="title"/>
          </p:nvPr>
        </p:nvSpPr>
        <p:spPr/>
        <p:txBody>
          <a:bodyPr/>
          <a:lstStyle/>
          <a:p>
            <a:r>
              <a:rPr lang="en-US" altLang="zh-CN" dirty="0"/>
              <a:t>Outline</a:t>
            </a:r>
            <a:endParaRPr lang="zh-CN" altLang="en-US" dirty="0"/>
          </a:p>
        </p:txBody>
      </p:sp>
      <p:sp>
        <p:nvSpPr>
          <p:cNvPr id="3" name="内容占位符 2">
            <a:extLst>
              <a:ext uri="{FF2B5EF4-FFF2-40B4-BE49-F238E27FC236}">
                <a16:creationId xmlns:a16="http://schemas.microsoft.com/office/drawing/2014/main" id="{D9F0BA5D-4AF2-4CAB-8DB8-3C370B026EF0}"/>
              </a:ext>
            </a:extLst>
          </p:cNvPr>
          <p:cNvSpPr>
            <a:spLocks noGrp="1"/>
          </p:cNvSpPr>
          <p:nvPr>
            <p:ph idx="1"/>
          </p:nvPr>
        </p:nvSpPr>
        <p:spPr/>
        <p:txBody>
          <a:bodyPr/>
          <a:lstStyle/>
          <a:p>
            <a:r>
              <a:rPr lang="en-US" altLang="zh-CN" dirty="0"/>
              <a:t>Introduction</a:t>
            </a:r>
          </a:p>
          <a:p>
            <a:r>
              <a:rPr lang="en-US" altLang="zh-CN" dirty="0">
                <a:solidFill>
                  <a:srgbClr val="FF0000"/>
                </a:solidFill>
              </a:rPr>
              <a:t>Recent approaches</a:t>
            </a:r>
          </a:p>
          <a:p>
            <a:pPr lvl="1"/>
            <a:r>
              <a:rPr lang="en-US" altLang="zh-CN" dirty="0"/>
              <a:t>CTRL</a:t>
            </a:r>
            <a:r>
              <a:rPr lang="en-US" altLang="zh-CN" dirty="0">
                <a:solidFill>
                  <a:schemeClr val="accent3"/>
                </a:solidFill>
              </a:rPr>
              <a:t>[1]</a:t>
            </a:r>
          </a:p>
          <a:p>
            <a:pPr lvl="1"/>
            <a:r>
              <a:rPr lang="en-US" altLang="zh-CN" dirty="0"/>
              <a:t>PPLM</a:t>
            </a:r>
            <a:r>
              <a:rPr lang="en-US" altLang="zh-CN" dirty="0">
                <a:solidFill>
                  <a:schemeClr val="accent3"/>
                </a:solidFill>
              </a:rPr>
              <a:t>[2]</a:t>
            </a:r>
          </a:p>
          <a:p>
            <a:pPr lvl="1"/>
            <a:r>
              <a:rPr lang="en-US" altLang="zh-CN" dirty="0"/>
              <a:t>GDC</a:t>
            </a:r>
            <a:r>
              <a:rPr lang="en-US" altLang="zh-CN" dirty="0">
                <a:solidFill>
                  <a:schemeClr val="accent3"/>
                </a:solidFill>
              </a:rPr>
              <a:t>[3]</a:t>
            </a:r>
          </a:p>
          <a:p>
            <a:r>
              <a:rPr lang="en-US" altLang="zh-CN" dirty="0"/>
              <a:t>Discussion &amp; Conclusion</a:t>
            </a:r>
          </a:p>
          <a:p>
            <a:pPr lvl="1"/>
            <a:r>
              <a:rPr lang="en-US" altLang="zh-CN" dirty="0"/>
              <a:t>Comparison</a:t>
            </a:r>
          </a:p>
          <a:p>
            <a:pPr lvl="1"/>
            <a:r>
              <a:rPr lang="en-US" altLang="zh-CN" dirty="0"/>
              <a:t>Pros and cons</a:t>
            </a:r>
          </a:p>
          <a:p>
            <a:pPr lvl="1"/>
            <a:r>
              <a:rPr lang="en-US" altLang="zh-CN" dirty="0"/>
              <a:t>Possible future directions</a:t>
            </a:r>
          </a:p>
        </p:txBody>
      </p:sp>
      <p:sp>
        <p:nvSpPr>
          <p:cNvPr id="4" name="灯片编号占位符 3">
            <a:extLst>
              <a:ext uri="{FF2B5EF4-FFF2-40B4-BE49-F238E27FC236}">
                <a16:creationId xmlns:a16="http://schemas.microsoft.com/office/drawing/2014/main" id="{CD5ED809-E2B2-4FA6-BDA6-72C81979FE97}"/>
              </a:ext>
            </a:extLst>
          </p:cNvPr>
          <p:cNvSpPr>
            <a:spLocks noGrp="1"/>
          </p:cNvSpPr>
          <p:nvPr>
            <p:ph type="sldNum" sz="quarter" idx="12"/>
          </p:nvPr>
        </p:nvSpPr>
        <p:spPr/>
        <p:txBody>
          <a:bodyPr/>
          <a:lstStyle/>
          <a:p>
            <a:fld id="{90CE825F-A3F6-4E18-9FE5-325E98BADD95}" type="slidenum">
              <a:rPr lang="zh-CN" altLang="en-US" smtClean="0"/>
              <a:t>9</a:t>
            </a:fld>
            <a:endParaRPr lang="zh-CN" altLang="en-US"/>
          </a:p>
        </p:txBody>
      </p:sp>
      <p:sp>
        <p:nvSpPr>
          <p:cNvPr id="5" name="灯片编号占位符 3">
            <a:extLst>
              <a:ext uri="{FF2B5EF4-FFF2-40B4-BE49-F238E27FC236}">
                <a16:creationId xmlns:a16="http://schemas.microsoft.com/office/drawing/2014/main" id="{6FF81A2E-BEC2-405E-ABEA-052B0203C2A0}"/>
              </a:ext>
            </a:extLst>
          </p:cNvPr>
          <p:cNvSpPr txBox="1">
            <a:spLocks/>
          </p:cNvSpPr>
          <p:nvPr/>
        </p:nvSpPr>
        <p:spPr>
          <a:xfrm>
            <a:off x="8934879" y="6356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 21</a:t>
            </a:r>
            <a:endParaRPr lang="zh-CN" altLang="en-US" dirty="0"/>
          </a:p>
        </p:txBody>
      </p:sp>
      <p:sp>
        <p:nvSpPr>
          <p:cNvPr id="6" name="文本框 5">
            <a:extLst>
              <a:ext uri="{FF2B5EF4-FFF2-40B4-BE49-F238E27FC236}">
                <a16:creationId xmlns:a16="http://schemas.microsoft.com/office/drawing/2014/main" id="{7C06A01C-A3E0-4060-B9CA-519761DAFD63}"/>
              </a:ext>
            </a:extLst>
          </p:cNvPr>
          <p:cNvSpPr txBox="1"/>
          <p:nvPr/>
        </p:nvSpPr>
        <p:spPr>
          <a:xfrm>
            <a:off x="456354" y="6004123"/>
            <a:ext cx="11279290" cy="615553"/>
          </a:xfrm>
          <a:prstGeom prst="rect">
            <a:avLst/>
          </a:prstGeom>
          <a:noFill/>
        </p:spPr>
        <p:txBody>
          <a:bodyPr wrap="square" rtlCol="0">
            <a:spAutoFit/>
          </a:bodyPr>
          <a:lstStyle/>
          <a:p>
            <a:r>
              <a:rPr lang="en-US" altLang="zh-CN" sz="1600" dirty="0">
                <a:latin typeface="Arial" panose="020B0604020202020204" pitchFamily="34" charset="0"/>
                <a:cs typeface="Arial" panose="020B0604020202020204" pitchFamily="34" charset="0"/>
              </a:rPr>
              <a:t>[1] Nitish S </a:t>
            </a:r>
            <a:r>
              <a:rPr lang="en-US" altLang="zh-CN" sz="1600" dirty="0" err="1">
                <a:latin typeface="Arial" panose="020B0604020202020204" pitchFamily="34" charset="0"/>
                <a:cs typeface="Arial" panose="020B0604020202020204" pitchFamily="34" charset="0"/>
              </a:rPr>
              <a:t>Keskar</a:t>
            </a:r>
            <a:r>
              <a:rPr lang="en-US" altLang="zh-CN" sz="1600" dirty="0">
                <a:latin typeface="Arial" panose="020B0604020202020204" pitchFamily="34" charset="0"/>
                <a:cs typeface="Arial" panose="020B0604020202020204" pitchFamily="34" charset="0"/>
              </a:rPr>
              <a:t>, et al. </a:t>
            </a:r>
            <a:r>
              <a:rPr lang="en-US" altLang="zh-CN" sz="1600" i="1" dirty="0">
                <a:solidFill>
                  <a:srgbClr val="000000"/>
                </a:solidFill>
                <a:effectLst/>
                <a:latin typeface="Arial" panose="020B0604020202020204" pitchFamily="34" charset="0"/>
                <a:cs typeface="Arial" panose="020B0604020202020204" pitchFamily="34" charset="0"/>
              </a:rPr>
              <a:t>CTRL: A Conditional Transformer Language Model for Controllable Generation </a:t>
            </a:r>
            <a:r>
              <a:rPr lang="en-US" altLang="zh-CN" sz="1600" i="1" dirty="0" err="1">
                <a:solidFill>
                  <a:srgbClr val="000000"/>
                </a:solidFill>
                <a:effectLst/>
                <a:latin typeface="Arial" panose="020B0604020202020204" pitchFamily="34" charset="0"/>
                <a:cs typeface="Arial" panose="020B0604020202020204" pitchFamily="34" charset="0"/>
              </a:rPr>
              <a:t>arixv</a:t>
            </a:r>
            <a:r>
              <a:rPr lang="en-US" altLang="zh-CN" sz="1600" i="1" dirty="0">
                <a:solidFill>
                  <a:srgbClr val="000000"/>
                </a:solidFill>
                <a:effectLst/>
                <a:latin typeface="Arial" panose="020B0604020202020204" pitchFamily="34" charset="0"/>
                <a:cs typeface="Arial" panose="020B0604020202020204" pitchFamily="34" charset="0"/>
              </a:rPr>
              <a:t> 2019</a:t>
            </a:r>
          </a:p>
          <a:p>
            <a:endParaRPr lang="zh-CN" altLang="en-US" dirty="0"/>
          </a:p>
        </p:txBody>
      </p:sp>
      <p:sp>
        <p:nvSpPr>
          <p:cNvPr id="7" name="文本框 6">
            <a:extLst>
              <a:ext uri="{FF2B5EF4-FFF2-40B4-BE49-F238E27FC236}">
                <a16:creationId xmlns:a16="http://schemas.microsoft.com/office/drawing/2014/main" id="{CA567971-981C-4DAE-92D5-8C7ECD361373}"/>
              </a:ext>
            </a:extLst>
          </p:cNvPr>
          <p:cNvSpPr txBox="1"/>
          <p:nvPr/>
        </p:nvSpPr>
        <p:spPr>
          <a:xfrm>
            <a:off x="456354" y="6265862"/>
            <a:ext cx="11279290" cy="615553"/>
          </a:xfrm>
          <a:prstGeom prst="rect">
            <a:avLst/>
          </a:prstGeom>
          <a:noFill/>
        </p:spPr>
        <p:txBody>
          <a:bodyPr wrap="square" rtlCol="0">
            <a:spAutoFit/>
          </a:bodyPr>
          <a:lstStyle/>
          <a:p>
            <a:r>
              <a:rPr lang="en-US" altLang="zh-CN" sz="1600" dirty="0">
                <a:latin typeface="Arial" panose="020B0604020202020204" pitchFamily="34" charset="0"/>
                <a:cs typeface="Arial" panose="020B0604020202020204" pitchFamily="34" charset="0"/>
              </a:rPr>
              <a:t>[2] </a:t>
            </a:r>
            <a:r>
              <a:rPr lang="en-US" altLang="zh-CN" sz="1600" dirty="0" err="1">
                <a:latin typeface="Arial" panose="020B0604020202020204" pitchFamily="34" charset="0"/>
                <a:cs typeface="Arial" panose="020B0604020202020204" pitchFamily="34" charset="0"/>
              </a:rPr>
              <a:t>Dathathri</a:t>
            </a:r>
            <a:r>
              <a:rPr lang="en-US" altLang="zh-CN" sz="1600" dirty="0">
                <a:latin typeface="Arial" panose="020B0604020202020204" pitchFamily="34" charset="0"/>
                <a:cs typeface="Arial" panose="020B0604020202020204" pitchFamily="34" charset="0"/>
              </a:rPr>
              <a:t>, et al. </a:t>
            </a:r>
            <a:r>
              <a:rPr lang="en-US" altLang="zh-CN" sz="1600" i="1" dirty="0">
                <a:solidFill>
                  <a:srgbClr val="000000"/>
                </a:solidFill>
                <a:effectLst/>
                <a:latin typeface="Arial" panose="020B0604020202020204" pitchFamily="34" charset="0"/>
                <a:cs typeface="Arial" panose="020B0604020202020204" pitchFamily="34" charset="0"/>
              </a:rPr>
              <a:t>Plug and Play Language Model: A Simple Approach to Controlled Text Generation. ICLR 2020</a:t>
            </a:r>
          </a:p>
          <a:p>
            <a:endParaRPr lang="zh-CN" altLang="en-US" dirty="0"/>
          </a:p>
        </p:txBody>
      </p:sp>
      <p:sp>
        <p:nvSpPr>
          <p:cNvPr id="8" name="文本框 7">
            <a:extLst>
              <a:ext uri="{FF2B5EF4-FFF2-40B4-BE49-F238E27FC236}">
                <a16:creationId xmlns:a16="http://schemas.microsoft.com/office/drawing/2014/main" id="{735E70BE-0969-4FE9-843A-5FE46F837563}"/>
              </a:ext>
            </a:extLst>
          </p:cNvPr>
          <p:cNvSpPr txBox="1"/>
          <p:nvPr/>
        </p:nvSpPr>
        <p:spPr>
          <a:xfrm>
            <a:off x="456354" y="6527601"/>
            <a:ext cx="11279290" cy="615553"/>
          </a:xfrm>
          <a:prstGeom prst="rect">
            <a:avLst/>
          </a:prstGeom>
          <a:noFill/>
        </p:spPr>
        <p:txBody>
          <a:bodyPr wrap="square" rtlCol="0">
            <a:spAutoFit/>
          </a:bodyPr>
          <a:lstStyle/>
          <a:p>
            <a:r>
              <a:rPr lang="en-US" altLang="zh-CN" sz="1600" dirty="0">
                <a:latin typeface="Arial" panose="020B0604020202020204" pitchFamily="34" charset="0"/>
                <a:cs typeface="Arial" panose="020B0604020202020204" pitchFamily="34" charset="0"/>
              </a:rPr>
              <a:t>[3] Khalifa, et al.</a:t>
            </a:r>
            <a:r>
              <a:rPr lang="en-US" altLang="zh-CN" sz="1600" i="1" dirty="0">
                <a:solidFill>
                  <a:srgbClr val="000000"/>
                </a:solidFill>
                <a:latin typeface="Arial" panose="020B0604020202020204" pitchFamily="34" charset="0"/>
                <a:cs typeface="Arial" panose="020B0604020202020204" pitchFamily="34" charset="0"/>
              </a:rPr>
              <a:t> A Distributional Approach to Controlled Text Generation.</a:t>
            </a:r>
            <a:r>
              <a:rPr lang="en-US" altLang="zh-CN" sz="1600" i="1" dirty="0">
                <a:solidFill>
                  <a:srgbClr val="000000"/>
                </a:solidFill>
                <a:effectLst/>
                <a:latin typeface="Arial" panose="020B0604020202020204" pitchFamily="34" charset="0"/>
                <a:cs typeface="Arial" panose="020B0604020202020204" pitchFamily="34" charset="0"/>
              </a:rPr>
              <a:t> ICLR 2021</a:t>
            </a:r>
          </a:p>
          <a:p>
            <a:endParaRPr lang="zh-CN" altLang="en-US" dirty="0"/>
          </a:p>
        </p:txBody>
      </p:sp>
    </p:spTree>
    <p:extLst>
      <p:ext uri="{BB962C8B-B14F-4D97-AF65-F5344CB8AC3E}">
        <p14:creationId xmlns:p14="http://schemas.microsoft.com/office/powerpoint/2010/main" val="165227741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3155</TotalTime>
  <Words>1961</Words>
  <Application>Microsoft Office PowerPoint</Application>
  <PresentationFormat>宽屏</PresentationFormat>
  <Paragraphs>275</Paragraphs>
  <Slides>21</Slides>
  <Notes>16</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21</vt:i4>
      </vt:variant>
    </vt:vector>
  </HeadingPairs>
  <TitlesOfParts>
    <vt:vector size="26" baseType="lpstr">
      <vt:lpstr>Helvetica Neue</vt:lpstr>
      <vt:lpstr>等线</vt:lpstr>
      <vt:lpstr>等线 Light</vt:lpstr>
      <vt:lpstr>Arial</vt:lpstr>
      <vt:lpstr>Office 主题​​</vt:lpstr>
      <vt:lpstr>Recent Controlled Approaches on Conditional Text Generation</vt:lpstr>
      <vt:lpstr>Outline</vt:lpstr>
      <vt:lpstr>Introduction</vt:lpstr>
      <vt:lpstr>Introduction</vt:lpstr>
      <vt:lpstr>Introduction</vt:lpstr>
      <vt:lpstr>Introduction</vt:lpstr>
      <vt:lpstr>Introduction</vt:lpstr>
      <vt:lpstr>Introduction</vt:lpstr>
      <vt:lpstr>Outline</vt:lpstr>
      <vt:lpstr>Approaches</vt:lpstr>
      <vt:lpstr>Approaches - CTRL</vt:lpstr>
      <vt:lpstr>Approaches - CTRL</vt:lpstr>
      <vt:lpstr>Approaches - PPLM</vt:lpstr>
      <vt:lpstr>Approaches - PPLM</vt:lpstr>
      <vt:lpstr>Approaches – GDC</vt:lpstr>
      <vt:lpstr>Approaches - GDC</vt:lpstr>
      <vt:lpstr>Approaches – GDC</vt:lpstr>
      <vt:lpstr>Approaches - Comparison</vt:lpstr>
      <vt:lpstr>Approaches - Comparison</vt:lpstr>
      <vt:lpstr>Approaches - Comparison</vt:lpstr>
      <vt:lpstr>Discussion &amp;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Recent Approaches on Conditional Text Generation</dc:title>
  <dc:creator>huanghongru</dc:creator>
  <cp:lastModifiedBy>huanghongru</cp:lastModifiedBy>
  <cp:revision>124</cp:revision>
  <dcterms:created xsi:type="dcterms:W3CDTF">2021-03-26T11:32:16Z</dcterms:created>
  <dcterms:modified xsi:type="dcterms:W3CDTF">2021-03-31T07:50:36Z</dcterms:modified>
</cp:coreProperties>
</file>