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70" r:id="rId13"/>
    <p:sldId id="267" r:id="rId14"/>
    <p:sldId id="268" r:id="rId15"/>
    <p:sldId id="269" r:id="rId16"/>
    <p:sldId id="271" r:id="rId17"/>
    <p:sldId id="272" r:id="rId18"/>
    <p:sldId id="274" r:id="rId19"/>
    <p:sldId id="289" r:id="rId20"/>
    <p:sldId id="277" r:id="rId21"/>
    <p:sldId id="279" r:id="rId22"/>
    <p:sldId id="278" r:id="rId23"/>
    <p:sldId id="280" r:id="rId24"/>
    <p:sldId id="281" r:id="rId25"/>
    <p:sldId id="290" r:id="rId26"/>
    <p:sldId id="291" r:id="rId27"/>
    <p:sldId id="284" r:id="rId28"/>
    <p:sldId id="287" r:id="rId29"/>
    <p:sldId id="285" r:id="rId30"/>
    <p:sldId id="286" r:id="rId31"/>
    <p:sldId id="292" r:id="rId32"/>
    <p:sldId id="288"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738" autoAdjust="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18038C-5F98-4F84-B55C-3357F0F5407F}" type="datetimeFigureOut">
              <a:rPr lang="zh-CN" altLang="en-US" smtClean="0"/>
              <a:t>2020/11/18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AA9B05-D508-41D1-9870-1BE95D321C50}" type="slidenum">
              <a:rPr lang="zh-CN" altLang="en-US" smtClean="0"/>
              <a:t>‹#›</a:t>
            </a:fld>
            <a:endParaRPr lang="zh-CN" altLang="en-US"/>
          </a:p>
        </p:txBody>
      </p:sp>
    </p:spTree>
    <p:extLst>
      <p:ext uri="{BB962C8B-B14F-4D97-AF65-F5344CB8AC3E}">
        <p14:creationId xmlns:p14="http://schemas.microsoft.com/office/powerpoint/2010/main" val="5368420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Finally, I’ll introduce a ongoing project for our lab, commonsense-papers, and hope we can together make it an awesome repo.</a:t>
            </a:r>
            <a:endParaRPr lang="zh-CN" altLang="en-US" dirty="0"/>
          </a:p>
        </p:txBody>
      </p:sp>
      <p:sp>
        <p:nvSpPr>
          <p:cNvPr id="4" name="灯片编号占位符 3"/>
          <p:cNvSpPr>
            <a:spLocks noGrp="1"/>
          </p:cNvSpPr>
          <p:nvPr>
            <p:ph type="sldNum" sz="quarter" idx="5"/>
          </p:nvPr>
        </p:nvSpPr>
        <p:spPr/>
        <p:txBody>
          <a:bodyPr/>
          <a:lstStyle/>
          <a:p>
            <a:fld id="{3EAA9B05-D508-41D1-9870-1BE95D321C50}" type="slidenum">
              <a:rPr lang="zh-CN" altLang="en-US" smtClean="0"/>
              <a:t>2</a:t>
            </a:fld>
            <a:endParaRPr lang="zh-CN" altLang="en-US"/>
          </a:p>
        </p:txBody>
      </p:sp>
    </p:spTree>
    <p:extLst>
      <p:ext uri="{BB962C8B-B14F-4D97-AF65-F5344CB8AC3E}">
        <p14:creationId xmlns:p14="http://schemas.microsoft.com/office/powerpoint/2010/main" val="1991081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 think most of us would agree that developing an OSP has some benefits for us, even without my above words.</a:t>
            </a:r>
          </a:p>
          <a:p>
            <a:r>
              <a:rPr lang="en-US" altLang="zh-CN" dirty="0"/>
              <a:t>But I think the most difficult part is to actually do it. Because we may not be very confident.</a:t>
            </a:r>
          </a:p>
          <a:p>
            <a:r>
              <a:rPr lang="en-US" altLang="zh-CN" dirty="0"/>
              <a:t>Actually, as this quote says, XXX. these thoughts are quite prevalent, many users including me had this.</a:t>
            </a:r>
          </a:p>
          <a:p>
            <a:r>
              <a:rPr lang="en-US" altLang="zh-CN" dirty="0"/>
              <a:t>And the truth is that many XXX</a:t>
            </a:r>
          </a:p>
          <a:p>
            <a:r>
              <a:rPr lang="en-US" altLang="zh-CN" dirty="0"/>
              <a:t>So The question is When xxx</a:t>
            </a:r>
          </a:p>
        </p:txBody>
      </p:sp>
      <p:sp>
        <p:nvSpPr>
          <p:cNvPr id="4" name="灯片编号占位符 3"/>
          <p:cNvSpPr>
            <a:spLocks noGrp="1"/>
          </p:cNvSpPr>
          <p:nvPr>
            <p:ph type="sldNum" sz="quarter" idx="5"/>
          </p:nvPr>
        </p:nvSpPr>
        <p:spPr/>
        <p:txBody>
          <a:bodyPr/>
          <a:lstStyle/>
          <a:p>
            <a:fld id="{3EAA9B05-D508-41D1-9870-1BE95D321C50}" type="slidenum">
              <a:rPr lang="zh-CN" altLang="en-US" smtClean="0"/>
              <a:t>11</a:t>
            </a:fld>
            <a:endParaRPr lang="zh-CN" altLang="en-US"/>
          </a:p>
        </p:txBody>
      </p:sp>
    </p:spTree>
    <p:extLst>
      <p:ext uri="{BB962C8B-B14F-4D97-AF65-F5344CB8AC3E}">
        <p14:creationId xmlns:p14="http://schemas.microsoft.com/office/powerpoint/2010/main" val="1444829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First, I’d like to say that a good OSP xxx</a:t>
            </a:r>
            <a:endParaRPr lang="zh-CN" altLang="en-US" dirty="0"/>
          </a:p>
        </p:txBody>
      </p:sp>
      <p:sp>
        <p:nvSpPr>
          <p:cNvPr id="4" name="灯片编号占位符 3"/>
          <p:cNvSpPr>
            <a:spLocks noGrp="1"/>
          </p:cNvSpPr>
          <p:nvPr>
            <p:ph type="sldNum" sz="quarter" idx="5"/>
          </p:nvPr>
        </p:nvSpPr>
        <p:spPr/>
        <p:txBody>
          <a:bodyPr/>
          <a:lstStyle/>
          <a:p>
            <a:fld id="{3EAA9B05-D508-41D1-9870-1BE95D321C50}" type="slidenum">
              <a:rPr lang="zh-CN" altLang="en-US" smtClean="0"/>
              <a:t>12</a:t>
            </a:fld>
            <a:endParaRPr lang="zh-CN" altLang="en-US"/>
          </a:p>
        </p:txBody>
      </p:sp>
    </p:spTree>
    <p:extLst>
      <p:ext uri="{BB962C8B-B14F-4D97-AF65-F5344CB8AC3E}">
        <p14:creationId xmlns:p14="http://schemas.microsoft.com/office/powerpoint/2010/main" val="30214499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Next, decision making techniques, like the SWOT model can help us.</a:t>
            </a:r>
          </a:p>
          <a:p>
            <a:r>
              <a:rPr lang="en-US" altLang="zh-CN" dirty="0"/>
              <a:t>How did I decide to create </a:t>
            </a:r>
            <a:r>
              <a:rPr lang="en-US" altLang="zh-CN" dirty="0" err="1"/>
              <a:t>HarvestText</a:t>
            </a:r>
            <a:r>
              <a:rPr lang="en-US" altLang="zh-CN" dirty="0"/>
              <a:t>?</a:t>
            </a:r>
          </a:p>
          <a:p>
            <a:r>
              <a:rPr lang="en-US" altLang="zh-CN" dirty="0"/>
              <a:t>From the Internal dimension,</a:t>
            </a:r>
          </a:p>
          <a:p>
            <a:r>
              <a:rPr lang="en-US" altLang="zh-CN" dirty="0"/>
              <a:t>I have already created these wheels for a course project, so I can easily reuse these code. I just need some small modifications to make it more user-friendly.</a:t>
            </a:r>
            <a:endParaRPr lang="zh-CN" altLang="en-US" dirty="0"/>
          </a:p>
        </p:txBody>
      </p:sp>
      <p:sp>
        <p:nvSpPr>
          <p:cNvPr id="4" name="灯片编号占位符 3"/>
          <p:cNvSpPr>
            <a:spLocks noGrp="1"/>
          </p:cNvSpPr>
          <p:nvPr>
            <p:ph type="sldNum" sz="quarter" idx="5"/>
          </p:nvPr>
        </p:nvSpPr>
        <p:spPr/>
        <p:txBody>
          <a:bodyPr/>
          <a:lstStyle/>
          <a:p>
            <a:fld id="{3EAA9B05-D508-41D1-9870-1BE95D321C50}" type="slidenum">
              <a:rPr lang="zh-CN" altLang="en-US" smtClean="0"/>
              <a:t>13</a:t>
            </a:fld>
            <a:endParaRPr lang="zh-CN" altLang="en-US"/>
          </a:p>
        </p:txBody>
      </p:sp>
    </p:spTree>
    <p:extLst>
      <p:ext uri="{BB962C8B-B14F-4D97-AF65-F5344CB8AC3E}">
        <p14:creationId xmlns:p14="http://schemas.microsoft.com/office/powerpoint/2010/main" val="34660475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 actually tests your background knowledge on these famous NLP libraries.</a:t>
            </a:r>
          </a:p>
          <a:p>
            <a:r>
              <a:rPr lang="en-US" altLang="zh-CN" dirty="0"/>
              <a:t>Libraries used at the same stage of the pipeline are competitors. </a:t>
            </a:r>
            <a:r>
              <a:rPr lang="en-US" altLang="zh-CN" dirty="0" err="1"/>
              <a:t>HarvestText</a:t>
            </a:r>
            <a:r>
              <a:rPr lang="en-US" altLang="zh-CN" dirty="0"/>
              <a:t> is a preprocessing tool, so it doesn’t compete with other famous projects.</a:t>
            </a:r>
          </a:p>
        </p:txBody>
      </p:sp>
      <p:sp>
        <p:nvSpPr>
          <p:cNvPr id="4" name="灯片编号占位符 3"/>
          <p:cNvSpPr>
            <a:spLocks noGrp="1"/>
          </p:cNvSpPr>
          <p:nvPr>
            <p:ph type="sldNum" sz="quarter" idx="5"/>
          </p:nvPr>
        </p:nvSpPr>
        <p:spPr/>
        <p:txBody>
          <a:bodyPr/>
          <a:lstStyle/>
          <a:p>
            <a:fld id="{3EAA9B05-D508-41D1-9870-1BE95D321C50}" type="slidenum">
              <a:rPr lang="zh-CN" altLang="en-US" smtClean="0"/>
              <a:t>14</a:t>
            </a:fld>
            <a:endParaRPr lang="zh-CN" altLang="en-US"/>
          </a:p>
        </p:txBody>
      </p:sp>
    </p:spTree>
    <p:extLst>
      <p:ext uri="{BB962C8B-B14F-4D97-AF65-F5344CB8AC3E}">
        <p14:creationId xmlns:p14="http://schemas.microsoft.com/office/powerpoint/2010/main" val="24381437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Now that we’ve decided to create an OSP, it’s time to talk about the development.</a:t>
            </a:r>
          </a:p>
          <a:p>
            <a:r>
              <a:rPr lang="en-US" altLang="zh-CN" dirty="0"/>
              <a:t>The basics for development on GitHub is no doubt Git.</a:t>
            </a:r>
          </a:p>
          <a:p>
            <a:r>
              <a:rPr lang="en-US" altLang="zh-CN" dirty="0"/>
              <a:t>These are basic </a:t>
            </a:r>
            <a:r>
              <a:rPr lang="en-US" altLang="zh-CN" dirty="0" err="1"/>
              <a:t>cmds</a:t>
            </a:r>
            <a:r>
              <a:rPr lang="en-US" altLang="zh-CN" dirty="0"/>
              <a:t> in git, so I just list them here and won’t explain them.</a:t>
            </a:r>
          </a:p>
        </p:txBody>
      </p:sp>
      <p:sp>
        <p:nvSpPr>
          <p:cNvPr id="4" name="灯片编号占位符 3"/>
          <p:cNvSpPr>
            <a:spLocks noGrp="1"/>
          </p:cNvSpPr>
          <p:nvPr>
            <p:ph type="sldNum" sz="quarter" idx="5"/>
          </p:nvPr>
        </p:nvSpPr>
        <p:spPr/>
        <p:txBody>
          <a:bodyPr/>
          <a:lstStyle/>
          <a:p>
            <a:fld id="{3EAA9B05-D508-41D1-9870-1BE95D321C50}" type="slidenum">
              <a:rPr lang="zh-CN" altLang="en-US" smtClean="0"/>
              <a:t>15</a:t>
            </a:fld>
            <a:endParaRPr lang="zh-CN" altLang="en-US"/>
          </a:p>
        </p:txBody>
      </p:sp>
    </p:spTree>
    <p:extLst>
      <p:ext uri="{BB962C8B-B14F-4D97-AF65-F5344CB8AC3E}">
        <p14:creationId xmlns:p14="http://schemas.microsoft.com/office/powerpoint/2010/main" val="9236936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 want to especially mention the import structure of a python library, because it’s very easy to get confused. </a:t>
            </a:r>
          </a:p>
          <a:p>
            <a:r>
              <a:rPr lang="en-US" altLang="zh-CN" dirty="0"/>
              <a:t>First, let’s pay attention to the __init__.py. We typically don’t need this for our local research projects. However, it is compulsory for a package because it is marks the root of a directory. Without it, you’ll get errors  when loading the package.</a:t>
            </a:r>
          </a:p>
          <a:p>
            <a:r>
              <a:rPr lang="en-US" altLang="zh-CN" dirty="0"/>
              <a:t>This is the user API. How can we support this in our package?</a:t>
            </a:r>
          </a:p>
          <a:p>
            <a:r>
              <a:rPr lang="en-US" altLang="zh-CN" dirty="0"/>
              <a:t>We first define the class in this file. We also need to import it at __init__.py</a:t>
            </a:r>
          </a:p>
          <a:p>
            <a:r>
              <a:rPr lang="en-US" altLang="zh-CN" dirty="0"/>
              <a:t>And you need to use a “dot” to specify that you’re import from the same level of this file, which is not required for local projects.</a:t>
            </a:r>
          </a:p>
          <a:p>
            <a:r>
              <a:rPr lang="en-US" altLang="zh-CN" dirty="0"/>
              <a:t>This import is very important, because without it, the user API will more tedious. </a:t>
            </a:r>
          </a:p>
          <a:p>
            <a:r>
              <a:rPr lang="en-US" altLang="zh-CN" dirty="0"/>
              <a:t>When user load </a:t>
            </a:r>
            <a:r>
              <a:rPr lang="en-US" altLang="zh-CN" dirty="0" err="1"/>
              <a:t>sth</a:t>
            </a:r>
            <a:r>
              <a:rPr lang="en-US" altLang="zh-CN" dirty="0"/>
              <a:t> from the package name, he is actually importing things in __init__.py, if you don’t load things to this root file, you need to specify the file to load from.</a:t>
            </a:r>
          </a:p>
          <a:p>
            <a:endParaRPr lang="en-US" altLang="zh-CN" dirty="0"/>
          </a:p>
          <a:p>
            <a:r>
              <a:rPr lang="en-US" altLang="zh-CN" dirty="0"/>
              <a:t>Another example is to import a utility function from inside the package. We also use the dot operator to specify the file to load from.</a:t>
            </a:r>
          </a:p>
        </p:txBody>
      </p:sp>
      <p:sp>
        <p:nvSpPr>
          <p:cNvPr id="4" name="灯片编号占位符 3"/>
          <p:cNvSpPr>
            <a:spLocks noGrp="1"/>
          </p:cNvSpPr>
          <p:nvPr>
            <p:ph type="sldNum" sz="quarter" idx="5"/>
          </p:nvPr>
        </p:nvSpPr>
        <p:spPr/>
        <p:txBody>
          <a:bodyPr/>
          <a:lstStyle/>
          <a:p>
            <a:fld id="{3EAA9B05-D508-41D1-9870-1BE95D321C50}" type="slidenum">
              <a:rPr lang="zh-CN" altLang="en-US" smtClean="0"/>
              <a:t>18</a:t>
            </a:fld>
            <a:endParaRPr lang="zh-CN" altLang="en-US"/>
          </a:p>
        </p:txBody>
      </p:sp>
    </p:spTree>
    <p:extLst>
      <p:ext uri="{BB962C8B-B14F-4D97-AF65-F5344CB8AC3E}">
        <p14:creationId xmlns:p14="http://schemas.microsoft.com/office/powerpoint/2010/main" val="2251175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With the above line, all the functions have already been loaded into the root of the package, so user just need to load from </a:t>
            </a:r>
            <a:r>
              <a:rPr lang="en-US" altLang="zh-CN" dirty="0" err="1"/>
              <a:t>ht</a:t>
            </a:r>
            <a:endParaRPr lang="en-US" altLang="zh-CN" dirty="0"/>
          </a:p>
          <a:p>
            <a:r>
              <a:rPr lang="en-US" altLang="zh-CN" dirty="0"/>
              <a:t>Otherwise, the user have to specify the file to load from.</a:t>
            </a:r>
            <a:endParaRPr lang="zh-CN" altLang="en-US" dirty="0"/>
          </a:p>
        </p:txBody>
      </p:sp>
      <p:sp>
        <p:nvSpPr>
          <p:cNvPr id="4" name="灯片编号占位符 3"/>
          <p:cNvSpPr>
            <a:spLocks noGrp="1"/>
          </p:cNvSpPr>
          <p:nvPr>
            <p:ph type="sldNum" sz="quarter" idx="5"/>
          </p:nvPr>
        </p:nvSpPr>
        <p:spPr/>
        <p:txBody>
          <a:bodyPr/>
          <a:lstStyle/>
          <a:p>
            <a:fld id="{3EAA9B05-D508-41D1-9870-1BE95D321C50}" type="slidenum">
              <a:rPr lang="zh-CN" altLang="en-US" smtClean="0"/>
              <a:t>19</a:t>
            </a:fld>
            <a:endParaRPr lang="zh-CN" altLang="en-US"/>
          </a:p>
        </p:txBody>
      </p:sp>
    </p:spTree>
    <p:extLst>
      <p:ext uri="{BB962C8B-B14F-4D97-AF65-F5344CB8AC3E}">
        <p14:creationId xmlns:p14="http://schemas.microsoft.com/office/powerpoint/2010/main" val="29961388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 figure shows that the stars, or users grow with time.</a:t>
            </a:r>
          </a:p>
          <a:p>
            <a:r>
              <a:rPr lang="en-US" altLang="zh-CN" dirty="0"/>
              <a:t>After developing the project, we need to promote it, to get users. </a:t>
            </a:r>
          </a:p>
          <a:p>
            <a:r>
              <a:rPr lang="en-US" altLang="zh-CN" dirty="0"/>
              <a:t>This part is no simpler than developing a project, and I can’t say I’m an expert in it.</a:t>
            </a:r>
          </a:p>
          <a:p>
            <a:r>
              <a:rPr lang="en-US" altLang="zh-CN" dirty="0"/>
              <a:t>But some practice still might be useful, and I’ll share them with you.</a:t>
            </a:r>
          </a:p>
        </p:txBody>
      </p:sp>
      <p:sp>
        <p:nvSpPr>
          <p:cNvPr id="4" name="灯片编号占位符 3"/>
          <p:cNvSpPr>
            <a:spLocks noGrp="1"/>
          </p:cNvSpPr>
          <p:nvPr>
            <p:ph type="sldNum" sz="quarter" idx="5"/>
          </p:nvPr>
        </p:nvSpPr>
        <p:spPr/>
        <p:txBody>
          <a:bodyPr/>
          <a:lstStyle/>
          <a:p>
            <a:fld id="{3EAA9B05-D508-41D1-9870-1BE95D321C50}" type="slidenum">
              <a:rPr lang="zh-CN" altLang="en-US" smtClean="0"/>
              <a:t>20</a:t>
            </a:fld>
            <a:endParaRPr lang="zh-CN" altLang="en-US"/>
          </a:p>
        </p:txBody>
      </p:sp>
    </p:spTree>
    <p:extLst>
      <p:ext uri="{BB962C8B-B14F-4D97-AF65-F5344CB8AC3E}">
        <p14:creationId xmlns:p14="http://schemas.microsoft.com/office/powerpoint/2010/main" val="32462749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First, at the cold start stage, I wrote several articles about the use case of the repo and submitted them to a </a:t>
            </a:r>
            <a:r>
              <a:rPr lang="en-US" altLang="zh-CN" dirty="0" err="1"/>
              <a:t>wechat</a:t>
            </a:r>
            <a:r>
              <a:rPr lang="en-US" altLang="zh-CN" dirty="0"/>
              <a:t> public account. Its daily reader is about 1000.</a:t>
            </a:r>
          </a:p>
          <a:p>
            <a:r>
              <a:rPr lang="en-US" altLang="zh-CN" dirty="0"/>
              <a:t>The owner again submitted to a more famous account.</a:t>
            </a:r>
          </a:p>
          <a:p>
            <a:r>
              <a:rPr lang="en-US" altLang="zh-CN" dirty="0"/>
              <a:t>The best one got over 10 thousand readers, and I was pretty excited about the result.</a:t>
            </a:r>
          </a:p>
          <a:p>
            <a:r>
              <a:rPr lang="en-US" altLang="zh-CN" dirty="0"/>
              <a:t>But when I see the stars for my repo, I become a little bit frustrated, because I only gain below 50 stars after all.</a:t>
            </a:r>
          </a:p>
          <a:p>
            <a:r>
              <a:rPr lang="en-US" altLang="zh-CN" dirty="0"/>
              <a:t>(A small question: Do you know why there is one star at the beginning? 233)</a:t>
            </a:r>
            <a:endParaRPr lang="zh-CN" altLang="en-US" dirty="0"/>
          </a:p>
        </p:txBody>
      </p:sp>
      <p:sp>
        <p:nvSpPr>
          <p:cNvPr id="4" name="灯片编号占位符 3"/>
          <p:cNvSpPr>
            <a:spLocks noGrp="1"/>
          </p:cNvSpPr>
          <p:nvPr>
            <p:ph type="sldNum" sz="quarter" idx="5"/>
          </p:nvPr>
        </p:nvSpPr>
        <p:spPr/>
        <p:txBody>
          <a:bodyPr/>
          <a:lstStyle/>
          <a:p>
            <a:fld id="{3EAA9B05-D508-41D1-9870-1BE95D321C50}" type="slidenum">
              <a:rPr lang="zh-CN" altLang="en-US" smtClean="0"/>
              <a:t>21</a:t>
            </a:fld>
            <a:endParaRPr lang="zh-CN" altLang="en-US"/>
          </a:p>
        </p:txBody>
      </p:sp>
    </p:spTree>
    <p:extLst>
      <p:ext uri="{BB962C8B-B14F-4D97-AF65-F5344CB8AC3E}">
        <p14:creationId xmlns:p14="http://schemas.microsoft.com/office/powerpoint/2010/main" val="25733504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turning point happens when a famous repo collected my project into its collection</a:t>
            </a:r>
          </a:p>
          <a:p>
            <a:r>
              <a:rPr lang="en-US" altLang="zh-CN" dirty="0"/>
              <a:t>The result is quite impressive as the stars come from 50 to about 200 in a short period.</a:t>
            </a:r>
          </a:p>
          <a:p>
            <a:r>
              <a:rPr lang="en-US" altLang="zh-CN" dirty="0"/>
              <a:t>Later on, there are also other social disseminations, like the feed and other user’s blog about it, attracting even more users.</a:t>
            </a:r>
            <a:endParaRPr lang="zh-CN" altLang="en-US" dirty="0"/>
          </a:p>
        </p:txBody>
      </p:sp>
      <p:sp>
        <p:nvSpPr>
          <p:cNvPr id="4" name="灯片编号占位符 3"/>
          <p:cNvSpPr>
            <a:spLocks noGrp="1"/>
          </p:cNvSpPr>
          <p:nvPr>
            <p:ph type="sldNum" sz="quarter" idx="5"/>
          </p:nvPr>
        </p:nvSpPr>
        <p:spPr/>
        <p:txBody>
          <a:bodyPr/>
          <a:lstStyle/>
          <a:p>
            <a:fld id="{3EAA9B05-D508-41D1-9870-1BE95D321C50}" type="slidenum">
              <a:rPr lang="zh-CN" altLang="en-US" smtClean="0"/>
              <a:t>22</a:t>
            </a:fld>
            <a:endParaRPr lang="zh-CN" altLang="en-US"/>
          </a:p>
        </p:txBody>
      </p:sp>
    </p:spTree>
    <p:extLst>
      <p:ext uri="{BB962C8B-B14F-4D97-AF65-F5344CB8AC3E}">
        <p14:creationId xmlns:p14="http://schemas.microsoft.com/office/powerpoint/2010/main" val="1384439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What can it do? -&gt;</a:t>
            </a:r>
            <a:endParaRPr lang="zh-CN" altLang="en-US" dirty="0"/>
          </a:p>
        </p:txBody>
      </p:sp>
      <p:sp>
        <p:nvSpPr>
          <p:cNvPr id="4" name="灯片编号占位符 3"/>
          <p:cNvSpPr>
            <a:spLocks noGrp="1"/>
          </p:cNvSpPr>
          <p:nvPr>
            <p:ph type="sldNum" sz="quarter" idx="5"/>
          </p:nvPr>
        </p:nvSpPr>
        <p:spPr/>
        <p:txBody>
          <a:bodyPr/>
          <a:lstStyle/>
          <a:p>
            <a:fld id="{3EAA9B05-D508-41D1-9870-1BE95D321C50}" type="slidenum">
              <a:rPr lang="zh-CN" altLang="en-US" smtClean="0"/>
              <a:t>3</a:t>
            </a:fld>
            <a:endParaRPr lang="zh-CN" altLang="en-US"/>
          </a:p>
        </p:txBody>
      </p:sp>
    </p:spTree>
    <p:extLst>
      <p:ext uri="{BB962C8B-B14F-4D97-AF65-F5344CB8AC3E}">
        <p14:creationId xmlns:p14="http://schemas.microsoft.com/office/powerpoint/2010/main" val="37009406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Finally, I also applied some search engine optimization (SEO) techniques.</a:t>
            </a:r>
          </a:p>
          <a:p>
            <a:r>
              <a:rPr lang="en-US" altLang="zh-CN" dirty="0"/>
              <a:t>I included some key features in the repo’s introduction, so that it can be easily retrieved by search engine.</a:t>
            </a:r>
          </a:p>
          <a:p>
            <a:r>
              <a:rPr lang="en-US" altLang="zh-CN" dirty="0"/>
              <a:t>I also add tags to the repo, and users can access my repo from the tag.</a:t>
            </a:r>
          </a:p>
          <a:p>
            <a:r>
              <a:rPr lang="en-US" altLang="zh-CN" dirty="0"/>
              <a:t>Repos under the same tag are sorted by stars, and as you can see, HT is at the first place under the tag “text-cleaning”, so more users will find the repo with the tag.</a:t>
            </a:r>
            <a:endParaRPr lang="zh-CN" altLang="en-US" dirty="0"/>
          </a:p>
        </p:txBody>
      </p:sp>
      <p:sp>
        <p:nvSpPr>
          <p:cNvPr id="4" name="灯片编号占位符 3"/>
          <p:cNvSpPr>
            <a:spLocks noGrp="1"/>
          </p:cNvSpPr>
          <p:nvPr>
            <p:ph type="sldNum" sz="quarter" idx="5"/>
          </p:nvPr>
        </p:nvSpPr>
        <p:spPr/>
        <p:txBody>
          <a:bodyPr/>
          <a:lstStyle/>
          <a:p>
            <a:fld id="{3EAA9B05-D508-41D1-9870-1BE95D321C50}" type="slidenum">
              <a:rPr lang="zh-CN" altLang="en-US" smtClean="0"/>
              <a:t>23</a:t>
            </a:fld>
            <a:endParaRPr lang="zh-CN" altLang="en-US"/>
          </a:p>
        </p:txBody>
      </p:sp>
    </p:spTree>
    <p:extLst>
      <p:ext uri="{BB962C8B-B14F-4D97-AF65-F5344CB8AC3E}">
        <p14:creationId xmlns:p14="http://schemas.microsoft.com/office/powerpoint/2010/main" val="20420515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For the maintaining part, there are so many points to talk about, and I just briefly mention the basic components like issues and PRs</a:t>
            </a:r>
            <a:endParaRPr lang="zh-CN" altLang="en-US" dirty="0"/>
          </a:p>
        </p:txBody>
      </p:sp>
      <p:sp>
        <p:nvSpPr>
          <p:cNvPr id="4" name="灯片编号占位符 3"/>
          <p:cNvSpPr>
            <a:spLocks noGrp="1"/>
          </p:cNvSpPr>
          <p:nvPr>
            <p:ph type="sldNum" sz="quarter" idx="5"/>
          </p:nvPr>
        </p:nvSpPr>
        <p:spPr/>
        <p:txBody>
          <a:bodyPr/>
          <a:lstStyle/>
          <a:p>
            <a:fld id="{3EAA9B05-D508-41D1-9870-1BE95D321C50}" type="slidenum">
              <a:rPr lang="zh-CN" altLang="en-US" smtClean="0"/>
              <a:t>24</a:t>
            </a:fld>
            <a:endParaRPr lang="zh-CN" altLang="en-US"/>
          </a:p>
        </p:txBody>
      </p:sp>
    </p:spTree>
    <p:extLst>
      <p:ext uri="{BB962C8B-B14F-4D97-AF65-F5344CB8AC3E}">
        <p14:creationId xmlns:p14="http://schemas.microsoft.com/office/powerpoint/2010/main" val="14628284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 also want to introduce an excellent feature of GitHub.</a:t>
            </a:r>
          </a:p>
          <a:p>
            <a:r>
              <a:rPr lang="en-US" altLang="zh-CN" dirty="0"/>
              <a:t>That is, you can achieve CI/CD with GitHub Action.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CI/CD is a popular term in software engineering. It’s a sophisticated term and I won’t give you a tedious explanation, but will give you an example.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This example will show its usefulness for my project.</a:t>
            </a:r>
          </a:p>
          <a:p>
            <a:r>
              <a:rPr lang="en-US" altLang="zh-CN" dirty="0"/>
              <a:t>It define a workflow with </a:t>
            </a:r>
            <a:r>
              <a:rPr lang="en-US" altLang="zh-CN" dirty="0" err="1"/>
              <a:t>yml</a:t>
            </a:r>
            <a:r>
              <a:rPr lang="en-US" altLang="zh-CN" dirty="0"/>
              <a:t>. </a:t>
            </a:r>
          </a:p>
          <a:p>
            <a:r>
              <a:rPr lang="en-US" altLang="zh-CN" dirty="0"/>
              <a:t>You don’t have to read all of them to get an understanding, you just need to scan the names, so it is very clear.</a:t>
            </a:r>
          </a:p>
          <a:p>
            <a:r>
              <a:rPr lang="en-US" altLang="zh-CN" dirty="0"/>
              <a:t>With these code, after I xxx. GitHub will help me automatically establish an environment for xxx</a:t>
            </a:r>
          </a:p>
          <a:p>
            <a:r>
              <a:rPr lang="en-US" altLang="zh-CN" dirty="0"/>
              <a:t>The automatic testing makes the release more reliable, because if we rely on human to test, some test cases may be omitted due to carelessness or laziness, then bugs will be in the released version, which may irritate the users.</a:t>
            </a:r>
            <a:endParaRPr lang="zh-CN" altLang="en-US" dirty="0"/>
          </a:p>
        </p:txBody>
      </p:sp>
      <p:sp>
        <p:nvSpPr>
          <p:cNvPr id="4" name="灯片编号占位符 3"/>
          <p:cNvSpPr>
            <a:spLocks noGrp="1"/>
          </p:cNvSpPr>
          <p:nvPr>
            <p:ph type="sldNum" sz="quarter" idx="5"/>
          </p:nvPr>
        </p:nvSpPr>
        <p:spPr/>
        <p:txBody>
          <a:bodyPr/>
          <a:lstStyle/>
          <a:p>
            <a:fld id="{3EAA9B05-D508-41D1-9870-1BE95D321C50}" type="slidenum">
              <a:rPr lang="zh-CN" altLang="en-US" smtClean="0"/>
              <a:t>25</a:t>
            </a:fld>
            <a:endParaRPr lang="zh-CN" altLang="en-US"/>
          </a:p>
        </p:txBody>
      </p:sp>
    </p:spTree>
    <p:extLst>
      <p:ext uri="{BB962C8B-B14F-4D97-AF65-F5344CB8AC3E}">
        <p14:creationId xmlns:p14="http://schemas.microsoft.com/office/powerpoint/2010/main" val="36713788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EAA9B05-D508-41D1-9870-1BE95D321C50}" type="slidenum">
              <a:rPr lang="zh-CN" altLang="en-US" smtClean="0"/>
              <a:t>26</a:t>
            </a:fld>
            <a:endParaRPr lang="zh-CN" altLang="en-US"/>
          </a:p>
        </p:txBody>
      </p:sp>
    </p:spTree>
    <p:extLst>
      <p:ext uri="{BB962C8B-B14F-4D97-AF65-F5344CB8AC3E}">
        <p14:creationId xmlns:p14="http://schemas.microsoft.com/office/powerpoint/2010/main" val="20648378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Finally, I want to introduce an opportunity that we may establish an awesome project together.</a:t>
            </a:r>
          </a:p>
          <a:p>
            <a:r>
              <a:rPr lang="en-US" altLang="zh-CN" dirty="0"/>
              <a:t>That is the commonsense-papers project.</a:t>
            </a:r>
          </a:p>
          <a:p>
            <a:r>
              <a:rPr lang="en-US" altLang="zh-CN" dirty="0"/>
              <a:t>Why can we do this? Here’s my SWOT analysis.</a:t>
            </a:r>
          </a:p>
          <a:p>
            <a:r>
              <a:rPr lang="en-US" altLang="zh-CN" dirty="0"/>
              <a:t>Since many of us are working on this, we should have a better understanding on this topic than many other research teams.</a:t>
            </a:r>
          </a:p>
          <a:p>
            <a:r>
              <a:rPr lang="en-US" altLang="zh-CN" dirty="0"/>
              <a:t>We do have weakness that our lab is “relatively” not that famous by now, compared to well-known figures like </a:t>
            </a:r>
            <a:r>
              <a:rPr lang="en-US" altLang="zh-CN" dirty="0" err="1"/>
              <a:t>Yejin</a:t>
            </a:r>
            <a:r>
              <a:rPr lang="en-US" altLang="zh-CN" dirty="0"/>
              <a:t> Choi, but I do believe that we’ll have better reputation with our future works, as well as more exposures, including the creation of this repo.</a:t>
            </a:r>
          </a:p>
        </p:txBody>
      </p:sp>
      <p:sp>
        <p:nvSpPr>
          <p:cNvPr id="4" name="灯片编号占位符 3"/>
          <p:cNvSpPr>
            <a:spLocks noGrp="1"/>
          </p:cNvSpPr>
          <p:nvPr>
            <p:ph type="sldNum" sz="quarter" idx="5"/>
          </p:nvPr>
        </p:nvSpPr>
        <p:spPr/>
        <p:txBody>
          <a:bodyPr/>
          <a:lstStyle/>
          <a:p>
            <a:fld id="{3EAA9B05-D508-41D1-9870-1BE95D321C50}" type="slidenum">
              <a:rPr lang="zh-CN" altLang="en-US" smtClean="0"/>
              <a:t>27</a:t>
            </a:fld>
            <a:endParaRPr lang="zh-CN" altLang="en-US"/>
          </a:p>
        </p:txBody>
      </p:sp>
    </p:spTree>
    <p:extLst>
      <p:ext uri="{BB962C8B-B14F-4D97-AF65-F5344CB8AC3E}">
        <p14:creationId xmlns:p14="http://schemas.microsoft.com/office/powerpoint/2010/main" val="11661394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 is the appearance of the repo, contains the taxonomy, paper title, authors, venues and resource links.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Currently I mainly collect papers from my readings, Roy’s readings and some papers that we discussed in previous seminars. </a:t>
            </a:r>
          </a:p>
        </p:txBody>
      </p:sp>
      <p:sp>
        <p:nvSpPr>
          <p:cNvPr id="4" name="灯片编号占位符 3"/>
          <p:cNvSpPr>
            <a:spLocks noGrp="1"/>
          </p:cNvSpPr>
          <p:nvPr>
            <p:ph type="sldNum" sz="quarter" idx="5"/>
          </p:nvPr>
        </p:nvSpPr>
        <p:spPr/>
        <p:txBody>
          <a:bodyPr/>
          <a:lstStyle/>
          <a:p>
            <a:fld id="{3EAA9B05-D508-41D1-9870-1BE95D321C50}" type="slidenum">
              <a:rPr lang="zh-CN" altLang="en-US" smtClean="0"/>
              <a:t>28</a:t>
            </a:fld>
            <a:endParaRPr lang="zh-CN" altLang="en-US"/>
          </a:p>
        </p:txBody>
      </p:sp>
    </p:spTree>
    <p:extLst>
      <p:ext uri="{BB962C8B-B14F-4D97-AF65-F5344CB8AC3E}">
        <p14:creationId xmlns:p14="http://schemas.microsoft.com/office/powerpoint/2010/main" val="7002436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I’ve made some data analysis about the papers in the repo, and it gives us some interesting insights.</a:t>
            </a:r>
          </a:p>
          <a:p>
            <a:r>
              <a:rPr lang="en-US" altLang="zh-CN" dirty="0"/>
              <a:t>Currently there are 52 papers in this repo.</a:t>
            </a:r>
          </a:p>
          <a:p>
            <a:r>
              <a:rPr lang="en-US" altLang="zh-CN" dirty="0"/>
              <a:t>There is a name that Kenny should be familiar with. I see many excellent jobs from Bill recently.</a:t>
            </a:r>
          </a:p>
        </p:txBody>
      </p:sp>
      <p:sp>
        <p:nvSpPr>
          <p:cNvPr id="4" name="灯片编号占位符 3"/>
          <p:cNvSpPr>
            <a:spLocks noGrp="1"/>
          </p:cNvSpPr>
          <p:nvPr>
            <p:ph type="sldNum" sz="quarter" idx="5"/>
          </p:nvPr>
        </p:nvSpPr>
        <p:spPr/>
        <p:txBody>
          <a:bodyPr/>
          <a:lstStyle/>
          <a:p>
            <a:fld id="{3EAA9B05-D508-41D1-9870-1BE95D321C50}" type="slidenum">
              <a:rPr lang="zh-CN" altLang="en-US" smtClean="0"/>
              <a:t>29</a:t>
            </a:fld>
            <a:endParaRPr lang="zh-CN" altLang="en-US"/>
          </a:p>
        </p:txBody>
      </p:sp>
    </p:spTree>
    <p:extLst>
      <p:ext uri="{BB962C8B-B14F-4D97-AF65-F5344CB8AC3E}">
        <p14:creationId xmlns:p14="http://schemas.microsoft.com/office/powerpoint/2010/main" val="38634683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EAA9B05-D508-41D1-9870-1BE95D321C50}" type="slidenum">
              <a:rPr lang="zh-CN" altLang="en-US" smtClean="0"/>
              <a:t>30</a:t>
            </a:fld>
            <a:endParaRPr lang="zh-CN" altLang="en-US"/>
          </a:p>
        </p:txBody>
      </p:sp>
    </p:spTree>
    <p:extLst>
      <p:ext uri="{BB962C8B-B14F-4D97-AF65-F5344CB8AC3E}">
        <p14:creationId xmlns:p14="http://schemas.microsoft.com/office/powerpoint/2010/main" val="18305555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There are 3 metaphors or </a:t>
            </a:r>
            <a:r>
              <a:rPr lang="zh-CN" altLang="en-US" dirty="0"/>
              <a:t>意象 </a:t>
            </a:r>
            <a:r>
              <a:rPr lang="en-US" altLang="zh-CN" dirty="0"/>
              <a:t>in my nickname for my life pursuit. Like a motto (</a:t>
            </a:r>
            <a:r>
              <a:rPr lang="zh-CN" altLang="en-US" dirty="0"/>
              <a:t>座右铭</a:t>
            </a:r>
            <a:r>
              <a:rPr lang="en-US" altLang="zh-CN" dirty="0"/>
              <a:t>)</a:t>
            </a:r>
            <a:endParaRPr lang="zh-CN" altLang="en-US" dirty="0"/>
          </a:p>
        </p:txBody>
      </p:sp>
      <p:sp>
        <p:nvSpPr>
          <p:cNvPr id="4" name="灯片编号占位符 3"/>
          <p:cNvSpPr>
            <a:spLocks noGrp="1"/>
          </p:cNvSpPr>
          <p:nvPr>
            <p:ph type="sldNum" sz="quarter" idx="5"/>
          </p:nvPr>
        </p:nvSpPr>
        <p:spPr/>
        <p:txBody>
          <a:bodyPr/>
          <a:lstStyle/>
          <a:p>
            <a:fld id="{3EAA9B05-D508-41D1-9870-1BE95D321C50}" type="slidenum">
              <a:rPr lang="zh-CN" altLang="en-US" smtClean="0"/>
              <a:t>32</a:t>
            </a:fld>
            <a:endParaRPr lang="zh-CN" altLang="en-US"/>
          </a:p>
        </p:txBody>
      </p:sp>
    </p:spTree>
    <p:extLst>
      <p:ext uri="{BB962C8B-B14F-4D97-AF65-F5344CB8AC3E}">
        <p14:creationId xmlns:p14="http://schemas.microsoft.com/office/powerpoint/2010/main" val="37308962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It can deal with complicated text cleaning tasks</a:t>
            </a:r>
            <a:endParaRPr lang="zh-CN" altLang="en-US" dirty="0"/>
          </a:p>
        </p:txBody>
      </p:sp>
      <p:sp>
        <p:nvSpPr>
          <p:cNvPr id="4" name="灯片编号占位符 3"/>
          <p:cNvSpPr>
            <a:spLocks noGrp="1"/>
          </p:cNvSpPr>
          <p:nvPr>
            <p:ph type="sldNum" sz="quarter" idx="5"/>
          </p:nvPr>
        </p:nvSpPr>
        <p:spPr/>
        <p:txBody>
          <a:bodyPr/>
          <a:lstStyle/>
          <a:p>
            <a:fld id="{3EAA9B05-D508-41D1-9870-1BE95D321C50}" type="slidenum">
              <a:rPr lang="zh-CN" altLang="en-US" smtClean="0"/>
              <a:t>4</a:t>
            </a:fld>
            <a:endParaRPr lang="zh-CN" altLang="en-US"/>
          </a:p>
        </p:txBody>
      </p:sp>
    </p:spTree>
    <p:extLst>
      <p:ext uri="{BB962C8B-B14F-4D97-AF65-F5344CB8AC3E}">
        <p14:creationId xmlns:p14="http://schemas.microsoft.com/office/powerpoint/2010/main" val="1590280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These actions make the sentence split more accurate</a:t>
            </a:r>
            <a:endParaRPr lang="zh-CN" altLang="en-US" dirty="0"/>
          </a:p>
        </p:txBody>
      </p:sp>
      <p:sp>
        <p:nvSpPr>
          <p:cNvPr id="4" name="灯片编号占位符 3"/>
          <p:cNvSpPr>
            <a:spLocks noGrp="1"/>
          </p:cNvSpPr>
          <p:nvPr>
            <p:ph type="sldNum" sz="quarter" idx="5"/>
          </p:nvPr>
        </p:nvSpPr>
        <p:spPr/>
        <p:txBody>
          <a:bodyPr/>
          <a:lstStyle/>
          <a:p>
            <a:fld id="{3EAA9B05-D508-41D1-9870-1BE95D321C50}" type="slidenum">
              <a:rPr lang="zh-CN" altLang="en-US" smtClean="0"/>
              <a:t>5</a:t>
            </a:fld>
            <a:endParaRPr lang="zh-CN" altLang="en-US"/>
          </a:p>
        </p:txBody>
      </p:sp>
    </p:spTree>
    <p:extLst>
      <p:ext uri="{BB962C8B-B14F-4D97-AF65-F5344CB8AC3E}">
        <p14:creationId xmlns:p14="http://schemas.microsoft.com/office/powerpoint/2010/main" val="11403975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First, we’ll tell the package that </a:t>
            </a:r>
            <a:r>
              <a:rPr lang="zh-CN" altLang="en-US" dirty="0"/>
              <a:t>玄德 </a:t>
            </a:r>
            <a:r>
              <a:rPr lang="en-US" altLang="zh-CN" dirty="0"/>
              <a:t>and </a:t>
            </a:r>
            <a:r>
              <a:rPr lang="zh-CN" altLang="en-US" dirty="0"/>
              <a:t>刘备 </a:t>
            </a:r>
            <a:r>
              <a:rPr lang="en-US" altLang="zh-CN" dirty="0"/>
              <a:t>are all names of </a:t>
            </a:r>
            <a:r>
              <a:rPr lang="zh-CN" altLang="en-US" dirty="0"/>
              <a:t>刘备</a:t>
            </a:r>
            <a:r>
              <a:rPr lang="en-US" altLang="zh-CN" dirty="0"/>
              <a:t>, and </a:t>
            </a:r>
            <a:r>
              <a:rPr lang="zh-CN" altLang="en-US" dirty="0"/>
              <a:t>刘备 </a:t>
            </a:r>
            <a:r>
              <a:rPr lang="en-US" altLang="zh-CN" dirty="0"/>
              <a:t>is the standard name.</a:t>
            </a:r>
            <a:r>
              <a:rPr lang="zh-CN" altLang="en-US" dirty="0"/>
              <a:t> </a:t>
            </a:r>
            <a:r>
              <a:rPr lang="en-US" altLang="zh-CN" dirty="0"/>
              <a:t>Then</a:t>
            </a:r>
            <a:r>
              <a:rPr lang="zh-CN" altLang="en-US" dirty="0"/>
              <a:t> </a:t>
            </a:r>
            <a:r>
              <a:rPr lang="en-US" altLang="zh-CN" dirty="0"/>
              <a:t>the</a:t>
            </a:r>
            <a:r>
              <a:rPr lang="zh-CN" altLang="en-US" dirty="0"/>
              <a:t> </a:t>
            </a:r>
            <a:r>
              <a:rPr lang="en-US" altLang="zh-CN" dirty="0"/>
              <a:t>package</a:t>
            </a:r>
            <a:r>
              <a:rPr lang="zh-CN" altLang="en-US" dirty="0"/>
              <a:t> </a:t>
            </a:r>
            <a:r>
              <a:rPr lang="en-US" altLang="zh-CN" dirty="0"/>
              <a:t>will</a:t>
            </a:r>
            <a:r>
              <a:rPr lang="zh-CN" altLang="en-US" dirty="0"/>
              <a:t> </a:t>
            </a:r>
            <a:r>
              <a:rPr lang="en-US" altLang="zh-CN" dirty="0"/>
              <a:t>link</a:t>
            </a:r>
            <a:r>
              <a:rPr lang="zh-CN" altLang="en-US" dirty="0"/>
              <a:t> </a:t>
            </a:r>
            <a:r>
              <a:rPr lang="en-US" altLang="zh-CN" dirty="0"/>
              <a:t>either</a:t>
            </a:r>
            <a:r>
              <a:rPr lang="zh-CN" altLang="en-US" dirty="0"/>
              <a:t> 玄德 </a:t>
            </a:r>
            <a:r>
              <a:rPr lang="en-US" altLang="zh-CN" dirty="0"/>
              <a:t>or </a:t>
            </a:r>
            <a:r>
              <a:rPr lang="zh-CN" altLang="en-US" dirty="0"/>
              <a:t>刘备 </a:t>
            </a:r>
            <a:r>
              <a:rPr lang="en-US" altLang="zh-CN" dirty="0"/>
              <a:t>to be the entity </a:t>
            </a:r>
            <a:r>
              <a:rPr lang="zh-CN" altLang="en-US" dirty="0"/>
              <a:t>刘备。 </a:t>
            </a:r>
            <a:r>
              <a:rPr lang="en-US" altLang="zh-CN" dirty="0"/>
              <a:t>Then many downstream tasks can more accurately performed on this basis, like word segmentation and social network analysis.</a:t>
            </a:r>
            <a:endParaRPr lang="zh-CN" altLang="en-US" dirty="0"/>
          </a:p>
        </p:txBody>
      </p:sp>
      <p:sp>
        <p:nvSpPr>
          <p:cNvPr id="4" name="灯片编号占位符 3"/>
          <p:cNvSpPr>
            <a:spLocks noGrp="1"/>
          </p:cNvSpPr>
          <p:nvPr>
            <p:ph type="sldNum" sz="quarter" idx="5"/>
          </p:nvPr>
        </p:nvSpPr>
        <p:spPr/>
        <p:txBody>
          <a:bodyPr/>
          <a:lstStyle/>
          <a:p>
            <a:fld id="{3EAA9B05-D508-41D1-9870-1BE95D321C50}" type="slidenum">
              <a:rPr lang="zh-CN" altLang="en-US" smtClean="0"/>
              <a:t>6</a:t>
            </a:fld>
            <a:endParaRPr lang="zh-CN" altLang="en-US"/>
          </a:p>
        </p:txBody>
      </p:sp>
    </p:spTree>
    <p:extLst>
      <p:ext uri="{BB962C8B-B14F-4D97-AF65-F5344CB8AC3E}">
        <p14:creationId xmlns:p14="http://schemas.microsoft.com/office/powerpoint/2010/main" val="2457328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 GIF shows the evolution of social network extracted from </a:t>
            </a:r>
            <a:r>
              <a:rPr lang="zh-CN" altLang="en-US" dirty="0"/>
              <a:t>三国演义 </a:t>
            </a:r>
            <a:r>
              <a:rPr lang="en-US" altLang="zh-CN" dirty="0"/>
              <a:t>in chapter order.</a:t>
            </a:r>
          </a:p>
          <a:p>
            <a:r>
              <a:rPr lang="en-US" altLang="zh-CN" dirty="0"/>
              <a:t>Each node is a character, the edges are their co-occurrence, and are omitted for clarity, and the size of the nodes is the times that the character is mentioned. Note that all the textual mentions of </a:t>
            </a:r>
            <a:r>
              <a:rPr lang="zh-CN" altLang="en-US" dirty="0"/>
              <a:t>刘备，玄德，皇叔 </a:t>
            </a:r>
            <a:r>
              <a:rPr lang="en-US" altLang="zh-CN" dirty="0"/>
              <a:t>will be counted into the standard node </a:t>
            </a:r>
            <a:r>
              <a:rPr lang="zh-CN" altLang="en-US" dirty="0"/>
              <a:t>刘备 </a:t>
            </a:r>
            <a:r>
              <a:rPr lang="en-US" altLang="zh-CN" dirty="0"/>
              <a:t>with the help of the package.</a:t>
            </a:r>
          </a:p>
        </p:txBody>
      </p:sp>
      <p:sp>
        <p:nvSpPr>
          <p:cNvPr id="4" name="灯片编号占位符 3"/>
          <p:cNvSpPr>
            <a:spLocks noGrp="1"/>
          </p:cNvSpPr>
          <p:nvPr>
            <p:ph type="sldNum" sz="quarter" idx="5"/>
          </p:nvPr>
        </p:nvSpPr>
        <p:spPr/>
        <p:txBody>
          <a:bodyPr/>
          <a:lstStyle/>
          <a:p>
            <a:fld id="{3EAA9B05-D508-41D1-9870-1BE95D321C50}" type="slidenum">
              <a:rPr lang="zh-CN" altLang="en-US" smtClean="0"/>
              <a:t>7</a:t>
            </a:fld>
            <a:endParaRPr lang="zh-CN" altLang="en-US"/>
          </a:p>
        </p:txBody>
      </p:sp>
    </p:spTree>
    <p:extLst>
      <p:ext uri="{BB962C8B-B14F-4D97-AF65-F5344CB8AC3E}">
        <p14:creationId xmlns:p14="http://schemas.microsoft.com/office/powerpoint/2010/main" val="3619471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You may learn git skills for version controlling. </a:t>
            </a:r>
          </a:p>
          <a:p>
            <a:r>
              <a:rPr lang="en-US" altLang="zh-CN" dirty="0"/>
              <a:t>You may learn how to contribute to the open source communities like GitHub. </a:t>
            </a:r>
          </a:p>
          <a:p>
            <a:r>
              <a:rPr lang="en-US" altLang="zh-CN" dirty="0"/>
              <a:t>And you’ll also practice your software engineering skills by properly organize a project so that it is both easy for users to use and for developers to understand.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And you can further enhance your understanding on topic of your interest by establishing a project about it.</a:t>
            </a:r>
          </a:p>
          <a:p>
            <a:r>
              <a:rPr lang="en-US" altLang="zh-CN" dirty="0"/>
              <a:t>The interesting point is that you can easily share your work to others, and get feedbacks from them, either positive ones like stars, or possibly negative ones like issues. Those feedbacks can help us further improve our work.</a:t>
            </a:r>
          </a:p>
        </p:txBody>
      </p:sp>
      <p:sp>
        <p:nvSpPr>
          <p:cNvPr id="4" name="灯片编号占位符 3"/>
          <p:cNvSpPr>
            <a:spLocks noGrp="1"/>
          </p:cNvSpPr>
          <p:nvPr>
            <p:ph type="sldNum" sz="quarter" idx="5"/>
          </p:nvPr>
        </p:nvSpPr>
        <p:spPr/>
        <p:txBody>
          <a:bodyPr/>
          <a:lstStyle/>
          <a:p>
            <a:fld id="{3EAA9B05-D508-41D1-9870-1BE95D321C50}" type="slidenum">
              <a:rPr lang="zh-CN" altLang="en-US" smtClean="0"/>
              <a:t>8</a:t>
            </a:fld>
            <a:endParaRPr lang="zh-CN" altLang="en-US"/>
          </a:p>
        </p:txBody>
      </p:sp>
    </p:spTree>
    <p:extLst>
      <p:ext uri="{BB962C8B-B14F-4D97-AF65-F5344CB8AC3E}">
        <p14:creationId xmlns:p14="http://schemas.microsoft.com/office/powerpoint/2010/main" val="20526560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There are still more benefits:</a:t>
            </a:r>
          </a:p>
          <a:p>
            <a:r>
              <a:rPr lang="en-US" altLang="zh-CN" dirty="0"/>
              <a:t>From the project’s perspective</a:t>
            </a:r>
          </a:p>
          <a:p>
            <a:r>
              <a:rPr lang="en-US" altLang="zh-CN" dirty="0"/>
              <a:t>For us researchers, if you open-source your code for paper </a:t>
            </a:r>
            <a:r>
              <a:rPr lang="en-US" altLang="zh-CN" dirty="0" err="1"/>
              <a:t>exps</a:t>
            </a:r>
            <a:r>
              <a:rPr lang="en-US" altLang="zh-CN" dirty="0"/>
              <a:t>, it can enable reproduction of your work in future research, and as a result, lead to citations.</a:t>
            </a:r>
          </a:p>
          <a:p>
            <a:r>
              <a:rPr lang="en-US" altLang="zh-CN" dirty="0"/>
              <a:t>And for other deployed projects, the easy access by open-sourcing, make it easier to become popular, and user feedbacks and contributors can make it better, and even make it a standard. </a:t>
            </a:r>
          </a:p>
          <a:p>
            <a:r>
              <a:rPr lang="en-US" altLang="zh-CN" dirty="0"/>
              <a:t>That’s how famous projects like </a:t>
            </a:r>
            <a:r>
              <a:rPr lang="en-US" altLang="zh-CN" dirty="0" err="1"/>
              <a:t>linux</a:t>
            </a:r>
            <a:r>
              <a:rPr lang="en-US" altLang="zh-CN" dirty="0"/>
              <a:t>, android get their current positions. </a:t>
            </a:r>
          </a:p>
          <a:p>
            <a:r>
              <a:rPr lang="en-US" altLang="zh-CN" dirty="0"/>
              <a:t>It’s interesting that companies like Google can actually make “profits” from these “free” open-source software by occupying the market.</a:t>
            </a:r>
          </a:p>
          <a:p>
            <a:r>
              <a:rPr lang="en-US" altLang="zh-CN" dirty="0"/>
              <a:t>And they have become so popular that if they cease to open source anymore, you might even be </a:t>
            </a:r>
            <a:r>
              <a:rPr lang="zh-CN" altLang="en-US" dirty="0"/>
              <a:t>卡脖子</a:t>
            </a:r>
            <a:r>
              <a:rPr lang="en-US" altLang="zh-CN" dirty="0"/>
              <a:t>.</a:t>
            </a:r>
          </a:p>
          <a:p>
            <a:endParaRPr lang="en-US" altLang="zh-CN" dirty="0"/>
          </a:p>
          <a:p>
            <a:r>
              <a:rPr lang="en-US" altLang="zh-CN" dirty="0"/>
              <a:t>Although we are not big companies, there are still benefits from our personal perspective.</a:t>
            </a:r>
          </a:p>
          <a:p>
            <a:r>
              <a:rPr lang="en-US" altLang="zh-CN" dirty="0"/>
              <a:t>You may gain reputation from your project. The project can be a spotlight on your CV. </a:t>
            </a:r>
          </a:p>
          <a:p>
            <a:r>
              <a:rPr lang="en-US" altLang="zh-CN" dirty="0"/>
              <a:t>And if you are strong enough, you may even become legendary figures like Linus, Guido. Then it’s not that you are looking for a job, but jobs are chasing you.</a:t>
            </a:r>
          </a:p>
          <a:p>
            <a:endParaRPr lang="zh-CN" altLang="en-US" dirty="0"/>
          </a:p>
        </p:txBody>
      </p:sp>
      <p:sp>
        <p:nvSpPr>
          <p:cNvPr id="4" name="灯片编号占位符 3"/>
          <p:cNvSpPr>
            <a:spLocks noGrp="1"/>
          </p:cNvSpPr>
          <p:nvPr>
            <p:ph type="sldNum" sz="quarter" idx="5"/>
          </p:nvPr>
        </p:nvSpPr>
        <p:spPr/>
        <p:txBody>
          <a:bodyPr/>
          <a:lstStyle/>
          <a:p>
            <a:fld id="{3EAA9B05-D508-41D1-9870-1BE95D321C50}" type="slidenum">
              <a:rPr lang="zh-CN" altLang="en-US" smtClean="0"/>
              <a:t>9</a:t>
            </a:fld>
            <a:endParaRPr lang="zh-CN" altLang="en-US"/>
          </a:p>
        </p:txBody>
      </p:sp>
    </p:spTree>
    <p:extLst>
      <p:ext uri="{BB962C8B-B14F-4D97-AF65-F5344CB8AC3E}">
        <p14:creationId xmlns:p14="http://schemas.microsoft.com/office/powerpoint/2010/main" val="8674463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Finally, it’s very fulfilling to know that your work can actually help all kinds of people, especially when you get direct words from them. Let me share some with you.</a:t>
            </a:r>
          </a:p>
          <a:p>
            <a:r>
              <a:rPr lang="en-US" altLang="zh-CN" dirty="0"/>
              <a:t>There are humanity students interested in this project.</a:t>
            </a:r>
          </a:p>
          <a:p>
            <a:r>
              <a:rPr lang="en-US" altLang="zh-CN" dirty="0"/>
              <a:t>A Chinese girl studying at </a:t>
            </a:r>
            <a:r>
              <a:rPr lang="zh-CN" altLang="en-US" dirty="0"/>
              <a:t>早稻田大学</a:t>
            </a:r>
            <a:r>
              <a:rPr lang="en-US" altLang="zh-CN" dirty="0"/>
              <a:t>, seeking for academic collaboration. Although it’s not successful for some reasons, I still think it’s a nice experience.</a:t>
            </a:r>
          </a:p>
          <a:p>
            <a:r>
              <a:rPr lang="en-US" altLang="zh-CN" dirty="0"/>
              <a:t>There are also users who want to contribute to the project.</a:t>
            </a:r>
          </a:p>
          <a:p>
            <a:r>
              <a:rPr lang="en-US" altLang="zh-CN" dirty="0"/>
              <a:t>And I even got an interview invitation, that’s very exciting.</a:t>
            </a:r>
            <a:endParaRPr lang="zh-CN" altLang="en-US" dirty="0"/>
          </a:p>
        </p:txBody>
      </p:sp>
      <p:sp>
        <p:nvSpPr>
          <p:cNvPr id="4" name="灯片编号占位符 3"/>
          <p:cNvSpPr>
            <a:spLocks noGrp="1"/>
          </p:cNvSpPr>
          <p:nvPr>
            <p:ph type="sldNum" sz="quarter" idx="5"/>
          </p:nvPr>
        </p:nvSpPr>
        <p:spPr/>
        <p:txBody>
          <a:bodyPr/>
          <a:lstStyle/>
          <a:p>
            <a:fld id="{3EAA9B05-D508-41D1-9870-1BE95D321C50}" type="slidenum">
              <a:rPr lang="zh-CN" altLang="en-US" smtClean="0"/>
              <a:t>10</a:t>
            </a:fld>
            <a:endParaRPr lang="zh-CN" altLang="en-US"/>
          </a:p>
        </p:txBody>
      </p:sp>
    </p:spTree>
    <p:extLst>
      <p:ext uri="{BB962C8B-B14F-4D97-AF65-F5344CB8AC3E}">
        <p14:creationId xmlns:p14="http://schemas.microsoft.com/office/powerpoint/2010/main" val="27762896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A351C9-2D3A-45D3-A703-29DFC7C7549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020DBC0-3760-4D9C-AF12-8A9CD597F8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DDE9AF5-EFA4-4577-A165-2F065D313383}"/>
              </a:ext>
            </a:extLst>
          </p:cNvPr>
          <p:cNvSpPr>
            <a:spLocks noGrp="1"/>
          </p:cNvSpPr>
          <p:nvPr>
            <p:ph type="dt" sz="half" idx="10"/>
          </p:nvPr>
        </p:nvSpPr>
        <p:spPr/>
        <p:txBody>
          <a:bodyPr/>
          <a:lstStyle/>
          <a:p>
            <a:fld id="{5606D1A2-4247-43AA-8AFD-A43F9A5F44B0}" type="datetime1">
              <a:rPr lang="zh-CN" altLang="en-US" smtClean="0"/>
              <a:t>2020/11/18</a:t>
            </a:fld>
            <a:endParaRPr lang="zh-CN" altLang="en-US"/>
          </a:p>
        </p:txBody>
      </p:sp>
      <p:sp>
        <p:nvSpPr>
          <p:cNvPr id="5" name="页脚占位符 4">
            <a:extLst>
              <a:ext uri="{FF2B5EF4-FFF2-40B4-BE49-F238E27FC236}">
                <a16:creationId xmlns:a16="http://schemas.microsoft.com/office/drawing/2014/main" id="{B6CDFE9B-3A13-4260-800A-FED35A913B0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A318F05-8B9B-46B8-B2E8-BD6FB882B0EA}"/>
              </a:ext>
            </a:extLst>
          </p:cNvPr>
          <p:cNvSpPr>
            <a:spLocks noGrp="1"/>
          </p:cNvSpPr>
          <p:nvPr>
            <p:ph type="sldNum" sz="quarter" idx="12"/>
          </p:nvPr>
        </p:nvSpPr>
        <p:spPr/>
        <p:txBody>
          <a:bodyPr/>
          <a:lstStyle/>
          <a:p>
            <a:fld id="{6BB3197D-6AC0-4BE0-8F97-97B06AC8A3A1}" type="slidenum">
              <a:rPr lang="zh-CN" altLang="en-US" smtClean="0"/>
              <a:pPr/>
              <a:t>‹#›</a:t>
            </a:fld>
            <a:r>
              <a:rPr lang="en-US" altLang="zh-CN" dirty="0"/>
              <a:t>/32</a:t>
            </a:r>
            <a:endParaRPr lang="zh-CN" altLang="en-US" dirty="0"/>
          </a:p>
        </p:txBody>
      </p:sp>
    </p:spTree>
    <p:extLst>
      <p:ext uri="{BB962C8B-B14F-4D97-AF65-F5344CB8AC3E}">
        <p14:creationId xmlns:p14="http://schemas.microsoft.com/office/powerpoint/2010/main" val="3630983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FE71AB-13DB-4547-A046-86111E3EF95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A7E90DE-B76B-4D93-9014-B5C58E8F887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B6FE565-C573-4144-AE7B-78B16900A3BB}"/>
              </a:ext>
            </a:extLst>
          </p:cNvPr>
          <p:cNvSpPr>
            <a:spLocks noGrp="1"/>
          </p:cNvSpPr>
          <p:nvPr>
            <p:ph type="dt" sz="half" idx="10"/>
          </p:nvPr>
        </p:nvSpPr>
        <p:spPr/>
        <p:txBody>
          <a:bodyPr/>
          <a:lstStyle/>
          <a:p>
            <a:fld id="{BD895E78-E6F4-40FA-845F-594C36C76289}" type="datetime1">
              <a:rPr lang="zh-CN" altLang="en-US" smtClean="0"/>
              <a:t>2020/11/18</a:t>
            </a:fld>
            <a:endParaRPr lang="zh-CN" altLang="en-US"/>
          </a:p>
        </p:txBody>
      </p:sp>
      <p:sp>
        <p:nvSpPr>
          <p:cNvPr id="5" name="页脚占位符 4">
            <a:extLst>
              <a:ext uri="{FF2B5EF4-FFF2-40B4-BE49-F238E27FC236}">
                <a16:creationId xmlns:a16="http://schemas.microsoft.com/office/drawing/2014/main" id="{96BF6AE6-E92C-4F8C-A728-877ECB7D8A6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B9885A4-8273-44A4-BC0D-C8389EE62E80}"/>
              </a:ext>
            </a:extLst>
          </p:cNvPr>
          <p:cNvSpPr>
            <a:spLocks noGrp="1"/>
          </p:cNvSpPr>
          <p:nvPr>
            <p:ph type="sldNum" sz="quarter" idx="12"/>
          </p:nvPr>
        </p:nvSpPr>
        <p:spPr/>
        <p:txBody>
          <a:bodyPr/>
          <a:lstStyle/>
          <a:p>
            <a:fld id="{6BB3197D-6AC0-4BE0-8F97-97B06AC8A3A1}" type="slidenum">
              <a:rPr lang="zh-CN" altLang="en-US" smtClean="0"/>
              <a:t>‹#›</a:t>
            </a:fld>
            <a:endParaRPr lang="zh-CN" altLang="en-US"/>
          </a:p>
        </p:txBody>
      </p:sp>
    </p:spTree>
    <p:extLst>
      <p:ext uri="{BB962C8B-B14F-4D97-AF65-F5344CB8AC3E}">
        <p14:creationId xmlns:p14="http://schemas.microsoft.com/office/powerpoint/2010/main" val="2999632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A2C7194-4640-412B-8FF7-A6927C16F4A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61DCBCE-00A4-49C2-8E6E-8613179D2AF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A8CBEBC-D562-4CEE-AE47-EACB4362DC3F}"/>
              </a:ext>
            </a:extLst>
          </p:cNvPr>
          <p:cNvSpPr>
            <a:spLocks noGrp="1"/>
          </p:cNvSpPr>
          <p:nvPr>
            <p:ph type="dt" sz="half" idx="10"/>
          </p:nvPr>
        </p:nvSpPr>
        <p:spPr/>
        <p:txBody>
          <a:bodyPr/>
          <a:lstStyle/>
          <a:p>
            <a:fld id="{DB42D028-4953-4A44-8ED2-1AC023DC582C}" type="datetime1">
              <a:rPr lang="zh-CN" altLang="en-US" smtClean="0"/>
              <a:t>2020/11/18</a:t>
            </a:fld>
            <a:endParaRPr lang="zh-CN" altLang="en-US"/>
          </a:p>
        </p:txBody>
      </p:sp>
      <p:sp>
        <p:nvSpPr>
          <p:cNvPr id="5" name="页脚占位符 4">
            <a:extLst>
              <a:ext uri="{FF2B5EF4-FFF2-40B4-BE49-F238E27FC236}">
                <a16:creationId xmlns:a16="http://schemas.microsoft.com/office/drawing/2014/main" id="{1693F92F-ADC5-4C45-A445-0B52DB68B3E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9D474A9-9CC1-471C-A34A-D4EB95D541C4}"/>
              </a:ext>
            </a:extLst>
          </p:cNvPr>
          <p:cNvSpPr>
            <a:spLocks noGrp="1"/>
          </p:cNvSpPr>
          <p:nvPr>
            <p:ph type="sldNum" sz="quarter" idx="12"/>
          </p:nvPr>
        </p:nvSpPr>
        <p:spPr/>
        <p:txBody>
          <a:bodyPr/>
          <a:lstStyle/>
          <a:p>
            <a:fld id="{6BB3197D-6AC0-4BE0-8F97-97B06AC8A3A1}" type="slidenum">
              <a:rPr lang="zh-CN" altLang="en-US" smtClean="0"/>
              <a:t>‹#›</a:t>
            </a:fld>
            <a:endParaRPr lang="zh-CN" altLang="en-US"/>
          </a:p>
        </p:txBody>
      </p:sp>
    </p:spTree>
    <p:extLst>
      <p:ext uri="{BB962C8B-B14F-4D97-AF65-F5344CB8AC3E}">
        <p14:creationId xmlns:p14="http://schemas.microsoft.com/office/powerpoint/2010/main" val="2495413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C2DE51-887B-46BF-9BA1-D9FEC7C9AC4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C2A2D74-53F9-4786-AB2C-60EED4A7E89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D15FA48-13AC-4E54-8131-8C81B91C085F}"/>
              </a:ext>
            </a:extLst>
          </p:cNvPr>
          <p:cNvSpPr>
            <a:spLocks noGrp="1"/>
          </p:cNvSpPr>
          <p:nvPr>
            <p:ph type="dt" sz="half" idx="10"/>
          </p:nvPr>
        </p:nvSpPr>
        <p:spPr/>
        <p:txBody>
          <a:bodyPr/>
          <a:lstStyle/>
          <a:p>
            <a:fld id="{CFC475AE-48C7-455F-86C3-1A3F9F9DEFBA}" type="datetime1">
              <a:rPr lang="zh-CN" altLang="en-US" smtClean="0"/>
              <a:t>2020/11/18</a:t>
            </a:fld>
            <a:endParaRPr lang="zh-CN" altLang="en-US"/>
          </a:p>
        </p:txBody>
      </p:sp>
      <p:sp>
        <p:nvSpPr>
          <p:cNvPr id="5" name="页脚占位符 4">
            <a:extLst>
              <a:ext uri="{FF2B5EF4-FFF2-40B4-BE49-F238E27FC236}">
                <a16:creationId xmlns:a16="http://schemas.microsoft.com/office/drawing/2014/main" id="{B501EF09-4974-4FBC-8FC8-8BF05BFBF05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84BD6F6-79DF-4DFE-B7E0-7F2F54F16CA8}"/>
              </a:ext>
            </a:extLst>
          </p:cNvPr>
          <p:cNvSpPr>
            <a:spLocks noGrp="1"/>
          </p:cNvSpPr>
          <p:nvPr>
            <p:ph type="sldNum" sz="quarter" idx="12"/>
          </p:nvPr>
        </p:nvSpPr>
        <p:spPr/>
        <p:txBody>
          <a:bodyPr/>
          <a:lstStyle/>
          <a:p>
            <a:fld id="{6BB3197D-6AC0-4BE0-8F97-97B06AC8A3A1}" type="slidenum">
              <a:rPr lang="zh-CN" altLang="en-US" smtClean="0"/>
              <a:pPr/>
              <a:t>‹#›</a:t>
            </a:fld>
            <a:r>
              <a:rPr lang="en-US" altLang="zh-CN" dirty="0"/>
              <a:t>/32</a:t>
            </a:r>
            <a:endParaRPr lang="zh-CN" altLang="en-US" dirty="0"/>
          </a:p>
        </p:txBody>
      </p:sp>
    </p:spTree>
    <p:extLst>
      <p:ext uri="{BB962C8B-B14F-4D97-AF65-F5344CB8AC3E}">
        <p14:creationId xmlns:p14="http://schemas.microsoft.com/office/powerpoint/2010/main" val="2707301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95176C-3242-4453-A6E8-9AFA891EDEB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06EF6A6-7ECB-4059-8852-E670AC369A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5821462-2290-4943-A300-B24F7E63D7F9}"/>
              </a:ext>
            </a:extLst>
          </p:cNvPr>
          <p:cNvSpPr>
            <a:spLocks noGrp="1"/>
          </p:cNvSpPr>
          <p:nvPr>
            <p:ph type="dt" sz="half" idx="10"/>
          </p:nvPr>
        </p:nvSpPr>
        <p:spPr/>
        <p:txBody>
          <a:bodyPr/>
          <a:lstStyle/>
          <a:p>
            <a:fld id="{6A352623-2634-48CB-9C8A-7175EBF1AB89}" type="datetime1">
              <a:rPr lang="zh-CN" altLang="en-US" smtClean="0"/>
              <a:t>2020/11/18</a:t>
            </a:fld>
            <a:endParaRPr lang="zh-CN" altLang="en-US"/>
          </a:p>
        </p:txBody>
      </p:sp>
      <p:sp>
        <p:nvSpPr>
          <p:cNvPr id="5" name="页脚占位符 4">
            <a:extLst>
              <a:ext uri="{FF2B5EF4-FFF2-40B4-BE49-F238E27FC236}">
                <a16:creationId xmlns:a16="http://schemas.microsoft.com/office/drawing/2014/main" id="{CBB31DD4-6C36-433C-9D86-7D0F512BCFA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A487162-3649-4595-A6B7-92535AC47798}"/>
              </a:ext>
            </a:extLst>
          </p:cNvPr>
          <p:cNvSpPr>
            <a:spLocks noGrp="1"/>
          </p:cNvSpPr>
          <p:nvPr>
            <p:ph type="sldNum" sz="quarter" idx="12"/>
          </p:nvPr>
        </p:nvSpPr>
        <p:spPr/>
        <p:txBody>
          <a:bodyPr/>
          <a:lstStyle/>
          <a:p>
            <a:fld id="{6BB3197D-6AC0-4BE0-8F97-97B06AC8A3A1}" type="slidenum">
              <a:rPr lang="zh-CN" altLang="en-US" smtClean="0"/>
              <a:t>‹#›</a:t>
            </a:fld>
            <a:endParaRPr lang="zh-CN" altLang="en-US"/>
          </a:p>
        </p:txBody>
      </p:sp>
    </p:spTree>
    <p:extLst>
      <p:ext uri="{BB962C8B-B14F-4D97-AF65-F5344CB8AC3E}">
        <p14:creationId xmlns:p14="http://schemas.microsoft.com/office/powerpoint/2010/main" val="3163409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5219BC-C245-472A-AC03-31454D69846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847791A-F4A7-424C-ACC9-8691860E2CE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96EBB7A-B17E-44D3-BA8A-B4BA935C336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79D270C-4B1E-4E9B-9CCF-9B4CB23B88E7}"/>
              </a:ext>
            </a:extLst>
          </p:cNvPr>
          <p:cNvSpPr>
            <a:spLocks noGrp="1"/>
          </p:cNvSpPr>
          <p:nvPr>
            <p:ph type="dt" sz="half" idx="10"/>
          </p:nvPr>
        </p:nvSpPr>
        <p:spPr/>
        <p:txBody>
          <a:bodyPr/>
          <a:lstStyle/>
          <a:p>
            <a:fld id="{58FA72DB-FB5B-42B4-B78A-25BAFEBCB8F9}" type="datetime1">
              <a:rPr lang="zh-CN" altLang="en-US" smtClean="0"/>
              <a:t>2020/11/18</a:t>
            </a:fld>
            <a:endParaRPr lang="zh-CN" altLang="en-US"/>
          </a:p>
        </p:txBody>
      </p:sp>
      <p:sp>
        <p:nvSpPr>
          <p:cNvPr id="6" name="页脚占位符 5">
            <a:extLst>
              <a:ext uri="{FF2B5EF4-FFF2-40B4-BE49-F238E27FC236}">
                <a16:creationId xmlns:a16="http://schemas.microsoft.com/office/drawing/2014/main" id="{8C99A4C3-CCE9-4EAA-9033-965719789C9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FD6C80C-92DE-42C4-BCFB-BDEC23DEC867}"/>
              </a:ext>
            </a:extLst>
          </p:cNvPr>
          <p:cNvSpPr>
            <a:spLocks noGrp="1"/>
          </p:cNvSpPr>
          <p:nvPr>
            <p:ph type="sldNum" sz="quarter" idx="12"/>
          </p:nvPr>
        </p:nvSpPr>
        <p:spPr/>
        <p:txBody>
          <a:bodyPr/>
          <a:lstStyle/>
          <a:p>
            <a:fld id="{6BB3197D-6AC0-4BE0-8F97-97B06AC8A3A1}" type="slidenum">
              <a:rPr lang="zh-CN" altLang="en-US" smtClean="0"/>
              <a:t>‹#›</a:t>
            </a:fld>
            <a:endParaRPr lang="zh-CN" altLang="en-US"/>
          </a:p>
        </p:txBody>
      </p:sp>
    </p:spTree>
    <p:extLst>
      <p:ext uri="{BB962C8B-B14F-4D97-AF65-F5344CB8AC3E}">
        <p14:creationId xmlns:p14="http://schemas.microsoft.com/office/powerpoint/2010/main" val="4217173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51391E-F034-4EF9-9216-944B76CE476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AC69671-CDFB-48D5-AFFA-2A40320439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F7FFE4F-A276-446F-8248-003212BC05E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57D6BE3-6028-4DCB-9EC8-C6DEDB93BD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FB3CE68-C3DC-4820-B5D1-BC9AFC51251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74EF27CA-C557-4F8D-8733-4D98C425CA6B}"/>
              </a:ext>
            </a:extLst>
          </p:cNvPr>
          <p:cNvSpPr>
            <a:spLocks noGrp="1"/>
          </p:cNvSpPr>
          <p:nvPr>
            <p:ph type="dt" sz="half" idx="10"/>
          </p:nvPr>
        </p:nvSpPr>
        <p:spPr/>
        <p:txBody>
          <a:bodyPr/>
          <a:lstStyle/>
          <a:p>
            <a:fld id="{65DA4E83-5D22-43B3-A8BC-C6317716FA85}" type="datetime1">
              <a:rPr lang="zh-CN" altLang="en-US" smtClean="0"/>
              <a:t>2020/11/18</a:t>
            </a:fld>
            <a:endParaRPr lang="zh-CN" altLang="en-US"/>
          </a:p>
        </p:txBody>
      </p:sp>
      <p:sp>
        <p:nvSpPr>
          <p:cNvPr id="8" name="页脚占位符 7">
            <a:extLst>
              <a:ext uri="{FF2B5EF4-FFF2-40B4-BE49-F238E27FC236}">
                <a16:creationId xmlns:a16="http://schemas.microsoft.com/office/drawing/2014/main" id="{68686B49-D5ED-4BF1-AC12-8D93B72B91D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77494ED-7639-43B0-85AE-442FE58DD31B}"/>
              </a:ext>
            </a:extLst>
          </p:cNvPr>
          <p:cNvSpPr>
            <a:spLocks noGrp="1"/>
          </p:cNvSpPr>
          <p:nvPr>
            <p:ph type="sldNum" sz="quarter" idx="12"/>
          </p:nvPr>
        </p:nvSpPr>
        <p:spPr/>
        <p:txBody>
          <a:bodyPr/>
          <a:lstStyle/>
          <a:p>
            <a:fld id="{6BB3197D-6AC0-4BE0-8F97-97B06AC8A3A1}" type="slidenum">
              <a:rPr lang="zh-CN" altLang="en-US" smtClean="0"/>
              <a:t>‹#›</a:t>
            </a:fld>
            <a:endParaRPr lang="zh-CN" altLang="en-US"/>
          </a:p>
        </p:txBody>
      </p:sp>
    </p:spTree>
    <p:extLst>
      <p:ext uri="{BB962C8B-B14F-4D97-AF65-F5344CB8AC3E}">
        <p14:creationId xmlns:p14="http://schemas.microsoft.com/office/powerpoint/2010/main" val="77921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3422D0-1410-4AA5-ABB3-819A86E9625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71EB1C7-06C7-44A2-B187-B83C4529987D}"/>
              </a:ext>
            </a:extLst>
          </p:cNvPr>
          <p:cNvSpPr>
            <a:spLocks noGrp="1"/>
          </p:cNvSpPr>
          <p:nvPr>
            <p:ph type="dt" sz="half" idx="10"/>
          </p:nvPr>
        </p:nvSpPr>
        <p:spPr/>
        <p:txBody>
          <a:bodyPr/>
          <a:lstStyle/>
          <a:p>
            <a:fld id="{BF909ECE-7116-450B-9442-547B747DEFF9}" type="datetime1">
              <a:rPr lang="zh-CN" altLang="en-US" smtClean="0"/>
              <a:t>2020/11/18</a:t>
            </a:fld>
            <a:endParaRPr lang="zh-CN" altLang="en-US"/>
          </a:p>
        </p:txBody>
      </p:sp>
      <p:sp>
        <p:nvSpPr>
          <p:cNvPr id="4" name="页脚占位符 3">
            <a:extLst>
              <a:ext uri="{FF2B5EF4-FFF2-40B4-BE49-F238E27FC236}">
                <a16:creationId xmlns:a16="http://schemas.microsoft.com/office/drawing/2014/main" id="{9E11E788-0F48-4E88-A0F1-2052D25D371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E9BDD7E-E01F-4E15-BD8C-5CC5BD28D83E}"/>
              </a:ext>
            </a:extLst>
          </p:cNvPr>
          <p:cNvSpPr>
            <a:spLocks noGrp="1"/>
          </p:cNvSpPr>
          <p:nvPr>
            <p:ph type="sldNum" sz="quarter" idx="12"/>
          </p:nvPr>
        </p:nvSpPr>
        <p:spPr/>
        <p:txBody>
          <a:bodyPr/>
          <a:lstStyle/>
          <a:p>
            <a:fld id="{6BB3197D-6AC0-4BE0-8F97-97B06AC8A3A1}" type="slidenum">
              <a:rPr lang="zh-CN" altLang="en-US" smtClean="0"/>
              <a:t>‹#›</a:t>
            </a:fld>
            <a:endParaRPr lang="zh-CN" altLang="en-US"/>
          </a:p>
        </p:txBody>
      </p:sp>
    </p:spTree>
    <p:extLst>
      <p:ext uri="{BB962C8B-B14F-4D97-AF65-F5344CB8AC3E}">
        <p14:creationId xmlns:p14="http://schemas.microsoft.com/office/powerpoint/2010/main" val="849490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6FDE7C0-D852-4D42-9ADD-CC607E908C82}"/>
              </a:ext>
            </a:extLst>
          </p:cNvPr>
          <p:cNvSpPr>
            <a:spLocks noGrp="1"/>
          </p:cNvSpPr>
          <p:nvPr>
            <p:ph type="dt" sz="half" idx="10"/>
          </p:nvPr>
        </p:nvSpPr>
        <p:spPr/>
        <p:txBody>
          <a:bodyPr/>
          <a:lstStyle/>
          <a:p>
            <a:fld id="{831178CA-66ED-4B93-8D80-A355D1921F98}" type="datetime1">
              <a:rPr lang="zh-CN" altLang="en-US" smtClean="0"/>
              <a:t>2020/11/18</a:t>
            </a:fld>
            <a:endParaRPr lang="zh-CN" altLang="en-US"/>
          </a:p>
        </p:txBody>
      </p:sp>
      <p:sp>
        <p:nvSpPr>
          <p:cNvPr id="3" name="页脚占位符 2">
            <a:extLst>
              <a:ext uri="{FF2B5EF4-FFF2-40B4-BE49-F238E27FC236}">
                <a16:creationId xmlns:a16="http://schemas.microsoft.com/office/drawing/2014/main" id="{39D20D6E-3778-4BEA-80D3-D8FF2C31205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5B3E95B-FB94-4858-B6E3-6895BBF82F2E}"/>
              </a:ext>
            </a:extLst>
          </p:cNvPr>
          <p:cNvSpPr>
            <a:spLocks noGrp="1"/>
          </p:cNvSpPr>
          <p:nvPr>
            <p:ph type="sldNum" sz="quarter" idx="12"/>
          </p:nvPr>
        </p:nvSpPr>
        <p:spPr/>
        <p:txBody>
          <a:bodyPr/>
          <a:lstStyle/>
          <a:p>
            <a:fld id="{6BB3197D-6AC0-4BE0-8F97-97B06AC8A3A1}" type="slidenum">
              <a:rPr lang="zh-CN" altLang="en-US" smtClean="0"/>
              <a:t>‹#›</a:t>
            </a:fld>
            <a:endParaRPr lang="zh-CN" altLang="en-US"/>
          </a:p>
        </p:txBody>
      </p:sp>
    </p:spTree>
    <p:extLst>
      <p:ext uri="{BB962C8B-B14F-4D97-AF65-F5344CB8AC3E}">
        <p14:creationId xmlns:p14="http://schemas.microsoft.com/office/powerpoint/2010/main" val="182068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FC7796-276C-483C-8C1C-B6200F2A9A0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2EF1343-E8FC-42BC-ABE9-7C218B9B23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70DC271-49D7-4141-B573-BDAF9269C2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8E31E02-FC5D-46FE-85B5-A116EBD22F8C}"/>
              </a:ext>
            </a:extLst>
          </p:cNvPr>
          <p:cNvSpPr>
            <a:spLocks noGrp="1"/>
          </p:cNvSpPr>
          <p:nvPr>
            <p:ph type="dt" sz="half" idx="10"/>
          </p:nvPr>
        </p:nvSpPr>
        <p:spPr/>
        <p:txBody>
          <a:bodyPr/>
          <a:lstStyle/>
          <a:p>
            <a:fld id="{6DAC285F-5D2E-41D9-B8A4-21EB4F8C15B7}" type="datetime1">
              <a:rPr lang="zh-CN" altLang="en-US" smtClean="0"/>
              <a:t>2020/11/18</a:t>
            </a:fld>
            <a:endParaRPr lang="zh-CN" altLang="en-US"/>
          </a:p>
        </p:txBody>
      </p:sp>
      <p:sp>
        <p:nvSpPr>
          <p:cNvPr id="6" name="页脚占位符 5">
            <a:extLst>
              <a:ext uri="{FF2B5EF4-FFF2-40B4-BE49-F238E27FC236}">
                <a16:creationId xmlns:a16="http://schemas.microsoft.com/office/drawing/2014/main" id="{D03B6329-D973-43C6-AF47-8F63E299BC2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7ECE728-EA9F-421C-B137-4AD65C8EB1FC}"/>
              </a:ext>
            </a:extLst>
          </p:cNvPr>
          <p:cNvSpPr>
            <a:spLocks noGrp="1"/>
          </p:cNvSpPr>
          <p:nvPr>
            <p:ph type="sldNum" sz="quarter" idx="12"/>
          </p:nvPr>
        </p:nvSpPr>
        <p:spPr/>
        <p:txBody>
          <a:bodyPr/>
          <a:lstStyle/>
          <a:p>
            <a:fld id="{6BB3197D-6AC0-4BE0-8F97-97B06AC8A3A1}" type="slidenum">
              <a:rPr lang="zh-CN" altLang="en-US" smtClean="0"/>
              <a:t>‹#›</a:t>
            </a:fld>
            <a:endParaRPr lang="zh-CN" altLang="en-US"/>
          </a:p>
        </p:txBody>
      </p:sp>
    </p:spTree>
    <p:extLst>
      <p:ext uri="{BB962C8B-B14F-4D97-AF65-F5344CB8AC3E}">
        <p14:creationId xmlns:p14="http://schemas.microsoft.com/office/powerpoint/2010/main" val="3130076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0D4EDA-3414-4781-848C-CDCDDBA391D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6FB2923-7D71-452E-9A35-89D00067D5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55E564F-139C-4D84-B381-803AB475F6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2C71508-9923-4918-A470-14A7E169837F}"/>
              </a:ext>
            </a:extLst>
          </p:cNvPr>
          <p:cNvSpPr>
            <a:spLocks noGrp="1"/>
          </p:cNvSpPr>
          <p:nvPr>
            <p:ph type="dt" sz="half" idx="10"/>
          </p:nvPr>
        </p:nvSpPr>
        <p:spPr/>
        <p:txBody>
          <a:bodyPr/>
          <a:lstStyle/>
          <a:p>
            <a:fld id="{7FA1AC63-2306-48EA-9E67-D4D82C8E8027}" type="datetime1">
              <a:rPr lang="zh-CN" altLang="en-US" smtClean="0"/>
              <a:t>2020/11/18</a:t>
            </a:fld>
            <a:endParaRPr lang="zh-CN" altLang="en-US"/>
          </a:p>
        </p:txBody>
      </p:sp>
      <p:sp>
        <p:nvSpPr>
          <p:cNvPr id="6" name="页脚占位符 5">
            <a:extLst>
              <a:ext uri="{FF2B5EF4-FFF2-40B4-BE49-F238E27FC236}">
                <a16:creationId xmlns:a16="http://schemas.microsoft.com/office/drawing/2014/main" id="{79B7CF8C-F096-4B6A-9446-579BA122183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50B0E96-91D2-4D62-8E5F-F1B2BB28C811}"/>
              </a:ext>
            </a:extLst>
          </p:cNvPr>
          <p:cNvSpPr>
            <a:spLocks noGrp="1"/>
          </p:cNvSpPr>
          <p:nvPr>
            <p:ph type="sldNum" sz="quarter" idx="12"/>
          </p:nvPr>
        </p:nvSpPr>
        <p:spPr/>
        <p:txBody>
          <a:bodyPr/>
          <a:lstStyle/>
          <a:p>
            <a:fld id="{6BB3197D-6AC0-4BE0-8F97-97B06AC8A3A1}" type="slidenum">
              <a:rPr lang="zh-CN" altLang="en-US" smtClean="0"/>
              <a:t>‹#›</a:t>
            </a:fld>
            <a:endParaRPr lang="zh-CN" altLang="en-US"/>
          </a:p>
        </p:txBody>
      </p:sp>
    </p:spTree>
    <p:extLst>
      <p:ext uri="{BB962C8B-B14F-4D97-AF65-F5344CB8AC3E}">
        <p14:creationId xmlns:p14="http://schemas.microsoft.com/office/powerpoint/2010/main" val="2327460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10BF628-DFAF-44EA-9644-B5C08FF664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338FF30-DBE1-4A29-A100-ABC63A46AB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F7C0769-2818-49E8-A4F0-5A7FA94961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F2C0A4-8E85-4395-BB2E-773FC17A8029}" type="datetime1">
              <a:rPr lang="zh-CN" altLang="en-US" smtClean="0"/>
              <a:t>2020/11/18</a:t>
            </a:fld>
            <a:endParaRPr lang="zh-CN" altLang="en-US"/>
          </a:p>
        </p:txBody>
      </p:sp>
      <p:sp>
        <p:nvSpPr>
          <p:cNvPr id="5" name="页脚占位符 4">
            <a:extLst>
              <a:ext uri="{FF2B5EF4-FFF2-40B4-BE49-F238E27FC236}">
                <a16:creationId xmlns:a16="http://schemas.microsoft.com/office/drawing/2014/main" id="{F303ACF8-B9BA-411E-A39E-A9AD853017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E3F453F-FE9A-4E32-89D7-64850FABC9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B3197D-6AC0-4BE0-8F97-97B06AC8A3A1}" type="slidenum">
              <a:rPr lang="zh-CN" altLang="en-US" smtClean="0"/>
              <a:t>‹#›</a:t>
            </a:fld>
            <a:endParaRPr lang="zh-CN" altLang="en-US"/>
          </a:p>
        </p:txBody>
      </p:sp>
    </p:spTree>
    <p:extLst>
      <p:ext uri="{BB962C8B-B14F-4D97-AF65-F5344CB8AC3E}">
        <p14:creationId xmlns:p14="http://schemas.microsoft.com/office/powerpoint/2010/main" val="13239549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blmoistawind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JP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753A9C-F916-4032-99B0-D455E3DD0582}"/>
              </a:ext>
            </a:extLst>
          </p:cNvPr>
          <p:cNvSpPr>
            <a:spLocks noGrp="1"/>
          </p:cNvSpPr>
          <p:nvPr>
            <p:ph type="ctrTitle"/>
          </p:nvPr>
        </p:nvSpPr>
        <p:spPr/>
        <p:txBody>
          <a:bodyPr>
            <a:normAutofit/>
          </a:bodyPr>
          <a:lstStyle/>
          <a:p>
            <a:r>
              <a:rPr lang="en-US" altLang="zh-CN" sz="4000" dirty="0"/>
              <a:t>Developing and Maintaining </a:t>
            </a:r>
            <a:br>
              <a:rPr lang="en-US" altLang="zh-CN" sz="4000" dirty="0"/>
            </a:br>
            <a:r>
              <a:rPr lang="en-US" altLang="zh-CN" sz="4000" dirty="0"/>
              <a:t>an Open Source Project(OSP) on GitHub</a:t>
            </a:r>
            <a:endParaRPr lang="zh-CN" altLang="en-US" sz="4000" dirty="0"/>
          </a:p>
        </p:txBody>
      </p:sp>
      <p:sp>
        <p:nvSpPr>
          <p:cNvPr id="3" name="副标题 2">
            <a:extLst>
              <a:ext uri="{FF2B5EF4-FFF2-40B4-BE49-F238E27FC236}">
                <a16:creationId xmlns:a16="http://schemas.microsoft.com/office/drawing/2014/main" id="{44629491-658A-4270-A3E9-A321F6D73031}"/>
              </a:ext>
            </a:extLst>
          </p:cNvPr>
          <p:cNvSpPr>
            <a:spLocks noGrp="1"/>
          </p:cNvSpPr>
          <p:nvPr>
            <p:ph type="subTitle" idx="1"/>
          </p:nvPr>
        </p:nvSpPr>
        <p:spPr/>
        <p:txBody>
          <a:bodyPr/>
          <a:lstStyle/>
          <a:p>
            <a:r>
              <a:rPr lang="en-US" altLang="zh-CN" dirty="0" err="1"/>
              <a:t>Zhiling</a:t>
            </a:r>
            <a:r>
              <a:rPr lang="en-US" altLang="zh-CN" dirty="0"/>
              <a:t> Zhang</a:t>
            </a:r>
          </a:p>
          <a:p>
            <a:r>
              <a:rPr lang="en-US" altLang="zh-CN" dirty="0" err="1"/>
              <a:t>Github</a:t>
            </a:r>
            <a:r>
              <a:rPr lang="en-US" altLang="zh-CN" dirty="0"/>
              <a:t> </a:t>
            </a:r>
            <a:r>
              <a:rPr lang="en-US" altLang="zh-CN" dirty="0">
                <a:hlinkClick r:id="rId2"/>
              </a:rPr>
              <a:t>@blmoistawinde</a:t>
            </a:r>
            <a:endParaRPr lang="zh-CN" altLang="en-US" dirty="0"/>
          </a:p>
        </p:txBody>
      </p:sp>
      <p:sp>
        <p:nvSpPr>
          <p:cNvPr id="4" name="灯片编号占位符 3">
            <a:extLst>
              <a:ext uri="{FF2B5EF4-FFF2-40B4-BE49-F238E27FC236}">
                <a16:creationId xmlns:a16="http://schemas.microsoft.com/office/drawing/2014/main" id="{B877D15C-C35C-49F2-8C1C-466895326797}"/>
              </a:ext>
            </a:extLst>
          </p:cNvPr>
          <p:cNvSpPr>
            <a:spLocks noGrp="1"/>
          </p:cNvSpPr>
          <p:nvPr>
            <p:ph type="sldNum" sz="quarter" idx="12"/>
          </p:nvPr>
        </p:nvSpPr>
        <p:spPr/>
        <p:txBody>
          <a:bodyPr/>
          <a:lstStyle/>
          <a:p>
            <a:fld id="{6BB3197D-6AC0-4BE0-8F97-97B06AC8A3A1}" type="slidenum">
              <a:rPr lang="zh-CN" altLang="en-US" smtClean="0"/>
              <a:pPr/>
              <a:t>1</a:t>
            </a:fld>
            <a:r>
              <a:rPr lang="en-US" altLang="zh-CN"/>
              <a:t>/32</a:t>
            </a:r>
            <a:endParaRPr lang="zh-CN" altLang="en-US" dirty="0"/>
          </a:p>
        </p:txBody>
      </p:sp>
    </p:spTree>
    <p:extLst>
      <p:ext uri="{BB962C8B-B14F-4D97-AF65-F5344CB8AC3E}">
        <p14:creationId xmlns:p14="http://schemas.microsoft.com/office/powerpoint/2010/main" val="727543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612BB3-FC06-436C-9328-79911F219B75}"/>
              </a:ext>
            </a:extLst>
          </p:cNvPr>
          <p:cNvSpPr>
            <a:spLocks noGrp="1"/>
          </p:cNvSpPr>
          <p:nvPr>
            <p:ph type="title"/>
          </p:nvPr>
        </p:nvSpPr>
        <p:spPr/>
        <p:txBody>
          <a:bodyPr/>
          <a:lstStyle/>
          <a:p>
            <a:r>
              <a:rPr lang="en-US" altLang="zh-CN" dirty="0"/>
              <a:t>Why should we develop an OSP?</a:t>
            </a:r>
            <a:endParaRPr lang="zh-CN" altLang="en-US" dirty="0"/>
          </a:p>
        </p:txBody>
      </p:sp>
      <p:sp>
        <p:nvSpPr>
          <p:cNvPr id="3" name="内容占位符 2">
            <a:extLst>
              <a:ext uri="{FF2B5EF4-FFF2-40B4-BE49-F238E27FC236}">
                <a16:creationId xmlns:a16="http://schemas.microsoft.com/office/drawing/2014/main" id="{E0296AA8-E505-4199-BC32-D78DF6F9BEB0}"/>
              </a:ext>
            </a:extLst>
          </p:cNvPr>
          <p:cNvSpPr>
            <a:spLocks noGrp="1"/>
          </p:cNvSpPr>
          <p:nvPr>
            <p:ph idx="1"/>
          </p:nvPr>
        </p:nvSpPr>
        <p:spPr>
          <a:xfrm>
            <a:off x="838200" y="1690688"/>
            <a:ext cx="10515600" cy="4486275"/>
          </a:xfrm>
        </p:spPr>
        <p:txBody>
          <a:bodyPr/>
          <a:lstStyle/>
          <a:p>
            <a:r>
              <a:rPr lang="en-US" altLang="zh-CN" dirty="0"/>
              <a:t>A fulfilling experience</a:t>
            </a:r>
          </a:p>
          <a:p>
            <a:pPr lvl="1"/>
            <a:r>
              <a:rPr lang="en-US" altLang="zh-CN" dirty="0"/>
              <a:t>Help all kinds of people and get their words</a:t>
            </a:r>
          </a:p>
        </p:txBody>
      </p:sp>
      <p:pic>
        <p:nvPicPr>
          <p:cNvPr id="9" name="图片 8">
            <a:extLst>
              <a:ext uri="{FF2B5EF4-FFF2-40B4-BE49-F238E27FC236}">
                <a16:creationId xmlns:a16="http://schemas.microsoft.com/office/drawing/2014/main" id="{0D2DF850-A32A-42EE-A540-D7063B6EBCDB}"/>
              </a:ext>
            </a:extLst>
          </p:cNvPr>
          <p:cNvPicPr>
            <a:picLocks noChangeAspect="1"/>
          </p:cNvPicPr>
          <p:nvPr/>
        </p:nvPicPr>
        <p:blipFill>
          <a:blip r:embed="rId3"/>
          <a:stretch>
            <a:fillRect/>
          </a:stretch>
        </p:blipFill>
        <p:spPr>
          <a:xfrm>
            <a:off x="7213537" y="3485845"/>
            <a:ext cx="4907343" cy="2905430"/>
          </a:xfrm>
          <a:prstGeom prst="rect">
            <a:avLst/>
          </a:prstGeom>
        </p:spPr>
      </p:pic>
      <p:pic>
        <p:nvPicPr>
          <p:cNvPr id="11" name="图片 10">
            <a:extLst>
              <a:ext uri="{FF2B5EF4-FFF2-40B4-BE49-F238E27FC236}">
                <a16:creationId xmlns:a16="http://schemas.microsoft.com/office/drawing/2014/main" id="{3F3D8E90-5B3E-4BAC-BE61-ECFF0E237D4D}"/>
              </a:ext>
            </a:extLst>
          </p:cNvPr>
          <p:cNvPicPr>
            <a:picLocks noChangeAspect="1"/>
          </p:cNvPicPr>
          <p:nvPr/>
        </p:nvPicPr>
        <p:blipFill>
          <a:blip r:embed="rId4"/>
          <a:stretch>
            <a:fillRect/>
          </a:stretch>
        </p:blipFill>
        <p:spPr>
          <a:xfrm>
            <a:off x="88837" y="3197225"/>
            <a:ext cx="7124700" cy="3295650"/>
          </a:xfrm>
          <a:prstGeom prst="rect">
            <a:avLst/>
          </a:prstGeom>
        </p:spPr>
      </p:pic>
      <p:pic>
        <p:nvPicPr>
          <p:cNvPr id="13" name="图片 12">
            <a:extLst>
              <a:ext uri="{FF2B5EF4-FFF2-40B4-BE49-F238E27FC236}">
                <a16:creationId xmlns:a16="http://schemas.microsoft.com/office/drawing/2014/main" id="{1161FDC4-7192-41A9-8E91-35BE71A6C54E}"/>
              </a:ext>
            </a:extLst>
          </p:cNvPr>
          <p:cNvPicPr>
            <a:picLocks noChangeAspect="1"/>
          </p:cNvPicPr>
          <p:nvPr/>
        </p:nvPicPr>
        <p:blipFill>
          <a:blip r:embed="rId5"/>
          <a:stretch>
            <a:fillRect/>
          </a:stretch>
        </p:blipFill>
        <p:spPr>
          <a:xfrm>
            <a:off x="1638239" y="2555850"/>
            <a:ext cx="8915521" cy="4302150"/>
          </a:xfrm>
          <a:prstGeom prst="rect">
            <a:avLst/>
          </a:prstGeom>
        </p:spPr>
      </p:pic>
      <p:pic>
        <p:nvPicPr>
          <p:cNvPr id="15" name="图片 14">
            <a:extLst>
              <a:ext uri="{FF2B5EF4-FFF2-40B4-BE49-F238E27FC236}">
                <a16:creationId xmlns:a16="http://schemas.microsoft.com/office/drawing/2014/main" id="{BEC73AAC-B0B4-4ED1-8246-B0360996A0E2}"/>
              </a:ext>
            </a:extLst>
          </p:cNvPr>
          <p:cNvPicPr>
            <a:picLocks noChangeAspect="1"/>
          </p:cNvPicPr>
          <p:nvPr/>
        </p:nvPicPr>
        <p:blipFill>
          <a:blip r:embed="rId6"/>
          <a:stretch>
            <a:fillRect/>
          </a:stretch>
        </p:blipFill>
        <p:spPr>
          <a:xfrm>
            <a:off x="630297" y="2791422"/>
            <a:ext cx="10931403" cy="3643801"/>
          </a:xfrm>
          <a:prstGeom prst="rect">
            <a:avLst/>
          </a:prstGeom>
        </p:spPr>
      </p:pic>
      <p:pic>
        <p:nvPicPr>
          <p:cNvPr id="17" name="图片 16">
            <a:extLst>
              <a:ext uri="{FF2B5EF4-FFF2-40B4-BE49-F238E27FC236}">
                <a16:creationId xmlns:a16="http://schemas.microsoft.com/office/drawing/2014/main" id="{4D6657F5-D982-4807-A40A-080A55EE2D9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41757" y="2584095"/>
            <a:ext cx="8054083" cy="4058454"/>
          </a:xfrm>
          <a:prstGeom prst="rect">
            <a:avLst/>
          </a:prstGeom>
        </p:spPr>
      </p:pic>
      <p:sp>
        <p:nvSpPr>
          <p:cNvPr id="4" name="灯片编号占位符 3">
            <a:extLst>
              <a:ext uri="{FF2B5EF4-FFF2-40B4-BE49-F238E27FC236}">
                <a16:creationId xmlns:a16="http://schemas.microsoft.com/office/drawing/2014/main" id="{AD625D81-E902-4CAE-B4BD-D83449183E65}"/>
              </a:ext>
            </a:extLst>
          </p:cNvPr>
          <p:cNvSpPr>
            <a:spLocks noGrp="1"/>
          </p:cNvSpPr>
          <p:nvPr>
            <p:ph type="sldNum" sz="quarter" idx="12"/>
          </p:nvPr>
        </p:nvSpPr>
        <p:spPr/>
        <p:txBody>
          <a:bodyPr/>
          <a:lstStyle/>
          <a:p>
            <a:fld id="{6BB3197D-6AC0-4BE0-8F97-97B06AC8A3A1}" type="slidenum">
              <a:rPr lang="zh-CN" altLang="en-US" smtClean="0"/>
              <a:pPr/>
              <a:t>10</a:t>
            </a:fld>
            <a:r>
              <a:rPr lang="en-US" altLang="zh-CN"/>
              <a:t>/32</a:t>
            </a:r>
            <a:endParaRPr lang="zh-CN" altLang="en-US" dirty="0"/>
          </a:p>
        </p:txBody>
      </p:sp>
    </p:spTree>
    <p:extLst>
      <p:ext uri="{BB962C8B-B14F-4D97-AF65-F5344CB8AC3E}">
        <p14:creationId xmlns:p14="http://schemas.microsoft.com/office/powerpoint/2010/main" val="1340513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nodeType="clickEffect">
                                  <p:stCondLst>
                                    <p:cond delay="0"/>
                                  </p:stCondLst>
                                  <p:childTnLst>
                                    <p:animEffect transition="out" filter="fade">
                                      <p:cBhvr>
                                        <p:cTn id="15" dur="500"/>
                                        <p:tgtEl>
                                          <p:spTgt spid="11"/>
                                        </p:tgtEl>
                                      </p:cBhvr>
                                    </p:animEffect>
                                    <p:set>
                                      <p:cBhvr>
                                        <p:cTn id="16" dur="1" fill="hold">
                                          <p:stCondLst>
                                            <p:cond delay="499"/>
                                          </p:stCondLst>
                                        </p:cTn>
                                        <p:tgtEl>
                                          <p:spTgt spid="11"/>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9"/>
                                        </p:tgtEl>
                                      </p:cBhvr>
                                    </p:animEffect>
                                    <p:set>
                                      <p:cBhvr>
                                        <p:cTn id="19" dur="1" fill="hold">
                                          <p:stCondLst>
                                            <p:cond delay="499"/>
                                          </p:stCondLst>
                                        </p:cTn>
                                        <p:tgtEl>
                                          <p:spTgt spid="9"/>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nodeType="clickEffect">
                                  <p:stCondLst>
                                    <p:cond delay="0"/>
                                  </p:stCondLst>
                                  <p:childTnLst>
                                    <p:animEffect transition="out" filter="fade">
                                      <p:cBhvr>
                                        <p:cTn id="28" dur="500"/>
                                        <p:tgtEl>
                                          <p:spTgt spid="13"/>
                                        </p:tgtEl>
                                      </p:cBhvr>
                                    </p:animEffect>
                                    <p:set>
                                      <p:cBhvr>
                                        <p:cTn id="29" dur="1" fill="hold">
                                          <p:stCondLst>
                                            <p:cond delay="499"/>
                                          </p:stCondLst>
                                        </p:cTn>
                                        <p:tgtEl>
                                          <p:spTgt spid="13"/>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500"/>
                                        <p:tgtEl>
                                          <p:spTgt spid="15"/>
                                        </p:tgtEl>
                                      </p:cBhvr>
                                    </p:animEffect>
                                    <p:set>
                                      <p:cBhvr>
                                        <p:cTn id="39" dur="1" fill="hold">
                                          <p:stCondLst>
                                            <p:cond delay="499"/>
                                          </p:stCondLst>
                                        </p:cTn>
                                        <p:tgtEl>
                                          <p:spTgt spid="15"/>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078FD2-36D5-4B9B-88A7-599546F41328}"/>
              </a:ext>
            </a:extLst>
          </p:cNvPr>
          <p:cNvSpPr>
            <a:spLocks noGrp="1"/>
          </p:cNvSpPr>
          <p:nvPr>
            <p:ph type="title"/>
          </p:nvPr>
        </p:nvSpPr>
        <p:spPr/>
        <p:txBody>
          <a:bodyPr/>
          <a:lstStyle/>
          <a:p>
            <a:r>
              <a:rPr lang="en-US" altLang="zh-CN" dirty="0"/>
              <a:t>When can we develop an OSP?</a:t>
            </a:r>
            <a:endParaRPr lang="zh-CN" altLang="en-US" dirty="0"/>
          </a:p>
        </p:txBody>
      </p:sp>
      <p:sp>
        <p:nvSpPr>
          <p:cNvPr id="3" name="内容占位符 2">
            <a:extLst>
              <a:ext uri="{FF2B5EF4-FFF2-40B4-BE49-F238E27FC236}">
                <a16:creationId xmlns:a16="http://schemas.microsoft.com/office/drawing/2014/main" id="{1D37C01A-5761-4492-859D-4F19C25DB5A7}"/>
              </a:ext>
            </a:extLst>
          </p:cNvPr>
          <p:cNvSpPr>
            <a:spLocks noGrp="1"/>
          </p:cNvSpPr>
          <p:nvPr>
            <p:ph idx="1"/>
          </p:nvPr>
        </p:nvSpPr>
        <p:spPr/>
        <p:txBody>
          <a:bodyPr/>
          <a:lstStyle/>
          <a:p>
            <a:r>
              <a:rPr lang="en-US" altLang="zh-CN" dirty="0">
                <a:latin typeface="+mn-ea"/>
              </a:rPr>
              <a:t>“If you’ve never open sourced a project before, you might be nervous about what people will say, or whether anyone will notice at all. If this sounds like you, you’re not alone!”</a:t>
            </a:r>
          </a:p>
          <a:p>
            <a:pPr marL="0" indent="0" algn="r">
              <a:buNone/>
            </a:pPr>
            <a:r>
              <a:rPr lang="en-US" altLang="zh-CN" dirty="0">
                <a:latin typeface="+mn-ea"/>
              </a:rPr>
              <a:t>——Open Source Guides</a:t>
            </a:r>
          </a:p>
          <a:p>
            <a:r>
              <a:rPr lang="en-US" altLang="zh-CN" dirty="0">
                <a:latin typeface="+mn-ea"/>
              </a:rPr>
              <a:t>Many GitHub users have no own OSP (excluding forks)</a:t>
            </a:r>
          </a:p>
          <a:p>
            <a:r>
              <a:rPr lang="en-US" altLang="zh-CN" dirty="0">
                <a:latin typeface="+mn-ea"/>
              </a:rPr>
              <a:t>When/Under what condition can we make sure that we can make a good OSP?</a:t>
            </a:r>
            <a:endParaRPr lang="zh-CN" altLang="en-US" dirty="0">
              <a:latin typeface="+mn-ea"/>
            </a:endParaRPr>
          </a:p>
        </p:txBody>
      </p:sp>
      <p:sp>
        <p:nvSpPr>
          <p:cNvPr id="4" name="灯片编号占位符 3">
            <a:extLst>
              <a:ext uri="{FF2B5EF4-FFF2-40B4-BE49-F238E27FC236}">
                <a16:creationId xmlns:a16="http://schemas.microsoft.com/office/drawing/2014/main" id="{B2DB3CC9-93AB-48DB-8512-BCE90265C5A4}"/>
              </a:ext>
            </a:extLst>
          </p:cNvPr>
          <p:cNvSpPr>
            <a:spLocks noGrp="1"/>
          </p:cNvSpPr>
          <p:nvPr>
            <p:ph type="sldNum" sz="quarter" idx="12"/>
          </p:nvPr>
        </p:nvSpPr>
        <p:spPr/>
        <p:txBody>
          <a:bodyPr/>
          <a:lstStyle/>
          <a:p>
            <a:fld id="{6BB3197D-6AC0-4BE0-8F97-97B06AC8A3A1}" type="slidenum">
              <a:rPr lang="zh-CN" altLang="en-US" smtClean="0"/>
              <a:pPr/>
              <a:t>11</a:t>
            </a:fld>
            <a:r>
              <a:rPr lang="en-US" altLang="zh-CN"/>
              <a:t>/32</a:t>
            </a:r>
            <a:endParaRPr lang="zh-CN" altLang="en-US" dirty="0"/>
          </a:p>
        </p:txBody>
      </p:sp>
    </p:spTree>
    <p:extLst>
      <p:ext uri="{BB962C8B-B14F-4D97-AF65-F5344CB8AC3E}">
        <p14:creationId xmlns:p14="http://schemas.microsoft.com/office/powerpoint/2010/main" val="3153204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8F33FF-0361-425D-B70C-0EB44E359660}"/>
              </a:ext>
            </a:extLst>
          </p:cNvPr>
          <p:cNvSpPr>
            <a:spLocks noGrp="1"/>
          </p:cNvSpPr>
          <p:nvPr>
            <p:ph type="title"/>
          </p:nvPr>
        </p:nvSpPr>
        <p:spPr/>
        <p:txBody>
          <a:bodyPr/>
          <a:lstStyle/>
          <a:p>
            <a:r>
              <a:rPr lang="en-US" altLang="zh-CN" dirty="0"/>
              <a:t>Example: </a:t>
            </a:r>
            <a:r>
              <a:rPr lang="en-US" altLang="zh-CN" dirty="0" err="1"/>
              <a:t>ngender</a:t>
            </a:r>
            <a:endParaRPr lang="zh-CN" altLang="en-US" dirty="0"/>
          </a:p>
        </p:txBody>
      </p:sp>
      <p:sp>
        <p:nvSpPr>
          <p:cNvPr id="3" name="内容占位符 2">
            <a:extLst>
              <a:ext uri="{FF2B5EF4-FFF2-40B4-BE49-F238E27FC236}">
                <a16:creationId xmlns:a16="http://schemas.microsoft.com/office/drawing/2014/main" id="{9B717FE6-644A-4F2D-A68A-C61E79D70C9B}"/>
              </a:ext>
            </a:extLst>
          </p:cNvPr>
          <p:cNvSpPr>
            <a:spLocks noGrp="1"/>
          </p:cNvSpPr>
          <p:nvPr>
            <p:ph idx="1"/>
          </p:nvPr>
        </p:nvSpPr>
        <p:spPr/>
        <p:txBody>
          <a:bodyPr/>
          <a:lstStyle/>
          <a:p>
            <a:r>
              <a:rPr lang="en-US" altLang="zh-CN" dirty="0"/>
              <a:t>A good OSP doesn’t have to be complicated</a:t>
            </a:r>
          </a:p>
          <a:p>
            <a:pPr lvl="1"/>
            <a:r>
              <a:rPr lang="en-US" altLang="zh-CN" dirty="0"/>
              <a:t>Simple and effective gender prediction toolkit</a:t>
            </a:r>
          </a:p>
          <a:p>
            <a:pPr lvl="1"/>
            <a:r>
              <a:rPr lang="en-US" altLang="zh-CN" dirty="0"/>
              <a:t>Based on Naïve Bayes</a:t>
            </a:r>
            <a:endParaRPr lang="zh-CN" altLang="en-US" dirty="0"/>
          </a:p>
        </p:txBody>
      </p:sp>
      <p:pic>
        <p:nvPicPr>
          <p:cNvPr id="5" name="图片 4">
            <a:extLst>
              <a:ext uri="{FF2B5EF4-FFF2-40B4-BE49-F238E27FC236}">
                <a16:creationId xmlns:a16="http://schemas.microsoft.com/office/drawing/2014/main" id="{4B227126-387B-4FC3-AC74-0B1F5B850281}"/>
              </a:ext>
            </a:extLst>
          </p:cNvPr>
          <p:cNvPicPr>
            <a:picLocks noChangeAspect="1"/>
          </p:cNvPicPr>
          <p:nvPr/>
        </p:nvPicPr>
        <p:blipFill rotWithShape="1">
          <a:blip r:embed="rId3"/>
          <a:srcRect b="23486"/>
          <a:stretch/>
        </p:blipFill>
        <p:spPr>
          <a:xfrm>
            <a:off x="2059815" y="3676013"/>
            <a:ext cx="5839325" cy="2947988"/>
          </a:xfrm>
          <a:prstGeom prst="rect">
            <a:avLst/>
          </a:prstGeom>
        </p:spPr>
      </p:pic>
      <p:pic>
        <p:nvPicPr>
          <p:cNvPr id="8" name="图片 7">
            <a:extLst>
              <a:ext uri="{FF2B5EF4-FFF2-40B4-BE49-F238E27FC236}">
                <a16:creationId xmlns:a16="http://schemas.microsoft.com/office/drawing/2014/main" id="{5BCF5F62-3B00-439B-B712-39AD00ADBF2A}"/>
              </a:ext>
            </a:extLst>
          </p:cNvPr>
          <p:cNvPicPr>
            <a:picLocks noChangeAspect="1"/>
          </p:cNvPicPr>
          <p:nvPr/>
        </p:nvPicPr>
        <p:blipFill rotWithShape="1">
          <a:blip r:embed="rId4"/>
          <a:srcRect r="77775" b="128"/>
          <a:stretch/>
        </p:blipFill>
        <p:spPr>
          <a:xfrm>
            <a:off x="2199130" y="3181349"/>
            <a:ext cx="2699068" cy="494665"/>
          </a:xfrm>
          <a:prstGeom prst="rect">
            <a:avLst/>
          </a:prstGeom>
        </p:spPr>
      </p:pic>
      <p:pic>
        <p:nvPicPr>
          <p:cNvPr id="10" name="图片 9">
            <a:extLst>
              <a:ext uri="{FF2B5EF4-FFF2-40B4-BE49-F238E27FC236}">
                <a16:creationId xmlns:a16="http://schemas.microsoft.com/office/drawing/2014/main" id="{C204BCF3-E542-4728-98F6-B86A1750F7D4}"/>
              </a:ext>
            </a:extLst>
          </p:cNvPr>
          <p:cNvPicPr>
            <a:picLocks noChangeAspect="1"/>
          </p:cNvPicPr>
          <p:nvPr/>
        </p:nvPicPr>
        <p:blipFill rotWithShape="1">
          <a:blip r:embed="rId4"/>
          <a:srcRect l="60207" b="128"/>
          <a:stretch/>
        </p:blipFill>
        <p:spPr>
          <a:xfrm>
            <a:off x="4898198" y="3181348"/>
            <a:ext cx="4832667" cy="494665"/>
          </a:xfrm>
          <a:prstGeom prst="rect">
            <a:avLst/>
          </a:prstGeom>
        </p:spPr>
      </p:pic>
      <p:sp>
        <p:nvSpPr>
          <p:cNvPr id="4" name="灯片编号占位符 3">
            <a:extLst>
              <a:ext uri="{FF2B5EF4-FFF2-40B4-BE49-F238E27FC236}">
                <a16:creationId xmlns:a16="http://schemas.microsoft.com/office/drawing/2014/main" id="{AD56FA33-7C26-45C4-9611-98EFB64A6D4B}"/>
              </a:ext>
            </a:extLst>
          </p:cNvPr>
          <p:cNvSpPr>
            <a:spLocks noGrp="1"/>
          </p:cNvSpPr>
          <p:nvPr>
            <p:ph type="sldNum" sz="quarter" idx="12"/>
          </p:nvPr>
        </p:nvSpPr>
        <p:spPr/>
        <p:txBody>
          <a:bodyPr/>
          <a:lstStyle/>
          <a:p>
            <a:fld id="{6BB3197D-6AC0-4BE0-8F97-97B06AC8A3A1}" type="slidenum">
              <a:rPr lang="zh-CN" altLang="en-US" smtClean="0"/>
              <a:pPr/>
              <a:t>12</a:t>
            </a:fld>
            <a:r>
              <a:rPr lang="en-US" altLang="zh-CN"/>
              <a:t>/32</a:t>
            </a:r>
            <a:endParaRPr lang="zh-CN" altLang="en-US" dirty="0"/>
          </a:p>
        </p:txBody>
      </p:sp>
    </p:spTree>
    <p:extLst>
      <p:ext uri="{BB962C8B-B14F-4D97-AF65-F5344CB8AC3E}">
        <p14:creationId xmlns:p14="http://schemas.microsoft.com/office/powerpoint/2010/main" val="366106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B30E4D-386A-46A1-A408-B8F636219E0E}"/>
              </a:ext>
            </a:extLst>
          </p:cNvPr>
          <p:cNvSpPr>
            <a:spLocks noGrp="1"/>
          </p:cNvSpPr>
          <p:nvPr>
            <p:ph type="title"/>
          </p:nvPr>
        </p:nvSpPr>
        <p:spPr/>
        <p:txBody>
          <a:bodyPr/>
          <a:lstStyle/>
          <a:p>
            <a:r>
              <a:rPr lang="en-US" altLang="zh-CN" dirty="0"/>
              <a:t>SWOT model for decision making</a:t>
            </a:r>
            <a:endParaRPr lang="zh-CN" altLang="en-US" dirty="0"/>
          </a:p>
        </p:txBody>
      </p:sp>
      <p:sp>
        <p:nvSpPr>
          <p:cNvPr id="3" name="内容占位符 2">
            <a:extLst>
              <a:ext uri="{FF2B5EF4-FFF2-40B4-BE49-F238E27FC236}">
                <a16:creationId xmlns:a16="http://schemas.microsoft.com/office/drawing/2014/main" id="{FDCD4A47-834E-4D94-A484-067A64D1F104}"/>
              </a:ext>
            </a:extLst>
          </p:cNvPr>
          <p:cNvSpPr>
            <a:spLocks noGrp="1"/>
          </p:cNvSpPr>
          <p:nvPr>
            <p:ph idx="1"/>
          </p:nvPr>
        </p:nvSpPr>
        <p:spPr>
          <a:xfrm>
            <a:off x="838200" y="1825625"/>
            <a:ext cx="6321107" cy="4351338"/>
          </a:xfrm>
        </p:spPr>
        <p:txBody>
          <a:bodyPr/>
          <a:lstStyle/>
          <a:p>
            <a:r>
              <a:rPr lang="en-US" altLang="zh-CN" dirty="0"/>
              <a:t>Internal (Strength, Weakness): outstanding knowledge, ideas, skills</a:t>
            </a:r>
          </a:p>
          <a:p>
            <a:pPr lvl="1"/>
            <a:r>
              <a:rPr lang="en-US" altLang="zh-CN" dirty="0"/>
              <a:t>For HT: my NLP experiences</a:t>
            </a:r>
          </a:p>
          <a:p>
            <a:pPr lvl="1"/>
            <a:r>
              <a:rPr lang="en-US" altLang="zh-CN" dirty="0"/>
              <a:t>Reusing much code for course project</a:t>
            </a:r>
          </a:p>
          <a:p>
            <a:pPr lvl="1"/>
            <a:endParaRPr lang="en-US" altLang="zh-CN" dirty="0"/>
          </a:p>
          <a:p>
            <a:r>
              <a:rPr lang="en-US" altLang="zh-CN" dirty="0"/>
              <a:t>External (Opportunities, Threats): low competition from similar projects</a:t>
            </a:r>
          </a:p>
          <a:p>
            <a:pPr lvl="1"/>
            <a:r>
              <a:rPr lang="en-US" altLang="zh-CN" dirty="0"/>
              <a:t>For HT: (maybe) no simple solution for tasks that HT does, at the time of creation, though there are needs for them. (e.g. my project) </a:t>
            </a:r>
            <a:endParaRPr lang="zh-CN" altLang="en-US" dirty="0"/>
          </a:p>
        </p:txBody>
      </p:sp>
      <p:pic>
        <p:nvPicPr>
          <p:cNvPr id="7" name="图片 6">
            <a:extLst>
              <a:ext uri="{FF2B5EF4-FFF2-40B4-BE49-F238E27FC236}">
                <a16:creationId xmlns:a16="http://schemas.microsoft.com/office/drawing/2014/main" id="{382CE977-2154-4481-8108-A5D0B5AA2CE7}"/>
              </a:ext>
            </a:extLst>
          </p:cNvPr>
          <p:cNvPicPr>
            <a:picLocks noChangeAspect="1"/>
          </p:cNvPicPr>
          <p:nvPr/>
        </p:nvPicPr>
        <p:blipFill>
          <a:blip r:embed="rId3"/>
          <a:stretch>
            <a:fillRect/>
          </a:stretch>
        </p:blipFill>
        <p:spPr>
          <a:xfrm>
            <a:off x="7159307" y="1690688"/>
            <a:ext cx="4768533" cy="4835319"/>
          </a:xfrm>
          <a:prstGeom prst="rect">
            <a:avLst/>
          </a:prstGeom>
        </p:spPr>
      </p:pic>
      <p:sp>
        <p:nvSpPr>
          <p:cNvPr id="4" name="灯片编号占位符 3">
            <a:extLst>
              <a:ext uri="{FF2B5EF4-FFF2-40B4-BE49-F238E27FC236}">
                <a16:creationId xmlns:a16="http://schemas.microsoft.com/office/drawing/2014/main" id="{3E3C13FD-9F06-4159-96A2-0291586B80BC}"/>
              </a:ext>
            </a:extLst>
          </p:cNvPr>
          <p:cNvSpPr>
            <a:spLocks noGrp="1"/>
          </p:cNvSpPr>
          <p:nvPr>
            <p:ph type="sldNum" sz="quarter" idx="12"/>
          </p:nvPr>
        </p:nvSpPr>
        <p:spPr/>
        <p:txBody>
          <a:bodyPr/>
          <a:lstStyle/>
          <a:p>
            <a:fld id="{6BB3197D-6AC0-4BE0-8F97-97B06AC8A3A1}" type="slidenum">
              <a:rPr lang="zh-CN" altLang="en-US" smtClean="0"/>
              <a:pPr/>
              <a:t>13</a:t>
            </a:fld>
            <a:r>
              <a:rPr lang="en-US" altLang="zh-CN"/>
              <a:t>/32</a:t>
            </a:r>
            <a:endParaRPr lang="zh-CN" altLang="en-US" dirty="0"/>
          </a:p>
        </p:txBody>
      </p:sp>
    </p:spTree>
    <p:extLst>
      <p:ext uri="{BB962C8B-B14F-4D97-AF65-F5344CB8AC3E}">
        <p14:creationId xmlns:p14="http://schemas.microsoft.com/office/powerpoint/2010/main" val="995951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E7A1CB-5D25-4CAB-BA34-A0AB962BD02B}"/>
              </a:ext>
            </a:extLst>
          </p:cNvPr>
          <p:cNvSpPr>
            <a:spLocks noGrp="1"/>
          </p:cNvSpPr>
          <p:nvPr>
            <p:ph type="title"/>
          </p:nvPr>
        </p:nvSpPr>
        <p:spPr/>
        <p:txBody>
          <a:bodyPr/>
          <a:lstStyle/>
          <a:p>
            <a:r>
              <a:rPr lang="en-US" altLang="zh-CN" dirty="0"/>
              <a:t>Quiz: identify competitors</a:t>
            </a:r>
            <a:endParaRPr lang="zh-CN" altLang="en-US" dirty="0"/>
          </a:p>
        </p:txBody>
      </p:sp>
      <p:sp>
        <p:nvSpPr>
          <p:cNvPr id="3" name="内容占位符 2">
            <a:extLst>
              <a:ext uri="{FF2B5EF4-FFF2-40B4-BE49-F238E27FC236}">
                <a16:creationId xmlns:a16="http://schemas.microsoft.com/office/drawing/2014/main" id="{E561A99A-EF24-4E0B-BD3A-263529060715}"/>
              </a:ext>
            </a:extLst>
          </p:cNvPr>
          <p:cNvSpPr>
            <a:spLocks noGrp="1"/>
          </p:cNvSpPr>
          <p:nvPr>
            <p:ph idx="1"/>
          </p:nvPr>
        </p:nvSpPr>
        <p:spPr/>
        <p:txBody>
          <a:bodyPr/>
          <a:lstStyle/>
          <a:p>
            <a:r>
              <a:rPr lang="en-US" altLang="zh-CN" dirty="0"/>
              <a:t>Which of the following python libraries compete with each other?</a:t>
            </a:r>
          </a:p>
          <a:p>
            <a:pPr lvl="1"/>
            <a:r>
              <a:rPr lang="en-US" altLang="zh-CN" dirty="0" err="1"/>
              <a:t>HarvestText</a:t>
            </a:r>
            <a:r>
              <a:rPr lang="en-US" altLang="zh-CN" dirty="0"/>
              <a:t>, </a:t>
            </a:r>
            <a:r>
              <a:rPr lang="en-US" altLang="zh-CN" dirty="0" err="1"/>
              <a:t>tensorflow</a:t>
            </a:r>
            <a:r>
              <a:rPr lang="en-US" altLang="zh-CN" dirty="0"/>
              <a:t>, </a:t>
            </a:r>
            <a:r>
              <a:rPr lang="en-US" altLang="zh-CN" dirty="0" err="1"/>
              <a:t>pytorch</a:t>
            </a:r>
            <a:r>
              <a:rPr lang="en-US" altLang="zh-CN" dirty="0"/>
              <a:t>, </a:t>
            </a:r>
            <a:r>
              <a:rPr lang="en-US" altLang="zh-CN" dirty="0" err="1"/>
              <a:t>fairseq</a:t>
            </a:r>
            <a:r>
              <a:rPr lang="en-US" altLang="zh-CN" dirty="0"/>
              <a:t>, </a:t>
            </a:r>
            <a:r>
              <a:rPr lang="en-US" altLang="zh-CN" dirty="0" err="1"/>
              <a:t>openNMT</a:t>
            </a:r>
            <a:r>
              <a:rPr lang="en-US" altLang="zh-CN" dirty="0"/>
              <a:t>, </a:t>
            </a:r>
            <a:r>
              <a:rPr lang="en-US" altLang="zh-CN" dirty="0" err="1"/>
              <a:t>sacreBLEU</a:t>
            </a:r>
            <a:endParaRPr lang="zh-CN" altLang="en-US" dirty="0"/>
          </a:p>
        </p:txBody>
      </p:sp>
      <p:pic>
        <p:nvPicPr>
          <p:cNvPr id="5" name="图片 4">
            <a:extLst>
              <a:ext uri="{FF2B5EF4-FFF2-40B4-BE49-F238E27FC236}">
                <a16:creationId xmlns:a16="http://schemas.microsoft.com/office/drawing/2014/main" id="{12E39EEC-10FD-4948-9100-EE67D6665E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2437" y="3000057"/>
            <a:ext cx="6187125" cy="3311843"/>
          </a:xfrm>
          <a:prstGeom prst="rect">
            <a:avLst/>
          </a:prstGeom>
        </p:spPr>
      </p:pic>
      <p:sp>
        <p:nvSpPr>
          <p:cNvPr id="4" name="灯片编号占位符 3">
            <a:extLst>
              <a:ext uri="{FF2B5EF4-FFF2-40B4-BE49-F238E27FC236}">
                <a16:creationId xmlns:a16="http://schemas.microsoft.com/office/drawing/2014/main" id="{489E7DD2-B306-4407-BF25-7805A10A136E}"/>
              </a:ext>
            </a:extLst>
          </p:cNvPr>
          <p:cNvSpPr>
            <a:spLocks noGrp="1"/>
          </p:cNvSpPr>
          <p:nvPr>
            <p:ph type="sldNum" sz="quarter" idx="12"/>
          </p:nvPr>
        </p:nvSpPr>
        <p:spPr/>
        <p:txBody>
          <a:bodyPr/>
          <a:lstStyle/>
          <a:p>
            <a:fld id="{6BB3197D-6AC0-4BE0-8F97-97B06AC8A3A1}" type="slidenum">
              <a:rPr lang="zh-CN" altLang="en-US" smtClean="0"/>
              <a:pPr/>
              <a:t>14</a:t>
            </a:fld>
            <a:r>
              <a:rPr lang="en-US" altLang="zh-CN"/>
              <a:t>/32</a:t>
            </a:r>
            <a:endParaRPr lang="zh-CN" altLang="en-US" dirty="0"/>
          </a:p>
        </p:txBody>
      </p:sp>
    </p:spTree>
    <p:extLst>
      <p:ext uri="{BB962C8B-B14F-4D97-AF65-F5344CB8AC3E}">
        <p14:creationId xmlns:p14="http://schemas.microsoft.com/office/powerpoint/2010/main" val="1794258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3C7DBA-E06D-4704-9317-DF1F5C44E84C}"/>
              </a:ext>
            </a:extLst>
          </p:cNvPr>
          <p:cNvSpPr>
            <a:spLocks noGrp="1"/>
          </p:cNvSpPr>
          <p:nvPr>
            <p:ph type="title"/>
          </p:nvPr>
        </p:nvSpPr>
        <p:spPr/>
        <p:txBody>
          <a:bodyPr/>
          <a:lstStyle/>
          <a:p>
            <a:r>
              <a:rPr lang="en-US" altLang="zh-CN" dirty="0"/>
              <a:t>Develop an OSP (Git)</a:t>
            </a:r>
            <a:endParaRPr lang="zh-CN" altLang="en-US" dirty="0"/>
          </a:p>
        </p:txBody>
      </p:sp>
      <p:sp>
        <p:nvSpPr>
          <p:cNvPr id="3" name="内容占位符 2">
            <a:extLst>
              <a:ext uri="{FF2B5EF4-FFF2-40B4-BE49-F238E27FC236}">
                <a16:creationId xmlns:a16="http://schemas.microsoft.com/office/drawing/2014/main" id="{05181BD0-015C-4DF8-B81F-0E8ABAA01EBE}"/>
              </a:ext>
            </a:extLst>
          </p:cNvPr>
          <p:cNvSpPr>
            <a:spLocks noGrp="1"/>
          </p:cNvSpPr>
          <p:nvPr>
            <p:ph idx="1"/>
          </p:nvPr>
        </p:nvSpPr>
        <p:spPr/>
        <p:txBody>
          <a:bodyPr/>
          <a:lstStyle/>
          <a:p>
            <a:r>
              <a:rPr lang="en-US" altLang="zh-CN" dirty="0"/>
              <a:t>Git 101(basics)</a:t>
            </a:r>
          </a:p>
          <a:p>
            <a:pPr lvl="1"/>
            <a:r>
              <a:rPr lang="en-US" altLang="zh-CN" b="0" i="0" dirty="0">
                <a:solidFill>
                  <a:srgbClr val="24292E"/>
                </a:solidFill>
                <a:effectLst/>
                <a:latin typeface="SFMono-Regular"/>
              </a:rPr>
              <a:t>$ git clone [</a:t>
            </a:r>
            <a:r>
              <a:rPr lang="en-US" altLang="zh-CN" b="0" i="0" dirty="0" err="1">
                <a:solidFill>
                  <a:srgbClr val="24292E"/>
                </a:solidFill>
                <a:effectLst/>
                <a:latin typeface="SFMono-Regular"/>
              </a:rPr>
              <a:t>url</a:t>
            </a:r>
            <a:r>
              <a:rPr lang="en-US" altLang="zh-CN" b="0" i="0" dirty="0">
                <a:solidFill>
                  <a:srgbClr val="24292E"/>
                </a:solidFill>
                <a:effectLst/>
                <a:latin typeface="SFMono-Regular"/>
              </a:rPr>
              <a:t>]: </a:t>
            </a:r>
            <a:r>
              <a:rPr lang="en-US" altLang="zh-CN" b="0" i="0" dirty="0">
                <a:solidFill>
                  <a:srgbClr val="24292E"/>
                </a:solidFill>
                <a:effectLst/>
              </a:rPr>
              <a:t>Clone (download) a repository that already exists on GitHub, including all of the files, branches, and commits</a:t>
            </a:r>
          </a:p>
          <a:p>
            <a:pPr lvl="1"/>
            <a:r>
              <a:rPr lang="en-US" altLang="zh-CN" b="0" i="0" dirty="0">
                <a:solidFill>
                  <a:srgbClr val="24292E"/>
                </a:solidFill>
                <a:effectLst/>
                <a:latin typeface="SFMono-Regular"/>
              </a:rPr>
              <a:t>$ git log: </a:t>
            </a:r>
            <a:r>
              <a:rPr lang="en-US" altLang="zh-CN" b="0" i="0" dirty="0">
                <a:solidFill>
                  <a:srgbClr val="24292E"/>
                </a:solidFill>
                <a:effectLst/>
              </a:rPr>
              <a:t>Lists version history for the current branch</a:t>
            </a:r>
          </a:p>
          <a:p>
            <a:pPr lvl="1"/>
            <a:r>
              <a:rPr lang="en-US" altLang="zh-CN" b="0" i="0" dirty="0">
                <a:solidFill>
                  <a:srgbClr val="24292E"/>
                </a:solidFill>
                <a:effectLst/>
                <a:latin typeface="SFMono-Regular"/>
              </a:rPr>
              <a:t>$ git pull: </a:t>
            </a:r>
            <a:r>
              <a:rPr lang="en-US" altLang="zh-CN" b="0" i="0" dirty="0">
                <a:solidFill>
                  <a:srgbClr val="24292E"/>
                </a:solidFill>
                <a:effectLst/>
              </a:rPr>
              <a:t>Updates your current local working branch with all new commits from the corresponding remote branch on GitHub</a:t>
            </a:r>
          </a:p>
          <a:p>
            <a:pPr lvl="1"/>
            <a:r>
              <a:rPr lang="en-US" altLang="zh-CN" b="0" i="0" dirty="0">
                <a:solidFill>
                  <a:srgbClr val="24292E"/>
                </a:solidFill>
                <a:effectLst/>
                <a:latin typeface="SFMono-Regular"/>
              </a:rPr>
              <a:t>$ git push: </a:t>
            </a:r>
            <a:r>
              <a:rPr lang="en-US" altLang="zh-CN" b="0" i="0" dirty="0">
                <a:solidFill>
                  <a:srgbClr val="24292E"/>
                </a:solidFill>
                <a:effectLst/>
              </a:rPr>
              <a:t>Uploads all local branch commits to GitHub</a:t>
            </a:r>
          </a:p>
          <a:p>
            <a:pPr lvl="1"/>
            <a:r>
              <a:rPr lang="en-US" altLang="zh-CN" b="0" i="0" dirty="0">
                <a:solidFill>
                  <a:srgbClr val="24292E"/>
                </a:solidFill>
                <a:effectLst/>
                <a:latin typeface="SFMono-Regular"/>
              </a:rPr>
              <a:t>$ git add [file] : </a:t>
            </a:r>
            <a:r>
              <a:rPr lang="en-US" altLang="zh-CN" b="0" i="0" dirty="0">
                <a:solidFill>
                  <a:srgbClr val="24292E"/>
                </a:solidFill>
                <a:effectLst/>
              </a:rPr>
              <a:t>Snapshots the file in preparation for versioning</a:t>
            </a:r>
          </a:p>
          <a:p>
            <a:pPr lvl="1"/>
            <a:r>
              <a:rPr lang="fr-FR" altLang="zh-CN" b="0" i="0" dirty="0">
                <a:solidFill>
                  <a:srgbClr val="24292E"/>
                </a:solidFill>
                <a:effectLst/>
                <a:latin typeface="SFMono-Regular"/>
              </a:rPr>
              <a:t>$ git commit -m “[descriptive message] </a:t>
            </a:r>
            <a:r>
              <a:rPr lang="en-US" altLang="zh-CN" b="0" i="0" dirty="0">
                <a:solidFill>
                  <a:srgbClr val="24292E"/>
                </a:solidFill>
                <a:effectLst/>
                <a:latin typeface="SFMono-Regular"/>
              </a:rPr>
              <a:t>” : </a:t>
            </a:r>
            <a:r>
              <a:rPr lang="en-US" altLang="zh-CN" b="0" i="0" dirty="0">
                <a:solidFill>
                  <a:srgbClr val="24292E"/>
                </a:solidFill>
                <a:effectLst/>
              </a:rPr>
              <a:t>Records file snapshots permanently in version history</a:t>
            </a:r>
          </a:p>
          <a:p>
            <a:pPr lvl="1"/>
            <a:r>
              <a:rPr lang="en-US" altLang="zh-CN" b="0" i="0" dirty="0">
                <a:solidFill>
                  <a:srgbClr val="24292E"/>
                </a:solidFill>
                <a:effectLst/>
              </a:rPr>
              <a:t>More:</a:t>
            </a:r>
          </a:p>
          <a:p>
            <a:pPr lvl="1"/>
            <a:endParaRPr lang="zh-CN" altLang="en-US" dirty="0"/>
          </a:p>
        </p:txBody>
      </p:sp>
      <p:sp>
        <p:nvSpPr>
          <p:cNvPr id="4" name="文本框 3">
            <a:extLst>
              <a:ext uri="{FF2B5EF4-FFF2-40B4-BE49-F238E27FC236}">
                <a16:creationId xmlns:a16="http://schemas.microsoft.com/office/drawing/2014/main" id="{4BD9F43F-AD7F-440A-8496-9A256E43DC03}"/>
              </a:ext>
            </a:extLst>
          </p:cNvPr>
          <p:cNvSpPr txBox="1"/>
          <p:nvPr/>
        </p:nvSpPr>
        <p:spPr>
          <a:xfrm>
            <a:off x="2393006" y="5642344"/>
            <a:ext cx="6498076" cy="369651"/>
          </a:xfrm>
          <a:prstGeom prst="rect">
            <a:avLst/>
          </a:prstGeom>
          <a:noFill/>
        </p:spPr>
        <p:txBody>
          <a:bodyPr wrap="square" rtlCol="0">
            <a:spAutoFit/>
          </a:bodyPr>
          <a:lstStyle/>
          <a:p>
            <a:r>
              <a:rPr lang="en-US" altLang="zh-CN" dirty="0"/>
              <a:t>https://training.github.com/downloads/github-git-cheat-sheet/</a:t>
            </a:r>
            <a:endParaRPr lang="zh-CN" altLang="en-US" dirty="0"/>
          </a:p>
        </p:txBody>
      </p:sp>
      <p:sp>
        <p:nvSpPr>
          <p:cNvPr id="5" name="灯片编号占位符 4">
            <a:extLst>
              <a:ext uri="{FF2B5EF4-FFF2-40B4-BE49-F238E27FC236}">
                <a16:creationId xmlns:a16="http://schemas.microsoft.com/office/drawing/2014/main" id="{CF9B823A-C327-4F77-AEAF-9AFCCAAC010E}"/>
              </a:ext>
            </a:extLst>
          </p:cNvPr>
          <p:cNvSpPr>
            <a:spLocks noGrp="1"/>
          </p:cNvSpPr>
          <p:nvPr>
            <p:ph type="sldNum" sz="quarter" idx="12"/>
          </p:nvPr>
        </p:nvSpPr>
        <p:spPr/>
        <p:txBody>
          <a:bodyPr/>
          <a:lstStyle/>
          <a:p>
            <a:fld id="{6BB3197D-6AC0-4BE0-8F97-97B06AC8A3A1}" type="slidenum">
              <a:rPr lang="zh-CN" altLang="en-US" smtClean="0"/>
              <a:pPr/>
              <a:t>15</a:t>
            </a:fld>
            <a:r>
              <a:rPr lang="en-US" altLang="zh-CN"/>
              <a:t>/32</a:t>
            </a:r>
            <a:endParaRPr lang="zh-CN" altLang="en-US" dirty="0"/>
          </a:p>
        </p:txBody>
      </p:sp>
    </p:spTree>
    <p:extLst>
      <p:ext uri="{BB962C8B-B14F-4D97-AF65-F5344CB8AC3E}">
        <p14:creationId xmlns:p14="http://schemas.microsoft.com/office/powerpoint/2010/main" val="36761617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3C7DBA-E06D-4704-9317-DF1F5C44E84C}"/>
              </a:ext>
            </a:extLst>
          </p:cNvPr>
          <p:cNvSpPr>
            <a:spLocks noGrp="1"/>
          </p:cNvSpPr>
          <p:nvPr>
            <p:ph type="title"/>
          </p:nvPr>
        </p:nvSpPr>
        <p:spPr/>
        <p:txBody>
          <a:bodyPr/>
          <a:lstStyle/>
          <a:p>
            <a:r>
              <a:rPr lang="en-US" altLang="zh-CN" dirty="0"/>
              <a:t>Develop an OSP (Git Quiz)</a:t>
            </a:r>
            <a:endParaRPr lang="zh-CN" altLang="en-US" dirty="0"/>
          </a:p>
        </p:txBody>
      </p:sp>
      <p:sp>
        <p:nvSpPr>
          <p:cNvPr id="3" name="内容占位符 2">
            <a:extLst>
              <a:ext uri="{FF2B5EF4-FFF2-40B4-BE49-F238E27FC236}">
                <a16:creationId xmlns:a16="http://schemas.microsoft.com/office/drawing/2014/main" id="{05181BD0-015C-4DF8-B81F-0E8ABAA01EBE}"/>
              </a:ext>
            </a:extLst>
          </p:cNvPr>
          <p:cNvSpPr>
            <a:spLocks noGrp="1"/>
          </p:cNvSpPr>
          <p:nvPr>
            <p:ph idx="1"/>
          </p:nvPr>
        </p:nvSpPr>
        <p:spPr/>
        <p:txBody>
          <a:bodyPr/>
          <a:lstStyle/>
          <a:p>
            <a:r>
              <a:rPr lang="en-US" altLang="zh-CN" dirty="0"/>
              <a:t>Quiz: Order these </a:t>
            </a:r>
            <a:r>
              <a:rPr lang="en-US" altLang="zh-CN" dirty="0" err="1"/>
              <a:t>cmds</a:t>
            </a:r>
            <a:r>
              <a:rPr lang="en-US" altLang="zh-CN" dirty="0"/>
              <a:t>, if you want to update a remote repo</a:t>
            </a:r>
          </a:p>
          <a:p>
            <a:pPr marL="914400" lvl="1" indent="-457200">
              <a:buFont typeface="+mj-lt"/>
              <a:buAutoNum type="arabicPeriod"/>
            </a:pPr>
            <a:r>
              <a:rPr lang="en-US" altLang="zh-CN" dirty="0">
                <a:solidFill>
                  <a:srgbClr val="24292E"/>
                </a:solidFill>
                <a:latin typeface="SFMono-Regular"/>
              </a:rPr>
              <a:t>Edit files locally</a:t>
            </a:r>
            <a:endParaRPr lang="en-US" altLang="zh-CN" b="0" i="0" dirty="0">
              <a:solidFill>
                <a:srgbClr val="24292E"/>
              </a:solidFill>
              <a:effectLst/>
              <a:latin typeface="SFMono-Regular"/>
            </a:endParaRPr>
          </a:p>
          <a:p>
            <a:pPr marL="914400" lvl="1" indent="-457200">
              <a:buFont typeface="+mj-lt"/>
              <a:buAutoNum type="arabicPeriod"/>
            </a:pPr>
            <a:r>
              <a:rPr lang="en-US" altLang="zh-CN" b="0" i="0" dirty="0">
                <a:solidFill>
                  <a:srgbClr val="24292E"/>
                </a:solidFill>
                <a:effectLst/>
                <a:latin typeface="SFMono-Regular"/>
              </a:rPr>
              <a:t>$ git pull: </a:t>
            </a:r>
            <a:r>
              <a:rPr lang="en-US" altLang="zh-CN" b="0" i="0" dirty="0">
                <a:solidFill>
                  <a:srgbClr val="24292E"/>
                </a:solidFill>
                <a:effectLst/>
              </a:rPr>
              <a:t>Updates your current local working branch with all new commits from the corresponding remote branch on GitHub</a:t>
            </a:r>
          </a:p>
          <a:p>
            <a:pPr marL="914400" lvl="1" indent="-457200">
              <a:buFont typeface="+mj-lt"/>
              <a:buAutoNum type="arabicPeriod"/>
            </a:pPr>
            <a:r>
              <a:rPr lang="en-US" altLang="zh-CN" b="0" i="0" dirty="0">
                <a:solidFill>
                  <a:srgbClr val="24292E"/>
                </a:solidFill>
                <a:effectLst/>
                <a:latin typeface="SFMono-Regular"/>
              </a:rPr>
              <a:t>$ git push: </a:t>
            </a:r>
            <a:r>
              <a:rPr lang="en-US" altLang="zh-CN" b="0" i="0" dirty="0">
                <a:solidFill>
                  <a:srgbClr val="24292E"/>
                </a:solidFill>
                <a:effectLst/>
              </a:rPr>
              <a:t>Uploads all local branch commits to GitHub</a:t>
            </a:r>
          </a:p>
          <a:p>
            <a:pPr marL="914400" lvl="1" indent="-457200">
              <a:buFont typeface="+mj-lt"/>
              <a:buAutoNum type="arabicPeriod"/>
            </a:pPr>
            <a:r>
              <a:rPr lang="en-US" altLang="zh-CN" b="0" i="0" dirty="0">
                <a:solidFill>
                  <a:srgbClr val="24292E"/>
                </a:solidFill>
                <a:effectLst/>
                <a:latin typeface="SFMono-Regular"/>
              </a:rPr>
              <a:t>$ git add [file] : </a:t>
            </a:r>
            <a:r>
              <a:rPr lang="en-US" altLang="zh-CN" b="0" i="0" dirty="0">
                <a:solidFill>
                  <a:srgbClr val="24292E"/>
                </a:solidFill>
                <a:effectLst/>
              </a:rPr>
              <a:t>Snapshots the file in preparation for versioning</a:t>
            </a:r>
          </a:p>
          <a:p>
            <a:pPr marL="914400" lvl="1" indent="-457200">
              <a:buFont typeface="+mj-lt"/>
              <a:buAutoNum type="arabicPeriod"/>
            </a:pPr>
            <a:r>
              <a:rPr lang="fr-FR" altLang="zh-CN" b="0" i="0" dirty="0">
                <a:solidFill>
                  <a:srgbClr val="24292E"/>
                </a:solidFill>
                <a:effectLst/>
                <a:latin typeface="SFMono-Regular"/>
              </a:rPr>
              <a:t>$ git commit -m “[descriptive message] </a:t>
            </a:r>
            <a:r>
              <a:rPr lang="en-US" altLang="zh-CN" b="0" i="0" dirty="0">
                <a:solidFill>
                  <a:srgbClr val="24292E"/>
                </a:solidFill>
                <a:effectLst/>
                <a:latin typeface="SFMono-Regular"/>
              </a:rPr>
              <a:t>” : </a:t>
            </a:r>
            <a:r>
              <a:rPr lang="en-US" altLang="zh-CN" b="0" i="0" dirty="0">
                <a:solidFill>
                  <a:srgbClr val="24292E"/>
                </a:solidFill>
                <a:effectLst/>
              </a:rPr>
              <a:t>Records file snapshots permanently in version history</a:t>
            </a:r>
          </a:p>
        </p:txBody>
      </p:sp>
      <p:sp>
        <p:nvSpPr>
          <p:cNvPr id="4" name="文本框 3">
            <a:extLst>
              <a:ext uri="{FF2B5EF4-FFF2-40B4-BE49-F238E27FC236}">
                <a16:creationId xmlns:a16="http://schemas.microsoft.com/office/drawing/2014/main" id="{4BD9F43F-AD7F-440A-8496-9A256E43DC03}"/>
              </a:ext>
            </a:extLst>
          </p:cNvPr>
          <p:cNvSpPr txBox="1"/>
          <p:nvPr/>
        </p:nvSpPr>
        <p:spPr>
          <a:xfrm>
            <a:off x="4891110" y="5033564"/>
            <a:ext cx="1698227" cy="461665"/>
          </a:xfrm>
          <a:prstGeom prst="rect">
            <a:avLst/>
          </a:prstGeom>
          <a:noFill/>
        </p:spPr>
        <p:txBody>
          <a:bodyPr wrap="square" rtlCol="0">
            <a:spAutoFit/>
          </a:bodyPr>
          <a:lstStyle/>
          <a:p>
            <a:r>
              <a:rPr lang="en-US" altLang="zh-CN" sz="2400" b="1" dirty="0"/>
              <a:t>2, 1, 4, 5, 3</a:t>
            </a:r>
            <a:endParaRPr lang="zh-CN" altLang="en-US" sz="2400" b="1" dirty="0"/>
          </a:p>
        </p:txBody>
      </p:sp>
      <p:sp>
        <p:nvSpPr>
          <p:cNvPr id="5" name="灯片编号占位符 4">
            <a:extLst>
              <a:ext uri="{FF2B5EF4-FFF2-40B4-BE49-F238E27FC236}">
                <a16:creationId xmlns:a16="http://schemas.microsoft.com/office/drawing/2014/main" id="{F55D37B8-6555-43E3-A760-18408B05AAD3}"/>
              </a:ext>
            </a:extLst>
          </p:cNvPr>
          <p:cNvSpPr>
            <a:spLocks noGrp="1"/>
          </p:cNvSpPr>
          <p:nvPr>
            <p:ph type="sldNum" sz="quarter" idx="12"/>
          </p:nvPr>
        </p:nvSpPr>
        <p:spPr/>
        <p:txBody>
          <a:bodyPr/>
          <a:lstStyle/>
          <a:p>
            <a:fld id="{6BB3197D-6AC0-4BE0-8F97-97B06AC8A3A1}" type="slidenum">
              <a:rPr lang="zh-CN" altLang="en-US" smtClean="0"/>
              <a:pPr/>
              <a:t>16</a:t>
            </a:fld>
            <a:r>
              <a:rPr lang="en-US" altLang="zh-CN"/>
              <a:t>/32</a:t>
            </a:r>
            <a:endParaRPr lang="zh-CN" altLang="en-US" dirty="0"/>
          </a:p>
        </p:txBody>
      </p:sp>
    </p:spTree>
    <p:extLst>
      <p:ext uri="{BB962C8B-B14F-4D97-AF65-F5344CB8AC3E}">
        <p14:creationId xmlns:p14="http://schemas.microsoft.com/office/powerpoint/2010/main" val="888109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D120DD-8229-46BA-8807-BE2228F09A95}"/>
              </a:ext>
            </a:extLst>
          </p:cNvPr>
          <p:cNvSpPr>
            <a:spLocks noGrp="1"/>
          </p:cNvSpPr>
          <p:nvPr>
            <p:ph type="title"/>
          </p:nvPr>
        </p:nvSpPr>
        <p:spPr/>
        <p:txBody>
          <a:bodyPr/>
          <a:lstStyle/>
          <a:p>
            <a:r>
              <a:rPr lang="en-US" altLang="zh-CN" dirty="0"/>
              <a:t>Develop an OSP (Structure)</a:t>
            </a:r>
            <a:endParaRPr lang="zh-CN" altLang="en-US" dirty="0"/>
          </a:p>
        </p:txBody>
      </p:sp>
      <p:grpSp>
        <p:nvGrpSpPr>
          <p:cNvPr id="12" name="组合 11">
            <a:extLst>
              <a:ext uri="{FF2B5EF4-FFF2-40B4-BE49-F238E27FC236}">
                <a16:creationId xmlns:a16="http://schemas.microsoft.com/office/drawing/2014/main" id="{567A9478-4EBF-49CA-B90D-E99D72186FAB}"/>
              </a:ext>
            </a:extLst>
          </p:cNvPr>
          <p:cNvGrpSpPr/>
          <p:nvPr/>
        </p:nvGrpSpPr>
        <p:grpSpPr>
          <a:xfrm>
            <a:off x="772212" y="1690688"/>
            <a:ext cx="10848976" cy="4469042"/>
            <a:chOff x="737499" y="1726039"/>
            <a:chExt cx="10848976" cy="4469042"/>
          </a:xfrm>
        </p:grpSpPr>
        <p:pic>
          <p:nvPicPr>
            <p:cNvPr id="5" name="图片 4">
              <a:extLst>
                <a:ext uri="{FF2B5EF4-FFF2-40B4-BE49-F238E27FC236}">
                  <a16:creationId xmlns:a16="http://schemas.microsoft.com/office/drawing/2014/main" id="{DB63DB2A-975E-4BDC-8756-53E1AD4A55A8}"/>
                </a:ext>
              </a:extLst>
            </p:cNvPr>
            <p:cNvPicPr>
              <a:picLocks noChangeAspect="1"/>
            </p:cNvPicPr>
            <p:nvPr/>
          </p:nvPicPr>
          <p:blipFill rotWithShape="1">
            <a:blip r:embed="rId2"/>
            <a:srcRect t="19361" b="60027"/>
            <a:stretch/>
          </p:blipFill>
          <p:spPr>
            <a:xfrm>
              <a:off x="737500" y="2331712"/>
              <a:ext cx="10848975" cy="1234911"/>
            </a:xfrm>
            <a:prstGeom prst="rect">
              <a:avLst/>
            </a:prstGeom>
          </p:spPr>
        </p:pic>
        <p:pic>
          <p:nvPicPr>
            <p:cNvPr id="7" name="图片 6">
              <a:extLst>
                <a:ext uri="{FF2B5EF4-FFF2-40B4-BE49-F238E27FC236}">
                  <a16:creationId xmlns:a16="http://schemas.microsoft.com/office/drawing/2014/main" id="{5CB23DBE-9D9B-4013-856E-731AF8C33106}"/>
                </a:ext>
              </a:extLst>
            </p:cNvPr>
            <p:cNvPicPr>
              <a:picLocks noChangeAspect="1"/>
            </p:cNvPicPr>
            <p:nvPr/>
          </p:nvPicPr>
          <p:blipFill rotWithShape="1">
            <a:blip r:embed="rId2"/>
            <a:srcRect t="48151" b="45555"/>
            <a:stretch/>
          </p:blipFill>
          <p:spPr>
            <a:xfrm>
              <a:off x="737499" y="3601974"/>
              <a:ext cx="10848975" cy="377072"/>
            </a:xfrm>
            <a:prstGeom prst="rect">
              <a:avLst/>
            </a:prstGeom>
          </p:spPr>
        </p:pic>
        <p:pic>
          <p:nvPicPr>
            <p:cNvPr id="9" name="图片 8">
              <a:extLst>
                <a:ext uri="{FF2B5EF4-FFF2-40B4-BE49-F238E27FC236}">
                  <a16:creationId xmlns:a16="http://schemas.microsoft.com/office/drawing/2014/main" id="{AE159316-44BC-4402-9BA4-4C16C43DC160}"/>
                </a:ext>
              </a:extLst>
            </p:cNvPr>
            <p:cNvPicPr>
              <a:picLocks noChangeAspect="1"/>
            </p:cNvPicPr>
            <p:nvPr/>
          </p:nvPicPr>
          <p:blipFill rotWithShape="1">
            <a:blip r:embed="rId2"/>
            <a:srcRect t="63723"/>
            <a:stretch/>
          </p:blipFill>
          <p:spPr>
            <a:xfrm>
              <a:off x="737499" y="4021631"/>
              <a:ext cx="10848975" cy="2173450"/>
            </a:xfrm>
            <a:prstGeom prst="rect">
              <a:avLst/>
            </a:prstGeom>
          </p:spPr>
        </p:pic>
        <p:pic>
          <p:nvPicPr>
            <p:cNvPr id="11" name="图片 10">
              <a:extLst>
                <a:ext uri="{FF2B5EF4-FFF2-40B4-BE49-F238E27FC236}">
                  <a16:creationId xmlns:a16="http://schemas.microsoft.com/office/drawing/2014/main" id="{177521B3-6475-482F-9C3F-5C4C88D126DA}"/>
                </a:ext>
              </a:extLst>
            </p:cNvPr>
            <p:cNvPicPr>
              <a:picLocks noChangeAspect="1"/>
            </p:cNvPicPr>
            <p:nvPr/>
          </p:nvPicPr>
          <p:blipFill rotWithShape="1">
            <a:blip r:embed="rId2"/>
            <a:srcRect b="89139"/>
            <a:stretch/>
          </p:blipFill>
          <p:spPr>
            <a:xfrm>
              <a:off x="737499" y="1726039"/>
              <a:ext cx="10848975" cy="650695"/>
            </a:xfrm>
            <a:prstGeom prst="rect">
              <a:avLst/>
            </a:prstGeom>
          </p:spPr>
        </p:pic>
      </p:grpSp>
      <p:sp>
        <p:nvSpPr>
          <p:cNvPr id="13" name="文本框 12">
            <a:extLst>
              <a:ext uri="{FF2B5EF4-FFF2-40B4-BE49-F238E27FC236}">
                <a16:creationId xmlns:a16="http://schemas.microsoft.com/office/drawing/2014/main" id="{90E5103B-DD1A-4F16-8E16-1E8EBE7B9133}"/>
              </a:ext>
            </a:extLst>
          </p:cNvPr>
          <p:cNvSpPr txBox="1"/>
          <p:nvPr/>
        </p:nvSpPr>
        <p:spPr>
          <a:xfrm>
            <a:off x="4430598" y="2290715"/>
            <a:ext cx="1762812" cy="369332"/>
          </a:xfrm>
          <a:prstGeom prst="rect">
            <a:avLst/>
          </a:prstGeom>
          <a:solidFill>
            <a:schemeClr val="bg1"/>
          </a:solidFill>
        </p:spPr>
        <p:txBody>
          <a:bodyPr wrap="square" rtlCol="0">
            <a:spAutoFit/>
          </a:bodyPr>
          <a:lstStyle/>
          <a:p>
            <a:r>
              <a:rPr lang="en-US" altLang="zh-CN" dirty="0">
                <a:solidFill>
                  <a:srgbClr val="00B050"/>
                </a:solidFill>
              </a:rPr>
              <a:t>Recommended</a:t>
            </a:r>
            <a:endParaRPr lang="zh-CN" altLang="en-US" dirty="0">
              <a:solidFill>
                <a:srgbClr val="00B050"/>
              </a:solidFill>
            </a:endParaRPr>
          </a:p>
        </p:txBody>
      </p:sp>
      <p:sp>
        <p:nvSpPr>
          <p:cNvPr id="15" name="文本框 14">
            <a:extLst>
              <a:ext uri="{FF2B5EF4-FFF2-40B4-BE49-F238E27FC236}">
                <a16:creationId xmlns:a16="http://schemas.microsoft.com/office/drawing/2014/main" id="{F97E050F-22BE-417F-B4C3-9D8F4837B274}"/>
              </a:ext>
            </a:extLst>
          </p:cNvPr>
          <p:cNvSpPr txBox="1"/>
          <p:nvPr/>
        </p:nvSpPr>
        <p:spPr>
          <a:xfrm>
            <a:off x="4430598" y="2726327"/>
            <a:ext cx="1762812" cy="369332"/>
          </a:xfrm>
          <a:prstGeom prst="rect">
            <a:avLst/>
          </a:prstGeom>
          <a:solidFill>
            <a:schemeClr val="bg1"/>
          </a:solidFill>
        </p:spPr>
        <p:txBody>
          <a:bodyPr wrap="square" rtlCol="0">
            <a:spAutoFit/>
          </a:bodyPr>
          <a:lstStyle/>
          <a:p>
            <a:r>
              <a:rPr lang="en-US" altLang="zh-CN" dirty="0">
                <a:solidFill>
                  <a:srgbClr val="00B050"/>
                </a:solidFill>
              </a:rPr>
              <a:t>Recommended</a:t>
            </a:r>
            <a:endParaRPr lang="zh-CN" altLang="en-US" dirty="0">
              <a:solidFill>
                <a:srgbClr val="00B050"/>
              </a:solidFill>
            </a:endParaRPr>
          </a:p>
        </p:txBody>
      </p:sp>
      <p:sp>
        <p:nvSpPr>
          <p:cNvPr id="17" name="文本框 16">
            <a:extLst>
              <a:ext uri="{FF2B5EF4-FFF2-40B4-BE49-F238E27FC236}">
                <a16:creationId xmlns:a16="http://schemas.microsoft.com/office/drawing/2014/main" id="{0E0AB6C7-C7C7-490D-AA6B-CD534D2D7F3C}"/>
              </a:ext>
            </a:extLst>
          </p:cNvPr>
          <p:cNvSpPr txBox="1"/>
          <p:nvPr/>
        </p:nvSpPr>
        <p:spPr>
          <a:xfrm>
            <a:off x="4430598" y="3574363"/>
            <a:ext cx="1762812" cy="369332"/>
          </a:xfrm>
          <a:prstGeom prst="rect">
            <a:avLst/>
          </a:prstGeom>
          <a:solidFill>
            <a:schemeClr val="bg1"/>
          </a:solidFill>
        </p:spPr>
        <p:txBody>
          <a:bodyPr wrap="square" rtlCol="0">
            <a:spAutoFit/>
          </a:bodyPr>
          <a:lstStyle/>
          <a:p>
            <a:r>
              <a:rPr lang="en-US" altLang="zh-CN" dirty="0">
                <a:solidFill>
                  <a:srgbClr val="00B050"/>
                </a:solidFill>
              </a:rPr>
              <a:t>Recommended</a:t>
            </a:r>
            <a:endParaRPr lang="zh-CN" altLang="en-US" dirty="0">
              <a:solidFill>
                <a:srgbClr val="00B050"/>
              </a:solidFill>
            </a:endParaRPr>
          </a:p>
        </p:txBody>
      </p:sp>
      <p:sp>
        <p:nvSpPr>
          <p:cNvPr id="19" name="文本框 18">
            <a:extLst>
              <a:ext uri="{FF2B5EF4-FFF2-40B4-BE49-F238E27FC236}">
                <a16:creationId xmlns:a16="http://schemas.microsoft.com/office/drawing/2014/main" id="{3EDC31C1-09E6-49F8-A137-50219DC17CC0}"/>
              </a:ext>
            </a:extLst>
          </p:cNvPr>
          <p:cNvSpPr txBox="1"/>
          <p:nvPr/>
        </p:nvSpPr>
        <p:spPr>
          <a:xfrm>
            <a:off x="4430598" y="3977534"/>
            <a:ext cx="1762812" cy="369332"/>
          </a:xfrm>
          <a:prstGeom prst="rect">
            <a:avLst/>
          </a:prstGeom>
          <a:solidFill>
            <a:schemeClr val="bg1"/>
          </a:solidFill>
        </p:spPr>
        <p:txBody>
          <a:bodyPr wrap="square" rtlCol="0">
            <a:spAutoFit/>
          </a:bodyPr>
          <a:lstStyle/>
          <a:p>
            <a:r>
              <a:rPr lang="en-US" altLang="zh-CN" dirty="0">
                <a:solidFill>
                  <a:srgbClr val="00B050"/>
                </a:solidFill>
              </a:rPr>
              <a:t>Recommended</a:t>
            </a:r>
            <a:endParaRPr lang="zh-CN" altLang="en-US" dirty="0">
              <a:solidFill>
                <a:srgbClr val="00B050"/>
              </a:solidFill>
            </a:endParaRPr>
          </a:p>
        </p:txBody>
      </p:sp>
      <p:sp>
        <p:nvSpPr>
          <p:cNvPr id="21" name="文本框 20">
            <a:extLst>
              <a:ext uri="{FF2B5EF4-FFF2-40B4-BE49-F238E27FC236}">
                <a16:creationId xmlns:a16="http://schemas.microsoft.com/office/drawing/2014/main" id="{1038EB67-BC5E-4ACF-A7BE-28D9CE177825}"/>
              </a:ext>
            </a:extLst>
          </p:cNvPr>
          <p:cNvSpPr txBox="1"/>
          <p:nvPr/>
        </p:nvSpPr>
        <p:spPr>
          <a:xfrm>
            <a:off x="4430598" y="4389451"/>
            <a:ext cx="1762812" cy="369332"/>
          </a:xfrm>
          <a:prstGeom prst="rect">
            <a:avLst/>
          </a:prstGeom>
          <a:solidFill>
            <a:schemeClr val="bg1"/>
          </a:solidFill>
        </p:spPr>
        <p:txBody>
          <a:bodyPr wrap="square" rtlCol="0">
            <a:spAutoFit/>
          </a:bodyPr>
          <a:lstStyle/>
          <a:p>
            <a:r>
              <a:rPr lang="en-US" altLang="zh-CN" dirty="0">
                <a:solidFill>
                  <a:srgbClr val="00B050"/>
                </a:solidFill>
              </a:rPr>
              <a:t>Recommended</a:t>
            </a:r>
            <a:endParaRPr lang="zh-CN" altLang="en-US" dirty="0">
              <a:solidFill>
                <a:srgbClr val="00B050"/>
              </a:solidFill>
            </a:endParaRPr>
          </a:p>
        </p:txBody>
      </p:sp>
      <p:sp>
        <p:nvSpPr>
          <p:cNvPr id="23" name="文本框 22">
            <a:extLst>
              <a:ext uri="{FF2B5EF4-FFF2-40B4-BE49-F238E27FC236}">
                <a16:creationId xmlns:a16="http://schemas.microsoft.com/office/drawing/2014/main" id="{669FAA1E-2BF2-49E9-9016-D3F9936B4EAA}"/>
              </a:ext>
            </a:extLst>
          </p:cNvPr>
          <p:cNvSpPr txBox="1"/>
          <p:nvPr/>
        </p:nvSpPr>
        <p:spPr>
          <a:xfrm>
            <a:off x="4430598" y="5274590"/>
            <a:ext cx="1762812" cy="369332"/>
          </a:xfrm>
          <a:prstGeom prst="rect">
            <a:avLst/>
          </a:prstGeom>
          <a:solidFill>
            <a:schemeClr val="bg1"/>
          </a:solidFill>
        </p:spPr>
        <p:txBody>
          <a:bodyPr wrap="square" rtlCol="0">
            <a:spAutoFit/>
          </a:bodyPr>
          <a:lstStyle/>
          <a:p>
            <a:r>
              <a:rPr lang="en-US" altLang="zh-CN" dirty="0">
                <a:solidFill>
                  <a:srgbClr val="00B050"/>
                </a:solidFill>
              </a:rPr>
              <a:t>Recommended</a:t>
            </a:r>
            <a:endParaRPr lang="zh-CN" altLang="en-US" dirty="0">
              <a:solidFill>
                <a:srgbClr val="00B050"/>
              </a:solidFill>
            </a:endParaRPr>
          </a:p>
        </p:txBody>
      </p:sp>
      <p:sp>
        <p:nvSpPr>
          <p:cNvPr id="25" name="文本框 24">
            <a:extLst>
              <a:ext uri="{FF2B5EF4-FFF2-40B4-BE49-F238E27FC236}">
                <a16:creationId xmlns:a16="http://schemas.microsoft.com/office/drawing/2014/main" id="{A316B581-1493-45DE-A8B8-3B90EE9F8860}"/>
              </a:ext>
            </a:extLst>
          </p:cNvPr>
          <p:cNvSpPr txBox="1"/>
          <p:nvPr/>
        </p:nvSpPr>
        <p:spPr>
          <a:xfrm>
            <a:off x="4430598" y="3175999"/>
            <a:ext cx="1762812" cy="369332"/>
          </a:xfrm>
          <a:prstGeom prst="rect">
            <a:avLst/>
          </a:prstGeom>
          <a:solidFill>
            <a:schemeClr val="bg1"/>
          </a:solidFill>
        </p:spPr>
        <p:txBody>
          <a:bodyPr wrap="square" rtlCol="0">
            <a:spAutoFit/>
          </a:bodyPr>
          <a:lstStyle/>
          <a:p>
            <a:r>
              <a:rPr lang="en-US" altLang="zh-CN" dirty="0">
                <a:solidFill>
                  <a:srgbClr val="FF0000"/>
                </a:solidFill>
              </a:rPr>
              <a:t>Necessary</a:t>
            </a:r>
            <a:endParaRPr lang="zh-CN" altLang="en-US" dirty="0">
              <a:solidFill>
                <a:srgbClr val="FF0000"/>
              </a:solidFill>
            </a:endParaRPr>
          </a:p>
        </p:txBody>
      </p:sp>
      <p:sp>
        <p:nvSpPr>
          <p:cNvPr id="27" name="文本框 26">
            <a:extLst>
              <a:ext uri="{FF2B5EF4-FFF2-40B4-BE49-F238E27FC236}">
                <a16:creationId xmlns:a16="http://schemas.microsoft.com/office/drawing/2014/main" id="{322474BC-172D-4BB3-8AA0-D14CD0581166}"/>
              </a:ext>
            </a:extLst>
          </p:cNvPr>
          <p:cNvSpPr txBox="1"/>
          <p:nvPr/>
        </p:nvSpPr>
        <p:spPr>
          <a:xfrm>
            <a:off x="4430598" y="4862673"/>
            <a:ext cx="1762812" cy="369332"/>
          </a:xfrm>
          <a:prstGeom prst="rect">
            <a:avLst/>
          </a:prstGeom>
          <a:solidFill>
            <a:schemeClr val="bg1"/>
          </a:solidFill>
        </p:spPr>
        <p:txBody>
          <a:bodyPr wrap="square" rtlCol="0">
            <a:spAutoFit/>
          </a:bodyPr>
          <a:lstStyle/>
          <a:p>
            <a:r>
              <a:rPr lang="en-US" altLang="zh-CN" dirty="0">
                <a:solidFill>
                  <a:srgbClr val="FF0000"/>
                </a:solidFill>
              </a:rPr>
              <a:t>Necessary</a:t>
            </a:r>
            <a:endParaRPr lang="zh-CN" altLang="en-US" dirty="0">
              <a:solidFill>
                <a:srgbClr val="FF0000"/>
              </a:solidFill>
            </a:endParaRPr>
          </a:p>
        </p:txBody>
      </p:sp>
      <p:sp>
        <p:nvSpPr>
          <p:cNvPr id="29" name="文本框 28">
            <a:extLst>
              <a:ext uri="{FF2B5EF4-FFF2-40B4-BE49-F238E27FC236}">
                <a16:creationId xmlns:a16="http://schemas.microsoft.com/office/drawing/2014/main" id="{6006BF9B-36D3-40B5-882B-C413660A7963}"/>
              </a:ext>
            </a:extLst>
          </p:cNvPr>
          <p:cNvSpPr txBox="1"/>
          <p:nvPr/>
        </p:nvSpPr>
        <p:spPr>
          <a:xfrm>
            <a:off x="4430598" y="5717823"/>
            <a:ext cx="1762812" cy="369332"/>
          </a:xfrm>
          <a:prstGeom prst="rect">
            <a:avLst/>
          </a:prstGeom>
          <a:solidFill>
            <a:schemeClr val="bg1"/>
          </a:solidFill>
        </p:spPr>
        <p:txBody>
          <a:bodyPr wrap="square" rtlCol="0">
            <a:spAutoFit/>
          </a:bodyPr>
          <a:lstStyle/>
          <a:p>
            <a:r>
              <a:rPr lang="en-US" altLang="zh-CN" dirty="0">
                <a:solidFill>
                  <a:srgbClr val="FF0000"/>
                </a:solidFill>
              </a:rPr>
              <a:t>Necessary</a:t>
            </a:r>
            <a:endParaRPr lang="zh-CN" altLang="en-US" dirty="0">
              <a:solidFill>
                <a:srgbClr val="FF0000"/>
              </a:solidFill>
            </a:endParaRPr>
          </a:p>
        </p:txBody>
      </p:sp>
      <p:sp>
        <p:nvSpPr>
          <p:cNvPr id="3" name="灯片编号占位符 2">
            <a:extLst>
              <a:ext uri="{FF2B5EF4-FFF2-40B4-BE49-F238E27FC236}">
                <a16:creationId xmlns:a16="http://schemas.microsoft.com/office/drawing/2014/main" id="{A6B2FCEF-A0E6-41B3-BA35-29865F162916}"/>
              </a:ext>
            </a:extLst>
          </p:cNvPr>
          <p:cNvSpPr>
            <a:spLocks noGrp="1"/>
          </p:cNvSpPr>
          <p:nvPr>
            <p:ph type="sldNum" sz="quarter" idx="12"/>
          </p:nvPr>
        </p:nvSpPr>
        <p:spPr/>
        <p:txBody>
          <a:bodyPr/>
          <a:lstStyle/>
          <a:p>
            <a:fld id="{6BB3197D-6AC0-4BE0-8F97-97B06AC8A3A1}" type="slidenum">
              <a:rPr lang="zh-CN" altLang="en-US" smtClean="0"/>
              <a:pPr/>
              <a:t>17</a:t>
            </a:fld>
            <a:r>
              <a:rPr lang="en-US" altLang="zh-CN"/>
              <a:t>/32</a:t>
            </a:r>
            <a:endParaRPr lang="zh-CN" altLang="en-US" dirty="0"/>
          </a:p>
        </p:txBody>
      </p:sp>
    </p:spTree>
    <p:extLst>
      <p:ext uri="{BB962C8B-B14F-4D97-AF65-F5344CB8AC3E}">
        <p14:creationId xmlns:p14="http://schemas.microsoft.com/office/powerpoint/2010/main" val="1084856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fade">
                                      <p:cBhvr>
                                        <p:cTn id="25" dur="500"/>
                                        <p:tgtEl>
                                          <p:spTgt spid="2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fade">
                                      <p:cBhvr>
                                        <p:cTn id="3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7" grpId="0" animBg="1"/>
      <p:bldP spid="19" grpId="0" animBg="1"/>
      <p:bldP spid="21" grpId="0" animBg="1"/>
      <p:bldP spid="23" grpId="0" animBg="1"/>
      <p:bldP spid="25" grpId="0" animBg="1"/>
      <p:bldP spid="27" grpId="0" animBg="1"/>
      <p:bldP spid="2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434F20-484D-4989-8B25-C4B61DBF4EAF}"/>
              </a:ext>
            </a:extLst>
          </p:cNvPr>
          <p:cNvSpPr>
            <a:spLocks noGrp="1"/>
          </p:cNvSpPr>
          <p:nvPr>
            <p:ph type="title"/>
          </p:nvPr>
        </p:nvSpPr>
        <p:spPr/>
        <p:txBody>
          <a:bodyPr/>
          <a:lstStyle/>
          <a:p>
            <a:r>
              <a:rPr lang="en-US" altLang="zh-CN" dirty="0"/>
              <a:t>Import structure</a:t>
            </a:r>
            <a:endParaRPr lang="zh-CN" altLang="en-US" dirty="0"/>
          </a:p>
        </p:txBody>
      </p:sp>
      <p:sp>
        <p:nvSpPr>
          <p:cNvPr id="3" name="内容占位符 2">
            <a:extLst>
              <a:ext uri="{FF2B5EF4-FFF2-40B4-BE49-F238E27FC236}">
                <a16:creationId xmlns:a16="http://schemas.microsoft.com/office/drawing/2014/main" id="{5D6AC424-8189-418C-A70C-A70EC8A2D900}"/>
              </a:ext>
            </a:extLst>
          </p:cNvPr>
          <p:cNvSpPr>
            <a:spLocks noGrp="1"/>
          </p:cNvSpPr>
          <p:nvPr>
            <p:ph idx="1"/>
          </p:nvPr>
        </p:nvSpPr>
        <p:spPr/>
        <p:txBody>
          <a:bodyPr/>
          <a:lstStyle/>
          <a:p>
            <a:r>
              <a:rPr lang="en-US" altLang="zh-CN" dirty="0"/>
              <a:t>README.md</a:t>
            </a:r>
          </a:p>
          <a:p>
            <a:r>
              <a:rPr lang="en-US" altLang="zh-CN" dirty="0"/>
              <a:t>setup.py</a:t>
            </a:r>
          </a:p>
          <a:p>
            <a:r>
              <a:rPr lang="en-US" altLang="zh-CN" dirty="0"/>
              <a:t>harvesttext/</a:t>
            </a:r>
          </a:p>
          <a:p>
            <a:pPr lvl="1"/>
            <a:r>
              <a:rPr lang="en-US" altLang="zh-CN" dirty="0">
                <a:solidFill>
                  <a:srgbClr val="FF0000"/>
                </a:solidFill>
              </a:rPr>
              <a:t>__init__.py</a:t>
            </a:r>
          </a:p>
          <a:p>
            <a:pPr lvl="1"/>
            <a:r>
              <a:rPr lang="en-US" altLang="zh-CN" dirty="0"/>
              <a:t>harvesttext.py</a:t>
            </a:r>
          </a:p>
          <a:p>
            <a:pPr lvl="1"/>
            <a:r>
              <a:rPr lang="en-US" altLang="zh-CN" dirty="0"/>
              <a:t>word_discover.py</a:t>
            </a:r>
          </a:p>
          <a:p>
            <a:pPr lvl="1"/>
            <a:r>
              <a:rPr lang="en-US" altLang="zh-CN" dirty="0"/>
              <a:t>algorithms/</a:t>
            </a:r>
          </a:p>
          <a:p>
            <a:pPr lvl="2"/>
            <a:r>
              <a:rPr lang="en-US" altLang="zh-CN" dirty="0">
                <a:solidFill>
                  <a:srgbClr val="FF0000"/>
                </a:solidFill>
              </a:rPr>
              <a:t>__init__.py</a:t>
            </a:r>
          </a:p>
          <a:p>
            <a:pPr lvl="2"/>
            <a:r>
              <a:rPr lang="en-US" altLang="zh-CN" dirty="0"/>
              <a:t>keyword.py</a:t>
            </a:r>
          </a:p>
          <a:p>
            <a:pPr lvl="1"/>
            <a:endParaRPr lang="zh-CN" altLang="en-US" dirty="0"/>
          </a:p>
        </p:txBody>
      </p:sp>
      <p:sp>
        <p:nvSpPr>
          <p:cNvPr id="4" name="文本框 3">
            <a:extLst>
              <a:ext uri="{FF2B5EF4-FFF2-40B4-BE49-F238E27FC236}">
                <a16:creationId xmlns:a16="http://schemas.microsoft.com/office/drawing/2014/main" id="{64873105-D9AE-434B-9710-EBC5DFF42BBE}"/>
              </a:ext>
            </a:extLst>
          </p:cNvPr>
          <p:cNvSpPr txBox="1"/>
          <p:nvPr/>
        </p:nvSpPr>
        <p:spPr>
          <a:xfrm>
            <a:off x="5363848" y="805529"/>
            <a:ext cx="4590854" cy="369332"/>
          </a:xfrm>
          <a:prstGeom prst="rect">
            <a:avLst/>
          </a:prstGeom>
          <a:noFill/>
        </p:spPr>
        <p:txBody>
          <a:bodyPr wrap="square" rtlCol="0">
            <a:spAutoFit/>
          </a:bodyPr>
          <a:lstStyle/>
          <a:p>
            <a:r>
              <a:rPr lang="en-US" altLang="zh-CN" b="0" dirty="0">
                <a:solidFill>
                  <a:srgbClr val="AF00DB"/>
                </a:solidFill>
                <a:effectLst/>
                <a:latin typeface="Consolas" panose="020B0609020204030204" pitchFamily="49" charset="0"/>
              </a:rPr>
              <a:t>from</a:t>
            </a:r>
            <a:r>
              <a:rPr lang="en-US" altLang="zh-CN" b="0" dirty="0">
                <a:solidFill>
                  <a:srgbClr val="000000"/>
                </a:solidFill>
                <a:effectLst/>
                <a:latin typeface="Consolas" panose="020B0609020204030204" pitchFamily="49" charset="0"/>
              </a:rPr>
              <a:t> harvesttext </a:t>
            </a:r>
            <a:r>
              <a:rPr lang="en-US" altLang="zh-CN" b="0" dirty="0">
                <a:solidFill>
                  <a:srgbClr val="AF00DB"/>
                </a:solidFill>
                <a:effectLst/>
                <a:latin typeface="Consolas" panose="020B0609020204030204" pitchFamily="49" charset="0"/>
              </a:rPr>
              <a:t>import</a:t>
            </a:r>
            <a:r>
              <a:rPr lang="en-US" altLang="zh-CN"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HarvestText</a:t>
            </a:r>
            <a:endParaRPr lang="en-US" altLang="zh-CN" b="0" dirty="0">
              <a:solidFill>
                <a:srgbClr val="000000"/>
              </a:solidFill>
              <a:effectLst/>
              <a:latin typeface="Consolas" panose="020B0609020204030204" pitchFamily="49" charset="0"/>
            </a:endParaRPr>
          </a:p>
        </p:txBody>
      </p:sp>
      <p:sp>
        <p:nvSpPr>
          <p:cNvPr id="5" name="文本框 4">
            <a:extLst>
              <a:ext uri="{FF2B5EF4-FFF2-40B4-BE49-F238E27FC236}">
                <a16:creationId xmlns:a16="http://schemas.microsoft.com/office/drawing/2014/main" id="{13036B45-3494-442E-A530-3D965EF256F8}"/>
              </a:ext>
            </a:extLst>
          </p:cNvPr>
          <p:cNvSpPr txBox="1"/>
          <p:nvPr/>
        </p:nvSpPr>
        <p:spPr>
          <a:xfrm>
            <a:off x="7172026" y="448748"/>
            <a:ext cx="1113542" cy="369332"/>
          </a:xfrm>
          <a:prstGeom prst="rect">
            <a:avLst/>
          </a:prstGeom>
          <a:noFill/>
        </p:spPr>
        <p:txBody>
          <a:bodyPr wrap="square" rtlCol="0">
            <a:spAutoFit/>
          </a:bodyPr>
          <a:lstStyle/>
          <a:p>
            <a:r>
              <a:rPr lang="en-US" altLang="zh-CN" b="1" dirty="0"/>
              <a:t>User API</a:t>
            </a:r>
            <a:endParaRPr lang="zh-CN" altLang="en-US" b="1" dirty="0"/>
          </a:p>
        </p:txBody>
      </p:sp>
      <p:sp>
        <p:nvSpPr>
          <p:cNvPr id="7" name="文本框 6">
            <a:extLst>
              <a:ext uri="{FF2B5EF4-FFF2-40B4-BE49-F238E27FC236}">
                <a16:creationId xmlns:a16="http://schemas.microsoft.com/office/drawing/2014/main" id="{D985141F-DDA8-4074-989E-65385ABA899F}"/>
              </a:ext>
            </a:extLst>
          </p:cNvPr>
          <p:cNvSpPr txBox="1"/>
          <p:nvPr/>
        </p:nvSpPr>
        <p:spPr>
          <a:xfrm>
            <a:off x="5363848" y="1761760"/>
            <a:ext cx="4590854" cy="369332"/>
          </a:xfrm>
          <a:prstGeom prst="rect">
            <a:avLst/>
          </a:prstGeom>
          <a:noFill/>
        </p:spPr>
        <p:txBody>
          <a:bodyPr wrap="square" rtlCol="0">
            <a:spAutoFit/>
          </a:bodyPr>
          <a:lstStyle/>
          <a:p>
            <a:r>
              <a:rPr lang="en-US" altLang="zh-CN" dirty="0"/>
              <a:t>In </a:t>
            </a:r>
            <a:r>
              <a:rPr lang="en-US" altLang="zh-CN" dirty="0" err="1"/>
              <a:t>harvestext</a:t>
            </a:r>
            <a:r>
              <a:rPr lang="en-US" altLang="zh-CN" dirty="0"/>
              <a:t>/harvestext.py: (define the class)</a:t>
            </a:r>
            <a:endParaRPr lang="zh-CN" altLang="en-US" dirty="0"/>
          </a:p>
        </p:txBody>
      </p:sp>
      <p:sp>
        <p:nvSpPr>
          <p:cNvPr id="9" name="文本框 8">
            <a:extLst>
              <a:ext uri="{FF2B5EF4-FFF2-40B4-BE49-F238E27FC236}">
                <a16:creationId xmlns:a16="http://schemas.microsoft.com/office/drawing/2014/main" id="{B3642EDD-8D2A-4F23-8D5F-1AC8153EC33B}"/>
              </a:ext>
            </a:extLst>
          </p:cNvPr>
          <p:cNvSpPr txBox="1"/>
          <p:nvPr/>
        </p:nvSpPr>
        <p:spPr>
          <a:xfrm>
            <a:off x="5363848" y="2157245"/>
            <a:ext cx="2809188" cy="369332"/>
          </a:xfrm>
          <a:prstGeom prst="rect">
            <a:avLst/>
          </a:prstGeom>
          <a:noFill/>
        </p:spPr>
        <p:txBody>
          <a:bodyPr wrap="square" rtlCol="0">
            <a:spAutoFit/>
          </a:bodyPr>
          <a:lstStyle/>
          <a:p>
            <a:r>
              <a:rPr lang="en-US" altLang="zh-CN" b="0" dirty="0">
                <a:solidFill>
                  <a:srgbClr val="0000FF"/>
                </a:solidFill>
                <a:effectLst/>
                <a:latin typeface="Consolas" panose="020B0609020204030204" pitchFamily="49" charset="0"/>
              </a:rPr>
              <a:t>class</a:t>
            </a:r>
            <a:r>
              <a:rPr lang="en-US" altLang="zh-CN" b="0" dirty="0">
                <a:solidFill>
                  <a:srgbClr val="000000"/>
                </a:solidFill>
                <a:effectLst/>
                <a:latin typeface="Consolas" panose="020B0609020204030204" pitchFamily="49" charset="0"/>
              </a:rPr>
              <a:t> </a:t>
            </a:r>
            <a:r>
              <a:rPr lang="en-US" altLang="zh-CN" b="0" dirty="0" err="1">
                <a:solidFill>
                  <a:srgbClr val="267F99"/>
                </a:solidFill>
                <a:effectLst/>
                <a:latin typeface="Consolas" panose="020B0609020204030204" pitchFamily="49" charset="0"/>
              </a:rPr>
              <a:t>HarvestText</a:t>
            </a:r>
            <a:r>
              <a:rPr lang="en-US" altLang="zh-CN" b="0" dirty="0">
                <a:effectLst/>
                <a:latin typeface="Consolas" panose="020B0609020204030204" pitchFamily="49" charset="0"/>
              </a:rPr>
              <a:t>(…):</a:t>
            </a:r>
          </a:p>
        </p:txBody>
      </p:sp>
      <p:sp>
        <p:nvSpPr>
          <p:cNvPr id="11" name="文本框 10">
            <a:extLst>
              <a:ext uri="{FF2B5EF4-FFF2-40B4-BE49-F238E27FC236}">
                <a16:creationId xmlns:a16="http://schemas.microsoft.com/office/drawing/2014/main" id="{CB6A0353-07B7-4833-AAD3-0F18B8D4562B}"/>
              </a:ext>
            </a:extLst>
          </p:cNvPr>
          <p:cNvSpPr txBox="1"/>
          <p:nvPr/>
        </p:nvSpPr>
        <p:spPr>
          <a:xfrm>
            <a:off x="5363848" y="2552730"/>
            <a:ext cx="5819480" cy="369332"/>
          </a:xfrm>
          <a:prstGeom prst="rect">
            <a:avLst/>
          </a:prstGeom>
          <a:noFill/>
        </p:spPr>
        <p:txBody>
          <a:bodyPr wrap="square" rtlCol="0">
            <a:spAutoFit/>
          </a:bodyPr>
          <a:lstStyle/>
          <a:p>
            <a:r>
              <a:rPr lang="en-US" altLang="zh-CN" dirty="0"/>
              <a:t>[*] In </a:t>
            </a:r>
            <a:r>
              <a:rPr lang="en-US" altLang="zh-CN" dirty="0" err="1"/>
              <a:t>harvestext</a:t>
            </a:r>
            <a:r>
              <a:rPr lang="en-US" altLang="zh-CN" dirty="0"/>
              <a:t>/__init__.py: (import class to root)</a:t>
            </a:r>
            <a:endParaRPr lang="zh-CN" altLang="en-US" dirty="0"/>
          </a:p>
        </p:txBody>
      </p:sp>
      <p:sp>
        <p:nvSpPr>
          <p:cNvPr id="13" name="文本框 12">
            <a:extLst>
              <a:ext uri="{FF2B5EF4-FFF2-40B4-BE49-F238E27FC236}">
                <a16:creationId xmlns:a16="http://schemas.microsoft.com/office/drawing/2014/main" id="{BF08FD69-3CF0-40A6-A18F-7617178BDFB2}"/>
              </a:ext>
            </a:extLst>
          </p:cNvPr>
          <p:cNvSpPr txBox="1"/>
          <p:nvPr/>
        </p:nvSpPr>
        <p:spPr>
          <a:xfrm>
            <a:off x="5363848" y="2959384"/>
            <a:ext cx="4729898" cy="369332"/>
          </a:xfrm>
          <a:prstGeom prst="rect">
            <a:avLst/>
          </a:prstGeom>
          <a:noFill/>
        </p:spPr>
        <p:txBody>
          <a:bodyPr wrap="square">
            <a:spAutoFit/>
          </a:bodyPr>
          <a:lstStyle/>
          <a:p>
            <a:r>
              <a:rPr lang="en-US" altLang="zh-CN" b="0" dirty="0">
                <a:solidFill>
                  <a:srgbClr val="AF00DB"/>
                </a:solidFill>
                <a:effectLst/>
                <a:latin typeface="Consolas" panose="020B0609020204030204" pitchFamily="49" charset="0"/>
              </a:rPr>
              <a:t>from</a:t>
            </a:r>
            <a:r>
              <a:rPr lang="en-US" altLang="zh-CN" b="0" dirty="0">
                <a:solidFill>
                  <a:srgbClr val="000000"/>
                </a:solidFill>
                <a:effectLst/>
                <a:latin typeface="Consolas" panose="020B0609020204030204" pitchFamily="49" charset="0"/>
              </a:rPr>
              <a:t> .harvesttext </a:t>
            </a:r>
            <a:r>
              <a:rPr lang="en-US" altLang="zh-CN" b="0" dirty="0">
                <a:solidFill>
                  <a:srgbClr val="AF00DB"/>
                </a:solidFill>
                <a:effectLst/>
                <a:latin typeface="Consolas" panose="020B0609020204030204" pitchFamily="49" charset="0"/>
              </a:rPr>
              <a:t>import</a:t>
            </a:r>
            <a:r>
              <a:rPr lang="en-US" altLang="zh-CN"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HarvestText</a:t>
            </a:r>
            <a:endParaRPr lang="en-US" altLang="zh-CN" b="0" dirty="0">
              <a:solidFill>
                <a:srgbClr val="000000"/>
              </a:solidFill>
              <a:effectLst/>
              <a:latin typeface="Consolas" panose="020B0609020204030204" pitchFamily="49" charset="0"/>
            </a:endParaRPr>
          </a:p>
        </p:txBody>
      </p:sp>
      <p:sp>
        <p:nvSpPr>
          <p:cNvPr id="15" name="文本框 14">
            <a:extLst>
              <a:ext uri="{FF2B5EF4-FFF2-40B4-BE49-F238E27FC236}">
                <a16:creationId xmlns:a16="http://schemas.microsoft.com/office/drawing/2014/main" id="{D13A9005-B896-44AD-9CFC-AE8068705AC3}"/>
              </a:ext>
            </a:extLst>
          </p:cNvPr>
          <p:cNvSpPr txBox="1"/>
          <p:nvPr/>
        </p:nvSpPr>
        <p:spPr>
          <a:xfrm>
            <a:off x="5386236" y="4593501"/>
            <a:ext cx="4590854" cy="369332"/>
          </a:xfrm>
          <a:prstGeom prst="rect">
            <a:avLst/>
          </a:prstGeom>
          <a:noFill/>
        </p:spPr>
        <p:txBody>
          <a:bodyPr wrap="square" rtlCol="0">
            <a:spAutoFit/>
          </a:bodyPr>
          <a:lstStyle/>
          <a:p>
            <a:r>
              <a:rPr lang="en-US" altLang="zh-CN" dirty="0"/>
              <a:t>In harvestext/algorithms/keyword.py</a:t>
            </a:r>
            <a:endParaRPr lang="zh-CN" altLang="en-US" dirty="0"/>
          </a:p>
        </p:txBody>
      </p:sp>
      <p:sp>
        <p:nvSpPr>
          <p:cNvPr id="17" name="文本框 16">
            <a:extLst>
              <a:ext uri="{FF2B5EF4-FFF2-40B4-BE49-F238E27FC236}">
                <a16:creationId xmlns:a16="http://schemas.microsoft.com/office/drawing/2014/main" id="{B0A3F267-CE19-404C-B59B-7B6E9F941EC0}"/>
              </a:ext>
            </a:extLst>
          </p:cNvPr>
          <p:cNvSpPr txBox="1"/>
          <p:nvPr/>
        </p:nvSpPr>
        <p:spPr>
          <a:xfrm>
            <a:off x="5386236" y="4951198"/>
            <a:ext cx="2447434" cy="369332"/>
          </a:xfrm>
          <a:prstGeom prst="rect">
            <a:avLst/>
          </a:prstGeom>
          <a:noFill/>
        </p:spPr>
        <p:txBody>
          <a:bodyPr wrap="square">
            <a:spAutoFit/>
          </a:bodyPr>
          <a:lstStyle/>
          <a:p>
            <a:r>
              <a:rPr lang="en-US" altLang="zh-CN" b="0" dirty="0">
                <a:solidFill>
                  <a:srgbClr val="0000FF"/>
                </a:solidFill>
                <a:effectLst/>
                <a:latin typeface="Consolas" panose="020B0609020204030204" pitchFamily="49" charset="0"/>
              </a:rPr>
              <a:t>def</a:t>
            </a:r>
            <a:r>
              <a:rPr lang="en-US" altLang="zh-CN" b="0" dirty="0">
                <a:solidFill>
                  <a:srgbClr val="000000"/>
                </a:solidFill>
                <a:effectLst/>
                <a:latin typeface="Consolas" panose="020B0609020204030204" pitchFamily="49" charset="0"/>
              </a:rPr>
              <a:t> </a:t>
            </a:r>
            <a:r>
              <a:rPr lang="en-US" altLang="zh-CN" b="0" dirty="0" err="1">
                <a:solidFill>
                  <a:srgbClr val="795E26"/>
                </a:solidFill>
                <a:effectLst/>
                <a:latin typeface="Consolas" panose="020B0609020204030204" pitchFamily="49" charset="0"/>
              </a:rPr>
              <a:t>textrank</a:t>
            </a:r>
            <a:r>
              <a:rPr lang="en-US" altLang="zh-CN" b="0" dirty="0">
                <a:solidFill>
                  <a:srgbClr val="000000"/>
                </a:solidFill>
                <a:effectLst/>
                <a:latin typeface="Consolas" panose="020B0609020204030204" pitchFamily="49" charset="0"/>
              </a:rPr>
              <a:t>(…):</a:t>
            </a:r>
          </a:p>
        </p:txBody>
      </p:sp>
      <p:sp>
        <p:nvSpPr>
          <p:cNvPr id="19" name="文本框 18">
            <a:extLst>
              <a:ext uri="{FF2B5EF4-FFF2-40B4-BE49-F238E27FC236}">
                <a16:creationId xmlns:a16="http://schemas.microsoft.com/office/drawing/2014/main" id="{9DBB11F3-D2FE-4DEF-BACC-51DCD7AB7ACB}"/>
              </a:ext>
            </a:extLst>
          </p:cNvPr>
          <p:cNvSpPr txBox="1"/>
          <p:nvPr/>
        </p:nvSpPr>
        <p:spPr>
          <a:xfrm>
            <a:off x="5373275" y="5346684"/>
            <a:ext cx="4590854" cy="369332"/>
          </a:xfrm>
          <a:prstGeom prst="rect">
            <a:avLst/>
          </a:prstGeom>
          <a:noFill/>
        </p:spPr>
        <p:txBody>
          <a:bodyPr wrap="square" rtlCol="0">
            <a:spAutoFit/>
          </a:bodyPr>
          <a:lstStyle/>
          <a:p>
            <a:r>
              <a:rPr lang="en-US" altLang="zh-CN" dirty="0"/>
              <a:t>In harvestext/word_discover.py</a:t>
            </a:r>
          </a:p>
        </p:txBody>
      </p:sp>
      <p:sp>
        <p:nvSpPr>
          <p:cNvPr id="21" name="文本框 20">
            <a:extLst>
              <a:ext uri="{FF2B5EF4-FFF2-40B4-BE49-F238E27FC236}">
                <a16:creationId xmlns:a16="http://schemas.microsoft.com/office/drawing/2014/main" id="{EA23A638-7989-46AD-BCE2-69E20329C40E}"/>
              </a:ext>
            </a:extLst>
          </p:cNvPr>
          <p:cNvSpPr txBox="1"/>
          <p:nvPr/>
        </p:nvSpPr>
        <p:spPr>
          <a:xfrm>
            <a:off x="5373275" y="5704381"/>
            <a:ext cx="5401558" cy="369332"/>
          </a:xfrm>
          <a:prstGeom prst="rect">
            <a:avLst/>
          </a:prstGeom>
          <a:noFill/>
        </p:spPr>
        <p:txBody>
          <a:bodyPr wrap="square">
            <a:spAutoFit/>
          </a:bodyPr>
          <a:lstStyle/>
          <a:p>
            <a:r>
              <a:rPr lang="en-US" altLang="zh-CN" b="0" dirty="0">
                <a:solidFill>
                  <a:srgbClr val="AF00DB"/>
                </a:solidFill>
                <a:effectLst/>
                <a:latin typeface="Consolas" panose="020B0609020204030204" pitchFamily="49" charset="0"/>
              </a:rPr>
              <a:t>from</a:t>
            </a:r>
            <a:r>
              <a:rPr lang="en-US" altLang="zh-CN"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algorithms.keyword</a:t>
            </a:r>
            <a:r>
              <a:rPr lang="en-US" altLang="zh-CN" b="0" dirty="0">
                <a:solidFill>
                  <a:srgbClr val="000000"/>
                </a:solidFill>
                <a:effectLst/>
                <a:latin typeface="Consolas" panose="020B0609020204030204" pitchFamily="49" charset="0"/>
              </a:rPr>
              <a:t> </a:t>
            </a:r>
            <a:r>
              <a:rPr lang="en-US" altLang="zh-CN" b="0" dirty="0">
                <a:solidFill>
                  <a:srgbClr val="AF00DB"/>
                </a:solidFill>
                <a:effectLst/>
                <a:latin typeface="Consolas" panose="020B0609020204030204" pitchFamily="49" charset="0"/>
              </a:rPr>
              <a:t>import</a:t>
            </a:r>
            <a:r>
              <a:rPr lang="en-US" altLang="zh-CN"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textrank</a:t>
            </a:r>
            <a:endParaRPr lang="en-US" altLang="zh-CN" b="0" dirty="0">
              <a:solidFill>
                <a:srgbClr val="000000"/>
              </a:solidFill>
              <a:effectLst/>
              <a:latin typeface="Consolas" panose="020B0609020204030204" pitchFamily="49" charset="0"/>
            </a:endParaRPr>
          </a:p>
        </p:txBody>
      </p:sp>
      <p:sp>
        <p:nvSpPr>
          <p:cNvPr id="23" name="文本框 22">
            <a:extLst>
              <a:ext uri="{FF2B5EF4-FFF2-40B4-BE49-F238E27FC236}">
                <a16:creationId xmlns:a16="http://schemas.microsoft.com/office/drawing/2014/main" id="{A3D61063-C112-4890-BB7F-143285F2FBFA}"/>
              </a:ext>
            </a:extLst>
          </p:cNvPr>
          <p:cNvSpPr txBox="1"/>
          <p:nvPr/>
        </p:nvSpPr>
        <p:spPr>
          <a:xfrm>
            <a:off x="6856817" y="1392428"/>
            <a:ext cx="1743959" cy="369332"/>
          </a:xfrm>
          <a:prstGeom prst="rect">
            <a:avLst/>
          </a:prstGeom>
          <a:noFill/>
        </p:spPr>
        <p:txBody>
          <a:bodyPr wrap="square" rtlCol="0">
            <a:spAutoFit/>
          </a:bodyPr>
          <a:lstStyle/>
          <a:p>
            <a:r>
              <a:rPr lang="en-US" altLang="zh-CN" b="1" dirty="0"/>
              <a:t>Inner Structure</a:t>
            </a:r>
            <a:endParaRPr lang="zh-CN" altLang="en-US" b="1" dirty="0"/>
          </a:p>
        </p:txBody>
      </p:sp>
      <p:sp>
        <p:nvSpPr>
          <p:cNvPr id="25" name="文本框 24">
            <a:extLst>
              <a:ext uri="{FF2B5EF4-FFF2-40B4-BE49-F238E27FC236}">
                <a16:creationId xmlns:a16="http://schemas.microsoft.com/office/drawing/2014/main" id="{975435C0-DC44-4BCC-90B9-8D7EEC05DEA7}"/>
              </a:ext>
            </a:extLst>
          </p:cNvPr>
          <p:cNvSpPr txBox="1"/>
          <p:nvPr/>
        </p:nvSpPr>
        <p:spPr>
          <a:xfrm>
            <a:off x="5373274" y="6129523"/>
            <a:ext cx="5819481" cy="369332"/>
          </a:xfrm>
          <a:prstGeom prst="rect">
            <a:avLst/>
          </a:prstGeom>
          <a:noFill/>
        </p:spPr>
        <p:txBody>
          <a:bodyPr wrap="square" rtlCol="0">
            <a:spAutoFit/>
          </a:bodyPr>
          <a:lstStyle/>
          <a:p>
            <a:r>
              <a:rPr lang="en-US" altLang="zh-CN" dirty="0"/>
              <a:t>harvestext/algorithms/__init__.py is empty, but necessary</a:t>
            </a:r>
          </a:p>
        </p:txBody>
      </p:sp>
      <p:sp>
        <p:nvSpPr>
          <p:cNvPr id="27" name="文本框 26">
            <a:extLst>
              <a:ext uri="{FF2B5EF4-FFF2-40B4-BE49-F238E27FC236}">
                <a16:creationId xmlns:a16="http://schemas.microsoft.com/office/drawing/2014/main" id="{6F40FD06-E79A-48D4-9B7A-2865238053C7}"/>
              </a:ext>
            </a:extLst>
          </p:cNvPr>
          <p:cNvSpPr txBox="1"/>
          <p:nvPr/>
        </p:nvSpPr>
        <p:spPr>
          <a:xfrm>
            <a:off x="5363846" y="3366038"/>
            <a:ext cx="6476217" cy="369332"/>
          </a:xfrm>
          <a:prstGeom prst="rect">
            <a:avLst/>
          </a:prstGeom>
          <a:noFill/>
        </p:spPr>
        <p:txBody>
          <a:bodyPr wrap="square" rtlCol="0">
            <a:spAutoFit/>
          </a:bodyPr>
          <a:lstStyle/>
          <a:p>
            <a:r>
              <a:rPr lang="en-US" altLang="zh-CN" dirty="0"/>
              <a:t>Import </a:t>
            </a:r>
            <a:r>
              <a:rPr lang="en-US" altLang="zh-CN" b="0" dirty="0">
                <a:solidFill>
                  <a:srgbClr val="000000"/>
                </a:solidFill>
                <a:effectLst/>
                <a:latin typeface="Consolas" panose="020B0609020204030204" pitchFamily="49" charset="0"/>
              </a:rPr>
              <a:t>harvesttext </a:t>
            </a:r>
            <a:r>
              <a:rPr lang="en-US" altLang="zh-CN" b="0" dirty="0">
                <a:solidFill>
                  <a:srgbClr val="000000"/>
                </a:solidFill>
                <a:effectLst/>
                <a:latin typeface="+mn-ea"/>
              </a:rPr>
              <a:t>is actually import </a:t>
            </a:r>
            <a:r>
              <a:rPr lang="en-US" altLang="zh-CN" b="1" dirty="0"/>
              <a:t>harvestext/__init__.py </a:t>
            </a:r>
            <a:endParaRPr lang="zh-CN" altLang="en-US" b="1" dirty="0"/>
          </a:p>
        </p:txBody>
      </p:sp>
      <p:sp>
        <p:nvSpPr>
          <p:cNvPr id="29" name="文本框 28">
            <a:extLst>
              <a:ext uri="{FF2B5EF4-FFF2-40B4-BE49-F238E27FC236}">
                <a16:creationId xmlns:a16="http://schemas.microsoft.com/office/drawing/2014/main" id="{B7DFCA67-54BD-4220-9D33-AF8EECD4F9D3}"/>
              </a:ext>
            </a:extLst>
          </p:cNvPr>
          <p:cNvSpPr txBox="1"/>
          <p:nvPr/>
        </p:nvSpPr>
        <p:spPr>
          <a:xfrm>
            <a:off x="5376809" y="4124036"/>
            <a:ext cx="6265293" cy="369332"/>
          </a:xfrm>
          <a:prstGeom prst="rect">
            <a:avLst/>
          </a:prstGeom>
          <a:noFill/>
        </p:spPr>
        <p:txBody>
          <a:bodyPr wrap="square" rtlCol="0">
            <a:spAutoFit/>
          </a:bodyPr>
          <a:lstStyle/>
          <a:p>
            <a:r>
              <a:rPr lang="en-US" altLang="zh-CN" b="0" dirty="0">
                <a:solidFill>
                  <a:srgbClr val="AF00DB"/>
                </a:solidFill>
                <a:effectLst/>
                <a:latin typeface="Consolas" panose="020B0609020204030204" pitchFamily="49" charset="0"/>
              </a:rPr>
              <a:t>from</a:t>
            </a:r>
            <a:r>
              <a:rPr lang="en-US" altLang="zh-CN"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harvesttext.harvesttext</a:t>
            </a:r>
            <a:r>
              <a:rPr lang="en-US" altLang="zh-CN" b="0" dirty="0">
                <a:solidFill>
                  <a:srgbClr val="000000"/>
                </a:solidFill>
                <a:effectLst/>
                <a:latin typeface="Consolas" panose="020B0609020204030204" pitchFamily="49" charset="0"/>
              </a:rPr>
              <a:t> </a:t>
            </a:r>
            <a:r>
              <a:rPr lang="en-US" altLang="zh-CN" b="0" dirty="0">
                <a:solidFill>
                  <a:srgbClr val="AF00DB"/>
                </a:solidFill>
                <a:effectLst/>
                <a:latin typeface="Consolas" panose="020B0609020204030204" pitchFamily="49" charset="0"/>
              </a:rPr>
              <a:t>import</a:t>
            </a:r>
            <a:r>
              <a:rPr lang="en-US" altLang="zh-CN"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HarvestText</a:t>
            </a:r>
            <a:endParaRPr lang="en-US" altLang="zh-CN" b="0" dirty="0">
              <a:solidFill>
                <a:srgbClr val="000000"/>
              </a:solidFill>
              <a:effectLst/>
              <a:latin typeface="Consolas" panose="020B0609020204030204" pitchFamily="49" charset="0"/>
            </a:endParaRPr>
          </a:p>
        </p:txBody>
      </p:sp>
      <p:sp>
        <p:nvSpPr>
          <p:cNvPr id="31" name="文本框 30">
            <a:extLst>
              <a:ext uri="{FF2B5EF4-FFF2-40B4-BE49-F238E27FC236}">
                <a16:creationId xmlns:a16="http://schemas.microsoft.com/office/drawing/2014/main" id="{2EE56559-E8EB-4827-82DF-CB1E960D62F2}"/>
              </a:ext>
            </a:extLst>
          </p:cNvPr>
          <p:cNvSpPr txBox="1"/>
          <p:nvPr/>
        </p:nvSpPr>
        <p:spPr>
          <a:xfrm>
            <a:off x="5376806" y="3735018"/>
            <a:ext cx="5819480" cy="369332"/>
          </a:xfrm>
          <a:prstGeom prst="rect">
            <a:avLst/>
          </a:prstGeom>
          <a:noFill/>
        </p:spPr>
        <p:txBody>
          <a:bodyPr wrap="square" rtlCol="0">
            <a:spAutoFit/>
          </a:bodyPr>
          <a:lstStyle/>
          <a:p>
            <a:r>
              <a:rPr lang="en-US" altLang="zh-CN" dirty="0"/>
              <a:t>Without [*], the API needs to be:</a:t>
            </a:r>
            <a:endParaRPr lang="zh-CN" altLang="en-US" dirty="0"/>
          </a:p>
        </p:txBody>
      </p:sp>
      <p:sp>
        <p:nvSpPr>
          <p:cNvPr id="6" name="灯片编号占位符 5">
            <a:extLst>
              <a:ext uri="{FF2B5EF4-FFF2-40B4-BE49-F238E27FC236}">
                <a16:creationId xmlns:a16="http://schemas.microsoft.com/office/drawing/2014/main" id="{3997C5DB-D4A2-444B-BA95-647E462F1B5B}"/>
              </a:ext>
            </a:extLst>
          </p:cNvPr>
          <p:cNvSpPr>
            <a:spLocks noGrp="1"/>
          </p:cNvSpPr>
          <p:nvPr>
            <p:ph type="sldNum" sz="quarter" idx="12"/>
          </p:nvPr>
        </p:nvSpPr>
        <p:spPr/>
        <p:txBody>
          <a:bodyPr/>
          <a:lstStyle/>
          <a:p>
            <a:fld id="{6BB3197D-6AC0-4BE0-8F97-97B06AC8A3A1}" type="slidenum">
              <a:rPr lang="zh-CN" altLang="en-US" smtClean="0"/>
              <a:pPr/>
              <a:t>18</a:t>
            </a:fld>
            <a:r>
              <a:rPr lang="en-US" altLang="zh-CN"/>
              <a:t>/32</a:t>
            </a:r>
            <a:endParaRPr lang="zh-CN" altLang="en-US" dirty="0"/>
          </a:p>
        </p:txBody>
      </p:sp>
    </p:spTree>
    <p:extLst>
      <p:ext uri="{BB962C8B-B14F-4D97-AF65-F5344CB8AC3E}">
        <p14:creationId xmlns:p14="http://schemas.microsoft.com/office/powerpoint/2010/main" val="4038908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500"/>
                                        <p:tgtEl>
                                          <p:spTgt spid="2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fade">
                                      <p:cBhvr>
                                        <p:cTn id="39" dur="500"/>
                                        <p:tgtEl>
                                          <p:spTgt spid="3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500"/>
                                        <p:tgtEl>
                                          <p:spTgt spid="2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500"/>
                                        <p:tgtEl>
                                          <p:spTgt spid="15"/>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500"/>
                                        <p:tgtEl>
                                          <p:spTgt spid="17"/>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fade">
                                      <p:cBhvr>
                                        <p:cTn id="53" dur="500"/>
                                        <p:tgtEl>
                                          <p:spTgt spid="19"/>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fade">
                                      <p:cBhvr>
                                        <p:cTn id="56" dur="500"/>
                                        <p:tgtEl>
                                          <p:spTgt spid="21"/>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fade">
                                      <p:cBhvr>
                                        <p:cTn id="6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9" grpId="0"/>
      <p:bldP spid="11" grpId="0"/>
      <p:bldP spid="13" grpId="0"/>
      <p:bldP spid="15" grpId="0"/>
      <p:bldP spid="17" grpId="0"/>
      <p:bldP spid="19" grpId="0"/>
      <p:bldP spid="21" grpId="0"/>
      <p:bldP spid="23" grpId="0"/>
      <p:bldP spid="25" grpId="0"/>
      <p:bldP spid="27" grpId="0"/>
      <p:bldP spid="29" grpId="0"/>
      <p:bldP spid="3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434F20-484D-4989-8B25-C4B61DBF4EAF}"/>
              </a:ext>
            </a:extLst>
          </p:cNvPr>
          <p:cNvSpPr>
            <a:spLocks noGrp="1"/>
          </p:cNvSpPr>
          <p:nvPr>
            <p:ph type="title"/>
          </p:nvPr>
        </p:nvSpPr>
        <p:spPr/>
        <p:txBody>
          <a:bodyPr/>
          <a:lstStyle/>
          <a:p>
            <a:r>
              <a:rPr lang="en-US" altLang="zh-CN" dirty="0"/>
              <a:t>Import structure(Quiz)</a:t>
            </a:r>
            <a:endParaRPr lang="zh-CN" altLang="en-US" dirty="0"/>
          </a:p>
        </p:txBody>
      </p:sp>
      <p:sp>
        <p:nvSpPr>
          <p:cNvPr id="3" name="内容占位符 2">
            <a:extLst>
              <a:ext uri="{FF2B5EF4-FFF2-40B4-BE49-F238E27FC236}">
                <a16:creationId xmlns:a16="http://schemas.microsoft.com/office/drawing/2014/main" id="{5D6AC424-8189-418C-A70C-A70EC8A2D900}"/>
              </a:ext>
            </a:extLst>
          </p:cNvPr>
          <p:cNvSpPr>
            <a:spLocks noGrp="1"/>
          </p:cNvSpPr>
          <p:nvPr>
            <p:ph idx="1"/>
          </p:nvPr>
        </p:nvSpPr>
        <p:spPr/>
        <p:txBody>
          <a:bodyPr/>
          <a:lstStyle/>
          <a:p>
            <a:r>
              <a:rPr lang="en-US" altLang="zh-CN" dirty="0"/>
              <a:t>README.md</a:t>
            </a:r>
          </a:p>
          <a:p>
            <a:r>
              <a:rPr lang="en-US" altLang="zh-CN" dirty="0"/>
              <a:t>setup.py</a:t>
            </a:r>
          </a:p>
          <a:p>
            <a:r>
              <a:rPr lang="en-US" altLang="zh-CN" dirty="0" err="1"/>
              <a:t>ht</a:t>
            </a:r>
            <a:r>
              <a:rPr lang="en-US" altLang="zh-CN" dirty="0"/>
              <a:t>/</a:t>
            </a:r>
          </a:p>
          <a:p>
            <a:pPr lvl="1"/>
            <a:r>
              <a:rPr lang="en-US" altLang="zh-CN" dirty="0">
                <a:solidFill>
                  <a:srgbClr val="FF0000"/>
                </a:solidFill>
              </a:rPr>
              <a:t>__init__.py</a:t>
            </a:r>
          </a:p>
          <a:p>
            <a:pPr lvl="1"/>
            <a:r>
              <a:rPr lang="en-US" altLang="zh-CN" dirty="0"/>
              <a:t>ht.py</a:t>
            </a:r>
          </a:p>
          <a:p>
            <a:pPr lvl="1"/>
            <a:r>
              <a:rPr lang="en-US" altLang="zh-CN" dirty="0"/>
              <a:t>resources.py</a:t>
            </a:r>
          </a:p>
        </p:txBody>
      </p:sp>
      <p:sp>
        <p:nvSpPr>
          <p:cNvPr id="6" name="文本框 5">
            <a:extLst>
              <a:ext uri="{FF2B5EF4-FFF2-40B4-BE49-F238E27FC236}">
                <a16:creationId xmlns:a16="http://schemas.microsoft.com/office/drawing/2014/main" id="{157E1F0E-5769-4796-A32A-2BD492027860}"/>
              </a:ext>
            </a:extLst>
          </p:cNvPr>
          <p:cNvSpPr txBox="1"/>
          <p:nvPr/>
        </p:nvSpPr>
        <p:spPr>
          <a:xfrm>
            <a:off x="5000134" y="1996968"/>
            <a:ext cx="7163586" cy="400110"/>
          </a:xfrm>
          <a:prstGeom prst="rect">
            <a:avLst/>
          </a:prstGeom>
          <a:noFill/>
        </p:spPr>
        <p:txBody>
          <a:bodyPr wrap="square" rtlCol="0">
            <a:spAutoFit/>
          </a:bodyPr>
          <a:lstStyle/>
          <a:p>
            <a:r>
              <a:rPr lang="en-US" altLang="zh-CN" sz="2000" dirty="0"/>
              <a:t>How to import all things from ht/resources.py</a:t>
            </a:r>
            <a:r>
              <a:rPr lang="zh-CN" altLang="en-US" sz="2000" dirty="0"/>
              <a:t> </a:t>
            </a:r>
            <a:r>
              <a:rPr lang="en-US" altLang="zh-CN" sz="2000" dirty="0"/>
              <a:t>at</a:t>
            </a:r>
            <a:r>
              <a:rPr lang="zh-CN" altLang="en-US" sz="2000" dirty="0"/>
              <a:t> </a:t>
            </a:r>
            <a:r>
              <a:rPr lang="en-US" altLang="zh-CN" sz="2000" dirty="0"/>
              <a:t>ht/__init__.py ?</a:t>
            </a:r>
          </a:p>
        </p:txBody>
      </p:sp>
      <p:sp>
        <p:nvSpPr>
          <p:cNvPr id="8" name="文本框 7">
            <a:extLst>
              <a:ext uri="{FF2B5EF4-FFF2-40B4-BE49-F238E27FC236}">
                <a16:creationId xmlns:a16="http://schemas.microsoft.com/office/drawing/2014/main" id="{234D5D74-0897-49CB-B3D8-F0ABCEAEAD25}"/>
              </a:ext>
            </a:extLst>
          </p:cNvPr>
          <p:cNvSpPr txBox="1"/>
          <p:nvPr/>
        </p:nvSpPr>
        <p:spPr>
          <a:xfrm>
            <a:off x="5015842" y="2373667"/>
            <a:ext cx="4729898" cy="646331"/>
          </a:xfrm>
          <a:prstGeom prst="rect">
            <a:avLst/>
          </a:prstGeom>
          <a:noFill/>
        </p:spPr>
        <p:txBody>
          <a:bodyPr wrap="square">
            <a:spAutoFit/>
          </a:bodyPr>
          <a:lstStyle/>
          <a:p>
            <a:r>
              <a:rPr lang="en-US" altLang="zh-CN" b="0" dirty="0">
                <a:solidFill>
                  <a:srgbClr val="AF00DB"/>
                </a:solidFill>
                <a:effectLst/>
                <a:latin typeface="Consolas" panose="020B0609020204030204" pitchFamily="49" charset="0"/>
              </a:rPr>
              <a:t>from</a:t>
            </a:r>
            <a:r>
              <a:rPr lang="en-US" altLang="zh-CN" b="0" dirty="0">
                <a:solidFill>
                  <a:srgbClr val="000000"/>
                </a:solidFill>
                <a:effectLst/>
                <a:latin typeface="Consolas" panose="020B0609020204030204" pitchFamily="49" charset="0"/>
              </a:rPr>
              <a:t> .resources </a:t>
            </a:r>
            <a:r>
              <a:rPr lang="en-US" altLang="zh-CN" b="0" dirty="0">
                <a:solidFill>
                  <a:srgbClr val="AF00DB"/>
                </a:solidFill>
                <a:effectLst/>
                <a:latin typeface="Consolas" panose="020B0609020204030204" pitchFamily="49" charset="0"/>
              </a:rPr>
              <a:t>import</a:t>
            </a:r>
            <a:r>
              <a:rPr lang="en-US" altLang="zh-CN" b="0" dirty="0">
                <a:solidFill>
                  <a:srgbClr val="000000"/>
                </a:solidFill>
                <a:effectLst/>
                <a:latin typeface="Consolas" panose="020B0609020204030204" pitchFamily="49" charset="0"/>
              </a:rPr>
              <a:t> *</a:t>
            </a:r>
          </a:p>
          <a:p>
            <a:endParaRPr lang="en-US" altLang="zh-CN" b="0" dirty="0">
              <a:solidFill>
                <a:srgbClr val="000000"/>
              </a:solidFill>
              <a:effectLst/>
              <a:latin typeface="Consolas" panose="020B0609020204030204" pitchFamily="49" charset="0"/>
            </a:endParaRPr>
          </a:p>
        </p:txBody>
      </p:sp>
      <p:sp>
        <p:nvSpPr>
          <p:cNvPr id="10" name="文本框 9">
            <a:extLst>
              <a:ext uri="{FF2B5EF4-FFF2-40B4-BE49-F238E27FC236}">
                <a16:creationId xmlns:a16="http://schemas.microsoft.com/office/drawing/2014/main" id="{ED83D45E-B753-428D-87B3-91191AF922BD}"/>
              </a:ext>
            </a:extLst>
          </p:cNvPr>
          <p:cNvSpPr txBox="1"/>
          <p:nvPr/>
        </p:nvSpPr>
        <p:spPr>
          <a:xfrm>
            <a:off x="5000134" y="2929430"/>
            <a:ext cx="7019041" cy="707886"/>
          </a:xfrm>
          <a:prstGeom prst="rect">
            <a:avLst/>
          </a:prstGeom>
          <a:noFill/>
        </p:spPr>
        <p:txBody>
          <a:bodyPr wrap="square" rtlCol="0">
            <a:spAutoFit/>
          </a:bodyPr>
          <a:lstStyle/>
          <a:p>
            <a:r>
              <a:rPr lang="en-US" altLang="zh-CN" sz="2000" dirty="0"/>
              <a:t>How can </a:t>
            </a:r>
            <a:r>
              <a:rPr lang="en-US" altLang="zh-CN" sz="2000" b="1" dirty="0"/>
              <a:t>user</a:t>
            </a:r>
            <a:r>
              <a:rPr lang="en-US" altLang="zh-CN" sz="2000" dirty="0"/>
              <a:t> import </a:t>
            </a:r>
            <a:r>
              <a:rPr lang="en-US" altLang="zh-CN" dirty="0" err="1">
                <a:latin typeface="Consolas" panose="020B0609020204030204" pitchFamily="49" charset="0"/>
              </a:rPr>
              <a:t>get_stopwords</a:t>
            </a:r>
            <a:r>
              <a:rPr lang="en-US" altLang="zh-CN" dirty="0">
                <a:latin typeface="Consolas" panose="020B0609020204030204" pitchFamily="49" charset="0"/>
              </a:rPr>
              <a:t>() </a:t>
            </a:r>
            <a:r>
              <a:rPr lang="en-US" altLang="zh-CN" sz="2000" dirty="0"/>
              <a:t>from ht/resources.py </a:t>
            </a:r>
          </a:p>
          <a:p>
            <a:r>
              <a:rPr lang="en-US" altLang="zh-CN" sz="2000" dirty="0"/>
              <a:t>(</a:t>
            </a:r>
            <a:r>
              <a:rPr lang="en-US" altLang="zh-CN" sz="2000" b="1" dirty="0"/>
              <a:t>with and without the above line</a:t>
            </a:r>
            <a:r>
              <a:rPr lang="en-US" altLang="zh-CN" sz="2000" dirty="0"/>
              <a:t>)? </a:t>
            </a:r>
          </a:p>
        </p:txBody>
      </p:sp>
      <p:sp>
        <p:nvSpPr>
          <p:cNvPr id="12" name="文本框 11">
            <a:extLst>
              <a:ext uri="{FF2B5EF4-FFF2-40B4-BE49-F238E27FC236}">
                <a16:creationId xmlns:a16="http://schemas.microsoft.com/office/drawing/2014/main" id="{527C9C68-002F-46B9-BB45-79D1B301AF2E}"/>
              </a:ext>
            </a:extLst>
          </p:cNvPr>
          <p:cNvSpPr txBox="1"/>
          <p:nvPr/>
        </p:nvSpPr>
        <p:spPr>
          <a:xfrm>
            <a:off x="5044123" y="3681893"/>
            <a:ext cx="5136823" cy="369332"/>
          </a:xfrm>
          <a:prstGeom prst="rect">
            <a:avLst/>
          </a:prstGeom>
          <a:noFill/>
        </p:spPr>
        <p:txBody>
          <a:bodyPr wrap="square" rtlCol="0">
            <a:spAutoFit/>
          </a:bodyPr>
          <a:lstStyle/>
          <a:p>
            <a:r>
              <a:rPr lang="en-US" altLang="zh-CN" b="0" dirty="0">
                <a:solidFill>
                  <a:srgbClr val="AF00DB"/>
                </a:solidFill>
                <a:effectLst/>
                <a:latin typeface="Consolas" panose="020B0609020204030204" pitchFamily="49" charset="0"/>
              </a:rPr>
              <a:t>from</a:t>
            </a:r>
            <a:r>
              <a:rPr lang="en-US" altLang="zh-CN" b="0" dirty="0">
                <a:solidFill>
                  <a:srgbClr val="000000"/>
                </a:solidFill>
                <a:effectLst/>
                <a:latin typeface="Consolas" panose="020B0609020204030204" pitchFamily="49" charset="0"/>
              </a:rPr>
              <a:t> </a:t>
            </a:r>
            <a:r>
              <a:rPr lang="en-US" altLang="zh-CN" dirty="0" err="1">
                <a:solidFill>
                  <a:srgbClr val="000000"/>
                </a:solidFill>
                <a:latin typeface="Consolas" panose="020B0609020204030204" pitchFamily="49" charset="0"/>
              </a:rPr>
              <a:t>h</a:t>
            </a:r>
            <a:r>
              <a:rPr lang="en-US" altLang="zh-CN" b="0" dirty="0" err="1">
                <a:solidFill>
                  <a:srgbClr val="000000"/>
                </a:solidFill>
                <a:effectLst/>
                <a:latin typeface="Consolas" panose="020B0609020204030204" pitchFamily="49" charset="0"/>
              </a:rPr>
              <a:t>t</a:t>
            </a:r>
            <a:r>
              <a:rPr lang="en-US" altLang="zh-CN" b="0" dirty="0">
                <a:solidFill>
                  <a:srgbClr val="000000"/>
                </a:solidFill>
                <a:effectLst/>
                <a:latin typeface="Consolas" panose="020B0609020204030204" pitchFamily="49" charset="0"/>
              </a:rPr>
              <a:t> </a:t>
            </a:r>
            <a:r>
              <a:rPr lang="en-US" altLang="zh-CN" b="0" dirty="0">
                <a:solidFill>
                  <a:srgbClr val="AF00DB"/>
                </a:solidFill>
                <a:effectLst/>
                <a:latin typeface="Consolas" panose="020B0609020204030204" pitchFamily="49" charset="0"/>
              </a:rPr>
              <a:t>import</a:t>
            </a:r>
            <a:r>
              <a:rPr lang="en-US" altLang="zh-CN"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get_stopwords</a:t>
            </a:r>
            <a:r>
              <a:rPr lang="en-US" altLang="zh-CN" b="0" dirty="0">
                <a:solidFill>
                  <a:srgbClr val="000000"/>
                </a:solidFill>
                <a:effectLst/>
                <a:latin typeface="Consolas" panose="020B0609020204030204" pitchFamily="49" charset="0"/>
              </a:rPr>
              <a:t> </a:t>
            </a:r>
          </a:p>
        </p:txBody>
      </p:sp>
      <p:sp>
        <p:nvSpPr>
          <p:cNvPr id="18" name="文本框 17">
            <a:extLst>
              <a:ext uri="{FF2B5EF4-FFF2-40B4-BE49-F238E27FC236}">
                <a16:creationId xmlns:a16="http://schemas.microsoft.com/office/drawing/2014/main" id="{EFD08FAA-36E4-4088-B0F2-E01A9762DF10}"/>
              </a:ext>
            </a:extLst>
          </p:cNvPr>
          <p:cNvSpPr txBox="1"/>
          <p:nvPr/>
        </p:nvSpPr>
        <p:spPr>
          <a:xfrm>
            <a:off x="5044123" y="4089011"/>
            <a:ext cx="6460503" cy="369332"/>
          </a:xfrm>
          <a:prstGeom prst="rect">
            <a:avLst/>
          </a:prstGeom>
          <a:noFill/>
        </p:spPr>
        <p:txBody>
          <a:bodyPr wrap="square" rtlCol="0">
            <a:spAutoFit/>
          </a:bodyPr>
          <a:lstStyle/>
          <a:p>
            <a:r>
              <a:rPr lang="en-US" altLang="zh-CN" b="0" dirty="0">
                <a:solidFill>
                  <a:srgbClr val="AF00DB"/>
                </a:solidFill>
                <a:effectLst/>
                <a:latin typeface="Consolas" panose="020B0609020204030204" pitchFamily="49" charset="0"/>
              </a:rPr>
              <a:t>from</a:t>
            </a:r>
            <a:r>
              <a:rPr lang="en-US" altLang="zh-CN"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ht.</a:t>
            </a:r>
            <a:r>
              <a:rPr lang="en-US" altLang="zh-CN" dirty="0" err="1">
                <a:solidFill>
                  <a:srgbClr val="000000"/>
                </a:solidFill>
                <a:latin typeface="Consolas" panose="020B0609020204030204" pitchFamily="49" charset="0"/>
              </a:rPr>
              <a:t>resources</a:t>
            </a:r>
            <a:r>
              <a:rPr lang="en-US" altLang="zh-CN" b="0" dirty="0">
                <a:solidFill>
                  <a:srgbClr val="000000"/>
                </a:solidFill>
                <a:effectLst/>
                <a:latin typeface="Consolas" panose="020B0609020204030204" pitchFamily="49" charset="0"/>
              </a:rPr>
              <a:t> </a:t>
            </a:r>
            <a:r>
              <a:rPr lang="en-US" altLang="zh-CN" b="0" dirty="0">
                <a:solidFill>
                  <a:srgbClr val="AF00DB"/>
                </a:solidFill>
                <a:effectLst/>
                <a:latin typeface="Consolas" panose="020B0609020204030204" pitchFamily="49" charset="0"/>
              </a:rPr>
              <a:t>import</a:t>
            </a:r>
            <a:r>
              <a:rPr lang="en-US" altLang="zh-CN"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get_stopwords</a:t>
            </a:r>
            <a:r>
              <a:rPr lang="en-US" altLang="zh-CN" b="0" dirty="0">
                <a:solidFill>
                  <a:srgbClr val="000000"/>
                </a:solidFill>
                <a:effectLst/>
                <a:latin typeface="Consolas" panose="020B0609020204030204" pitchFamily="49" charset="0"/>
              </a:rPr>
              <a:t> </a:t>
            </a:r>
          </a:p>
        </p:txBody>
      </p:sp>
      <p:sp>
        <p:nvSpPr>
          <p:cNvPr id="4" name="灯片编号占位符 3">
            <a:extLst>
              <a:ext uri="{FF2B5EF4-FFF2-40B4-BE49-F238E27FC236}">
                <a16:creationId xmlns:a16="http://schemas.microsoft.com/office/drawing/2014/main" id="{08B53125-524E-4FC8-BA7A-302D9D475F09}"/>
              </a:ext>
            </a:extLst>
          </p:cNvPr>
          <p:cNvSpPr>
            <a:spLocks noGrp="1"/>
          </p:cNvSpPr>
          <p:nvPr>
            <p:ph type="sldNum" sz="quarter" idx="12"/>
          </p:nvPr>
        </p:nvSpPr>
        <p:spPr/>
        <p:txBody>
          <a:bodyPr/>
          <a:lstStyle/>
          <a:p>
            <a:fld id="{6BB3197D-6AC0-4BE0-8F97-97B06AC8A3A1}" type="slidenum">
              <a:rPr lang="zh-CN" altLang="en-US" smtClean="0"/>
              <a:pPr/>
              <a:t>19</a:t>
            </a:fld>
            <a:r>
              <a:rPr lang="en-US" altLang="zh-CN"/>
              <a:t>/32</a:t>
            </a:r>
            <a:endParaRPr lang="zh-CN" altLang="en-US" dirty="0"/>
          </a:p>
        </p:txBody>
      </p:sp>
    </p:spTree>
    <p:extLst>
      <p:ext uri="{BB962C8B-B14F-4D97-AF65-F5344CB8AC3E}">
        <p14:creationId xmlns:p14="http://schemas.microsoft.com/office/powerpoint/2010/main" val="410410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2" grpId="0"/>
      <p:bldP spid="1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DE4825-50FF-4190-A2EA-0EB02417D4E1}"/>
              </a:ext>
            </a:extLst>
          </p:cNvPr>
          <p:cNvSpPr>
            <a:spLocks noGrp="1"/>
          </p:cNvSpPr>
          <p:nvPr>
            <p:ph type="title"/>
          </p:nvPr>
        </p:nvSpPr>
        <p:spPr/>
        <p:txBody>
          <a:bodyPr/>
          <a:lstStyle/>
          <a:p>
            <a:r>
              <a:rPr lang="en-US" altLang="zh-CN" dirty="0"/>
              <a:t>Table of Contents</a:t>
            </a:r>
            <a:endParaRPr lang="zh-CN" altLang="en-US" dirty="0"/>
          </a:p>
        </p:txBody>
      </p:sp>
      <p:sp>
        <p:nvSpPr>
          <p:cNvPr id="3" name="内容占位符 2">
            <a:extLst>
              <a:ext uri="{FF2B5EF4-FFF2-40B4-BE49-F238E27FC236}">
                <a16:creationId xmlns:a16="http://schemas.microsoft.com/office/drawing/2014/main" id="{5E284D52-82B1-4AC0-948F-45C86C81AFA3}"/>
              </a:ext>
            </a:extLst>
          </p:cNvPr>
          <p:cNvSpPr>
            <a:spLocks noGrp="1"/>
          </p:cNvSpPr>
          <p:nvPr>
            <p:ph idx="1"/>
          </p:nvPr>
        </p:nvSpPr>
        <p:spPr/>
        <p:txBody>
          <a:bodyPr/>
          <a:lstStyle/>
          <a:p>
            <a:r>
              <a:rPr lang="en-US" altLang="zh-CN" dirty="0"/>
              <a:t>Main Example: </a:t>
            </a:r>
            <a:r>
              <a:rPr lang="en-US" altLang="zh-CN" dirty="0" err="1"/>
              <a:t>HarvestText</a:t>
            </a:r>
            <a:r>
              <a:rPr lang="en-US" altLang="zh-CN" dirty="0"/>
              <a:t> (HT)</a:t>
            </a:r>
          </a:p>
          <a:p>
            <a:r>
              <a:rPr lang="en-US" altLang="zh-CN" dirty="0"/>
              <a:t>Why should we develop an OSP?</a:t>
            </a:r>
          </a:p>
          <a:p>
            <a:r>
              <a:rPr lang="en-US" altLang="zh-CN" dirty="0"/>
              <a:t>When can we develop an OSP?</a:t>
            </a:r>
          </a:p>
          <a:p>
            <a:r>
              <a:rPr lang="en-US" altLang="zh-CN" dirty="0"/>
              <a:t>How can we </a:t>
            </a:r>
          </a:p>
          <a:p>
            <a:pPr lvl="1"/>
            <a:r>
              <a:rPr lang="en-US" altLang="zh-CN" dirty="0"/>
              <a:t>Develop an OSP?</a:t>
            </a:r>
          </a:p>
          <a:p>
            <a:pPr lvl="1"/>
            <a:r>
              <a:rPr lang="en-US" altLang="zh-CN" dirty="0"/>
              <a:t>Promote an OSP?</a:t>
            </a:r>
          </a:p>
          <a:p>
            <a:pPr lvl="1"/>
            <a:r>
              <a:rPr lang="en-US" altLang="zh-CN" dirty="0"/>
              <a:t>Maintain an OSP?</a:t>
            </a:r>
          </a:p>
          <a:p>
            <a:r>
              <a:rPr lang="en-US" altLang="zh-CN" dirty="0"/>
              <a:t>Introduction of </a:t>
            </a:r>
          </a:p>
          <a:p>
            <a:endParaRPr lang="en-US" altLang="zh-CN" dirty="0"/>
          </a:p>
        </p:txBody>
      </p:sp>
      <p:pic>
        <p:nvPicPr>
          <p:cNvPr id="5" name="图片 4">
            <a:extLst>
              <a:ext uri="{FF2B5EF4-FFF2-40B4-BE49-F238E27FC236}">
                <a16:creationId xmlns:a16="http://schemas.microsoft.com/office/drawing/2014/main" id="{ABF4BD96-B483-4A14-883B-2700DEEB6F3C}"/>
              </a:ext>
            </a:extLst>
          </p:cNvPr>
          <p:cNvPicPr>
            <a:picLocks noChangeAspect="1"/>
          </p:cNvPicPr>
          <p:nvPr/>
        </p:nvPicPr>
        <p:blipFill>
          <a:blip r:embed="rId3"/>
          <a:stretch>
            <a:fillRect/>
          </a:stretch>
        </p:blipFill>
        <p:spPr>
          <a:xfrm>
            <a:off x="3562179" y="5045103"/>
            <a:ext cx="3781425" cy="504825"/>
          </a:xfrm>
          <a:prstGeom prst="rect">
            <a:avLst/>
          </a:prstGeom>
        </p:spPr>
      </p:pic>
      <p:sp>
        <p:nvSpPr>
          <p:cNvPr id="4" name="灯片编号占位符 3">
            <a:extLst>
              <a:ext uri="{FF2B5EF4-FFF2-40B4-BE49-F238E27FC236}">
                <a16:creationId xmlns:a16="http://schemas.microsoft.com/office/drawing/2014/main" id="{547F101A-48B9-4E81-97E3-38FCF54DD1B4}"/>
              </a:ext>
            </a:extLst>
          </p:cNvPr>
          <p:cNvSpPr>
            <a:spLocks noGrp="1"/>
          </p:cNvSpPr>
          <p:nvPr>
            <p:ph type="sldNum" sz="quarter" idx="12"/>
          </p:nvPr>
        </p:nvSpPr>
        <p:spPr/>
        <p:txBody>
          <a:bodyPr/>
          <a:lstStyle/>
          <a:p>
            <a:fld id="{6BB3197D-6AC0-4BE0-8F97-97B06AC8A3A1}" type="slidenum">
              <a:rPr lang="zh-CN" altLang="en-US" smtClean="0"/>
              <a:pPr/>
              <a:t>2</a:t>
            </a:fld>
            <a:r>
              <a:rPr lang="en-US" altLang="zh-CN"/>
              <a:t>/32</a:t>
            </a:r>
            <a:endParaRPr lang="zh-CN" altLang="en-US" dirty="0"/>
          </a:p>
        </p:txBody>
      </p:sp>
    </p:spTree>
    <p:extLst>
      <p:ext uri="{BB962C8B-B14F-4D97-AF65-F5344CB8AC3E}">
        <p14:creationId xmlns:p14="http://schemas.microsoft.com/office/powerpoint/2010/main" val="17603923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F54059-FD0C-491A-A11C-C86364BDD54E}"/>
              </a:ext>
            </a:extLst>
          </p:cNvPr>
          <p:cNvSpPr>
            <a:spLocks noGrp="1"/>
          </p:cNvSpPr>
          <p:nvPr>
            <p:ph type="title"/>
          </p:nvPr>
        </p:nvSpPr>
        <p:spPr/>
        <p:txBody>
          <a:bodyPr/>
          <a:lstStyle/>
          <a:p>
            <a:r>
              <a:rPr lang="en-US" altLang="zh-CN" dirty="0"/>
              <a:t>Promote an OSP</a:t>
            </a:r>
            <a:endParaRPr lang="zh-CN" altLang="en-US" dirty="0"/>
          </a:p>
        </p:txBody>
      </p:sp>
      <p:sp>
        <p:nvSpPr>
          <p:cNvPr id="3" name="内容占位符 2">
            <a:extLst>
              <a:ext uri="{FF2B5EF4-FFF2-40B4-BE49-F238E27FC236}">
                <a16:creationId xmlns:a16="http://schemas.microsoft.com/office/drawing/2014/main" id="{B47BBD9A-FA5A-4296-BFF9-D70546B684F0}"/>
              </a:ext>
            </a:extLst>
          </p:cNvPr>
          <p:cNvSpPr>
            <a:spLocks noGrp="1"/>
          </p:cNvSpPr>
          <p:nvPr>
            <p:ph idx="1"/>
          </p:nvPr>
        </p:nvSpPr>
        <p:spPr/>
        <p:txBody>
          <a:bodyPr/>
          <a:lstStyle/>
          <a:p>
            <a:endParaRPr lang="zh-CN" altLang="en-US"/>
          </a:p>
        </p:txBody>
      </p:sp>
      <p:pic>
        <p:nvPicPr>
          <p:cNvPr id="6" name="图片 5">
            <a:extLst>
              <a:ext uri="{FF2B5EF4-FFF2-40B4-BE49-F238E27FC236}">
                <a16:creationId xmlns:a16="http://schemas.microsoft.com/office/drawing/2014/main" id="{DF41FEC2-F451-4DCE-BA52-E19EE4BD9D83}"/>
              </a:ext>
            </a:extLst>
          </p:cNvPr>
          <p:cNvPicPr>
            <a:picLocks noChangeAspect="1"/>
          </p:cNvPicPr>
          <p:nvPr/>
        </p:nvPicPr>
        <p:blipFill>
          <a:blip r:embed="rId3"/>
          <a:stretch>
            <a:fillRect/>
          </a:stretch>
        </p:blipFill>
        <p:spPr>
          <a:xfrm>
            <a:off x="368622" y="1372690"/>
            <a:ext cx="11823378" cy="5485310"/>
          </a:xfrm>
          <a:prstGeom prst="rect">
            <a:avLst/>
          </a:prstGeom>
        </p:spPr>
      </p:pic>
      <p:sp>
        <p:nvSpPr>
          <p:cNvPr id="4" name="灯片编号占位符 3">
            <a:extLst>
              <a:ext uri="{FF2B5EF4-FFF2-40B4-BE49-F238E27FC236}">
                <a16:creationId xmlns:a16="http://schemas.microsoft.com/office/drawing/2014/main" id="{38E08874-277D-4600-A712-3378CC505E60}"/>
              </a:ext>
            </a:extLst>
          </p:cNvPr>
          <p:cNvSpPr>
            <a:spLocks noGrp="1"/>
          </p:cNvSpPr>
          <p:nvPr>
            <p:ph type="sldNum" sz="quarter" idx="12"/>
          </p:nvPr>
        </p:nvSpPr>
        <p:spPr/>
        <p:txBody>
          <a:bodyPr/>
          <a:lstStyle/>
          <a:p>
            <a:fld id="{6BB3197D-6AC0-4BE0-8F97-97B06AC8A3A1}" type="slidenum">
              <a:rPr lang="zh-CN" altLang="en-US" smtClean="0"/>
              <a:pPr/>
              <a:t>20</a:t>
            </a:fld>
            <a:r>
              <a:rPr lang="en-US" altLang="zh-CN"/>
              <a:t>/32</a:t>
            </a:r>
            <a:endParaRPr lang="zh-CN" altLang="en-US" dirty="0"/>
          </a:p>
        </p:txBody>
      </p:sp>
    </p:spTree>
    <p:extLst>
      <p:ext uri="{BB962C8B-B14F-4D97-AF65-F5344CB8AC3E}">
        <p14:creationId xmlns:p14="http://schemas.microsoft.com/office/powerpoint/2010/main" val="17634017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E499F6-65CA-46BA-A46F-C18CF4A9B601}"/>
              </a:ext>
            </a:extLst>
          </p:cNvPr>
          <p:cNvSpPr>
            <a:spLocks noGrp="1"/>
          </p:cNvSpPr>
          <p:nvPr>
            <p:ph type="title"/>
          </p:nvPr>
        </p:nvSpPr>
        <p:spPr/>
        <p:txBody>
          <a:bodyPr/>
          <a:lstStyle/>
          <a:p>
            <a:r>
              <a:rPr lang="en-US" altLang="zh-CN" dirty="0"/>
              <a:t>Promote an OSP (Actively Posting)</a:t>
            </a:r>
            <a:endParaRPr lang="zh-CN" altLang="en-US" dirty="0"/>
          </a:p>
        </p:txBody>
      </p:sp>
      <p:pic>
        <p:nvPicPr>
          <p:cNvPr id="11" name="内容占位符 10">
            <a:extLst>
              <a:ext uri="{FF2B5EF4-FFF2-40B4-BE49-F238E27FC236}">
                <a16:creationId xmlns:a16="http://schemas.microsoft.com/office/drawing/2014/main" id="{1CADD528-12D8-4B5E-A09C-BD2EC8D72AD8}"/>
              </a:ext>
            </a:extLst>
          </p:cNvPr>
          <p:cNvPicPr>
            <a:picLocks noGrp="1" noChangeAspect="1"/>
          </p:cNvPicPr>
          <p:nvPr>
            <p:ph idx="1"/>
          </p:nvPr>
        </p:nvPicPr>
        <p:blipFill>
          <a:blip r:embed="rId3"/>
          <a:stretch>
            <a:fillRect/>
          </a:stretch>
        </p:blipFill>
        <p:spPr>
          <a:xfrm>
            <a:off x="1650182" y="4076408"/>
            <a:ext cx="8439150" cy="1533525"/>
          </a:xfrm>
        </p:spPr>
      </p:pic>
      <p:pic>
        <p:nvPicPr>
          <p:cNvPr id="5" name="图片 4">
            <a:extLst>
              <a:ext uri="{FF2B5EF4-FFF2-40B4-BE49-F238E27FC236}">
                <a16:creationId xmlns:a16="http://schemas.microsoft.com/office/drawing/2014/main" id="{D7E54CA8-9233-4940-AED3-60D9C7DE6E85}"/>
              </a:ext>
            </a:extLst>
          </p:cNvPr>
          <p:cNvPicPr>
            <a:picLocks noChangeAspect="1"/>
          </p:cNvPicPr>
          <p:nvPr/>
        </p:nvPicPr>
        <p:blipFill>
          <a:blip r:embed="rId4"/>
          <a:stretch>
            <a:fillRect/>
          </a:stretch>
        </p:blipFill>
        <p:spPr>
          <a:xfrm>
            <a:off x="3039554" y="2683956"/>
            <a:ext cx="5295900" cy="1066800"/>
          </a:xfrm>
          <a:prstGeom prst="rect">
            <a:avLst/>
          </a:prstGeom>
        </p:spPr>
      </p:pic>
      <p:pic>
        <p:nvPicPr>
          <p:cNvPr id="7" name="图片 6">
            <a:extLst>
              <a:ext uri="{FF2B5EF4-FFF2-40B4-BE49-F238E27FC236}">
                <a16:creationId xmlns:a16="http://schemas.microsoft.com/office/drawing/2014/main" id="{598FC926-9DE1-4641-8ADB-CF58E1153307}"/>
              </a:ext>
            </a:extLst>
          </p:cNvPr>
          <p:cNvPicPr>
            <a:picLocks noChangeAspect="1"/>
          </p:cNvPicPr>
          <p:nvPr/>
        </p:nvPicPr>
        <p:blipFill>
          <a:blip r:embed="rId5"/>
          <a:stretch>
            <a:fillRect/>
          </a:stretch>
        </p:blipFill>
        <p:spPr>
          <a:xfrm>
            <a:off x="282067" y="1567403"/>
            <a:ext cx="5514975" cy="981075"/>
          </a:xfrm>
          <a:prstGeom prst="rect">
            <a:avLst/>
          </a:prstGeom>
        </p:spPr>
      </p:pic>
      <p:pic>
        <p:nvPicPr>
          <p:cNvPr id="9" name="图片 8">
            <a:extLst>
              <a:ext uri="{FF2B5EF4-FFF2-40B4-BE49-F238E27FC236}">
                <a16:creationId xmlns:a16="http://schemas.microsoft.com/office/drawing/2014/main" id="{97B5B479-86FF-4C9B-8532-050D2EBA1519}"/>
              </a:ext>
            </a:extLst>
          </p:cNvPr>
          <p:cNvPicPr>
            <a:picLocks noChangeAspect="1"/>
          </p:cNvPicPr>
          <p:nvPr/>
        </p:nvPicPr>
        <p:blipFill>
          <a:blip r:embed="rId6"/>
          <a:stretch>
            <a:fillRect/>
          </a:stretch>
        </p:blipFill>
        <p:spPr>
          <a:xfrm>
            <a:off x="6096000" y="1481679"/>
            <a:ext cx="5600700" cy="1152525"/>
          </a:xfrm>
          <a:prstGeom prst="rect">
            <a:avLst/>
          </a:prstGeom>
        </p:spPr>
      </p:pic>
      <p:sp>
        <p:nvSpPr>
          <p:cNvPr id="12" name="箭头: 下 11">
            <a:extLst>
              <a:ext uri="{FF2B5EF4-FFF2-40B4-BE49-F238E27FC236}">
                <a16:creationId xmlns:a16="http://schemas.microsoft.com/office/drawing/2014/main" id="{2B57203A-7897-4093-8752-D34EFCD438A7}"/>
              </a:ext>
            </a:extLst>
          </p:cNvPr>
          <p:cNvSpPr/>
          <p:nvPr/>
        </p:nvSpPr>
        <p:spPr>
          <a:xfrm>
            <a:off x="5438824" y="3627472"/>
            <a:ext cx="358218" cy="5957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a:extLst>
              <a:ext uri="{FF2B5EF4-FFF2-40B4-BE49-F238E27FC236}">
                <a16:creationId xmlns:a16="http://schemas.microsoft.com/office/drawing/2014/main" id="{A2A06257-6CBA-4433-BCC2-81518F9124DB}"/>
              </a:ext>
            </a:extLst>
          </p:cNvPr>
          <p:cNvPicPr>
            <a:picLocks noChangeAspect="1"/>
          </p:cNvPicPr>
          <p:nvPr/>
        </p:nvPicPr>
        <p:blipFill>
          <a:blip r:embed="rId7"/>
          <a:stretch>
            <a:fillRect/>
          </a:stretch>
        </p:blipFill>
        <p:spPr>
          <a:xfrm>
            <a:off x="4301774" y="5526010"/>
            <a:ext cx="2990536" cy="966865"/>
          </a:xfrm>
          <a:prstGeom prst="rect">
            <a:avLst/>
          </a:prstGeom>
        </p:spPr>
      </p:pic>
      <p:sp>
        <p:nvSpPr>
          <p:cNvPr id="17" name="文本框 16">
            <a:extLst>
              <a:ext uri="{FF2B5EF4-FFF2-40B4-BE49-F238E27FC236}">
                <a16:creationId xmlns:a16="http://schemas.microsoft.com/office/drawing/2014/main" id="{4FFD98F7-9E50-4AE3-83D2-892C8C274E69}"/>
              </a:ext>
            </a:extLst>
          </p:cNvPr>
          <p:cNvSpPr txBox="1"/>
          <p:nvPr/>
        </p:nvSpPr>
        <p:spPr>
          <a:xfrm>
            <a:off x="8896350" y="5666681"/>
            <a:ext cx="2526974" cy="400110"/>
          </a:xfrm>
          <a:prstGeom prst="rect">
            <a:avLst/>
          </a:prstGeom>
          <a:noFill/>
        </p:spPr>
        <p:txBody>
          <a:bodyPr wrap="square" rtlCol="0">
            <a:spAutoFit/>
          </a:bodyPr>
          <a:lstStyle/>
          <a:p>
            <a:r>
              <a:rPr lang="en-US" altLang="zh-CN" sz="2000" b="1" dirty="0"/>
              <a:t>Star: </a:t>
            </a:r>
            <a:r>
              <a:rPr lang="en-US" altLang="zh-CN" sz="2000" dirty="0"/>
              <a:t>1 -&gt; below 50</a:t>
            </a:r>
            <a:endParaRPr lang="zh-CN" altLang="en-US" sz="2000" dirty="0"/>
          </a:p>
        </p:txBody>
      </p:sp>
      <p:sp>
        <p:nvSpPr>
          <p:cNvPr id="18" name="箭头: 右 17">
            <a:extLst>
              <a:ext uri="{FF2B5EF4-FFF2-40B4-BE49-F238E27FC236}">
                <a16:creationId xmlns:a16="http://schemas.microsoft.com/office/drawing/2014/main" id="{AADB54BE-4FA1-44FA-9DB1-531EDC0BF5DA}"/>
              </a:ext>
            </a:extLst>
          </p:cNvPr>
          <p:cNvSpPr/>
          <p:nvPr/>
        </p:nvSpPr>
        <p:spPr>
          <a:xfrm>
            <a:off x="7623917" y="5720621"/>
            <a:ext cx="871302" cy="2922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2">
            <a:extLst>
              <a:ext uri="{FF2B5EF4-FFF2-40B4-BE49-F238E27FC236}">
                <a16:creationId xmlns:a16="http://schemas.microsoft.com/office/drawing/2014/main" id="{893762C5-7253-46F5-B9CC-9FE27D211CD3}"/>
              </a:ext>
            </a:extLst>
          </p:cNvPr>
          <p:cNvSpPr>
            <a:spLocks noGrp="1"/>
          </p:cNvSpPr>
          <p:nvPr>
            <p:ph type="sldNum" sz="quarter" idx="12"/>
          </p:nvPr>
        </p:nvSpPr>
        <p:spPr/>
        <p:txBody>
          <a:bodyPr/>
          <a:lstStyle/>
          <a:p>
            <a:fld id="{6BB3197D-6AC0-4BE0-8F97-97B06AC8A3A1}" type="slidenum">
              <a:rPr lang="zh-CN" altLang="en-US" smtClean="0"/>
              <a:pPr/>
              <a:t>21</a:t>
            </a:fld>
            <a:r>
              <a:rPr lang="en-US" altLang="zh-CN"/>
              <a:t>/32</a:t>
            </a:r>
            <a:endParaRPr lang="zh-CN" altLang="en-US" dirty="0"/>
          </a:p>
        </p:txBody>
      </p:sp>
    </p:spTree>
    <p:extLst>
      <p:ext uri="{BB962C8B-B14F-4D97-AF65-F5344CB8AC3E}">
        <p14:creationId xmlns:p14="http://schemas.microsoft.com/office/powerpoint/2010/main" val="2769215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7" grpId="0"/>
      <p:bldP spid="1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818F2F-57F7-4D1F-AF8F-0CD2EA2665A7}"/>
              </a:ext>
            </a:extLst>
          </p:cNvPr>
          <p:cNvSpPr>
            <a:spLocks noGrp="1"/>
          </p:cNvSpPr>
          <p:nvPr>
            <p:ph type="title"/>
          </p:nvPr>
        </p:nvSpPr>
        <p:spPr/>
        <p:txBody>
          <a:bodyPr/>
          <a:lstStyle/>
          <a:p>
            <a:r>
              <a:rPr lang="en-US" altLang="zh-CN" dirty="0"/>
              <a:t>Promote an OSP (Social Dissemination)</a:t>
            </a:r>
            <a:endParaRPr lang="zh-CN" altLang="en-US" dirty="0"/>
          </a:p>
        </p:txBody>
      </p:sp>
      <p:pic>
        <p:nvPicPr>
          <p:cNvPr id="15" name="内容占位符 14">
            <a:extLst>
              <a:ext uri="{FF2B5EF4-FFF2-40B4-BE49-F238E27FC236}">
                <a16:creationId xmlns:a16="http://schemas.microsoft.com/office/drawing/2014/main" id="{3EAED204-9D83-4762-B316-8057114A2E88}"/>
              </a:ext>
            </a:extLst>
          </p:cNvPr>
          <p:cNvPicPr>
            <a:picLocks noGrp="1" noChangeAspect="1"/>
          </p:cNvPicPr>
          <p:nvPr>
            <p:ph idx="1"/>
          </p:nvPr>
        </p:nvPicPr>
        <p:blipFill>
          <a:blip r:embed="rId3"/>
          <a:stretch>
            <a:fillRect/>
          </a:stretch>
        </p:blipFill>
        <p:spPr>
          <a:xfrm>
            <a:off x="6186799" y="2148291"/>
            <a:ext cx="5227505" cy="2093149"/>
          </a:xfrm>
        </p:spPr>
      </p:pic>
      <p:pic>
        <p:nvPicPr>
          <p:cNvPr id="5" name="图片 4">
            <a:extLst>
              <a:ext uri="{FF2B5EF4-FFF2-40B4-BE49-F238E27FC236}">
                <a16:creationId xmlns:a16="http://schemas.microsoft.com/office/drawing/2014/main" id="{7F274FB1-6159-4C62-8986-2176DE046702}"/>
              </a:ext>
            </a:extLst>
          </p:cNvPr>
          <p:cNvPicPr>
            <a:picLocks noChangeAspect="1"/>
          </p:cNvPicPr>
          <p:nvPr/>
        </p:nvPicPr>
        <p:blipFill rotWithShape="1">
          <a:blip r:embed="rId4"/>
          <a:srcRect l="1" r="72652" b="22023"/>
          <a:stretch/>
        </p:blipFill>
        <p:spPr>
          <a:xfrm>
            <a:off x="491716" y="1664086"/>
            <a:ext cx="3222445" cy="487624"/>
          </a:xfrm>
          <a:prstGeom prst="rect">
            <a:avLst/>
          </a:prstGeom>
        </p:spPr>
      </p:pic>
      <p:pic>
        <p:nvPicPr>
          <p:cNvPr id="7" name="图片 6">
            <a:extLst>
              <a:ext uri="{FF2B5EF4-FFF2-40B4-BE49-F238E27FC236}">
                <a16:creationId xmlns:a16="http://schemas.microsoft.com/office/drawing/2014/main" id="{EEA9A316-4463-4EF4-A1EA-ABFF6E117531}"/>
              </a:ext>
            </a:extLst>
          </p:cNvPr>
          <p:cNvPicPr>
            <a:picLocks noChangeAspect="1"/>
          </p:cNvPicPr>
          <p:nvPr/>
        </p:nvPicPr>
        <p:blipFill>
          <a:blip r:embed="rId5"/>
          <a:stretch>
            <a:fillRect/>
          </a:stretch>
        </p:blipFill>
        <p:spPr>
          <a:xfrm>
            <a:off x="491716" y="2815391"/>
            <a:ext cx="5695083" cy="2225937"/>
          </a:xfrm>
          <a:prstGeom prst="rect">
            <a:avLst/>
          </a:prstGeom>
        </p:spPr>
      </p:pic>
      <p:pic>
        <p:nvPicPr>
          <p:cNvPr id="9" name="图片 8">
            <a:extLst>
              <a:ext uri="{FF2B5EF4-FFF2-40B4-BE49-F238E27FC236}">
                <a16:creationId xmlns:a16="http://schemas.microsoft.com/office/drawing/2014/main" id="{A0100D8B-4788-4D04-9D14-0B707E800181}"/>
              </a:ext>
            </a:extLst>
          </p:cNvPr>
          <p:cNvPicPr>
            <a:picLocks noChangeAspect="1"/>
          </p:cNvPicPr>
          <p:nvPr/>
        </p:nvPicPr>
        <p:blipFill rotWithShape="1">
          <a:blip r:embed="rId6"/>
          <a:srcRect t="-1896" r="50500"/>
          <a:stretch/>
        </p:blipFill>
        <p:spPr>
          <a:xfrm>
            <a:off x="567130" y="5033387"/>
            <a:ext cx="4419649" cy="439001"/>
          </a:xfrm>
          <a:prstGeom prst="rect">
            <a:avLst/>
          </a:prstGeom>
        </p:spPr>
      </p:pic>
      <p:pic>
        <p:nvPicPr>
          <p:cNvPr id="11" name="图片 10">
            <a:extLst>
              <a:ext uri="{FF2B5EF4-FFF2-40B4-BE49-F238E27FC236}">
                <a16:creationId xmlns:a16="http://schemas.microsoft.com/office/drawing/2014/main" id="{F0CAF210-3E01-4601-A2C5-531AEC3F6605}"/>
              </a:ext>
            </a:extLst>
          </p:cNvPr>
          <p:cNvPicPr>
            <a:picLocks noChangeAspect="1"/>
          </p:cNvPicPr>
          <p:nvPr/>
        </p:nvPicPr>
        <p:blipFill rotWithShape="1">
          <a:blip r:embed="rId4"/>
          <a:srcRect l="55413" t="-1876"/>
          <a:stretch/>
        </p:blipFill>
        <p:spPr>
          <a:xfrm>
            <a:off x="491716" y="2148291"/>
            <a:ext cx="5253872" cy="637079"/>
          </a:xfrm>
          <a:prstGeom prst="rect">
            <a:avLst/>
          </a:prstGeom>
        </p:spPr>
      </p:pic>
      <p:sp>
        <p:nvSpPr>
          <p:cNvPr id="13" name="文本框 12">
            <a:extLst>
              <a:ext uri="{FF2B5EF4-FFF2-40B4-BE49-F238E27FC236}">
                <a16:creationId xmlns:a16="http://schemas.microsoft.com/office/drawing/2014/main" id="{2137DC4E-63B4-4AF7-8168-CDF5B27AF10B}"/>
              </a:ext>
            </a:extLst>
          </p:cNvPr>
          <p:cNvSpPr txBox="1"/>
          <p:nvPr/>
        </p:nvSpPr>
        <p:spPr>
          <a:xfrm>
            <a:off x="567129" y="5591808"/>
            <a:ext cx="5352904" cy="400110"/>
          </a:xfrm>
          <a:prstGeom prst="rect">
            <a:avLst/>
          </a:prstGeom>
          <a:noFill/>
        </p:spPr>
        <p:txBody>
          <a:bodyPr wrap="square" rtlCol="0">
            <a:spAutoFit/>
          </a:bodyPr>
          <a:lstStyle/>
          <a:p>
            <a:r>
              <a:rPr lang="en-US" altLang="zh-CN" sz="2000" b="1" dirty="0"/>
              <a:t>Star: </a:t>
            </a:r>
            <a:r>
              <a:rPr lang="en-US" altLang="zh-CN" sz="2000" dirty="0"/>
              <a:t>below 50 -&gt; about 200 (in a short period)</a:t>
            </a:r>
            <a:endParaRPr lang="zh-CN" altLang="en-US" sz="2000" dirty="0"/>
          </a:p>
        </p:txBody>
      </p:sp>
      <p:sp>
        <p:nvSpPr>
          <p:cNvPr id="16" name="文本框 15">
            <a:extLst>
              <a:ext uri="{FF2B5EF4-FFF2-40B4-BE49-F238E27FC236}">
                <a16:creationId xmlns:a16="http://schemas.microsoft.com/office/drawing/2014/main" id="{9E2666D3-12D1-4CF0-84C9-C97D0D23CD98}"/>
              </a:ext>
            </a:extLst>
          </p:cNvPr>
          <p:cNvSpPr txBox="1"/>
          <p:nvPr/>
        </p:nvSpPr>
        <p:spPr>
          <a:xfrm>
            <a:off x="6186799" y="1664086"/>
            <a:ext cx="4584913" cy="369332"/>
          </a:xfrm>
          <a:prstGeom prst="rect">
            <a:avLst/>
          </a:prstGeom>
          <a:noFill/>
        </p:spPr>
        <p:txBody>
          <a:bodyPr wrap="square" rtlCol="0">
            <a:spAutoFit/>
          </a:bodyPr>
          <a:lstStyle/>
          <a:p>
            <a:r>
              <a:rPr lang="en-US" altLang="zh-CN" b="1" dirty="0"/>
              <a:t>GitHub “Feed” :</a:t>
            </a:r>
            <a:endParaRPr lang="zh-CN" altLang="en-US" b="1" dirty="0"/>
          </a:p>
        </p:txBody>
      </p:sp>
      <p:pic>
        <p:nvPicPr>
          <p:cNvPr id="18" name="图片 17">
            <a:extLst>
              <a:ext uri="{FF2B5EF4-FFF2-40B4-BE49-F238E27FC236}">
                <a16:creationId xmlns:a16="http://schemas.microsoft.com/office/drawing/2014/main" id="{03DD1CF9-E510-4D81-BEAB-76AD2A752729}"/>
              </a:ext>
            </a:extLst>
          </p:cNvPr>
          <p:cNvPicPr>
            <a:picLocks noChangeAspect="1"/>
          </p:cNvPicPr>
          <p:nvPr/>
        </p:nvPicPr>
        <p:blipFill>
          <a:blip r:embed="rId7"/>
          <a:stretch>
            <a:fillRect/>
          </a:stretch>
        </p:blipFill>
        <p:spPr>
          <a:xfrm>
            <a:off x="6096000" y="5103786"/>
            <a:ext cx="6038850" cy="971550"/>
          </a:xfrm>
          <a:prstGeom prst="rect">
            <a:avLst/>
          </a:prstGeom>
        </p:spPr>
      </p:pic>
      <p:sp>
        <p:nvSpPr>
          <p:cNvPr id="20" name="文本框 19">
            <a:extLst>
              <a:ext uri="{FF2B5EF4-FFF2-40B4-BE49-F238E27FC236}">
                <a16:creationId xmlns:a16="http://schemas.microsoft.com/office/drawing/2014/main" id="{D41C0509-C166-4C3F-9396-A6E8A2D0EFBB}"/>
              </a:ext>
            </a:extLst>
          </p:cNvPr>
          <p:cNvSpPr txBox="1"/>
          <p:nvPr/>
        </p:nvSpPr>
        <p:spPr>
          <a:xfrm>
            <a:off x="6186798" y="4654081"/>
            <a:ext cx="4584913" cy="369332"/>
          </a:xfrm>
          <a:prstGeom prst="rect">
            <a:avLst/>
          </a:prstGeom>
          <a:noFill/>
        </p:spPr>
        <p:txBody>
          <a:bodyPr wrap="square" rtlCol="0">
            <a:spAutoFit/>
          </a:bodyPr>
          <a:lstStyle/>
          <a:p>
            <a:r>
              <a:rPr lang="en-US" altLang="zh-CN" b="1" dirty="0"/>
              <a:t>User blog:</a:t>
            </a:r>
            <a:endParaRPr lang="zh-CN" altLang="en-US" b="1" dirty="0"/>
          </a:p>
        </p:txBody>
      </p:sp>
      <p:sp>
        <p:nvSpPr>
          <p:cNvPr id="3" name="灯片编号占位符 2">
            <a:extLst>
              <a:ext uri="{FF2B5EF4-FFF2-40B4-BE49-F238E27FC236}">
                <a16:creationId xmlns:a16="http://schemas.microsoft.com/office/drawing/2014/main" id="{4EB218F4-122F-4827-894A-997712048F3A}"/>
              </a:ext>
            </a:extLst>
          </p:cNvPr>
          <p:cNvSpPr>
            <a:spLocks noGrp="1"/>
          </p:cNvSpPr>
          <p:nvPr>
            <p:ph type="sldNum" sz="quarter" idx="12"/>
          </p:nvPr>
        </p:nvSpPr>
        <p:spPr/>
        <p:txBody>
          <a:bodyPr/>
          <a:lstStyle/>
          <a:p>
            <a:fld id="{6BB3197D-6AC0-4BE0-8F97-97B06AC8A3A1}" type="slidenum">
              <a:rPr lang="zh-CN" altLang="en-US" smtClean="0"/>
              <a:pPr/>
              <a:t>22</a:t>
            </a:fld>
            <a:r>
              <a:rPr lang="en-US" altLang="zh-CN"/>
              <a:t>/32</a:t>
            </a:r>
            <a:endParaRPr lang="zh-CN" altLang="en-US" dirty="0"/>
          </a:p>
        </p:txBody>
      </p:sp>
    </p:spTree>
    <p:extLst>
      <p:ext uri="{BB962C8B-B14F-4D97-AF65-F5344CB8AC3E}">
        <p14:creationId xmlns:p14="http://schemas.microsoft.com/office/powerpoint/2010/main" val="219107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par>
                                <p:cTn id="18" presetID="10" presetClass="entr" presetSubtype="0" fill="hold"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par>
                                <p:cTn id="26" presetID="10" presetClass="entr" presetSubtype="0" fill="hold"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p:bldP spid="2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4D0549-8E7F-4730-A271-141FC4CFAB81}"/>
              </a:ext>
            </a:extLst>
          </p:cNvPr>
          <p:cNvSpPr>
            <a:spLocks noGrp="1"/>
          </p:cNvSpPr>
          <p:nvPr>
            <p:ph type="title"/>
          </p:nvPr>
        </p:nvSpPr>
        <p:spPr/>
        <p:txBody>
          <a:bodyPr/>
          <a:lstStyle/>
          <a:p>
            <a:r>
              <a:rPr lang="en-US" altLang="zh-CN" dirty="0"/>
              <a:t>Promote an OSP (SEO)</a:t>
            </a:r>
            <a:endParaRPr lang="zh-CN" altLang="en-US" dirty="0"/>
          </a:p>
        </p:txBody>
      </p:sp>
      <p:sp>
        <p:nvSpPr>
          <p:cNvPr id="3" name="内容占位符 2">
            <a:extLst>
              <a:ext uri="{FF2B5EF4-FFF2-40B4-BE49-F238E27FC236}">
                <a16:creationId xmlns:a16="http://schemas.microsoft.com/office/drawing/2014/main" id="{81BC0345-FDFE-4523-BF5F-0D8E68712124}"/>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BA527540-3D40-46B4-8029-58EA8E78DC57}"/>
              </a:ext>
            </a:extLst>
          </p:cNvPr>
          <p:cNvPicPr>
            <a:picLocks noChangeAspect="1"/>
          </p:cNvPicPr>
          <p:nvPr/>
        </p:nvPicPr>
        <p:blipFill>
          <a:blip r:embed="rId3"/>
          <a:stretch>
            <a:fillRect/>
          </a:stretch>
        </p:blipFill>
        <p:spPr>
          <a:xfrm>
            <a:off x="4899287" y="1627753"/>
            <a:ext cx="7219950" cy="4610100"/>
          </a:xfrm>
          <a:prstGeom prst="rect">
            <a:avLst/>
          </a:prstGeom>
        </p:spPr>
      </p:pic>
      <p:pic>
        <p:nvPicPr>
          <p:cNvPr id="7" name="图片 6">
            <a:extLst>
              <a:ext uri="{FF2B5EF4-FFF2-40B4-BE49-F238E27FC236}">
                <a16:creationId xmlns:a16="http://schemas.microsoft.com/office/drawing/2014/main" id="{D14D8ABD-7EE9-46E2-B149-25FC6928ACB9}"/>
              </a:ext>
            </a:extLst>
          </p:cNvPr>
          <p:cNvPicPr>
            <a:picLocks noChangeAspect="1"/>
          </p:cNvPicPr>
          <p:nvPr/>
        </p:nvPicPr>
        <p:blipFill>
          <a:blip r:embed="rId4"/>
          <a:stretch>
            <a:fillRect/>
          </a:stretch>
        </p:blipFill>
        <p:spPr>
          <a:xfrm>
            <a:off x="613969" y="5230247"/>
            <a:ext cx="7086600" cy="1400175"/>
          </a:xfrm>
          <a:prstGeom prst="rect">
            <a:avLst/>
          </a:prstGeom>
        </p:spPr>
      </p:pic>
      <p:pic>
        <p:nvPicPr>
          <p:cNvPr id="9" name="图片 8">
            <a:extLst>
              <a:ext uri="{FF2B5EF4-FFF2-40B4-BE49-F238E27FC236}">
                <a16:creationId xmlns:a16="http://schemas.microsoft.com/office/drawing/2014/main" id="{3D3C72FC-A4E1-4ECF-8B9E-ED962F5134FF}"/>
              </a:ext>
            </a:extLst>
          </p:cNvPr>
          <p:cNvPicPr>
            <a:picLocks noChangeAspect="1"/>
          </p:cNvPicPr>
          <p:nvPr/>
        </p:nvPicPr>
        <p:blipFill>
          <a:blip r:embed="rId5"/>
          <a:stretch>
            <a:fillRect/>
          </a:stretch>
        </p:blipFill>
        <p:spPr>
          <a:xfrm>
            <a:off x="613969" y="4591279"/>
            <a:ext cx="3209925" cy="571500"/>
          </a:xfrm>
          <a:prstGeom prst="rect">
            <a:avLst/>
          </a:prstGeom>
        </p:spPr>
      </p:pic>
      <p:pic>
        <p:nvPicPr>
          <p:cNvPr id="11" name="图片 10">
            <a:extLst>
              <a:ext uri="{FF2B5EF4-FFF2-40B4-BE49-F238E27FC236}">
                <a16:creationId xmlns:a16="http://schemas.microsoft.com/office/drawing/2014/main" id="{07037D33-7AD3-4AFF-9EAA-EDD0357513EF}"/>
              </a:ext>
            </a:extLst>
          </p:cNvPr>
          <p:cNvPicPr>
            <a:picLocks noChangeAspect="1"/>
          </p:cNvPicPr>
          <p:nvPr/>
        </p:nvPicPr>
        <p:blipFill rotWithShape="1">
          <a:blip r:embed="rId6"/>
          <a:srcRect b="40579"/>
          <a:stretch/>
        </p:blipFill>
        <p:spPr>
          <a:xfrm>
            <a:off x="462575" y="1528960"/>
            <a:ext cx="3899015" cy="2673283"/>
          </a:xfrm>
          <a:prstGeom prst="rect">
            <a:avLst/>
          </a:prstGeom>
        </p:spPr>
      </p:pic>
      <p:sp>
        <p:nvSpPr>
          <p:cNvPr id="12" name="箭头: 右 11">
            <a:extLst>
              <a:ext uri="{FF2B5EF4-FFF2-40B4-BE49-F238E27FC236}">
                <a16:creationId xmlns:a16="http://schemas.microsoft.com/office/drawing/2014/main" id="{AF610658-D1E4-4F1F-9296-BC05F08CA2BA}"/>
              </a:ext>
            </a:extLst>
          </p:cNvPr>
          <p:cNvSpPr/>
          <p:nvPr/>
        </p:nvSpPr>
        <p:spPr>
          <a:xfrm>
            <a:off x="3895971" y="3558921"/>
            <a:ext cx="931240" cy="2757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箭头: 手杖形 13">
            <a:extLst>
              <a:ext uri="{FF2B5EF4-FFF2-40B4-BE49-F238E27FC236}">
                <a16:creationId xmlns:a16="http://schemas.microsoft.com/office/drawing/2014/main" id="{3A0DA469-340C-4B7A-91DF-11DABC82661E}"/>
              </a:ext>
            </a:extLst>
          </p:cNvPr>
          <p:cNvSpPr/>
          <p:nvPr/>
        </p:nvSpPr>
        <p:spPr>
          <a:xfrm rot="5400000" flipV="1">
            <a:off x="-1295572" y="4067055"/>
            <a:ext cx="3346516" cy="472568"/>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灯片编号占位符 3">
            <a:extLst>
              <a:ext uri="{FF2B5EF4-FFF2-40B4-BE49-F238E27FC236}">
                <a16:creationId xmlns:a16="http://schemas.microsoft.com/office/drawing/2014/main" id="{5A99CEE2-0797-40B3-87A1-2DD36CBE9493}"/>
              </a:ext>
            </a:extLst>
          </p:cNvPr>
          <p:cNvSpPr>
            <a:spLocks noGrp="1"/>
          </p:cNvSpPr>
          <p:nvPr>
            <p:ph type="sldNum" sz="quarter" idx="12"/>
          </p:nvPr>
        </p:nvSpPr>
        <p:spPr/>
        <p:txBody>
          <a:bodyPr/>
          <a:lstStyle/>
          <a:p>
            <a:fld id="{6BB3197D-6AC0-4BE0-8F97-97B06AC8A3A1}" type="slidenum">
              <a:rPr lang="zh-CN" altLang="en-US" smtClean="0"/>
              <a:pPr/>
              <a:t>23</a:t>
            </a:fld>
            <a:r>
              <a:rPr lang="en-US" altLang="zh-CN"/>
              <a:t>/32</a:t>
            </a:r>
            <a:endParaRPr lang="zh-CN" altLang="en-US" dirty="0"/>
          </a:p>
        </p:txBody>
      </p:sp>
    </p:spTree>
    <p:extLst>
      <p:ext uri="{BB962C8B-B14F-4D97-AF65-F5344CB8AC3E}">
        <p14:creationId xmlns:p14="http://schemas.microsoft.com/office/powerpoint/2010/main" val="2561868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par>
                                <p:cTn id="19" presetID="10"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6A0018-41F3-4065-9074-E0E720C16042}"/>
              </a:ext>
            </a:extLst>
          </p:cNvPr>
          <p:cNvSpPr>
            <a:spLocks noGrp="1"/>
          </p:cNvSpPr>
          <p:nvPr>
            <p:ph type="title"/>
          </p:nvPr>
        </p:nvSpPr>
        <p:spPr/>
        <p:txBody>
          <a:bodyPr/>
          <a:lstStyle/>
          <a:p>
            <a:r>
              <a:rPr lang="en-US" altLang="zh-CN" dirty="0"/>
              <a:t>Maintain an OSP (issues and PRs)</a:t>
            </a:r>
            <a:endParaRPr lang="zh-CN" altLang="en-US" dirty="0"/>
          </a:p>
        </p:txBody>
      </p:sp>
      <p:sp>
        <p:nvSpPr>
          <p:cNvPr id="3" name="内容占位符 2">
            <a:extLst>
              <a:ext uri="{FF2B5EF4-FFF2-40B4-BE49-F238E27FC236}">
                <a16:creationId xmlns:a16="http://schemas.microsoft.com/office/drawing/2014/main" id="{432F2535-103D-4A12-B69F-F975744AFCCA}"/>
              </a:ext>
            </a:extLst>
          </p:cNvPr>
          <p:cNvSpPr>
            <a:spLocks noGrp="1"/>
          </p:cNvSpPr>
          <p:nvPr>
            <p:ph idx="1"/>
          </p:nvPr>
        </p:nvSpPr>
        <p:spPr/>
        <p:txBody>
          <a:bodyPr/>
          <a:lstStyle/>
          <a:p>
            <a:r>
              <a:rPr lang="en-US" altLang="zh-CN" dirty="0"/>
              <a:t>Issues</a:t>
            </a:r>
          </a:p>
          <a:p>
            <a:pPr lvl="1"/>
            <a:r>
              <a:rPr lang="en-US" altLang="zh-CN" dirty="0"/>
              <a:t>Bug report, Feature/enhancement/resource request</a:t>
            </a:r>
          </a:p>
          <a:p>
            <a:pPr lvl="1"/>
            <a:r>
              <a:rPr lang="en-US" altLang="zh-CN" dirty="0"/>
              <a:t>Causal discussions like BBS (not recommended)</a:t>
            </a:r>
          </a:p>
          <a:p>
            <a:pPr lvl="1"/>
            <a:r>
              <a:rPr lang="en-US" altLang="zh-CN" dirty="0"/>
              <a:t>Should consider priority (importance/urgency) and deal with them</a:t>
            </a:r>
          </a:p>
          <a:p>
            <a:endParaRPr lang="en-US" altLang="zh-CN" dirty="0"/>
          </a:p>
          <a:p>
            <a:r>
              <a:rPr lang="en-US" altLang="zh-CN" dirty="0"/>
              <a:t>Pull Requests (PR)</a:t>
            </a:r>
          </a:p>
          <a:p>
            <a:pPr lvl="1"/>
            <a:r>
              <a:rPr lang="en-US" altLang="zh-CN" dirty="0"/>
              <a:t>Other users aren’t authorized to directly modify your repo</a:t>
            </a:r>
          </a:p>
          <a:p>
            <a:pPr lvl="1"/>
            <a:r>
              <a:rPr lang="en-US" altLang="zh-CN" dirty="0"/>
              <a:t>They “pull” your repo’s copy and modify on it</a:t>
            </a:r>
          </a:p>
          <a:p>
            <a:pPr lvl="1"/>
            <a:r>
              <a:rPr lang="en-US" altLang="zh-CN" dirty="0"/>
              <a:t>After modifications, they request to merge them into your repo</a:t>
            </a:r>
          </a:p>
          <a:p>
            <a:pPr lvl="1"/>
            <a:r>
              <a:rPr lang="en-US" altLang="zh-CN" dirty="0"/>
              <a:t>You review the changes and decide whether to merge/modify/reject</a:t>
            </a:r>
            <a:endParaRPr lang="zh-CN" altLang="en-US" dirty="0"/>
          </a:p>
        </p:txBody>
      </p:sp>
      <p:sp>
        <p:nvSpPr>
          <p:cNvPr id="4" name="灯片编号占位符 3">
            <a:extLst>
              <a:ext uri="{FF2B5EF4-FFF2-40B4-BE49-F238E27FC236}">
                <a16:creationId xmlns:a16="http://schemas.microsoft.com/office/drawing/2014/main" id="{14FA1BAB-5C42-481E-9269-FCCEE2F5D0D3}"/>
              </a:ext>
            </a:extLst>
          </p:cNvPr>
          <p:cNvSpPr>
            <a:spLocks noGrp="1"/>
          </p:cNvSpPr>
          <p:nvPr>
            <p:ph type="sldNum" sz="quarter" idx="12"/>
          </p:nvPr>
        </p:nvSpPr>
        <p:spPr/>
        <p:txBody>
          <a:bodyPr/>
          <a:lstStyle/>
          <a:p>
            <a:fld id="{6BB3197D-6AC0-4BE0-8F97-97B06AC8A3A1}" type="slidenum">
              <a:rPr lang="zh-CN" altLang="en-US" smtClean="0"/>
              <a:pPr/>
              <a:t>24</a:t>
            </a:fld>
            <a:r>
              <a:rPr lang="en-US" altLang="zh-CN"/>
              <a:t>/32</a:t>
            </a:r>
            <a:endParaRPr lang="zh-CN" altLang="en-US" dirty="0"/>
          </a:p>
        </p:txBody>
      </p:sp>
    </p:spTree>
    <p:extLst>
      <p:ext uri="{BB962C8B-B14F-4D97-AF65-F5344CB8AC3E}">
        <p14:creationId xmlns:p14="http://schemas.microsoft.com/office/powerpoint/2010/main" val="1804768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7" end="7"/>
                                            </p:txEl>
                                          </p:spTgt>
                                        </p:tgtEl>
                                        <p:attrNameLst>
                                          <p:attrName>style.visibility</p:attrName>
                                        </p:attrNameLst>
                                      </p:cBhvr>
                                      <p:to>
                                        <p:strVal val="visible"/>
                                      </p:to>
                                    </p:set>
                                    <p:animEffect transition="in" filter="fade">
                                      <p:cBhvr>
                                        <p:cTn id="20" dur="500"/>
                                        <p:tgtEl>
                                          <p:spTgt spid="3">
                                            <p:txEl>
                                              <p:pRg st="7" end="7"/>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fade">
                                      <p:cBhvr>
                                        <p:cTn id="25" dur="500"/>
                                        <p:tgtEl>
                                          <p:spTgt spid="3">
                                            <p:txEl>
                                              <p:pRg st="8" end="8"/>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9" end="9"/>
                                            </p:txEl>
                                          </p:spTgt>
                                        </p:tgtEl>
                                        <p:attrNameLst>
                                          <p:attrName>style.visibility</p:attrName>
                                        </p:attrNameLst>
                                      </p:cBhvr>
                                      <p:to>
                                        <p:strVal val="visible"/>
                                      </p:to>
                                    </p:set>
                                    <p:animEffect transition="in" filter="fade">
                                      <p:cBhvr>
                                        <p:cTn id="2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6A0018-41F3-4065-9074-E0E720C16042}"/>
              </a:ext>
            </a:extLst>
          </p:cNvPr>
          <p:cNvSpPr>
            <a:spLocks noGrp="1"/>
          </p:cNvSpPr>
          <p:nvPr>
            <p:ph type="title"/>
          </p:nvPr>
        </p:nvSpPr>
        <p:spPr/>
        <p:txBody>
          <a:bodyPr/>
          <a:lstStyle/>
          <a:p>
            <a:r>
              <a:rPr lang="en-US" altLang="zh-CN" dirty="0"/>
              <a:t>Maintain an OSP (CI/CD)</a:t>
            </a:r>
            <a:endParaRPr lang="zh-CN" altLang="en-US" dirty="0"/>
          </a:p>
        </p:txBody>
      </p:sp>
      <p:sp>
        <p:nvSpPr>
          <p:cNvPr id="3" name="内容占位符 2">
            <a:extLst>
              <a:ext uri="{FF2B5EF4-FFF2-40B4-BE49-F238E27FC236}">
                <a16:creationId xmlns:a16="http://schemas.microsoft.com/office/drawing/2014/main" id="{432F2535-103D-4A12-B69F-F975744AFCCA}"/>
              </a:ext>
            </a:extLst>
          </p:cNvPr>
          <p:cNvSpPr>
            <a:spLocks noGrp="1"/>
          </p:cNvSpPr>
          <p:nvPr>
            <p:ph idx="1"/>
          </p:nvPr>
        </p:nvSpPr>
        <p:spPr/>
        <p:txBody>
          <a:bodyPr/>
          <a:lstStyle/>
          <a:p>
            <a:r>
              <a:rPr lang="en-US" altLang="zh-CN" dirty="0"/>
              <a:t>Continuous Delivery(CD) with GitHub Action</a:t>
            </a:r>
          </a:p>
          <a:p>
            <a:pPr lvl="1"/>
            <a:r>
              <a:rPr lang="en-US" altLang="zh-CN" dirty="0"/>
              <a:t>Define workflow with </a:t>
            </a:r>
            <a:r>
              <a:rPr lang="en-US" altLang="zh-CN" dirty="0" err="1"/>
              <a:t>yml</a:t>
            </a:r>
            <a:endParaRPr lang="en-US" altLang="zh-CN" dirty="0"/>
          </a:p>
          <a:p>
            <a:endParaRPr lang="zh-CN" altLang="en-US" dirty="0"/>
          </a:p>
        </p:txBody>
      </p:sp>
      <p:pic>
        <p:nvPicPr>
          <p:cNvPr id="7" name="图片 6">
            <a:extLst>
              <a:ext uri="{FF2B5EF4-FFF2-40B4-BE49-F238E27FC236}">
                <a16:creationId xmlns:a16="http://schemas.microsoft.com/office/drawing/2014/main" id="{F3CB4BAF-CEEC-49BA-8F18-6F3DFFF0FF14}"/>
              </a:ext>
            </a:extLst>
          </p:cNvPr>
          <p:cNvPicPr>
            <a:picLocks noChangeAspect="1"/>
          </p:cNvPicPr>
          <p:nvPr/>
        </p:nvPicPr>
        <p:blipFill>
          <a:blip r:embed="rId3"/>
          <a:stretch>
            <a:fillRect/>
          </a:stretch>
        </p:blipFill>
        <p:spPr>
          <a:xfrm>
            <a:off x="800100" y="2728144"/>
            <a:ext cx="5276850" cy="3990975"/>
          </a:xfrm>
          <a:prstGeom prst="rect">
            <a:avLst/>
          </a:prstGeom>
        </p:spPr>
      </p:pic>
      <p:pic>
        <p:nvPicPr>
          <p:cNvPr id="9" name="图片 8">
            <a:extLst>
              <a:ext uri="{FF2B5EF4-FFF2-40B4-BE49-F238E27FC236}">
                <a16:creationId xmlns:a16="http://schemas.microsoft.com/office/drawing/2014/main" id="{ABF54815-D95F-44B4-AB14-E1C59F3B1760}"/>
              </a:ext>
            </a:extLst>
          </p:cNvPr>
          <p:cNvPicPr>
            <a:picLocks noChangeAspect="1"/>
          </p:cNvPicPr>
          <p:nvPr/>
        </p:nvPicPr>
        <p:blipFill>
          <a:blip r:embed="rId4"/>
          <a:stretch>
            <a:fillRect/>
          </a:stretch>
        </p:blipFill>
        <p:spPr>
          <a:xfrm>
            <a:off x="6536310" y="2842702"/>
            <a:ext cx="4800600" cy="2838450"/>
          </a:xfrm>
          <a:prstGeom prst="rect">
            <a:avLst/>
          </a:prstGeom>
        </p:spPr>
      </p:pic>
      <p:sp>
        <p:nvSpPr>
          <p:cNvPr id="10" name="文本框 9">
            <a:extLst>
              <a:ext uri="{FF2B5EF4-FFF2-40B4-BE49-F238E27FC236}">
                <a16:creationId xmlns:a16="http://schemas.microsoft.com/office/drawing/2014/main" id="{F4FE9414-F90E-4C30-8C36-3D535E472368}"/>
              </a:ext>
            </a:extLst>
          </p:cNvPr>
          <p:cNvSpPr txBox="1"/>
          <p:nvPr/>
        </p:nvSpPr>
        <p:spPr>
          <a:xfrm>
            <a:off x="6409833" y="5853797"/>
            <a:ext cx="5590488" cy="923330"/>
          </a:xfrm>
          <a:prstGeom prst="rect">
            <a:avLst/>
          </a:prstGeom>
          <a:noFill/>
        </p:spPr>
        <p:txBody>
          <a:bodyPr wrap="square" rtlCol="0">
            <a:spAutoFit/>
          </a:bodyPr>
          <a:lstStyle/>
          <a:p>
            <a:r>
              <a:rPr lang="en-US" altLang="zh-CN" dirty="0"/>
              <a:t>After I commit some update code:</a:t>
            </a:r>
          </a:p>
          <a:p>
            <a:pPr marL="285750" indent="-285750">
              <a:buFont typeface="Arial" panose="020B0604020202020204" pitchFamily="34" charset="0"/>
              <a:buChar char="•"/>
            </a:pPr>
            <a:r>
              <a:rPr lang="en-US" altLang="zh-CN" dirty="0"/>
              <a:t>Automatic testing and publishing</a:t>
            </a:r>
          </a:p>
          <a:p>
            <a:pPr marL="285750" indent="-285750">
              <a:buFont typeface="Arial" panose="020B0604020202020204" pitchFamily="34" charset="0"/>
              <a:buChar char="•"/>
            </a:pPr>
            <a:r>
              <a:rPr lang="en-US" altLang="zh-CN" dirty="0"/>
              <a:t>Publish will be prevented if any test </a:t>
            </a:r>
            <a:r>
              <a:rPr lang="en-US" altLang="zh-CN"/>
              <a:t>case fails</a:t>
            </a:r>
            <a:endParaRPr lang="zh-CN" altLang="en-US" dirty="0"/>
          </a:p>
        </p:txBody>
      </p:sp>
      <p:sp>
        <p:nvSpPr>
          <p:cNvPr id="13" name="矩形 12">
            <a:extLst>
              <a:ext uri="{FF2B5EF4-FFF2-40B4-BE49-F238E27FC236}">
                <a16:creationId xmlns:a16="http://schemas.microsoft.com/office/drawing/2014/main" id="{13B5D720-B9D1-47CE-80EC-12E232A5E866}"/>
              </a:ext>
            </a:extLst>
          </p:cNvPr>
          <p:cNvSpPr/>
          <p:nvPr/>
        </p:nvSpPr>
        <p:spPr>
          <a:xfrm>
            <a:off x="1753386" y="3799002"/>
            <a:ext cx="1357459" cy="32051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8F8F6ECE-196C-40C0-ACB8-217F0D02A8B9}"/>
              </a:ext>
            </a:extLst>
          </p:cNvPr>
          <p:cNvSpPr/>
          <p:nvPr/>
        </p:nvSpPr>
        <p:spPr>
          <a:xfrm>
            <a:off x="1753385" y="4959701"/>
            <a:ext cx="1979629" cy="32051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CB12F017-9A7B-4EA9-A765-EDABAC38769B}"/>
              </a:ext>
            </a:extLst>
          </p:cNvPr>
          <p:cNvSpPr/>
          <p:nvPr/>
        </p:nvSpPr>
        <p:spPr>
          <a:xfrm>
            <a:off x="7310781" y="2779076"/>
            <a:ext cx="1625829" cy="32051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56B3335E-C1F5-480B-BCA6-B361CC41DE3F}"/>
              </a:ext>
            </a:extLst>
          </p:cNvPr>
          <p:cNvSpPr/>
          <p:nvPr/>
        </p:nvSpPr>
        <p:spPr>
          <a:xfrm>
            <a:off x="7310781" y="3648173"/>
            <a:ext cx="1701244" cy="32051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灯片编号占位符 3">
            <a:extLst>
              <a:ext uri="{FF2B5EF4-FFF2-40B4-BE49-F238E27FC236}">
                <a16:creationId xmlns:a16="http://schemas.microsoft.com/office/drawing/2014/main" id="{E70AF2FD-D5FA-4F3B-ABBB-1224454239BD}"/>
              </a:ext>
            </a:extLst>
          </p:cNvPr>
          <p:cNvSpPr>
            <a:spLocks noGrp="1"/>
          </p:cNvSpPr>
          <p:nvPr>
            <p:ph type="sldNum" sz="quarter" idx="12"/>
          </p:nvPr>
        </p:nvSpPr>
        <p:spPr/>
        <p:txBody>
          <a:bodyPr/>
          <a:lstStyle/>
          <a:p>
            <a:fld id="{6BB3197D-6AC0-4BE0-8F97-97B06AC8A3A1}" type="slidenum">
              <a:rPr lang="zh-CN" altLang="en-US" smtClean="0"/>
              <a:pPr/>
              <a:t>25</a:t>
            </a:fld>
            <a:r>
              <a:rPr lang="en-US" altLang="zh-CN"/>
              <a:t>/32</a:t>
            </a:r>
            <a:endParaRPr lang="zh-CN" altLang="en-US" dirty="0"/>
          </a:p>
        </p:txBody>
      </p:sp>
    </p:spTree>
    <p:extLst>
      <p:ext uri="{BB962C8B-B14F-4D97-AF65-F5344CB8AC3E}">
        <p14:creationId xmlns:p14="http://schemas.microsoft.com/office/powerpoint/2010/main" val="3053462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animBg="1"/>
      <p:bldP spid="15" grpId="0" animBg="1"/>
      <p:bldP spid="17" grpId="0" animBg="1"/>
      <p:bldP spid="1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6A0018-41F3-4065-9074-E0E720C16042}"/>
              </a:ext>
            </a:extLst>
          </p:cNvPr>
          <p:cNvSpPr>
            <a:spLocks noGrp="1"/>
          </p:cNvSpPr>
          <p:nvPr>
            <p:ph type="title"/>
          </p:nvPr>
        </p:nvSpPr>
        <p:spPr/>
        <p:txBody>
          <a:bodyPr/>
          <a:lstStyle/>
          <a:p>
            <a:r>
              <a:rPr lang="en-US" altLang="zh-CN" dirty="0"/>
              <a:t>Maintain an OSP (CI/CD)</a:t>
            </a:r>
            <a:endParaRPr lang="zh-CN" altLang="en-US" dirty="0"/>
          </a:p>
        </p:txBody>
      </p:sp>
      <p:sp>
        <p:nvSpPr>
          <p:cNvPr id="3" name="内容占位符 2">
            <a:extLst>
              <a:ext uri="{FF2B5EF4-FFF2-40B4-BE49-F238E27FC236}">
                <a16:creationId xmlns:a16="http://schemas.microsoft.com/office/drawing/2014/main" id="{432F2535-103D-4A12-B69F-F975744AFCCA}"/>
              </a:ext>
            </a:extLst>
          </p:cNvPr>
          <p:cNvSpPr>
            <a:spLocks noGrp="1"/>
          </p:cNvSpPr>
          <p:nvPr>
            <p:ph idx="1"/>
          </p:nvPr>
        </p:nvSpPr>
        <p:spPr/>
        <p:txBody>
          <a:bodyPr/>
          <a:lstStyle/>
          <a:p>
            <a:r>
              <a:rPr lang="en-US" altLang="zh-CN" dirty="0"/>
              <a:t>Continuous Delivery(CD) with GitHub Action</a:t>
            </a:r>
          </a:p>
          <a:p>
            <a:endParaRPr lang="zh-CN" altLang="en-US" dirty="0"/>
          </a:p>
        </p:txBody>
      </p:sp>
      <p:pic>
        <p:nvPicPr>
          <p:cNvPr id="5" name="图片 4">
            <a:extLst>
              <a:ext uri="{FF2B5EF4-FFF2-40B4-BE49-F238E27FC236}">
                <a16:creationId xmlns:a16="http://schemas.microsoft.com/office/drawing/2014/main" id="{9408E3D2-EA9C-41E7-9161-B7EECC04D2CD}"/>
              </a:ext>
            </a:extLst>
          </p:cNvPr>
          <p:cNvPicPr>
            <a:picLocks noChangeAspect="1"/>
          </p:cNvPicPr>
          <p:nvPr/>
        </p:nvPicPr>
        <p:blipFill>
          <a:blip r:embed="rId3"/>
          <a:stretch>
            <a:fillRect/>
          </a:stretch>
        </p:blipFill>
        <p:spPr>
          <a:xfrm>
            <a:off x="366860" y="2718896"/>
            <a:ext cx="8343900" cy="3343275"/>
          </a:xfrm>
          <a:prstGeom prst="rect">
            <a:avLst/>
          </a:prstGeom>
        </p:spPr>
      </p:pic>
      <p:sp>
        <p:nvSpPr>
          <p:cNvPr id="6" name="文本框 5">
            <a:extLst>
              <a:ext uri="{FF2B5EF4-FFF2-40B4-BE49-F238E27FC236}">
                <a16:creationId xmlns:a16="http://schemas.microsoft.com/office/drawing/2014/main" id="{803D96C8-ED2D-44BC-94C9-1C64C8ABD9CE}"/>
              </a:ext>
            </a:extLst>
          </p:cNvPr>
          <p:cNvSpPr txBox="1"/>
          <p:nvPr/>
        </p:nvSpPr>
        <p:spPr>
          <a:xfrm>
            <a:off x="8898903" y="3300795"/>
            <a:ext cx="3170548" cy="1015663"/>
          </a:xfrm>
          <a:prstGeom prst="rect">
            <a:avLst/>
          </a:prstGeom>
          <a:noFill/>
        </p:spPr>
        <p:txBody>
          <a:bodyPr wrap="square" rtlCol="0">
            <a:spAutoFit/>
          </a:bodyPr>
          <a:lstStyle/>
          <a:p>
            <a:r>
              <a:rPr lang="en-US" altLang="zh-CN" sz="2000" dirty="0"/>
              <a:t>Quiz: </a:t>
            </a:r>
          </a:p>
          <a:p>
            <a:r>
              <a:rPr lang="en-US" altLang="zh-CN" sz="2000" dirty="0"/>
              <a:t>Which part of my repo may have problem?</a:t>
            </a:r>
            <a:endParaRPr lang="zh-CN" altLang="en-US" sz="2000" dirty="0"/>
          </a:p>
        </p:txBody>
      </p:sp>
      <p:sp>
        <p:nvSpPr>
          <p:cNvPr id="8" name="文本框 7">
            <a:extLst>
              <a:ext uri="{FF2B5EF4-FFF2-40B4-BE49-F238E27FC236}">
                <a16:creationId xmlns:a16="http://schemas.microsoft.com/office/drawing/2014/main" id="{2FC06594-593C-4F71-BCB7-E661AA033E2C}"/>
              </a:ext>
            </a:extLst>
          </p:cNvPr>
          <p:cNvSpPr txBox="1"/>
          <p:nvPr/>
        </p:nvSpPr>
        <p:spPr>
          <a:xfrm>
            <a:off x="8898903" y="4451395"/>
            <a:ext cx="3170548" cy="707886"/>
          </a:xfrm>
          <a:prstGeom prst="rect">
            <a:avLst/>
          </a:prstGeom>
          <a:noFill/>
        </p:spPr>
        <p:txBody>
          <a:bodyPr wrap="square" rtlCol="0">
            <a:spAutoFit/>
          </a:bodyPr>
          <a:lstStyle/>
          <a:p>
            <a:r>
              <a:rPr lang="en-US" altLang="zh-CN" sz="2000" dirty="0">
                <a:solidFill>
                  <a:srgbClr val="FF0000"/>
                </a:solidFill>
              </a:rPr>
              <a:t>“matplotlib” not in requirement.txt</a:t>
            </a:r>
            <a:endParaRPr lang="zh-CN" altLang="en-US" sz="2000" dirty="0">
              <a:solidFill>
                <a:srgbClr val="FF0000"/>
              </a:solidFill>
            </a:endParaRPr>
          </a:p>
        </p:txBody>
      </p:sp>
      <p:pic>
        <p:nvPicPr>
          <p:cNvPr id="13" name="图片 12">
            <a:extLst>
              <a:ext uri="{FF2B5EF4-FFF2-40B4-BE49-F238E27FC236}">
                <a16:creationId xmlns:a16="http://schemas.microsoft.com/office/drawing/2014/main" id="{8ED300D8-9E80-4F45-906B-DE4BA0D13471}"/>
              </a:ext>
            </a:extLst>
          </p:cNvPr>
          <p:cNvPicPr>
            <a:picLocks noChangeAspect="1"/>
          </p:cNvPicPr>
          <p:nvPr/>
        </p:nvPicPr>
        <p:blipFill>
          <a:blip r:embed="rId4"/>
          <a:stretch>
            <a:fillRect/>
          </a:stretch>
        </p:blipFill>
        <p:spPr>
          <a:xfrm>
            <a:off x="366860" y="2306393"/>
            <a:ext cx="11265031" cy="4290004"/>
          </a:xfrm>
          <a:prstGeom prst="rect">
            <a:avLst/>
          </a:prstGeom>
        </p:spPr>
      </p:pic>
      <p:sp>
        <p:nvSpPr>
          <p:cNvPr id="4" name="灯片编号占位符 3">
            <a:extLst>
              <a:ext uri="{FF2B5EF4-FFF2-40B4-BE49-F238E27FC236}">
                <a16:creationId xmlns:a16="http://schemas.microsoft.com/office/drawing/2014/main" id="{2A6BAB30-194C-4C61-A795-CD1CBB00D295}"/>
              </a:ext>
            </a:extLst>
          </p:cNvPr>
          <p:cNvSpPr>
            <a:spLocks noGrp="1"/>
          </p:cNvSpPr>
          <p:nvPr>
            <p:ph type="sldNum" sz="quarter" idx="12"/>
          </p:nvPr>
        </p:nvSpPr>
        <p:spPr/>
        <p:txBody>
          <a:bodyPr/>
          <a:lstStyle/>
          <a:p>
            <a:fld id="{6BB3197D-6AC0-4BE0-8F97-97B06AC8A3A1}" type="slidenum">
              <a:rPr lang="zh-CN" altLang="en-US" smtClean="0"/>
              <a:pPr/>
              <a:t>26</a:t>
            </a:fld>
            <a:r>
              <a:rPr lang="en-US" altLang="zh-CN"/>
              <a:t>/32</a:t>
            </a:r>
            <a:endParaRPr lang="zh-CN" altLang="en-US" dirty="0"/>
          </a:p>
        </p:txBody>
      </p:sp>
    </p:spTree>
    <p:extLst>
      <p:ext uri="{BB962C8B-B14F-4D97-AF65-F5344CB8AC3E}">
        <p14:creationId xmlns:p14="http://schemas.microsoft.com/office/powerpoint/2010/main" val="3634650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F4C4AE-F6DD-4462-BECC-AC9B80AC8A8D}"/>
              </a:ext>
            </a:extLst>
          </p:cNvPr>
          <p:cNvSpPr>
            <a:spLocks noGrp="1"/>
          </p:cNvSpPr>
          <p:nvPr>
            <p:ph type="title"/>
          </p:nvPr>
        </p:nvSpPr>
        <p:spPr/>
        <p:txBody>
          <a:bodyPr/>
          <a:lstStyle/>
          <a:p>
            <a:r>
              <a:rPr lang="en-US" altLang="zh-CN" dirty="0"/>
              <a:t>Call For Contributors!</a:t>
            </a:r>
            <a:endParaRPr lang="zh-CN" altLang="en-US" dirty="0"/>
          </a:p>
        </p:txBody>
      </p:sp>
      <p:pic>
        <p:nvPicPr>
          <p:cNvPr id="7" name="图片 6">
            <a:extLst>
              <a:ext uri="{FF2B5EF4-FFF2-40B4-BE49-F238E27FC236}">
                <a16:creationId xmlns:a16="http://schemas.microsoft.com/office/drawing/2014/main" id="{3A7071CD-1EBD-4D30-A1D8-329295AA39FD}"/>
              </a:ext>
            </a:extLst>
          </p:cNvPr>
          <p:cNvPicPr>
            <a:picLocks noChangeAspect="1"/>
          </p:cNvPicPr>
          <p:nvPr/>
        </p:nvPicPr>
        <p:blipFill rotWithShape="1">
          <a:blip r:embed="rId3"/>
          <a:srcRect t="3641"/>
          <a:stretch/>
        </p:blipFill>
        <p:spPr>
          <a:xfrm>
            <a:off x="614362" y="1513688"/>
            <a:ext cx="7372350" cy="5167312"/>
          </a:xfrm>
          <a:prstGeom prst="rect">
            <a:avLst/>
          </a:prstGeom>
        </p:spPr>
      </p:pic>
      <p:pic>
        <p:nvPicPr>
          <p:cNvPr id="5" name="图片 4">
            <a:extLst>
              <a:ext uri="{FF2B5EF4-FFF2-40B4-BE49-F238E27FC236}">
                <a16:creationId xmlns:a16="http://schemas.microsoft.com/office/drawing/2014/main" id="{FCEFDB47-37BF-4535-977B-1ADD3E2EE42F}"/>
              </a:ext>
            </a:extLst>
          </p:cNvPr>
          <p:cNvPicPr>
            <a:picLocks noChangeAspect="1"/>
          </p:cNvPicPr>
          <p:nvPr/>
        </p:nvPicPr>
        <p:blipFill>
          <a:blip r:embed="rId4"/>
          <a:stretch>
            <a:fillRect/>
          </a:stretch>
        </p:blipFill>
        <p:spPr>
          <a:xfrm>
            <a:off x="6096000" y="775493"/>
            <a:ext cx="3781425" cy="504825"/>
          </a:xfrm>
          <a:prstGeom prst="rect">
            <a:avLst/>
          </a:prstGeom>
        </p:spPr>
      </p:pic>
      <p:sp>
        <p:nvSpPr>
          <p:cNvPr id="6" name="内容占位符 2">
            <a:extLst>
              <a:ext uri="{FF2B5EF4-FFF2-40B4-BE49-F238E27FC236}">
                <a16:creationId xmlns:a16="http://schemas.microsoft.com/office/drawing/2014/main" id="{E8C8ED71-C16A-4946-A73B-A74DFAFB58F1}"/>
              </a:ext>
            </a:extLst>
          </p:cNvPr>
          <p:cNvSpPr>
            <a:spLocks noGrp="1"/>
          </p:cNvSpPr>
          <p:nvPr>
            <p:ph idx="1"/>
          </p:nvPr>
        </p:nvSpPr>
        <p:spPr>
          <a:xfrm>
            <a:off x="8182466" y="1825624"/>
            <a:ext cx="4009534" cy="4855375"/>
          </a:xfrm>
        </p:spPr>
        <p:txBody>
          <a:bodyPr>
            <a:normAutofit lnSpcReduction="10000"/>
          </a:bodyPr>
          <a:lstStyle/>
          <a:p>
            <a:r>
              <a:rPr lang="en-US" altLang="zh-CN" dirty="0"/>
              <a:t>Strength:</a:t>
            </a:r>
          </a:p>
          <a:p>
            <a:pPr lvl="1"/>
            <a:r>
              <a:rPr lang="en-US" altLang="zh-CN" b="1" dirty="0"/>
              <a:t>Many adapters are working on this</a:t>
            </a:r>
          </a:p>
          <a:p>
            <a:r>
              <a:rPr lang="en-US" altLang="zh-CN" dirty="0"/>
              <a:t>Weakness:</a:t>
            </a:r>
          </a:p>
          <a:p>
            <a:pPr lvl="1"/>
            <a:r>
              <a:rPr lang="en-US" altLang="zh-CN" dirty="0"/>
              <a:t>(Relatively) low reputation (by now)</a:t>
            </a:r>
          </a:p>
          <a:p>
            <a:pPr lvl="1"/>
            <a:r>
              <a:rPr lang="en-US" altLang="zh-CN" dirty="0"/>
              <a:t>But </a:t>
            </a:r>
            <a:r>
              <a:rPr lang="en-US" altLang="zh-CN" b="1" dirty="0"/>
              <a:t>will have more</a:t>
            </a:r>
          </a:p>
          <a:p>
            <a:r>
              <a:rPr lang="en-US" altLang="zh-CN" dirty="0"/>
              <a:t>Opportunity:</a:t>
            </a:r>
          </a:p>
          <a:p>
            <a:pPr lvl="1"/>
            <a:r>
              <a:rPr lang="en-US" altLang="zh-CN" dirty="0"/>
              <a:t>No similar repo so far</a:t>
            </a:r>
          </a:p>
          <a:p>
            <a:r>
              <a:rPr lang="en-US" altLang="zh-CN" dirty="0"/>
              <a:t>Threat:</a:t>
            </a:r>
          </a:p>
          <a:p>
            <a:pPr lvl="1"/>
            <a:r>
              <a:rPr lang="en-US" altLang="zh-CN" dirty="0"/>
              <a:t>Other similar repo </a:t>
            </a:r>
          </a:p>
          <a:p>
            <a:pPr lvl="1"/>
            <a:r>
              <a:rPr lang="en-US" altLang="zh-CN" dirty="0"/>
              <a:t>we can </a:t>
            </a:r>
            <a:r>
              <a:rPr lang="en-US" altLang="zh-CN" b="1" dirty="0"/>
              <a:t>occupy the first</a:t>
            </a:r>
          </a:p>
        </p:txBody>
      </p:sp>
      <p:sp>
        <p:nvSpPr>
          <p:cNvPr id="3" name="灯片编号占位符 2">
            <a:extLst>
              <a:ext uri="{FF2B5EF4-FFF2-40B4-BE49-F238E27FC236}">
                <a16:creationId xmlns:a16="http://schemas.microsoft.com/office/drawing/2014/main" id="{6A25BF86-F5AA-4EA0-95BA-99C53D359AF9}"/>
              </a:ext>
            </a:extLst>
          </p:cNvPr>
          <p:cNvSpPr>
            <a:spLocks noGrp="1"/>
          </p:cNvSpPr>
          <p:nvPr>
            <p:ph type="sldNum" sz="quarter" idx="12"/>
          </p:nvPr>
        </p:nvSpPr>
        <p:spPr/>
        <p:txBody>
          <a:bodyPr/>
          <a:lstStyle/>
          <a:p>
            <a:fld id="{6BB3197D-6AC0-4BE0-8F97-97B06AC8A3A1}" type="slidenum">
              <a:rPr lang="zh-CN" altLang="en-US" smtClean="0"/>
              <a:pPr/>
              <a:t>27</a:t>
            </a:fld>
            <a:r>
              <a:rPr lang="en-US" altLang="zh-CN"/>
              <a:t>/32</a:t>
            </a:r>
            <a:endParaRPr lang="zh-CN" altLang="en-US" dirty="0"/>
          </a:p>
        </p:txBody>
      </p:sp>
    </p:spTree>
    <p:extLst>
      <p:ext uri="{BB962C8B-B14F-4D97-AF65-F5344CB8AC3E}">
        <p14:creationId xmlns:p14="http://schemas.microsoft.com/office/powerpoint/2010/main" val="3213310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fade">
                                      <p:cBhvr>
                                        <p:cTn id="18" dur="500"/>
                                        <p:tgtEl>
                                          <p:spTgt spid="6">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Effect transition="in" filter="fade">
                                      <p:cBhvr>
                                        <p:cTn id="21" dur="500"/>
                                        <p:tgtEl>
                                          <p:spTgt spid="6">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
                                            <p:txEl>
                                              <p:pRg st="5" end="5"/>
                                            </p:txEl>
                                          </p:spTgt>
                                        </p:tgtEl>
                                        <p:attrNameLst>
                                          <p:attrName>style.visibility</p:attrName>
                                        </p:attrNameLst>
                                      </p:cBhvr>
                                      <p:to>
                                        <p:strVal val="visible"/>
                                      </p:to>
                                    </p:set>
                                    <p:animEffect transition="in" filter="fade">
                                      <p:cBhvr>
                                        <p:cTn id="26" dur="500"/>
                                        <p:tgtEl>
                                          <p:spTgt spid="6">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animEffect transition="in" filter="fade">
                                      <p:cBhvr>
                                        <p:cTn id="29" dur="500"/>
                                        <p:tgtEl>
                                          <p:spTgt spid="6">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6">
                                            <p:txEl>
                                              <p:pRg st="7" end="7"/>
                                            </p:txEl>
                                          </p:spTgt>
                                        </p:tgtEl>
                                        <p:attrNameLst>
                                          <p:attrName>style.visibility</p:attrName>
                                        </p:attrNameLst>
                                      </p:cBhvr>
                                      <p:to>
                                        <p:strVal val="visible"/>
                                      </p:to>
                                    </p:set>
                                    <p:animEffect transition="in" filter="fade">
                                      <p:cBhvr>
                                        <p:cTn id="34" dur="500"/>
                                        <p:tgtEl>
                                          <p:spTgt spid="6">
                                            <p:txEl>
                                              <p:pRg st="7" end="7"/>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6">
                                            <p:txEl>
                                              <p:pRg st="8" end="8"/>
                                            </p:txEl>
                                          </p:spTgt>
                                        </p:tgtEl>
                                        <p:attrNameLst>
                                          <p:attrName>style.visibility</p:attrName>
                                        </p:attrNameLst>
                                      </p:cBhvr>
                                      <p:to>
                                        <p:strVal val="visible"/>
                                      </p:to>
                                    </p:set>
                                    <p:animEffect transition="in" filter="fade">
                                      <p:cBhvr>
                                        <p:cTn id="37" dur="500"/>
                                        <p:tgtEl>
                                          <p:spTgt spid="6">
                                            <p:txEl>
                                              <p:pRg st="8" end="8"/>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6">
                                            <p:txEl>
                                              <p:pRg st="9" end="9"/>
                                            </p:txEl>
                                          </p:spTgt>
                                        </p:tgtEl>
                                        <p:attrNameLst>
                                          <p:attrName>style.visibility</p:attrName>
                                        </p:attrNameLst>
                                      </p:cBhvr>
                                      <p:to>
                                        <p:strVal val="visible"/>
                                      </p:to>
                                    </p:set>
                                    <p:animEffect transition="in" filter="fade">
                                      <p:cBhvr>
                                        <p:cTn id="40"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43A51B-EF10-45E9-8A0F-A257ACC023A2}"/>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BDEAE9A6-76AC-41A4-8641-CB44EBCE0760}"/>
              </a:ext>
            </a:extLst>
          </p:cNvPr>
          <p:cNvSpPr>
            <a:spLocks noGrp="1"/>
          </p:cNvSpPr>
          <p:nvPr>
            <p:ph idx="1"/>
          </p:nvPr>
        </p:nvSpPr>
        <p:spPr/>
        <p:txBody>
          <a:bodyPr/>
          <a:lstStyle/>
          <a:p>
            <a:endParaRPr lang="zh-CN" altLang="en-US" dirty="0"/>
          </a:p>
        </p:txBody>
      </p:sp>
      <p:pic>
        <p:nvPicPr>
          <p:cNvPr id="5" name="图片 4">
            <a:extLst>
              <a:ext uri="{FF2B5EF4-FFF2-40B4-BE49-F238E27FC236}">
                <a16:creationId xmlns:a16="http://schemas.microsoft.com/office/drawing/2014/main" id="{AB41B9D0-FA92-4006-BD53-488E61259382}"/>
              </a:ext>
            </a:extLst>
          </p:cNvPr>
          <p:cNvPicPr>
            <a:picLocks noChangeAspect="1"/>
          </p:cNvPicPr>
          <p:nvPr/>
        </p:nvPicPr>
        <p:blipFill>
          <a:blip r:embed="rId3"/>
          <a:stretch>
            <a:fillRect/>
          </a:stretch>
        </p:blipFill>
        <p:spPr>
          <a:xfrm>
            <a:off x="1090612" y="681037"/>
            <a:ext cx="10010775" cy="5381625"/>
          </a:xfrm>
          <a:prstGeom prst="rect">
            <a:avLst/>
          </a:prstGeom>
        </p:spPr>
      </p:pic>
      <p:sp>
        <p:nvSpPr>
          <p:cNvPr id="4" name="灯片编号占位符 3">
            <a:extLst>
              <a:ext uri="{FF2B5EF4-FFF2-40B4-BE49-F238E27FC236}">
                <a16:creationId xmlns:a16="http://schemas.microsoft.com/office/drawing/2014/main" id="{A748B8B7-A219-49CA-A052-5E517AA59147}"/>
              </a:ext>
            </a:extLst>
          </p:cNvPr>
          <p:cNvSpPr>
            <a:spLocks noGrp="1"/>
          </p:cNvSpPr>
          <p:nvPr>
            <p:ph type="sldNum" sz="quarter" idx="12"/>
          </p:nvPr>
        </p:nvSpPr>
        <p:spPr/>
        <p:txBody>
          <a:bodyPr/>
          <a:lstStyle/>
          <a:p>
            <a:fld id="{6BB3197D-6AC0-4BE0-8F97-97B06AC8A3A1}" type="slidenum">
              <a:rPr lang="zh-CN" altLang="en-US" smtClean="0"/>
              <a:pPr/>
              <a:t>28</a:t>
            </a:fld>
            <a:r>
              <a:rPr lang="en-US" altLang="zh-CN"/>
              <a:t>/32</a:t>
            </a:r>
            <a:endParaRPr lang="zh-CN" altLang="en-US" dirty="0"/>
          </a:p>
        </p:txBody>
      </p:sp>
    </p:spTree>
    <p:extLst>
      <p:ext uri="{BB962C8B-B14F-4D97-AF65-F5344CB8AC3E}">
        <p14:creationId xmlns:p14="http://schemas.microsoft.com/office/powerpoint/2010/main" val="30673735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C92011-AD67-48E2-B94A-9DA21B3FE47B}"/>
              </a:ext>
            </a:extLst>
          </p:cNvPr>
          <p:cNvSpPr>
            <a:spLocks noGrp="1"/>
          </p:cNvSpPr>
          <p:nvPr>
            <p:ph type="title"/>
          </p:nvPr>
        </p:nvSpPr>
        <p:spPr/>
        <p:txBody>
          <a:bodyPr/>
          <a:lstStyle/>
          <a:p>
            <a:r>
              <a:rPr lang="en-US" altLang="zh-CN" dirty="0"/>
              <a:t>Commonsense-papers (current stats)</a:t>
            </a:r>
            <a:endParaRPr lang="zh-CN" altLang="en-US" dirty="0"/>
          </a:p>
        </p:txBody>
      </p:sp>
      <p:sp>
        <p:nvSpPr>
          <p:cNvPr id="3" name="内容占位符 2">
            <a:extLst>
              <a:ext uri="{FF2B5EF4-FFF2-40B4-BE49-F238E27FC236}">
                <a16:creationId xmlns:a16="http://schemas.microsoft.com/office/drawing/2014/main" id="{3E8CBAEC-0FE3-4480-8048-7C6304BA6C3D}"/>
              </a:ext>
            </a:extLst>
          </p:cNvPr>
          <p:cNvSpPr>
            <a:spLocks noGrp="1"/>
          </p:cNvSpPr>
          <p:nvPr>
            <p:ph idx="1"/>
          </p:nvPr>
        </p:nvSpPr>
        <p:spPr/>
        <p:txBody>
          <a:bodyPr/>
          <a:lstStyle/>
          <a:p>
            <a:endParaRPr lang="zh-CN" altLang="en-US" dirty="0"/>
          </a:p>
        </p:txBody>
      </p:sp>
      <p:pic>
        <p:nvPicPr>
          <p:cNvPr id="6" name="图片 5">
            <a:extLst>
              <a:ext uri="{FF2B5EF4-FFF2-40B4-BE49-F238E27FC236}">
                <a16:creationId xmlns:a16="http://schemas.microsoft.com/office/drawing/2014/main" id="{7BB57958-2A2A-4208-8734-FCF3871A4631}"/>
              </a:ext>
            </a:extLst>
          </p:cNvPr>
          <p:cNvPicPr>
            <a:picLocks noChangeAspect="1"/>
          </p:cNvPicPr>
          <p:nvPr/>
        </p:nvPicPr>
        <p:blipFill>
          <a:blip r:embed="rId3"/>
          <a:stretch>
            <a:fillRect/>
          </a:stretch>
        </p:blipFill>
        <p:spPr>
          <a:xfrm>
            <a:off x="838200" y="1490402"/>
            <a:ext cx="4922520" cy="5202917"/>
          </a:xfrm>
          <a:prstGeom prst="rect">
            <a:avLst/>
          </a:prstGeom>
        </p:spPr>
      </p:pic>
      <p:pic>
        <p:nvPicPr>
          <p:cNvPr id="9" name="图片 8">
            <a:extLst>
              <a:ext uri="{FF2B5EF4-FFF2-40B4-BE49-F238E27FC236}">
                <a16:creationId xmlns:a16="http://schemas.microsoft.com/office/drawing/2014/main" id="{8094E192-E4F4-411C-9E60-7603DBEBF7E8}"/>
              </a:ext>
            </a:extLst>
          </p:cNvPr>
          <p:cNvPicPr>
            <a:picLocks noChangeAspect="1"/>
          </p:cNvPicPr>
          <p:nvPr/>
        </p:nvPicPr>
        <p:blipFill>
          <a:blip r:embed="rId4"/>
          <a:stretch>
            <a:fillRect/>
          </a:stretch>
        </p:blipFill>
        <p:spPr>
          <a:xfrm>
            <a:off x="6342062" y="1395412"/>
            <a:ext cx="3015298" cy="5425375"/>
          </a:xfrm>
          <a:prstGeom prst="rect">
            <a:avLst/>
          </a:prstGeom>
        </p:spPr>
      </p:pic>
      <p:sp>
        <p:nvSpPr>
          <p:cNvPr id="4" name="灯片编号占位符 3">
            <a:extLst>
              <a:ext uri="{FF2B5EF4-FFF2-40B4-BE49-F238E27FC236}">
                <a16:creationId xmlns:a16="http://schemas.microsoft.com/office/drawing/2014/main" id="{54958F8F-D7A3-49F2-B15D-EEDF9751A54E}"/>
              </a:ext>
            </a:extLst>
          </p:cNvPr>
          <p:cNvSpPr>
            <a:spLocks noGrp="1"/>
          </p:cNvSpPr>
          <p:nvPr>
            <p:ph type="sldNum" sz="quarter" idx="12"/>
          </p:nvPr>
        </p:nvSpPr>
        <p:spPr/>
        <p:txBody>
          <a:bodyPr/>
          <a:lstStyle/>
          <a:p>
            <a:fld id="{6BB3197D-6AC0-4BE0-8F97-97B06AC8A3A1}" type="slidenum">
              <a:rPr lang="zh-CN" altLang="en-US" smtClean="0"/>
              <a:pPr/>
              <a:t>29</a:t>
            </a:fld>
            <a:r>
              <a:rPr lang="en-US" altLang="zh-CN"/>
              <a:t>/32</a:t>
            </a:r>
            <a:endParaRPr lang="zh-CN" altLang="en-US" dirty="0"/>
          </a:p>
        </p:txBody>
      </p:sp>
    </p:spTree>
    <p:extLst>
      <p:ext uri="{BB962C8B-B14F-4D97-AF65-F5344CB8AC3E}">
        <p14:creationId xmlns:p14="http://schemas.microsoft.com/office/powerpoint/2010/main" val="969460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4F11A0-3DE2-4F93-BFBE-3822D0797C39}"/>
              </a:ext>
            </a:extLst>
          </p:cNvPr>
          <p:cNvSpPr>
            <a:spLocks noGrp="1"/>
          </p:cNvSpPr>
          <p:nvPr>
            <p:ph type="title"/>
          </p:nvPr>
        </p:nvSpPr>
        <p:spPr/>
        <p:txBody>
          <a:bodyPr/>
          <a:lstStyle/>
          <a:p>
            <a:r>
              <a:rPr lang="en-US" altLang="zh-CN" dirty="0"/>
              <a:t>Example: </a:t>
            </a:r>
            <a:r>
              <a:rPr lang="en-US" altLang="zh-CN" dirty="0" err="1"/>
              <a:t>HarvestText</a:t>
            </a:r>
            <a:r>
              <a:rPr lang="en-US" altLang="zh-CN" dirty="0"/>
              <a:t> (HT)</a:t>
            </a:r>
            <a:endParaRPr lang="zh-CN" altLang="en-US" dirty="0"/>
          </a:p>
        </p:txBody>
      </p:sp>
      <p:sp>
        <p:nvSpPr>
          <p:cNvPr id="3" name="内容占位符 2">
            <a:extLst>
              <a:ext uri="{FF2B5EF4-FFF2-40B4-BE49-F238E27FC236}">
                <a16:creationId xmlns:a16="http://schemas.microsoft.com/office/drawing/2014/main" id="{0E240ED6-942A-4E7F-B4DC-5D1FC5C3AC04}"/>
              </a:ext>
            </a:extLst>
          </p:cNvPr>
          <p:cNvSpPr>
            <a:spLocks noGrp="1"/>
          </p:cNvSpPr>
          <p:nvPr>
            <p:ph idx="1"/>
          </p:nvPr>
        </p:nvSpPr>
        <p:spPr/>
        <p:txBody>
          <a:bodyPr/>
          <a:lstStyle/>
          <a:p>
            <a:r>
              <a:rPr lang="en-US" altLang="zh-CN" dirty="0" err="1"/>
              <a:t>HarvestText</a:t>
            </a:r>
            <a:r>
              <a:rPr lang="en-US" altLang="zh-CN" dirty="0"/>
              <a:t> (HT) is an text preprocessing and keyword-oriented (aspect, entity, etc.) text mining toolkit.</a:t>
            </a:r>
          </a:p>
          <a:p>
            <a:r>
              <a:rPr lang="en-US" altLang="zh-CN" dirty="0"/>
              <a:t>Python Library, mainly for Chinese</a:t>
            </a:r>
          </a:p>
          <a:p>
            <a:pPr marL="0" indent="0">
              <a:buNone/>
            </a:pPr>
            <a:r>
              <a:rPr lang="en-US" altLang="zh-CN" dirty="0"/>
              <a:t> </a:t>
            </a:r>
            <a:endParaRPr lang="zh-CN" altLang="en-US" dirty="0"/>
          </a:p>
        </p:txBody>
      </p:sp>
      <p:pic>
        <p:nvPicPr>
          <p:cNvPr id="10" name="图片 9">
            <a:extLst>
              <a:ext uri="{FF2B5EF4-FFF2-40B4-BE49-F238E27FC236}">
                <a16:creationId xmlns:a16="http://schemas.microsoft.com/office/drawing/2014/main" id="{6E0A850B-79F1-4C59-9F4A-185C7C8A98BC}"/>
              </a:ext>
            </a:extLst>
          </p:cNvPr>
          <p:cNvPicPr>
            <a:picLocks noChangeAspect="1"/>
          </p:cNvPicPr>
          <p:nvPr/>
        </p:nvPicPr>
        <p:blipFill rotWithShape="1">
          <a:blip r:embed="rId3"/>
          <a:srcRect b="19886"/>
          <a:stretch/>
        </p:blipFill>
        <p:spPr>
          <a:xfrm>
            <a:off x="2279821" y="3252458"/>
            <a:ext cx="7333735" cy="3475183"/>
          </a:xfrm>
          <a:prstGeom prst="rect">
            <a:avLst/>
          </a:prstGeom>
        </p:spPr>
      </p:pic>
      <p:sp>
        <p:nvSpPr>
          <p:cNvPr id="4" name="灯片编号占位符 3">
            <a:extLst>
              <a:ext uri="{FF2B5EF4-FFF2-40B4-BE49-F238E27FC236}">
                <a16:creationId xmlns:a16="http://schemas.microsoft.com/office/drawing/2014/main" id="{A9BBD1D5-1D6B-4963-A547-C92A6478455A}"/>
              </a:ext>
            </a:extLst>
          </p:cNvPr>
          <p:cNvSpPr>
            <a:spLocks noGrp="1"/>
          </p:cNvSpPr>
          <p:nvPr>
            <p:ph type="sldNum" sz="quarter" idx="12"/>
          </p:nvPr>
        </p:nvSpPr>
        <p:spPr/>
        <p:txBody>
          <a:bodyPr/>
          <a:lstStyle/>
          <a:p>
            <a:fld id="{6BB3197D-6AC0-4BE0-8F97-97B06AC8A3A1}" type="slidenum">
              <a:rPr lang="zh-CN" altLang="en-US" smtClean="0"/>
              <a:pPr/>
              <a:t>3</a:t>
            </a:fld>
            <a:r>
              <a:rPr lang="en-US" altLang="zh-CN"/>
              <a:t>/32</a:t>
            </a:r>
            <a:endParaRPr lang="zh-CN" altLang="en-US" dirty="0"/>
          </a:p>
        </p:txBody>
      </p:sp>
    </p:spTree>
    <p:extLst>
      <p:ext uri="{BB962C8B-B14F-4D97-AF65-F5344CB8AC3E}">
        <p14:creationId xmlns:p14="http://schemas.microsoft.com/office/powerpoint/2010/main" val="20559656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C92011-AD67-48E2-B94A-9DA21B3FE47B}"/>
              </a:ext>
            </a:extLst>
          </p:cNvPr>
          <p:cNvSpPr>
            <a:spLocks noGrp="1"/>
          </p:cNvSpPr>
          <p:nvPr>
            <p:ph type="title"/>
          </p:nvPr>
        </p:nvSpPr>
        <p:spPr/>
        <p:txBody>
          <a:bodyPr/>
          <a:lstStyle/>
          <a:p>
            <a:r>
              <a:rPr lang="en-US" altLang="zh-CN" dirty="0"/>
              <a:t>Commonsense-papers (Roadmap)</a:t>
            </a:r>
            <a:endParaRPr lang="zh-CN" altLang="en-US" dirty="0"/>
          </a:p>
        </p:txBody>
      </p:sp>
      <p:sp>
        <p:nvSpPr>
          <p:cNvPr id="3" name="内容占位符 2">
            <a:extLst>
              <a:ext uri="{FF2B5EF4-FFF2-40B4-BE49-F238E27FC236}">
                <a16:creationId xmlns:a16="http://schemas.microsoft.com/office/drawing/2014/main" id="{3E8CBAEC-0FE3-4480-8048-7C6304BA6C3D}"/>
              </a:ext>
            </a:extLst>
          </p:cNvPr>
          <p:cNvSpPr>
            <a:spLocks noGrp="1"/>
          </p:cNvSpPr>
          <p:nvPr>
            <p:ph idx="1"/>
          </p:nvPr>
        </p:nvSpPr>
        <p:spPr/>
        <p:txBody>
          <a:bodyPr/>
          <a:lstStyle/>
          <a:p>
            <a:r>
              <a:rPr lang="en-US" altLang="zh-CN" dirty="0"/>
              <a:t>Goal of the repository:</a:t>
            </a:r>
          </a:p>
          <a:p>
            <a:r>
              <a:rPr lang="en-US" altLang="zh-CN" dirty="0"/>
              <a:t>By</a:t>
            </a:r>
          </a:p>
          <a:p>
            <a:pPr lvl="1"/>
            <a:r>
              <a:rPr lang="en-US" altLang="zh-CN" dirty="0"/>
              <a:t>selecting the most representative and innovative papers in the research field of </a:t>
            </a:r>
            <a:r>
              <a:rPr lang="en-US" altLang="zh-CN" b="1" dirty="0"/>
              <a:t>commonsense knowledge</a:t>
            </a:r>
          </a:p>
          <a:p>
            <a:pPr lvl="1"/>
            <a:r>
              <a:rPr lang="en-US" altLang="zh-CN" dirty="0"/>
              <a:t>providing taxonomy/classification as well as statistics of these papers </a:t>
            </a:r>
          </a:p>
          <a:p>
            <a:r>
              <a:rPr lang="en-US" altLang="zh-CN" dirty="0"/>
              <a:t>To </a:t>
            </a:r>
          </a:p>
          <a:p>
            <a:pPr lvl="1"/>
            <a:r>
              <a:rPr lang="en-US" altLang="zh-CN" dirty="0"/>
              <a:t>give a quick overview of the field</a:t>
            </a:r>
          </a:p>
          <a:p>
            <a:pPr lvl="1"/>
            <a:r>
              <a:rPr lang="en-US" altLang="zh-CN" dirty="0"/>
              <a:t>help focused reading on certain topic</a:t>
            </a:r>
          </a:p>
          <a:p>
            <a:r>
              <a:rPr lang="en-US" altLang="zh-CN" dirty="0"/>
              <a:t>Since I can’t give a complete paper-list by myself, your contributions are largely appreciated!</a:t>
            </a:r>
            <a:endParaRPr lang="zh-CN" altLang="en-US" dirty="0"/>
          </a:p>
        </p:txBody>
      </p:sp>
      <p:sp>
        <p:nvSpPr>
          <p:cNvPr id="4" name="灯片编号占位符 3">
            <a:extLst>
              <a:ext uri="{FF2B5EF4-FFF2-40B4-BE49-F238E27FC236}">
                <a16:creationId xmlns:a16="http://schemas.microsoft.com/office/drawing/2014/main" id="{4AE305D4-04F3-41E1-9D05-C5AD9B919036}"/>
              </a:ext>
            </a:extLst>
          </p:cNvPr>
          <p:cNvSpPr>
            <a:spLocks noGrp="1"/>
          </p:cNvSpPr>
          <p:nvPr>
            <p:ph type="sldNum" sz="quarter" idx="12"/>
          </p:nvPr>
        </p:nvSpPr>
        <p:spPr/>
        <p:txBody>
          <a:bodyPr/>
          <a:lstStyle/>
          <a:p>
            <a:fld id="{6BB3197D-6AC0-4BE0-8F97-97B06AC8A3A1}" type="slidenum">
              <a:rPr lang="zh-CN" altLang="en-US" smtClean="0"/>
              <a:pPr/>
              <a:t>30</a:t>
            </a:fld>
            <a:r>
              <a:rPr lang="en-US" altLang="zh-CN"/>
              <a:t>/32</a:t>
            </a:r>
            <a:endParaRPr lang="zh-CN" altLang="en-US" dirty="0"/>
          </a:p>
        </p:txBody>
      </p:sp>
    </p:spTree>
    <p:extLst>
      <p:ext uri="{BB962C8B-B14F-4D97-AF65-F5344CB8AC3E}">
        <p14:creationId xmlns:p14="http://schemas.microsoft.com/office/powerpoint/2010/main" val="2796592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5735F7-34CA-455D-A562-1DF3776E145C}"/>
              </a:ext>
            </a:extLst>
          </p:cNvPr>
          <p:cNvSpPr>
            <a:spLocks noGrp="1"/>
          </p:cNvSpPr>
          <p:nvPr>
            <p:ph type="title"/>
          </p:nvPr>
        </p:nvSpPr>
        <p:spPr/>
        <p:txBody>
          <a:bodyPr/>
          <a:lstStyle/>
          <a:p>
            <a:r>
              <a:rPr lang="en-US" altLang="zh-CN" dirty="0"/>
              <a:t>Conclusion</a:t>
            </a:r>
            <a:endParaRPr lang="zh-CN" altLang="en-US" dirty="0"/>
          </a:p>
        </p:txBody>
      </p:sp>
      <p:sp>
        <p:nvSpPr>
          <p:cNvPr id="3" name="内容占位符 2">
            <a:extLst>
              <a:ext uri="{FF2B5EF4-FFF2-40B4-BE49-F238E27FC236}">
                <a16:creationId xmlns:a16="http://schemas.microsoft.com/office/drawing/2014/main" id="{F12C8557-009D-4D3C-B5F4-C4DC028DA2E6}"/>
              </a:ext>
            </a:extLst>
          </p:cNvPr>
          <p:cNvSpPr>
            <a:spLocks noGrp="1"/>
          </p:cNvSpPr>
          <p:nvPr>
            <p:ph idx="1"/>
          </p:nvPr>
        </p:nvSpPr>
        <p:spPr/>
        <p:txBody>
          <a:bodyPr/>
          <a:lstStyle/>
          <a:p>
            <a:r>
              <a:rPr lang="en-US" altLang="zh-CN" dirty="0"/>
              <a:t>Why and when to develop an OSP</a:t>
            </a:r>
          </a:p>
          <a:p>
            <a:r>
              <a:rPr lang="en-US" altLang="zh-CN" dirty="0"/>
              <a:t>How to develop/promote/maintain an OSP</a:t>
            </a:r>
          </a:p>
          <a:p>
            <a:r>
              <a:rPr lang="en-US" altLang="zh-CN" dirty="0"/>
              <a:t>Can learn all kinds of skills</a:t>
            </a:r>
          </a:p>
          <a:p>
            <a:pPr lvl="1"/>
            <a:r>
              <a:rPr lang="en-US" altLang="zh-CN" dirty="0"/>
              <a:t>Decision making (SWOT)</a:t>
            </a:r>
          </a:p>
          <a:p>
            <a:pPr lvl="1"/>
            <a:r>
              <a:rPr lang="en-US" altLang="zh-CN" dirty="0"/>
              <a:t>Software engineering (Git, Project structure, CI/CD, …)</a:t>
            </a:r>
          </a:p>
          <a:p>
            <a:pPr lvl="1"/>
            <a:r>
              <a:rPr lang="en-US" altLang="zh-CN" dirty="0"/>
              <a:t>Marketing</a:t>
            </a:r>
          </a:p>
          <a:p>
            <a:r>
              <a:rPr lang="en-US" altLang="zh-CN" dirty="0"/>
              <a:t>Fulfilling experience with collaboration and contribution</a:t>
            </a:r>
          </a:p>
          <a:p>
            <a:r>
              <a:rPr lang="en-US" altLang="zh-CN" dirty="0"/>
              <a:t>Let’s make                                          great again(MAGA)! </a:t>
            </a:r>
            <a:endParaRPr lang="zh-CN" altLang="en-US" dirty="0"/>
          </a:p>
        </p:txBody>
      </p:sp>
      <p:pic>
        <p:nvPicPr>
          <p:cNvPr id="5" name="图片 4">
            <a:extLst>
              <a:ext uri="{FF2B5EF4-FFF2-40B4-BE49-F238E27FC236}">
                <a16:creationId xmlns:a16="http://schemas.microsoft.com/office/drawing/2014/main" id="{A96A033B-3717-4936-86B6-F18F59B6B82F}"/>
              </a:ext>
            </a:extLst>
          </p:cNvPr>
          <p:cNvPicPr>
            <a:picLocks noChangeAspect="1"/>
          </p:cNvPicPr>
          <p:nvPr/>
        </p:nvPicPr>
        <p:blipFill>
          <a:blip r:embed="rId2"/>
          <a:stretch>
            <a:fillRect/>
          </a:stretch>
        </p:blipFill>
        <p:spPr>
          <a:xfrm>
            <a:off x="2881459" y="5055263"/>
            <a:ext cx="3781425" cy="504825"/>
          </a:xfrm>
          <a:prstGeom prst="rect">
            <a:avLst/>
          </a:prstGeom>
        </p:spPr>
      </p:pic>
      <p:sp>
        <p:nvSpPr>
          <p:cNvPr id="4" name="灯片编号占位符 3">
            <a:extLst>
              <a:ext uri="{FF2B5EF4-FFF2-40B4-BE49-F238E27FC236}">
                <a16:creationId xmlns:a16="http://schemas.microsoft.com/office/drawing/2014/main" id="{65B896F4-A1DD-41AA-86BB-193B7181CF1B}"/>
              </a:ext>
            </a:extLst>
          </p:cNvPr>
          <p:cNvSpPr>
            <a:spLocks noGrp="1"/>
          </p:cNvSpPr>
          <p:nvPr>
            <p:ph type="sldNum" sz="quarter" idx="12"/>
          </p:nvPr>
        </p:nvSpPr>
        <p:spPr/>
        <p:txBody>
          <a:bodyPr/>
          <a:lstStyle/>
          <a:p>
            <a:fld id="{6BB3197D-6AC0-4BE0-8F97-97B06AC8A3A1}" type="slidenum">
              <a:rPr lang="zh-CN" altLang="en-US" smtClean="0"/>
              <a:pPr/>
              <a:t>31</a:t>
            </a:fld>
            <a:r>
              <a:rPr lang="en-US" altLang="zh-CN"/>
              <a:t>/32</a:t>
            </a:r>
            <a:endParaRPr lang="zh-CN" altLang="en-US" dirty="0"/>
          </a:p>
        </p:txBody>
      </p:sp>
    </p:spTree>
    <p:extLst>
      <p:ext uri="{BB962C8B-B14F-4D97-AF65-F5344CB8AC3E}">
        <p14:creationId xmlns:p14="http://schemas.microsoft.com/office/powerpoint/2010/main" val="1843126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0F7AEB-5887-4B00-8EC3-CC15E0B0F409}"/>
              </a:ext>
            </a:extLst>
          </p:cNvPr>
          <p:cNvSpPr>
            <a:spLocks noGrp="1"/>
          </p:cNvSpPr>
          <p:nvPr>
            <p:ph type="title"/>
          </p:nvPr>
        </p:nvSpPr>
        <p:spPr/>
        <p:txBody>
          <a:bodyPr/>
          <a:lstStyle/>
          <a:p>
            <a:r>
              <a:rPr lang="en-US" altLang="zh-CN" dirty="0"/>
              <a:t>Follow me on </a:t>
            </a:r>
            <a:r>
              <a:rPr lang="en-US" altLang="zh-CN" dirty="0" err="1"/>
              <a:t>Github</a:t>
            </a:r>
            <a:r>
              <a:rPr lang="en-US" altLang="zh-CN" dirty="0"/>
              <a:t>!</a:t>
            </a:r>
            <a:endParaRPr lang="zh-CN" altLang="en-US" dirty="0"/>
          </a:p>
        </p:txBody>
      </p:sp>
      <p:pic>
        <p:nvPicPr>
          <p:cNvPr id="5" name="内容占位符 4">
            <a:extLst>
              <a:ext uri="{FF2B5EF4-FFF2-40B4-BE49-F238E27FC236}">
                <a16:creationId xmlns:a16="http://schemas.microsoft.com/office/drawing/2014/main" id="{45322D93-888B-4BAD-82AC-047128E89FC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63853" y="1847696"/>
            <a:ext cx="4339384" cy="4339384"/>
          </a:xfrm>
        </p:spPr>
      </p:pic>
      <p:sp>
        <p:nvSpPr>
          <p:cNvPr id="6" name="矩形 5">
            <a:extLst>
              <a:ext uri="{FF2B5EF4-FFF2-40B4-BE49-F238E27FC236}">
                <a16:creationId xmlns:a16="http://schemas.microsoft.com/office/drawing/2014/main" id="{99F4DDF0-A378-443C-AD7D-8D624358A6E5}"/>
              </a:ext>
            </a:extLst>
          </p:cNvPr>
          <p:cNvSpPr/>
          <p:nvPr/>
        </p:nvSpPr>
        <p:spPr>
          <a:xfrm>
            <a:off x="6345569" y="3306679"/>
            <a:ext cx="3600666" cy="923330"/>
          </a:xfrm>
          <a:prstGeom prst="rect">
            <a:avLst/>
          </a:prstGeom>
          <a:noFill/>
        </p:spPr>
        <p:txBody>
          <a:bodyPr wrap="none" lIns="91440" tIns="45720" rIns="91440" bIns="45720">
            <a:spAutoFit/>
          </a:bodyPr>
          <a:lstStyle/>
          <a:p>
            <a:pPr algn="ctr"/>
            <a:r>
              <a:rPr lang="en-US" altLang="zh-CN" sz="5400" dirty="0">
                <a:ln w="0"/>
                <a:solidFill>
                  <a:srgbClr val="FF0000"/>
                </a:solidFill>
                <a:effectLst>
                  <a:outerShdw blurRad="38100" dist="25400" dir="5400000" algn="ctr" rotWithShape="0">
                    <a:srgbClr val="6E747A">
                      <a:alpha val="43000"/>
                    </a:srgbClr>
                  </a:outerShdw>
                </a:effectLst>
              </a:rPr>
              <a:t>b</a:t>
            </a:r>
            <a:r>
              <a:rPr lang="en-US" altLang="zh-CN" sz="5400" b="0" cap="none" spc="0" dirty="0">
                <a:ln w="0"/>
                <a:solidFill>
                  <a:srgbClr val="FF0000"/>
                </a:solidFill>
                <a:effectLst>
                  <a:outerShdw blurRad="38100" dist="25400" dir="5400000" algn="ctr" rotWithShape="0">
                    <a:srgbClr val="6E747A">
                      <a:alpha val="43000"/>
                    </a:srgbClr>
                  </a:outerShdw>
                </a:effectLst>
              </a:rPr>
              <a:t>lade  </a:t>
            </a:r>
            <a:r>
              <a:rPr lang="zh-CN" altLang="en-US" sz="5400" b="0" cap="none" spc="0" dirty="0">
                <a:ln w="0"/>
                <a:solidFill>
                  <a:srgbClr val="FF0000"/>
                </a:solidFill>
                <a:effectLst>
                  <a:outerShdw blurRad="38100" dist="25400" dir="5400000" algn="ctr" rotWithShape="0">
                    <a:srgbClr val="6E747A">
                      <a:alpha val="43000"/>
                    </a:srgbClr>
                  </a:outerShdw>
                </a:effectLst>
              </a:rPr>
              <a:t>坚强</a:t>
            </a:r>
          </a:p>
        </p:txBody>
      </p:sp>
      <p:sp>
        <p:nvSpPr>
          <p:cNvPr id="8" name="矩形 7">
            <a:extLst>
              <a:ext uri="{FF2B5EF4-FFF2-40B4-BE49-F238E27FC236}">
                <a16:creationId xmlns:a16="http://schemas.microsoft.com/office/drawing/2014/main" id="{AFE50743-7781-48D8-B01B-93A7E83EF7E3}"/>
              </a:ext>
            </a:extLst>
          </p:cNvPr>
          <p:cNvSpPr/>
          <p:nvPr/>
        </p:nvSpPr>
        <p:spPr>
          <a:xfrm>
            <a:off x="6324569" y="4193317"/>
            <a:ext cx="3621665" cy="923330"/>
          </a:xfrm>
          <a:prstGeom prst="rect">
            <a:avLst/>
          </a:prstGeom>
          <a:noFill/>
        </p:spPr>
        <p:txBody>
          <a:bodyPr wrap="square" lIns="91440" tIns="45720" rIns="91440" bIns="45720">
            <a:spAutoFit/>
          </a:bodyPr>
          <a:lstStyle/>
          <a:p>
            <a:pPr algn="ctr"/>
            <a:r>
              <a:rPr lang="en-US" altLang="zh-CN" sz="5400" dirty="0">
                <a:ln w="0"/>
                <a:solidFill>
                  <a:srgbClr val="0070C0"/>
                </a:solidFill>
                <a:effectLst>
                  <a:outerShdw blurRad="38100" dist="25400" dir="5400000" algn="ctr" rotWithShape="0">
                    <a:srgbClr val="6E747A">
                      <a:alpha val="43000"/>
                    </a:srgbClr>
                  </a:outerShdw>
                </a:effectLst>
              </a:rPr>
              <a:t>m</a:t>
            </a:r>
            <a:r>
              <a:rPr lang="en-US" altLang="zh-CN" sz="5400" b="0" cap="none" spc="0" dirty="0">
                <a:ln w="0"/>
                <a:solidFill>
                  <a:srgbClr val="0070C0"/>
                </a:solidFill>
                <a:effectLst>
                  <a:outerShdw blurRad="38100" dist="25400" dir="5400000" algn="ctr" rotWithShape="0">
                    <a:srgbClr val="6E747A">
                      <a:alpha val="43000"/>
                    </a:srgbClr>
                  </a:outerShdw>
                </a:effectLst>
              </a:rPr>
              <a:t>oist  </a:t>
            </a:r>
            <a:r>
              <a:rPr lang="zh-CN" altLang="en-US" sz="5400" dirty="0">
                <a:ln w="0"/>
                <a:solidFill>
                  <a:srgbClr val="0070C0"/>
                </a:solidFill>
                <a:effectLst>
                  <a:outerShdw blurRad="38100" dist="25400" dir="5400000" algn="ctr" rotWithShape="0">
                    <a:srgbClr val="6E747A">
                      <a:alpha val="43000"/>
                    </a:srgbClr>
                  </a:outerShdw>
                </a:effectLst>
              </a:rPr>
              <a:t>润泽</a:t>
            </a:r>
            <a:endParaRPr lang="zh-CN" altLang="en-US" sz="5400" b="0" cap="none" spc="0" dirty="0">
              <a:ln w="0"/>
              <a:solidFill>
                <a:srgbClr val="0070C0"/>
              </a:solidFill>
              <a:effectLst>
                <a:outerShdw blurRad="38100" dist="25400" dir="5400000" algn="ctr" rotWithShape="0">
                  <a:srgbClr val="6E747A">
                    <a:alpha val="43000"/>
                  </a:srgbClr>
                </a:outerShdw>
              </a:effectLst>
            </a:endParaRPr>
          </a:p>
        </p:txBody>
      </p:sp>
      <p:sp>
        <p:nvSpPr>
          <p:cNvPr id="10" name="矩形 9">
            <a:extLst>
              <a:ext uri="{FF2B5EF4-FFF2-40B4-BE49-F238E27FC236}">
                <a16:creationId xmlns:a16="http://schemas.microsoft.com/office/drawing/2014/main" id="{FC66B8C4-057E-44AF-BE23-AE26A9B0BC29}"/>
              </a:ext>
            </a:extLst>
          </p:cNvPr>
          <p:cNvSpPr/>
          <p:nvPr/>
        </p:nvSpPr>
        <p:spPr>
          <a:xfrm>
            <a:off x="6433574" y="5116647"/>
            <a:ext cx="3512660" cy="923330"/>
          </a:xfrm>
          <a:prstGeom prst="rect">
            <a:avLst/>
          </a:prstGeom>
          <a:noFill/>
        </p:spPr>
        <p:txBody>
          <a:bodyPr wrap="square" lIns="91440" tIns="45720" rIns="91440" bIns="45720">
            <a:spAutoFit/>
          </a:bodyPr>
          <a:lstStyle/>
          <a:p>
            <a:pPr algn="ctr"/>
            <a:r>
              <a:rPr lang="en-US" altLang="zh-CN" sz="5400" dirty="0">
                <a:ln w="0"/>
                <a:solidFill>
                  <a:srgbClr val="00B050"/>
                </a:solidFill>
                <a:effectLst>
                  <a:outerShdw blurRad="38100" dist="25400" dir="5400000" algn="ctr" rotWithShape="0">
                    <a:srgbClr val="6E747A">
                      <a:alpha val="43000"/>
                    </a:srgbClr>
                  </a:outerShdw>
                </a:effectLst>
              </a:rPr>
              <a:t>wind  </a:t>
            </a:r>
            <a:r>
              <a:rPr lang="zh-CN" altLang="en-US" sz="5400" dirty="0">
                <a:ln w="0"/>
                <a:solidFill>
                  <a:srgbClr val="00B050"/>
                </a:solidFill>
                <a:effectLst>
                  <a:outerShdw blurRad="38100" dist="25400" dir="5400000" algn="ctr" rotWithShape="0">
                    <a:srgbClr val="6E747A">
                      <a:alpha val="43000"/>
                    </a:srgbClr>
                  </a:outerShdw>
                </a:effectLst>
              </a:rPr>
              <a:t>自由</a:t>
            </a:r>
            <a:r>
              <a:rPr lang="en-US" altLang="zh-CN" sz="5400" dirty="0">
                <a:ln w="0"/>
                <a:solidFill>
                  <a:srgbClr val="00B050"/>
                </a:solidFill>
                <a:effectLst>
                  <a:outerShdw blurRad="38100" dist="25400" dir="5400000" algn="ctr" rotWithShape="0">
                    <a:srgbClr val="6E747A">
                      <a:alpha val="43000"/>
                    </a:srgbClr>
                  </a:outerShdw>
                </a:effectLst>
              </a:rPr>
              <a:t> </a:t>
            </a:r>
            <a:endParaRPr lang="zh-CN" altLang="en-US" sz="5400" b="0" cap="none" spc="0" dirty="0">
              <a:ln w="0"/>
              <a:solidFill>
                <a:srgbClr val="00B050"/>
              </a:solidFill>
              <a:effectLst>
                <a:outerShdw blurRad="38100" dist="25400" dir="5400000" algn="ctr" rotWithShape="0">
                  <a:srgbClr val="6E747A">
                    <a:alpha val="43000"/>
                  </a:srgbClr>
                </a:outerShdw>
              </a:effectLst>
            </a:endParaRPr>
          </a:p>
        </p:txBody>
      </p:sp>
      <p:grpSp>
        <p:nvGrpSpPr>
          <p:cNvPr id="17" name="组合 16">
            <a:extLst>
              <a:ext uri="{FF2B5EF4-FFF2-40B4-BE49-F238E27FC236}">
                <a16:creationId xmlns:a16="http://schemas.microsoft.com/office/drawing/2014/main" id="{D1B819BF-37ED-4A8A-9499-EBC940592B3B}"/>
              </a:ext>
            </a:extLst>
          </p:cNvPr>
          <p:cNvGrpSpPr/>
          <p:nvPr/>
        </p:nvGrpSpPr>
        <p:grpSpPr>
          <a:xfrm>
            <a:off x="5911206" y="1841136"/>
            <a:ext cx="4674678" cy="929890"/>
            <a:chOff x="4582024" y="1744291"/>
            <a:chExt cx="4674678" cy="929890"/>
          </a:xfrm>
        </p:grpSpPr>
        <p:sp>
          <p:nvSpPr>
            <p:cNvPr id="12" name="矩形 11">
              <a:extLst>
                <a:ext uri="{FF2B5EF4-FFF2-40B4-BE49-F238E27FC236}">
                  <a16:creationId xmlns:a16="http://schemas.microsoft.com/office/drawing/2014/main" id="{2DA59043-ED0D-4F21-BED2-CBB79E94826D}"/>
                </a:ext>
              </a:extLst>
            </p:cNvPr>
            <p:cNvSpPr/>
            <p:nvPr/>
          </p:nvSpPr>
          <p:spPr>
            <a:xfrm>
              <a:off x="4582024" y="1744623"/>
              <a:ext cx="4674678" cy="923330"/>
            </a:xfrm>
            <a:prstGeom prst="rect">
              <a:avLst/>
            </a:prstGeom>
            <a:noFill/>
          </p:spPr>
          <p:txBody>
            <a:bodyPr wrap="none" lIns="91440" tIns="45720" rIns="91440" bIns="45720">
              <a:spAutoFit/>
            </a:bodyPr>
            <a:lstStyle/>
            <a:p>
              <a:pPr algn="ctr"/>
              <a:r>
                <a:rPr lang="en-US" altLang="zh-CN" sz="5400" dirty="0">
                  <a:ln w="0"/>
                  <a:solidFill>
                    <a:srgbClr val="FF0000"/>
                  </a:solidFill>
                  <a:effectLst>
                    <a:outerShdw blurRad="38100" dist="25400" dir="5400000" algn="ctr" rotWithShape="0">
                      <a:srgbClr val="6E747A">
                        <a:alpha val="43000"/>
                      </a:srgbClr>
                    </a:outerShdw>
                  </a:effectLst>
                </a:rPr>
                <a:t>b</a:t>
              </a:r>
              <a:r>
                <a:rPr lang="en-US" altLang="zh-CN" sz="5400" b="0" cap="none" spc="0" dirty="0">
                  <a:ln w="0"/>
                  <a:solidFill>
                    <a:srgbClr val="FF0000"/>
                  </a:solidFill>
                  <a:effectLst>
                    <a:outerShdw blurRad="38100" dist="25400" dir="5400000" algn="ctr" rotWithShape="0">
                      <a:srgbClr val="6E747A">
                        <a:alpha val="43000"/>
                      </a:srgbClr>
                    </a:outerShdw>
                  </a:effectLst>
                </a:rPr>
                <a:t>l         a      de</a:t>
              </a:r>
              <a:endParaRPr lang="zh-CN" altLang="en-US" sz="5400" b="0" cap="none" spc="0" dirty="0">
                <a:ln w="0"/>
                <a:solidFill>
                  <a:srgbClr val="FF0000"/>
                </a:solidFill>
                <a:effectLst>
                  <a:outerShdw blurRad="38100" dist="25400" dir="5400000" algn="ctr" rotWithShape="0">
                    <a:srgbClr val="6E747A">
                      <a:alpha val="43000"/>
                    </a:srgbClr>
                  </a:outerShdw>
                </a:effectLst>
              </a:endParaRPr>
            </a:p>
          </p:txBody>
        </p:sp>
        <p:sp>
          <p:nvSpPr>
            <p:cNvPr id="14" name="矩形 13">
              <a:extLst>
                <a:ext uri="{FF2B5EF4-FFF2-40B4-BE49-F238E27FC236}">
                  <a16:creationId xmlns:a16="http://schemas.microsoft.com/office/drawing/2014/main" id="{0A4F3A7B-B46C-4F19-99A0-EC03ABB3494C}"/>
                </a:ext>
              </a:extLst>
            </p:cNvPr>
            <p:cNvSpPr/>
            <p:nvPr/>
          </p:nvSpPr>
          <p:spPr>
            <a:xfrm>
              <a:off x="5185334" y="1744291"/>
              <a:ext cx="1821332" cy="923330"/>
            </a:xfrm>
            <a:prstGeom prst="rect">
              <a:avLst/>
            </a:prstGeom>
            <a:noFill/>
          </p:spPr>
          <p:txBody>
            <a:bodyPr wrap="none" lIns="91440" tIns="45720" rIns="91440" bIns="45720">
              <a:spAutoFit/>
            </a:bodyPr>
            <a:lstStyle/>
            <a:p>
              <a:pPr algn="ctr"/>
              <a:r>
                <a:rPr lang="en-US" altLang="zh-CN" sz="5400" b="0" cap="none" spc="0" dirty="0">
                  <a:ln w="0"/>
                  <a:solidFill>
                    <a:srgbClr val="0070C0"/>
                  </a:solidFill>
                  <a:effectLst>
                    <a:outerShdw blurRad="38100" dist="25400" dir="5400000" algn="ctr" rotWithShape="0">
                      <a:srgbClr val="6E747A">
                        <a:alpha val="43000"/>
                      </a:srgbClr>
                    </a:outerShdw>
                  </a:effectLst>
                </a:rPr>
                <a:t>moist</a:t>
              </a:r>
              <a:endParaRPr lang="zh-CN" altLang="en-US" sz="5400" b="0" cap="none" spc="0" dirty="0">
                <a:ln w="0"/>
                <a:solidFill>
                  <a:srgbClr val="0070C0"/>
                </a:solidFill>
                <a:effectLst>
                  <a:outerShdw blurRad="38100" dist="25400" dir="5400000" algn="ctr" rotWithShape="0">
                    <a:srgbClr val="6E747A">
                      <a:alpha val="43000"/>
                    </a:srgbClr>
                  </a:outerShdw>
                </a:effectLst>
              </a:endParaRPr>
            </a:p>
          </p:txBody>
        </p:sp>
        <p:sp>
          <p:nvSpPr>
            <p:cNvPr id="16" name="矩形 15">
              <a:extLst>
                <a:ext uri="{FF2B5EF4-FFF2-40B4-BE49-F238E27FC236}">
                  <a16:creationId xmlns:a16="http://schemas.microsoft.com/office/drawing/2014/main" id="{015AE954-D4A3-477E-BB15-C746A74C50D9}"/>
                </a:ext>
              </a:extLst>
            </p:cNvPr>
            <p:cNvSpPr/>
            <p:nvPr/>
          </p:nvSpPr>
          <p:spPr>
            <a:xfrm>
              <a:off x="7239875" y="1750851"/>
              <a:ext cx="1603324" cy="923330"/>
            </a:xfrm>
            <a:prstGeom prst="rect">
              <a:avLst/>
            </a:prstGeom>
            <a:noFill/>
          </p:spPr>
          <p:txBody>
            <a:bodyPr wrap="none" lIns="91440" tIns="45720" rIns="91440" bIns="45720">
              <a:spAutoFit/>
            </a:bodyPr>
            <a:lstStyle/>
            <a:p>
              <a:pPr algn="ctr"/>
              <a:r>
                <a:rPr lang="en-US" altLang="zh-CN" sz="5400" dirty="0">
                  <a:ln w="0"/>
                  <a:solidFill>
                    <a:srgbClr val="00B050"/>
                  </a:solidFill>
                  <a:effectLst>
                    <a:outerShdw blurRad="38100" dist="25400" dir="5400000" algn="ctr" rotWithShape="0">
                      <a:srgbClr val="6E747A">
                        <a:alpha val="43000"/>
                      </a:srgbClr>
                    </a:outerShdw>
                  </a:effectLst>
                </a:rPr>
                <a:t>wind</a:t>
              </a:r>
              <a:endParaRPr lang="zh-CN" altLang="en-US" sz="5400" b="0" cap="none" spc="0" dirty="0">
                <a:ln w="0"/>
                <a:solidFill>
                  <a:srgbClr val="00B050"/>
                </a:solidFill>
                <a:effectLst>
                  <a:outerShdw blurRad="38100" dist="25400" dir="5400000" algn="ctr" rotWithShape="0">
                    <a:srgbClr val="6E747A">
                      <a:alpha val="43000"/>
                    </a:srgbClr>
                  </a:outerShdw>
                </a:effectLst>
              </a:endParaRPr>
            </a:p>
          </p:txBody>
        </p:sp>
      </p:grpSp>
      <p:sp>
        <p:nvSpPr>
          <p:cNvPr id="3" name="灯片编号占位符 2">
            <a:extLst>
              <a:ext uri="{FF2B5EF4-FFF2-40B4-BE49-F238E27FC236}">
                <a16:creationId xmlns:a16="http://schemas.microsoft.com/office/drawing/2014/main" id="{BB184142-B7AB-4ED9-9B9A-47ACDDB3E96C}"/>
              </a:ext>
            </a:extLst>
          </p:cNvPr>
          <p:cNvSpPr>
            <a:spLocks noGrp="1"/>
          </p:cNvSpPr>
          <p:nvPr>
            <p:ph type="sldNum" sz="quarter" idx="12"/>
          </p:nvPr>
        </p:nvSpPr>
        <p:spPr/>
        <p:txBody>
          <a:bodyPr/>
          <a:lstStyle/>
          <a:p>
            <a:fld id="{6BB3197D-6AC0-4BE0-8F97-97B06AC8A3A1}" type="slidenum">
              <a:rPr lang="zh-CN" altLang="en-US" smtClean="0"/>
              <a:pPr/>
              <a:t>32</a:t>
            </a:fld>
            <a:r>
              <a:rPr lang="en-US" altLang="zh-CN"/>
              <a:t>/32</a:t>
            </a:r>
            <a:endParaRPr lang="zh-CN" altLang="en-US" dirty="0"/>
          </a:p>
        </p:txBody>
      </p:sp>
    </p:spTree>
    <p:extLst>
      <p:ext uri="{BB962C8B-B14F-4D97-AF65-F5344CB8AC3E}">
        <p14:creationId xmlns:p14="http://schemas.microsoft.com/office/powerpoint/2010/main" val="1409992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8D5C08-125F-46F5-98DF-0166498C63E7}"/>
              </a:ext>
            </a:extLst>
          </p:cNvPr>
          <p:cNvSpPr>
            <a:spLocks noGrp="1"/>
          </p:cNvSpPr>
          <p:nvPr>
            <p:ph type="title"/>
          </p:nvPr>
        </p:nvSpPr>
        <p:spPr/>
        <p:txBody>
          <a:bodyPr/>
          <a:lstStyle/>
          <a:p>
            <a:r>
              <a:rPr lang="en-US" altLang="zh-CN" dirty="0"/>
              <a:t>Text preprocessing</a:t>
            </a:r>
            <a:endParaRPr lang="zh-CN" altLang="en-US" dirty="0"/>
          </a:p>
        </p:txBody>
      </p:sp>
      <p:sp>
        <p:nvSpPr>
          <p:cNvPr id="3" name="内容占位符 2">
            <a:extLst>
              <a:ext uri="{FF2B5EF4-FFF2-40B4-BE49-F238E27FC236}">
                <a16:creationId xmlns:a16="http://schemas.microsoft.com/office/drawing/2014/main" id="{880A382B-3C0F-4C10-9B82-B05BA59C2659}"/>
              </a:ext>
            </a:extLst>
          </p:cNvPr>
          <p:cNvSpPr>
            <a:spLocks noGrp="1"/>
          </p:cNvSpPr>
          <p:nvPr>
            <p:ph idx="1"/>
          </p:nvPr>
        </p:nvSpPr>
        <p:spPr>
          <a:xfrm>
            <a:off x="7086598" y="1825625"/>
            <a:ext cx="4267201" cy="4351338"/>
          </a:xfrm>
        </p:spPr>
        <p:txBody>
          <a:bodyPr/>
          <a:lstStyle/>
          <a:p>
            <a:r>
              <a:rPr lang="en-US" altLang="zh-CN" dirty="0"/>
              <a:t>Text Cleaning</a:t>
            </a:r>
          </a:p>
          <a:p>
            <a:pPr lvl="1"/>
            <a:r>
              <a:rPr lang="en-US" altLang="zh-CN" dirty="0"/>
              <a:t>Weibo format</a:t>
            </a:r>
          </a:p>
          <a:p>
            <a:pPr lvl="1"/>
            <a:r>
              <a:rPr lang="en-US" altLang="zh-CN" dirty="0"/>
              <a:t>Emoji</a:t>
            </a:r>
          </a:p>
          <a:p>
            <a:pPr lvl="1"/>
            <a:r>
              <a:rPr lang="en-US" altLang="zh-CN" dirty="0"/>
              <a:t>URL</a:t>
            </a:r>
          </a:p>
          <a:p>
            <a:pPr lvl="1"/>
            <a:r>
              <a:rPr lang="en-US" altLang="zh-CN" dirty="0"/>
              <a:t>HTML</a:t>
            </a:r>
          </a:p>
          <a:p>
            <a:pPr lvl="1"/>
            <a:r>
              <a:rPr lang="en-US" altLang="zh-CN" dirty="0"/>
              <a:t>Traditional Chinese to Simplified Chinese</a:t>
            </a:r>
          </a:p>
          <a:p>
            <a:pPr lvl="1"/>
            <a:r>
              <a:rPr lang="en-US" altLang="zh-CN" dirty="0"/>
              <a:t>……</a:t>
            </a:r>
          </a:p>
          <a:p>
            <a:pPr lvl="1"/>
            <a:endParaRPr lang="zh-CN" altLang="en-US" dirty="0"/>
          </a:p>
        </p:txBody>
      </p:sp>
      <p:pic>
        <p:nvPicPr>
          <p:cNvPr id="5" name="图片 4">
            <a:extLst>
              <a:ext uri="{FF2B5EF4-FFF2-40B4-BE49-F238E27FC236}">
                <a16:creationId xmlns:a16="http://schemas.microsoft.com/office/drawing/2014/main" id="{E69B9B1D-DBD9-4682-8D11-69A71C3D2ACA}"/>
              </a:ext>
            </a:extLst>
          </p:cNvPr>
          <p:cNvPicPr>
            <a:picLocks noChangeAspect="1"/>
          </p:cNvPicPr>
          <p:nvPr/>
        </p:nvPicPr>
        <p:blipFill rotWithShape="1">
          <a:blip r:embed="rId3"/>
          <a:srcRect t="4772"/>
          <a:stretch/>
        </p:blipFill>
        <p:spPr>
          <a:xfrm>
            <a:off x="401864" y="1350635"/>
            <a:ext cx="6684734" cy="5437595"/>
          </a:xfrm>
          <a:prstGeom prst="rect">
            <a:avLst/>
          </a:prstGeom>
        </p:spPr>
      </p:pic>
      <p:sp>
        <p:nvSpPr>
          <p:cNvPr id="4" name="灯片编号占位符 3">
            <a:extLst>
              <a:ext uri="{FF2B5EF4-FFF2-40B4-BE49-F238E27FC236}">
                <a16:creationId xmlns:a16="http://schemas.microsoft.com/office/drawing/2014/main" id="{78F6D172-0BC3-4A9C-99D5-0C14329DA8EA}"/>
              </a:ext>
            </a:extLst>
          </p:cNvPr>
          <p:cNvSpPr>
            <a:spLocks noGrp="1"/>
          </p:cNvSpPr>
          <p:nvPr>
            <p:ph type="sldNum" sz="quarter" idx="12"/>
          </p:nvPr>
        </p:nvSpPr>
        <p:spPr/>
        <p:txBody>
          <a:bodyPr/>
          <a:lstStyle/>
          <a:p>
            <a:fld id="{6BB3197D-6AC0-4BE0-8F97-97B06AC8A3A1}" type="slidenum">
              <a:rPr lang="zh-CN" altLang="en-US" smtClean="0"/>
              <a:pPr/>
              <a:t>4</a:t>
            </a:fld>
            <a:r>
              <a:rPr lang="en-US" altLang="zh-CN"/>
              <a:t>/32</a:t>
            </a:r>
            <a:endParaRPr lang="zh-CN" altLang="en-US" dirty="0"/>
          </a:p>
        </p:txBody>
      </p:sp>
    </p:spTree>
    <p:extLst>
      <p:ext uri="{BB962C8B-B14F-4D97-AF65-F5344CB8AC3E}">
        <p14:creationId xmlns:p14="http://schemas.microsoft.com/office/powerpoint/2010/main" val="844898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8D5C08-125F-46F5-98DF-0166498C63E7}"/>
              </a:ext>
            </a:extLst>
          </p:cNvPr>
          <p:cNvSpPr>
            <a:spLocks noGrp="1"/>
          </p:cNvSpPr>
          <p:nvPr>
            <p:ph type="title"/>
          </p:nvPr>
        </p:nvSpPr>
        <p:spPr/>
        <p:txBody>
          <a:bodyPr/>
          <a:lstStyle/>
          <a:p>
            <a:r>
              <a:rPr lang="en-US" altLang="zh-CN" dirty="0"/>
              <a:t>Text preprocessing</a:t>
            </a:r>
            <a:endParaRPr lang="zh-CN" altLang="en-US" dirty="0"/>
          </a:p>
        </p:txBody>
      </p:sp>
      <p:sp>
        <p:nvSpPr>
          <p:cNvPr id="3" name="内容占位符 2">
            <a:extLst>
              <a:ext uri="{FF2B5EF4-FFF2-40B4-BE49-F238E27FC236}">
                <a16:creationId xmlns:a16="http://schemas.microsoft.com/office/drawing/2014/main" id="{880A382B-3C0F-4C10-9B82-B05BA59C2659}"/>
              </a:ext>
            </a:extLst>
          </p:cNvPr>
          <p:cNvSpPr>
            <a:spLocks noGrp="1"/>
          </p:cNvSpPr>
          <p:nvPr>
            <p:ph idx="1"/>
          </p:nvPr>
        </p:nvSpPr>
        <p:spPr>
          <a:xfrm>
            <a:off x="838200" y="1690688"/>
            <a:ext cx="10515600" cy="4627735"/>
          </a:xfrm>
        </p:spPr>
        <p:txBody>
          <a:bodyPr>
            <a:normAutofit/>
          </a:bodyPr>
          <a:lstStyle/>
          <a:p>
            <a:r>
              <a:rPr lang="en-US" altLang="zh-CN" dirty="0"/>
              <a:t>Complex Sentence Tokenization</a:t>
            </a:r>
          </a:p>
          <a:p>
            <a:pPr lvl="1"/>
            <a:r>
              <a:rPr lang="en-US" altLang="zh-CN" dirty="0"/>
              <a:t>Double quotes, Duplicating periods, etc.</a:t>
            </a:r>
            <a:endParaRPr lang="zh-CN" altLang="en-US" dirty="0"/>
          </a:p>
        </p:txBody>
      </p:sp>
      <p:pic>
        <p:nvPicPr>
          <p:cNvPr id="4" name="Picture 4">
            <a:extLst>
              <a:ext uri="{FF2B5EF4-FFF2-40B4-BE49-F238E27FC236}">
                <a16:creationId xmlns:a16="http://schemas.microsoft.com/office/drawing/2014/main" id="{B1500BD7-8B99-445B-9388-6791F7AA87B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875" t="16318" r="946"/>
          <a:stretch/>
        </p:blipFill>
        <p:spPr bwMode="auto">
          <a:xfrm>
            <a:off x="64765" y="2635232"/>
            <a:ext cx="12062470" cy="3979563"/>
          </a:xfrm>
          <a:prstGeom prst="rect">
            <a:avLst/>
          </a:prstGeom>
          <a:noFill/>
          <a:extLst>
            <a:ext uri="{909E8E84-426E-40DD-AFC4-6F175D3DCCD1}">
              <a14:hiddenFill xmlns:a14="http://schemas.microsoft.com/office/drawing/2010/main">
                <a:solidFill>
                  <a:srgbClr val="FFFFFF"/>
                </a:solidFill>
              </a14:hiddenFill>
            </a:ext>
          </a:extLst>
        </p:spPr>
      </p:pic>
      <p:sp>
        <p:nvSpPr>
          <p:cNvPr id="5" name="灯片编号占位符 4">
            <a:extLst>
              <a:ext uri="{FF2B5EF4-FFF2-40B4-BE49-F238E27FC236}">
                <a16:creationId xmlns:a16="http://schemas.microsoft.com/office/drawing/2014/main" id="{78D22A75-E01B-4381-9A4F-B565C80DC40E}"/>
              </a:ext>
            </a:extLst>
          </p:cNvPr>
          <p:cNvSpPr>
            <a:spLocks noGrp="1"/>
          </p:cNvSpPr>
          <p:nvPr>
            <p:ph type="sldNum" sz="quarter" idx="12"/>
          </p:nvPr>
        </p:nvSpPr>
        <p:spPr/>
        <p:txBody>
          <a:bodyPr/>
          <a:lstStyle/>
          <a:p>
            <a:fld id="{6BB3197D-6AC0-4BE0-8F97-97B06AC8A3A1}" type="slidenum">
              <a:rPr lang="zh-CN" altLang="en-US" smtClean="0"/>
              <a:pPr/>
              <a:t>5</a:t>
            </a:fld>
            <a:r>
              <a:rPr lang="en-US" altLang="zh-CN"/>
              <a:t>/32</a:t>
            </a:r>
            <a:endParaRPr lang="zh-CN" altLang="en-US" dirty="0"/>
          </a:p>
        </p:txBody>
      </p:sp>
    </p:spTree>
    <p:extLst>
      <p:ext uri="{BB962C8B-B14F-4D97-AF65-F5344CB8AC3E}">
        <p14:creationId xmlns:p14="http://schemas.microsoft.com/office/powerpoint/2010/main" val="2767231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8D5C08-125F-46F5-98DF-0166498C63E7}"/>
              </a:ext>
            </a:extLst>
          </p:cNvPr>
          <p:cNvSpPr>
            <a:spLocks noGrp="1"/>
          </p:cNvSpPr>
          <p:nvPr>
            <p:ph type="title"/>
          </p:nvPr>
        </p:nvSpPr>
        <p:spPr/>
        <p:txBody>
          <a:bodyPr/>
          <a:lstStyle/>
          <a:p>
            <a:r>
              <a:rPr lang="en-US" altLang="zh-CN" dirty="0"/>
              <a:t>Text preprocessing</a:t>
            </a:r>
            <a:endParaRPr lang="zh-CN" altLang="en-US" dirty="0"/>
          </a:p>
        </p:txBody>
      </p:sp>
      <p:sp>
        <p:nvSpPr>
          <p:cNvPr id="6" name="内容占位符 5">
            <a:extLst>
              <a:ext uri="{FF2B5EF4-FFF2-40B4-BE49-F238E27FC236}">
                <a16:creationId xmlns:a16="http://schemas.microsoft.com/office/drawing/2014/main" id="{C14C7BC6-4953-475F-8170-0F88AD3BDA3C}"/>
              </a:ext>
            </a:extLst>
          </p:cNvPr>
          <p:cNvSpPr>
            <a:spLocks noGrp="1"/>
          </p:cNvSpPr>
          <p:nvPr>
            <p:ph idx="1"/>
          </p:nvPr>
        </p:nvSpPr>
        <p:spPr>
          <a:xfrm>
            <a:off x="838200" y="1690688"/>
            <a:ext cx="10515600" cy="4891344"/>
          </a:xfrm>
        </p:spPr>
        <p:txBody>
          <a:bodyPr/>
          <a:lstStyle/>
          <a:p>
            <a:r>
              <a:rPr lang="en-US" altLang="zh-CN" dirty="0"/>
              <a:t>Entity-linking based word segmentation, alias merging, etc.</a:t>
            </a:r>
            <a:endParaRPr lang="zh-CN" altLang="en-US" dirty="0"/>
          </a:p>
        </p:txBody>
      </p:sp>
      <p:pic>
        <p:nvPicPr>
          <p:cNvPr id="8" name="图片 7">
            <a:extLst>
              <a:ext uri="{FF2B5EF4-FFF2-40B4-BE49-F238E27FC236}">
                <a16:creationId xmlns:a16="http://schemas.microsoft.com/office/drawing/2014/main" id="{D0FB1880-9FC2-40A3-80E2-03AA6AB8020F}"/>
              </a:ext>
            </a:extLst>
          </p:cNvPr>
          <p:cNvPicPr>
            <a:picLocks noChangeAspect="1"/>
          </p:cNvPicPr>
          <p:nvPr/>
        </p:nvPicPr>
        <p:blipFill>
          <a:blip r:embed="rId3"/>
          <a:stretch>
            <a:fillRect/>
          </a:stretch>
        </p:blipFill>
        <p:spPr>
          <a:xfrm>
            <a:off x="1328737" y="2370712"/>
            <a:ext cx="9534525" cy="4038600"/>
          </a:xfrm>
          <a:prstGeom prst="rect">
            <a:avLst/>
          </a:prstGeom>
        </p:spPr>
      </p:pic>
      <p:sp>
        <p:nvSpPr>
          <p:cNvPr id="3" name="灯片编号占位符 2">
            <a:extLst>
              <a:ext uri="{FF2B5EF4-FFF2-40B4-BE49-F238E27FC236}">
                <a16:creationId xmlns:a16="http://schemas.microsoft.com/office/drawing/2014/main" id="{5297E93E-CF82-4BEB-A1F8-598BBD22AA84}"/>
              </a:ext>
            </a:extLst>
          </p:cNvPr>
          <p:cNvSpPr>
            <a:spLocks noGrp="1"/>
          </p:cNvSpPr>
          <p:nvPr>
            <p:ph type="sldNum" sz="quarter" idx="12"/>
          </p:nvPr>
        </p:nvSpPr>
        <p:spPr/>
        <p:txBody>
          <a:bodyPr/>
          <a:lstStyle/>
          <a:p>
            <a:fld id="{6BB3197D-6AC0-4BE0-8F97-97B06AC8A3A1}" type="slidenum">
              <a:rPr lang="zh-CN" altLang="en-US" smtClean="0"/>
              <a:pPr/>
              <a:t>6</a:t>
            </a:fld>
            <a:r>
              <a:rPr lang="en-US" altLang="zh-CN"/>
              <a:t>/32</a:t>
            </a:r>
            <a:endParaRPr lang="zh-CN" altLang="en-US" dirty="0"/>
          </a:p>
        </p:txBody>
      </p:sp>
    </p:spTree>
    <p:extLst>
      <p:ext uri="{BB962C8B-B14F-4D97-AF65-F5344CB8AC3E}">
        <p14:creationId xmlns:p14="http://schemas.microsoft.com/office/powerpoint/2010/main" val="1385940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40153B-A4D5-4E65-AA04-EBEB55B6CC1D}"/>
              </a:ext>
            </a:extLst>
          </p:cNvPr>
          <p:cNvSpPr>
            <a:spLocks noGrp="1"/>
          </p:cNvSpPr>
          <p:nvPr>
            <p:ph type="title"/>
          </p:nvPr>
        </p:nvSpPr>
        <p:spPr/>
        <p:txBody>
          <a:bodyPr/>
          <a:lstStyle/>
          <a:p>
            <a:r>
              <a:rPr lang="en-US" altLang="zh-CN" dirty="0"/>
              <a:t>Text Mining (Social Network Analysis)</a:t>
            </a:r>
            <a:endParaRPr lang="zh-CN" altLang="en-US" dirty="0"/>
          </a:p>
        </p:txBody>
      </p:sp>
      <p:sp>
        <p:nvSpPr>
          <p:cNvPr id="3" name="内容占位符 2">
            <a:extLst>
              <a:ext uri="{FF2B5EF4-FFF2-40B4-BE49-F238E27FC236}">
                <a16:creationId xmlns:a16="http://schemas.microsoft.com/office/drawing/2014/main" id="{57F358E7-8240-4BED-897C-9B0B865E5DFC}"/>
              </a:ext>
            </a:extLst>
          </p:cNvPr>
          <p:cNvSpPr>
            <a:spLocks noGrp="1"/>
          </p:cNvSpPr>
          <p:nvPr>
            <p:ph idx="1"/>
          </p:nvPr>
        </p:nvSpPr>
        <p:spPr>
          <a:xfrm>
            <a:off x="8504864" y="1471406"/>
            <a:ext cx="3442059" cy="4837953"/>
          </a:xfrm>
        </p:spPr>
        <p:txBody>
          <a:bodyPr/>
          <a:lstStyle/>
          <a:p>
            <a:r>
              <a:rPr lang="en-US" altLang="zh-CN" dirty="0"/>
              <a:t>Top-20 characters according to PageRank</a:t>
            </a:r>
          </a:p>
          <a:p>
            <a:r>
              <a:rPr lang="en-US" altLang="zh-CN" dirty="0"/>
              <a:t>“An automatic list of main characters”</a:t>
            </a:r>
            <a:endParaRPr lang="zh-CN" altLang="en-US" dirty="0"/>
          </a:p>
        </p:txBody>
      </p:sp>
      <p:pic>
        <p:nvPicPr>
          <p:cNvPr id="3074" name="Picture 2">
            <a:extLst>
              <a:ext uri="{FF2B5EF4-FFF2-40B4-BE49-F238E27FC236}">
                <a16:creationId xmlns:a16="http://schemas.microsoft.com/office/drawing/2014/main" id="{4E6F8FEF-02C3-4F40-A21C-C57FB2024DDD}"/>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952367" y="1273997"/>
            <a:ext cx="8287266" cy="625381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720354D0-67C3-4916-9C11-163E92861A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5076" y="1273997"/>
            <a:ext cx="8259789" cy="5308348"/>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a:extLst>
              <a:ext uri="{FF2B5EF4-FFF2-40B4-BE49-F238E27FC236}">
                <a16:creationId xmlns:a16="http://schemas.microsoft.com/office/drawing/2014/main" id="{AB9B0861-6774-48C8-87EE-92C3735353D0}"/>
              </a:ext>
            </a:extLst>
          </p:cNvPr>
          <p:cNvSpPr>
            <a:spLocks noGrp="1"/>
          </p:cNvSpPr>
          <p:nvPr>
            <p:ph type="sldNum" sz="quarter" idx="12"/>
          </p:nvPr>
        </p:nvSpPr>
        <p:spPr/>
        <p:txBody>
          <a:bodyPr/>
          <a:lstStyle/>
          <a:p>
            <a:fld id="{6BB3197D-6AC0-4BE0-8F97-97B06AC8A3A1}" type="slidenum">
              <a:rPr lang="zh-CN" altLang="en-US" smtClean="0"/>
              <a:pPr/>
              <a:t>7</a:t>
            </a:fld>
            <a:r>
              <a:rPr lang="en-US" altLang="zh-CN"/>
              <a:t>/32</a:t>
            </a:r>
            <a:endParaRPr lang="zh-CN" altLang="en-US" dirty="0"/>
          </a:p>
        </p:txBody>
      </p:sp>
    </p:spTree>
    <p:extLst>
      <p:ext uri="{BB962C8B-B14F-4D97-AF65-F5344CB8AC3E}">
        <p14:creationId xmlns:p14="http://schemas.microsoft.com/office/powerpoint/2010/main" val="4119607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074"/>
                                        </p:tgtEl>
                                      </p:cBhvr>
                                    </p:animEffect>
                                    <p:set>
                                      <p:cBhvr>
                                        <p:cTn id="7" dur="1" fill="hold">
                                          <p:stCondLst>
                                            <p:cond delay="499"/>
                                          </p:stCondLst>
                                        </p:cTn>
                                        <p:tgtEl>
                                          <p:spTgt spid="307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76"/>
                                        </p:tgtEl>
                                        <p:attrNameLst>
                                          <p:attrName>style.visibility</p:attrName>
                                        </p:attrNameLst>
                                      </p:cBhvr>
                                      <p:to>
                                        <p:strVal val="visible"/>
                                      </p:to>
                                    </p:set>
                                    <p:animEffect transition="in" filter="fade">
                                      <p:cBhvr>
                                        <p:cTn id="12" dur="500"/>
                                        <p:tgtEl>
                                          <p:spTgt spid="3076"/>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C7AA60-D317-4C34-88B8-0E3BE37F696A}"/>
              </a:ext>
            </a:extLst>
          </p:cNvPr>
          <p:cNvSpPr>
            <a:spLocks noGrp="1"/>
          </p:cNvSpPr>
          <p:nvPr>
            <p:ph type="title"/>
          </p:nvPr>
        </p:nvSpPr>
        <p:spPr/>
        <p:txBody>
          <a:bodyPr/>
          <a:lstStyle/>
          <a:p>
            <a:r>
              <a:rPr lang="en-US" altLang="zh-CN" dirty="0"/>
              <a:t>Why should we develop an OSP?</a:t>
            </a:r>
            <a:endParaRPr lang="zh-CN" altLang="en-US" dirty="0"/>
          </a:p>
        </p:txBody>
      </p:sp>
      <p:sp>
        <p:nvSpPr>
          <p:cNvPr id="3" name="内容占位符 2">
            <a:extLst>
              <a:ext uri="{FF2B5EF4-FFF2-40B4-BE49-F238E27FC236}">
                <a16:creationId xmlns:a16="http://schemas.microsoft.com/office/drawing/2014/main" id="{D5D64DFE-9508-497A-85B8-88D1D14A58BF}"/>
              </a:ext>
            </a:extLst>
          </p:cNvPr>
          <p:cNvSpPr>
            <a:spLocks noGrp="1"/>
          </p:cNvSpPr>
          <p:nvPr>
            <p:ph idx="1"/>
          </p:nvPr>
        </p:nvSpPr>
        <p:spPr/>
        <p:txBody>
          <a:bodyPr/>
          <a:lstStyle/>
          <a:p>
            <a:r>
              <a:rPr lang="en-US" altLang="zh-CN" dirty="0"/>
              <a:t>An interesting way to practice useful skills</a:t>
            </a:r>
          </a:p>
          <a:p>
            <a:pPr lvl="1"/>
            <a:r>
              <a:rPr lang="en-US" altLang="zh-CN" dirty="0"/>
              <a:t>Version Controlling (Git)</a:t>
            </a:r>
          </a:p>
          <a:p>
            <a:pPr lvl="1"/>
            <a:r>
              <a:rPr lang="en-US" altLang="zh-CN" dirty="0"/>
              <a:t>Open Source Community (GitHub)</a:t>
            </a:r>
          </a:p>
          <a:p>
            <a:pPr lvl="1"/>
            <a:r>
              <a:rPr lang="en-US" altLang="zh-CN" dirty="0"/>
              <a:t>Software Engineering</a:t>
            </a:r>
          </a:p>
          <a:p>
            <a:pPr lvl="1"/>
            <a:r>
              <a:rPr lang="en-US" altLang="zh-CN" dirty="0"/>
              <a:t>Topic of your interest (e.g. text preprocessing and mining for HT)</a:t>
            </a:r>
          </a:p>
          <a:p>
            <a:r>
              <a:rPr lang="en-US" altLang="zh-CN" dirty="0"/>
              <a:t>Easy to share to others and get feedbacks</a:t>
            </a:r>
            <a:endParaRPr lang="zh-CN" altLang="en-US" dirty="0"/>
          </a:p>
        </p:txBody>
      </p:sp>
      <p:pic>
        <p:nvPicPr>
          <p:cNvPr id="7" name="图片 6">
            <a:extLst>
              <a:ext uri="{FF2B5EF4-FFF2-40B4-BE49-F238E27FC236}">
                <a16:creationId xmlns:a16="http://schemas.microsoft.com/office/drawing/2014/main" id="{AA8A34FD-AF1A-4DFB-B47F-C82C02FDF0C4}"/>
              </a:ext>
            </a:extLst>
          </p:cNvPr>
          <p:cNvPicPr>
            <a:picLocks noChangeAspect="1"/>
          </p:cNvPicPr>
          <p:nvPr/>
        </p:nvPicPr>
        <p:blipFill>
          <a:blip r:embed="rId3"/>
          <a:stretch>
            <a:fillRect/>
          </a:stretch>
        </p:blipFill>
        <p:spPr>
          <a:xfrm>
            <a:off x="7674609" y="4836476"/>
            <a:ext cx="3755964" cy="935991"/>
          </a:xfrm>
          <a:prstGeom prst="rect">
            <a:avLst/>
          </a:prstGeom>
        </p:spPr>
      </p:pic>
      <p:pic>
        <p:nvPicPr>
          <p:cNvPr id="6" name="图片 5">
            <a:extLst>
              <a:ext uri="{FF2B5EF4-FFF2-40B4-BE49-F238E27FC236}">
                <a16:creationId xmlns:a16="http://schemas.microsoft.com/office/drawing/2014/main" id="{E37E8CA3-7281-4DE3-ADD5-2522385DCE82}"/>
              </a:ext>
            </a:extLst>
          </p:cNvPr>
          <p:cNvPicPr>
            <a:picLocks noChangeAspect="1"/>
          </p:cNvPicPr>
          <p:nvPr/>
        </p:nvPicPr>
        <p:blipFill>
          <a:blip r:embed="rId4"/>
          <a:stretch>
            <a:fillRect/>
          </a:stretch>
        </p:blipFill>
        <p:spPr>
          <a:xfrm>
            <a:off x="1060809" y="4966767"/>
            <a:ext cx="6109399" cy="581138"/>
          </a:xfrm>
          <a:prstGeom prst="rect">
            <a:avLst/>
          </a:prstGeom>
        </p:spPr>
      </p:pic>
      <p:sp>
        <p:nvSpPr>
          <p:cNvPr id="4" name="灯片编号占位符 3">
            <a:extLst>
              <a:ext uri="{FF2B5EF4-FFF2-40B4-BE49-F238E27FC236}">
                <a16:creationId xmlns:a16="http://schemas.microsoft.com/office/drawing/2014/main" id="{F32EF7EC-72F4-489E-9A5F-31D8BED0606F}"/>
              </a:ext>
            </a:extLst>
          </p:cNvPr>
          <p:cNvSpPr>
            <a:spLocks noGrp="1"/>
          </p:cNvSpPr>
          <p:nvPr>
            <p:ph type="sldNum" sz="quarter" idx="12"/>
          </p:nvPr>
        </p:nvSpPr>
        <p:spPr/>
        <p:txBody>
          <a:bodyPr/>
          <a:lstStyle/>
          <a:p>
            <a:fld id="{6BB3197D-6AC0-4BE0-8F97-97B06AC8A3A1}" type="slidenum">
              <a:rPr lang="zh-CN" altLang="en-US" smtClean="0"/>
              <a:pPr/>
              <a:t>8</a:t>
            </a:fld>
            <a:r>
              <a:rPr lang="en-US" altLang="zh-CN"/>
              <a:t>/32</a:t>
            </a:r>
            <a:endParaRPr lang="zh-CN" altLang="en-US" dirty="0"/>
          </a:p>
        </p:txBody>
      </p:sp>
    </p:spTree>
    <p:extLst>
      <p:ext uri="{BB962C8B-B14F-4D97-AF65-F5344CB8AC3E}">
        <p14:creationId xmlns:p14="http://schemas.microsoft.com/office/powerpoint/2010/main" val="690354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C7AA60-D317-4C34-88B8-0E3BE37F696A}"/>
              </a:ext>
            </a:extLst>
          </p:cNvPr>
          <p:cNvSpPr>
            <a:spLocks noGrp="1"/>
          </p:cNvSpPr>
          <p:nvPr>
            <p:ph type="title"/>
          </p:nvPr>
        </p:nvSpPr>
        <p:spPr/>
        <p:txBody>
          <a:bodyPr/>
          <a:lstStyle/>
          <a:p>
            <a:r>
              <a:rPr lang="en-US" altLang="zh-CN" dirty="0"/>
              <a:t>Why should we develop an OSP?</a:t>
            </a:r>
            <a:endParaRPr lang="zh-CN" altLang="en-US" dirty="0"/>
          </a:p>
        </p:txBody>
      </p:sp>
      <p:sp>
        <p:nvSpPr>
          <p:cNvPr id="3" name="内容占位符 2">
            <a:extLst>
              <a:ext uri="{FF2B5EF4-FFF2-40B4-BE49-F238E27FC236}">
                <a16:creationId xmlns:a16="http://schemas.microsoft.com/office/drawing/2014/main" id="{D5D64DFE-9508-497A-85B8-88D1D14A58BF}"/>
              </a:ext>
            </a:extLst>
          </p:cNvPr>
          <p:cNvSpPr>
            <a:spLocks noGrp="1"/>
          </p:cNvSpPr>
          <p:nvPr>
            <p:ph idx="1"/>
          </p:nvPr>
        </p:nvSpPr>
        <p:spPr/>
        <p:txBody>
          <a:bodyPr/>
          <a:lstStyle/>
          <a:p>
            <a:r>
              <a:rPr lang="en-US" altLang="zh-CN" dirty="0"/>
              <a:t>Project: gain attention and popularity</a:t>
            </a:r>
          </a:p>
          <a:p>
            <a:pPr lvl="1"/>
            <a:r>
              <a:rPr lang="en-US" altLang="zh-CN" dirty="0"/>
              <a:t>Paper official/reproduction code helps future research (and citations)</a:t>
            </a:r>
          </a:p>
          <a:p>
            <a:pPr lvl="1"/>
            <a:r>
              <a:rPr lang="en-US" altLang="zh-CN" dirty="0"/>
              <a:t>Deployed project can get many (free) contributors and users</a:t>
            </a:r>
          </a:p>
          <a:p>
            <a:pPr lvl="2"/>
            <a:r>
              <a:rPr lang="en-US" altLang="zh-CN" dirty="0"/>
              <a:t>Get popular, improved by users feedbacks/contributions and even become standard</a:t>
            </a:r>
          </a:p>
          <a:p>
            <a:pPr lvl="2"/>
            <a:r>
              <a:rPr lang="en-US" altLang="zh-CN" dirty="0"/>
              <a:t>Linux, Android, Python, TensorFlow, </a:t>
            </a:r>
            <a:r>
              <a:rPr lang="en-US" altLang="zh-CN" dirty="0" err="1"/>
              <a:t>PyTorch</a:t>
            </a:r>
            <a:r>
              <a:rPr lang="en-US" altLang="zh-CN" dirty="0"/>
              <a:t>, etc.</a:t>
            </a:r>
          </a:p>
          <a:p>
            <a:endParaRPr lang="en-US" altLang="zh-CN" dirty="0"/>
          </a:p>
          <a:p>
            <a:r>
              <a:rPr lang="en-US" altLang="zh-CN" dirty="0"/>
              <a:t>Personal: gain reputation</a:t>
            </a:r>
          </a:p>
          <a:p>
            <a:pPr lvl="1"/>
            <a:r>
              <a:rPr lang="en-US" altLang="zh-CN" dirty="0"/>
              <a:t>A spotlight on CV/resume</a:t>
            </a:r>
          </a:p>
          <a:p>
            <a:pPr lvl="1"/>
            <a:r>
              <a:rPr lang="en-US" altLang="zh-CN" dirty="0"/>
              <a:t>Legends: Linus Torvalds for Linux, Guido van Rossum for Python</a:t>
            </a:r>
          </a:p>
        </p:txBody>
      </p:sp>
      <p:sp>
        <p:nvSpPr>
          <p:cNvPr id="4" name="灯片编号占位符 3">
            <a:extLst>
              <a:ext uri="{FF2B5EF4-FFF2-40B4-BE49-F238E27FC236}">
                <a16:creationId xmlns:a16="http://schemas.microsoft.com/office/drawing/2014/main" id="{C9A75F6E-F8EB-4AA1-95A8-0CFC20C6330B}"/>
              </a:ext>
            </a:extLst>
          </p:cNvPr>
          <p:cNvSpPr>
            <a:spLocks noGrp="1"/>
          </p:cNvSpPr>
          <p:nvPr>
            <p:ph type="sldNum" sz="quarter" idx="12"/>
          </p:nvPr>
        </p:nvSpPr>
        <p:spPr/>
        <p:txBody>
          <a:bodyPr/>
          <a:lstStyle/>
          <a:p>
            <a:fld id="{6BB3197D-6AC0-4BE0-8F97-97B06AC8A3A1}" type="slidenum">
              <a:rPr lang="zh-CN" altLang="en-US" smtClean="0"/>
              <a:pPr/>
              <a:t>9</a:t>
            </a:fld>
            <a:r>
              <a:rPr lang="en-US" altLang="zh-CN"/>
              <a:t>/32</a:t>
            </a:r>
            <a:endParaRPr lang="zh-CN" altLang="en-US" dirty="0"/>
          </a:p>
        </p:txBody>
      </p:sp>
    </p:spTree>
    <p:extLst>
      <p:ext uri="{BB962C8B-B14F-4D97-AF65-F5344CB8AC3E}">
        <p14:creationId xmlns:p14="http://schemas.microsoft.com/office/powerpoint/2010/main" val="4022922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fade">
                                      <p:cBhvr>
                                        <p:cTn id="2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989</TotalTime>
  <Words>3246</Words>
  <Application>Microsoft Office PowerPoint</Application>
  <PresentationFormat>宽屏</PresentationFormat>
  <Paragraphs>354</Paragraphs>
  <Slides>32</Slides>
  <Notes>28</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32</vt:i4>
      </vt:variant>
    </vt:vector>
  </HeadingPairs>
  <TitlesOfParts>
    <vt:vector size="38" baseType="lpstr">
      <vt:lpstr>SFMono-Regular</vt:lpstr>
      <vt:lpstr>等线</vt:lpstr>
      <vt:lpstr>等线 Light</vt:lpstr>
      <vt:lpstr>Arial</vt:lpstr>
      <vt:lpstr>Consolas</vt:lpstr>
      <vt:lpstr>Office 主题​​</vt:lpstr>
      <vt:lpstr>Developing and Maintaining  an Open Source Project(OSP) on GitHub</vt:lpstr>
      <vt:lpstr>Table of Contents</vt:lpstr>
      <vt:lpstr>Example: HarvestText (HT)</vt:lpstr>
      <vt:lpstr>Text preprocessing</vt:lpstr>
      <vt:lpstr>Text preprocessing</vt:lpstr>
      <vt:lpstr>Text preprocessing</vt:lpstr>
      <vt:lpstr>Text Mining (Social Network Analysis)</vt:lpstr>
      <vt:lpstr>Why should we develop an OSP?</vt:lpstr>
      <vt:lpstr>Why should we develop an OSP?</vt:lpstr>
      <vt:lpstr>Why should we develop an OSP?</vt:lpstr>
      <vt:lpstr>When can we develop an OSP?</vt:lpstr>
      <vt:lpstr>Example: ngender</vt:lpstr>
      <vt:lpstr>SWOT model for decision making</vt:lpstr>
      <vt:lpstr>Quiz: identify competitors</vt:lpstr>
      <vt:lpstr>Develop an OSP (Git)</vt:lpstr>
      <vt:lpstr>Develop an OSP (Git Quiz)</vt:lpstr>
      <vt:lpstr>Develop an OSP (Structure)</vt:lpstr>
      <vt:lpstr>Import structure</vt:lpstr>
      <vt:lpstr>Import structure(Quiz)</vt:lpstr>
      <vt:lpstr>Promote an OSP</vt:lpstr>
      <vt:lpstr>Promote an OSP (Actively Posting)</vt:lpstr>
      <vt:lpstr>Promote an OSP (Social Dissemination)</vt:lpstr>
      <vt:lpstr>Promote an OSP (SEO)</vt:lpstr>
      <vt:lpstr>Maintain an OSP (issues and PRs)</vt:lpstr>
      <vt:lpstr>Maintain an OSP (CI/CD)</vt:lpstr>
      <vt:lpstr>Maintain an OSP (CI/CD)</vt:lpstr>
      <vt:lpstr>Call For Contributors!</vt:lpstr>
      <vt:lpstr>PowerPoint 演示文稿</vt:lpstr>
      <vt:lpstr>Commonsense-papers (current stats)</vt:lpstr>
      <vt:lpstr>Commonsense-papers (Roadmap)</vt:lpstr>
      <vt:lpstr>Conclusion</vt:lpstr>
      <vt:lpstr>Follow me on Github!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and Maintaining  an Open Source Project on Github</dc:title>
  <dc:creator>Winde Blmoista</dc:creator>
  <cp:lastModifiedBy>Winde Blmoista</cp:lastModifiedBy>
  <cp:revision>78</cp:revision>
  <dcterms:created xsi:type="dcterms:W3CDTF">2020-11-01T05:22:41Z</dcterms:created>
  <dcterms:modified xsi:type="dcterms:W3CDTF">2020-11-18T09:58:16Z</dcterms:modified>
</cp:coreProperties>
</file>