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14" r:id="rId5"/>
    <p:sldId id="315" r:id="rId6"/>
    <p:sldId id="316" r:id="rId7"/>
    <p:sldId id="317" r:id="rId8"/>
    <p:sldId id="323" r:id="rId9"/>
    <p:sldId id="318" r:id="rId10"/>
    <p:sldId id="319" r:id="rId11"/>
    <p:sldId id="320" r:id="rId12"/>
    <p:sldId id="321" r:id="rId13"/>
    <p:sldId id="324" r:id="rId14"/>
    <p:sldId id="322" r:id="rId15"/>
    <p:sldId id="325" r:id="rId16"/>
    <p:sldId id="326" r:id="rId17"/>
    <p:sldId id="327" r:id="rId18"/>
    <p:sldId id="328" r:id="rId19"/>
    <p:sldId id="329" r:id="rId20"/>
    <p:sldId id="313" r:id="rId21"/>
    <p:sldId id="31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18" autoAdjust="0"/>
  </p:normalViewPr>
  <p:slideViewPr>
    <p:cSldViewPr snapToGrid="0">
      <p:cViewPr varScale="1">
        <p:scale>
          <a:sx n="122" d="100"/>
          <a:sy n="122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93B8-08BC-485F-9CD3-9FBEC12206F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17B6B-4AED-467C-806E-5FCE009FF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6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89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This module takes in the external input h0, the sequential input xt at time step t and performs the same set of computations (G) to return an output ot. Changes can be made to the set of operations G to include the the control vector s in computing ot.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5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Three components U, s, V, different style has different 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50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Previous method is hard to use in pre-trained language models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5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9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</a:p>
          <a:p>
            <a:endParaRPr lang="en-US" altLang="zh-CN" dirty="0"/>
          </a:p>
          <a:p>
            <a:r>
              <a:rPr lang="en-US" altLang="zh-CN" dirty="0"/>
              <a:t>The model may predict a summary like this</a:t>
            </a:r>
          </a:p>
          <a:p>
            <a:endParaRPr lang="en-US" altLang="zh-CN" dirty="0"/>
          </a:p>
          <a:p>
            <a:r>
              <a:rPr lang="en-US" altLang="zh-CN" dirty="0"/>
              <a:t>They are both ok,. But In real life, we may want control the lengths of summaries</a:t>
            </a:r>
          </a:p>
          <a:p>
            <a:endParaRPr lang="en-US" altLang="zh-CN" dirty="0"/>
          </a:p>
          <a:p>
            <a:r>
              <a:rPr lang="en-US" altLang="zh-CN" dirty="0"/>
              <a:t>Such task is called conditional text generation   we have conditions of generated text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0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4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Modulating these parts to control the generated texts</a:t>
            </a:r>
          </a:p>
          <a:p>
            <a:endParaRPr lang="en-US" altLang="zh-CN" dirty="0"/>
          </a:p>
          <a:p>
            <a:r>
              <a:rPr lang="en-US" altLang="zh-CN" dirty="0"/>
              <a:t>Talk them one by one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3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Usually </a:t>
            </a:r>
            <a:r>
              <a:rPr lang="en-US" altLang="zh-CN" dirty="0" err="1"/>
              <a:t>h_o</a:t>
            </a:r>
            <a:r>
              <a:rPr lang="en-US" altLang="zh-CN" dirty="0"/>
              <a:t> is </a:t>
            </a:r>
            <a:r>
              <a:rPr lang="en-US" altLang="zh-CN" dirty="0" err="1"/>
              <a:t>h_e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Experiment shows concatenation technique is better at preserving the meaning of the generated story, the arithmetic operation provides a better signal of the style for the generation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8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 many pictures</a:t>
            </a:r>
          </a:p>
          <a:p>
            <a:endParaRPr lang="en-US" altLang="zh-CN" dirty="0"/>
          </a:p>
          <a:p>
            <a:r>
              <a:rPr lang="en-US" altLang="zh-CN" dirty="0"/>
              <a:t>length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8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Mix Gaussian distribution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6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Sentence representation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9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3123D-9DC0-4209-B40C-71646E78F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28AC0-5073-4C3B-AAB2-26F1F4FE2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A19DB-5403-4A78-9B66-974BF5C9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9155-4F3F-4C37-B37B-C69A8143B23F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884B6-6595-41FD-9D02-9C06E9B0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DAF48-F854-46CB-BCEE-BFF2C9D6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7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CAE3-865D-4285-89B3-EE365F5E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1A779-B1D0-4A22-9EA3-93DA754D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D497F-9087-4428-8C5C-B37FB462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ABA-C4FF-42F2-9382-39FECC3B0414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AEDE7-E84B-4C3D-B368-6A84C692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3B6F0-171C-49E0-9FD0-F386C10D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6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4EF3DA-5B11-4BEB-8113-596B4AE45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E9FD0-7AD8-480A-A22A-04EE109E4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F0B63-3F23-495D-9A0D-6F10E50A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5CEF-AF56-4A29-9480-BCF04428E61E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A5501-E158-424C-B3A5-A31865F8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F3555-7BDA-42BF-AD70-42C193A2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3B1D8-8938-4557-8ABC-06D4EA09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6496C-B06C-4DD7-A21D-683260EC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EBEA4-B44B-48A2-BCEE-EC1AA752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A7BA-1DAD-4DFC-AC01-2A281BBA302A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023A1-A092-474E-84FA-621F65B7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9C792-1644-44AA-84F6-3DDD65A7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7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F8572-2C3B-45E9-9BBC-112B666A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0C85C-FA43-44E3-998F-D1C12D0B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771C1-FCF8-4027-B09F-032F53D4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E8A9-D8BC-4292-9E4D-D5849279F52E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A662B-4F3C-415A-AB0F-35C7D3CD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830F6-4711-459A-B066-A3FD7D4A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1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430A-9FEB-4759-AC40-D642EF28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7EB71-D849-4990-90E0-87D853167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A368C-804F-483E-B6FC-2347A6AA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E15BF-0FC0-4E49-8260-B6777059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029-1BC3-4CCD-B7FD-0C2C3367140C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E0F4C-CAE0-4CD1-9A1D-0D639D26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23687-9D93-47CC-8A35-A06C81FD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5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DB592-7655-452B-98DA-64CD76B9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38E771-4091-4B06-8524-C7D716E0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EA753-8BC3-42FD-914F-8317646C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FAF711-B30A-44D1-A509-96965CF3B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E66B19-BE1C-4A17-AACD-40BBACB20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84D0F0-CF08-4F62-A803-FD88A8E1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96FD-FED8-4BA5-AE74-8F5FAC9E0CF7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270D78-FDC3-4078-9C71-60F4E7EC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73D1AB-6E47-4F55-9910-286AB24D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8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F9D52-0F37-45C1-9D37-5C740619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F5DE9F-AA36-420A-B9E0-FAA68773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A680-0E72-4725-BB57-7EB0E12B20F2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5685EC-F610-435E-AEE8-E93968A9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B54F-B7B2-4D14-ADA8-221EDB7A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7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C56A6-B938-4FED-A095-9770E93E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1D7142-B1BC-428A-B004-C1107637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6822A0-C08F-4290-B805-45AA3F75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34AD1-B147-40CA-BA05-232A4FF8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6DB50-8BF5-4F3D-B5D2-58C1E279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06B23-114A-42B6-BC30-B36AC8BF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FC12E-2BA4-4B69-ABF9-0F79233F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DBE-1AF9-42C2-954A-DCEC38B0FA6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19627-4D94-488F-9C36-944E0E5A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F0644-7213-4EB6-8711-9D81F998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8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75A55-0319-4B2B-90E7-450B2B8D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BA5489-5986-4177-B7E4-E15A9483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A57DF-28D9-4CE1-B4CF-6E4F04278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05DAC-5ABB-4CC5-A3B2-851D92C0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9BF-5B2F-4FB7-B1B5-EDDAEBC4FF5D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BD701-1BBF-4237-BB75-379D822D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4E1B4-5327-4AC5-8F9A-A1E1220D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2B452A-4B80-4C8C-958D-6B31B1B8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1138D-52FD-43E1-A999-9CFE558A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A90BF-9838-41EA-954C-B3F96B104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68FC-5A8D-45CA-A602-6963E848772F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21834-5D81-4E4C-9821-EDE051B71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F4D09-736E-4CCB-A638-C21EC5AC8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2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7BD63F-0473-4A6F-8DB9-6C849E985C12}"/>
              </a:ext>
            </a:extLst>
          </p:cNvPr>
          <p:cNvSpPr txBox="1"/>
          <p:nvPr/>
        </p:nvSpPr>
        <p:spPr>
          <a:xfrm>
            <a:off x="1113693" y="1300799"/>
            <a:ext cx="1043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Conditional Text Generation Techniques and Issues</a:t>
            </a:r>
            <a:endParaRPr lang="zh-CN" altLang="en-US" sz="36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AC549-1FFA-42D9-A782-3BB6154A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603-D24C-40D9-8B86-9072F8B1BDF4}" type="datetime1">
              <a:rPr lang="zh-CN" altLang="en-US" smtClean="0"/>
              <a:t>2020/11/4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432911-56AF-4349-944D-E2DE9832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81FFB-E696-4C37-9815-49503ADCA6E0}"/>
              </a:ext>
            </a:extLst>
          </p:cNvPr>
          <p:cNvSpPr txBox="1"/>
          <p:nvPr/>
        </p:nvSpPr>
        <p:spPr>
          <a:xfrm>
            <a:off x="5993450" y="3874741"/>
            <a:ext cx="985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Bran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064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E24F93-13AF-4820-88B7-60DE0690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00FBDF-EBBA-4865-BD99-DE571366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9051B7-5A19-4F27-84C3-AC688B4C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8" y="1146484"/>
            <a:ext cx="6547772" cy="39816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35A0C2-72EB-499C-AA7C-2441D9613AD6}"/>
              </a:ext>
            </a:extLst>
          </p:cNvPr>
          <p:cNvSpPr txBox="1"/>
          <p:nvPr/>
        </p:nvSpPr>
        <p:spPr>
          <a:xfrm>
            <a:off x="7543120" y="2537134"/>
            <a:ext cx="3485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en-US" altLang="zh-CN" sz="2400" dirty="0"/>
              <a:t> is the meaning vector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f </a:t>
            </a:r>
            <a:r>
              <a:rPr lang="en-US" altLang="zh-CN" sz="2400" dirty="0"/>
              <a:t>is the form vector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075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5AD21D-FB6F-48DC-905F-A0BC00BC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CF6A13-561A-49CA-8859-C6B9E606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3D3FD6-2670-4C19-A9C0-714C591E7B56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2. Sequence Input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A4D6AC-5D24-4D8E-B7F3-BFF6DA0B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54" y="1424126"/>
            <a:ext cx="9604744" cy="40097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D303B1-3005-4F52-997B-4594393766D2}"/>
              </a:ext>
            </a:extLst>
          </p:cNvPr>
          <p:cNvSpPr txBox="1"/>
          <p:nvPr/>
        </p:nvSpPr>
        <p:spPr>
          <a:xfrm>
            <a:off x="7619999" y="3841105"/>
            <a:ext cx="34024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X</a:t>
            </a:r>
            <a:r>
              <a:rPr lang="en-US" altLang="zh-CN" sz="2000" b="1" dirty="0"/>
              <a:t> : source sequence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Y</a:t>
            </a:r>
            <a:r>
              <a:rPr lang="en-US" altLang="zh-CN" sz="2000" b="1" dirty="0"/>
              <a:t>: target sequence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en-US" altLang="zh-CN" sz="2000" b="1" dirty="0"/>
              <a:t>: Condition attributes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373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BE7FCC-460A-4271-895E-EBA1E391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74FE54-EC06-46D0-8044-C5693879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D655BB-2092-4F11-A571-FE74C15D9090}"/>
              </a:ext>
            </a:extLst>
          </p:cNvPr>
          <p:cNvSpPr txBox="1"/>
          <p:nvPr/>
        </p:nvSpPr>
        <p:spPr>
          <a:xfrm>
            <a:off x="467833" y="474881"/>
            <a:ext cx="481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 Arithmetic or Linear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053CF3-C6A0-44C6-9E79-76A19D75F5E8}"/>
                  </a:ext>
                </a:extLst>
              </p:cNvPr>
              <p:cNvSpPr txBox="1"/>
              <p:nvPr/>
            </p:nvSpPr>
            <p:spPr>
              <a:xfrm>
                <a:off x="-994326" y="157835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053CF3-C6A0-44C6-9E79-76A19D75F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4326" y="1578357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FAFD8E-7C55-4EA6-8B1C-489C715E4105}"/>
                  </a:ext>
                </a:extLst>
              </p:cNvPr>
              <p:cNvSpPr txBox="1"/>
              <p:nvPr/>
            </p:nvSpPr>
            <p:spPr>
              <a:xfrm>
                <a:off x="-750806" y="221346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FAFD8E-7C55-4EA6-8B1C-489C715E4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0806" y="2213460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6FADBC-38D5-4D6D-8E4B-5FB48A0801CA}"/>
                  </a:ext>
                </a:extLst>
              </p:cNvPr>
              <p:cNvSpPr txBox="1"/>
              <p:nvPr/>
            </p:nvSpPr>
            <p:spPr>
              <a:xfrm>
                <a:off x="-144331" y="281257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6FADBC-38D5-4D6D-8E4B-5FB48A080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331" y="281257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75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5AD21D-FB6F-48DC-905F-A0BC00BC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CF6A13-561A-49CA-8859-C6B9E606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3D3FD6-2670-4C19-A9C0-714C591E7B56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3. Generator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A4D6AC-5D24-4D8E-B7F3-BFF6DA0B4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54" y="1424126"/>
            <a:ext cx="9604744" cy="40097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D303B1-3005-4F52-997B-4594393766D2}"/>
              </a:ext>
            </a:extLst>
          </p:cNvPr>
          <p:cNvSpPr txBox="1"/>
          <p:nvPr/>
        </p:nvSpPr>
        <p:spPr>
          <a:xfrm>
            <a:off x="7619999" y="3841105"/>
            <a:ext cx="34024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X</a:t>
            </a:r>
            <a:r>
              <a:rPr lang="en-US" altLang="zh-CN" sz="2000" b="1" dirty="0"/>
              <a:t> : source sequence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Y</a:t>
            </a:r>
            <a:r>
              <a:rPr lang="en-US" altLang="zh-CN" sz="2000" b="1" dirty="0"/>
              <a:t>: target sequence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en-US" altLang="zh-CN" sz="2000" b="1" dirty="0"/>
              <a:t>: Condition attributes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306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EABE95-23BB-453F-B5A1-413E34A8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BD3A7C-3399-4D5A-92F5-75C7E40F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FB28DE-7678-4651-A0D5-54931A9C801F}"/>
              </a:ext>
            </a:extLst>
          </p:cNvPr>
          <p:cNvSpPr txBox="1"/>
          <p:nvPr/>
        </p:nvSpPr>
        <p:spPr>
          <a:xfrm>
            <a:off x="489099" y="262230"/>
            <a:ext cx="481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 RNN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735767-CF82-43D1-92A6-881A00F6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86" y="3199937"/>
            <a:ext cx="5944818" cy="27306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40C0B1-E3DA-42AE-84CA-33C368CC5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351" y="262230"/>
            <a:ext cx="5604630" cy="25960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CEDC98-8320-494C-AC50-24E85D72B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896" y="5165523"/>
            <a:ext cx="5944818" cy="7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8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80A5F0-4615-403F-8743-44AF8663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4C9887-5DB8-44DC-A24D-13DEC317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4E7D98-0D14-4AD2-A3A5-B95BBACE0F05}"/>
              </a:ext>
            </a:extLst>
          </p:cNvPr>
          <p:cNvSpPr txBox="1"/>
          <p:nvPr/>
        </p:nvSpPr>
        <p:spPr>
          <a:xfrm>
            <a:off x="489099" y="262230"/>
            <a:ext cx="481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 Pre-trained Language models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637140-04E8-49E1-9CEC-4FDA4159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9793"/>
            <a:ext cx="3952654" cy="18510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4B438E-523F-4BA8-8E8A-6CFACB590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383" y="4343094"/>
            <a:ext cx="4475753" cy="17629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0C0E31-86C4-4118-ADF2-59682A2C4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38" y="2346374"/>
            <a:ext cx="3786318" cy="155667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A43046D-0C63-45BB-9966-B6F6ED51909F}"/>
              </a:ext>
            </a:extLst>
          </p:cNvPr>
          <p:cNvSpPr txBox="1"/>
          <p:nvPr/>
        </p:nvSpPr>
        <p:spPr>
          <a:xfrm>
            <a:off x="2895601" y="12955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Dathathri</a:t>
            </a:r>
            <a:r>
              <a:rPr lang="en-US" altLang="zh-CN" dirty="0"/>
              <a:t> et al. (2019), </a:t>
            </a:r>
            <a:r>
              <a:rPr lang="zh-CN" altLang="en-US" dirty="0"/>
              <a:t>Plug and Play Autoencoders for Conditional 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63994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E7C643-22F8-4280-A0D2-6A9FEDEF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86A28E-E4B5-4BCD-8383-1D134493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E1363F-88AB-4FDC-92A2-83224300368A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4. Output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704931-CDBE-4D5D-BE5A-66E790AB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66" y="1462574"/>
            <a:ext cx="9604744" cy="40097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BBC79A8-F2E3-43A3-974A-2FA722FAC33A}"/>
              </a:ext>
            </a:extLst>
          </p:cNvPr>
          <p:cNvSpPr txBox="1"/>
          <p:nvPr/>
        </p:nvSpPr>
        <p:spPr>
          <a:xfrm>
            <a:off x="7619999" y="3841105"/>
            <a:ext cx="34024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X</a:t>
            </a:r>
            <a:r>
              <a:rPr lang="en-US" altLang="zh-CN" sz="2000" b="1" dirty="0"/>
              <a:t> : source sequence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Y</a:t>
            </a:r>
            <a:r>
              <a:rPr lang="en-US" altLang="zh-CN" sz="2000" b="1" dirty="0"/>
              <a:t>: target sequence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en-US" altLang="zh-CN" sz="2000" b="1" dirty="0"/>
              <a:t>: Condition attributes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51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E73507-56F6-4386-AAD4-D8605C89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CF58E1-52C8-43CF-9517-0DB57CDC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B67FB3-C196-48CD-AF6E-391F9542E924}"/>
              </a:ext>
            </a:extLst>
          </p:cNvPr>
          <p:cNvSpPr txBox="1"/>
          <p:nvPr/>
        </p:nvSpPr>
        <p:spPr>
          <a:xfrm>
            <a:off x="467833" y="474881"/>
            <a:ext cx="481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 Arithmetic or Linear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51A084-0639-4FF8-808F-9FAF6FE4C8BC}"/>
                  </a:ext>
                </a:extLst>
              </p:cNvPr>
              <p:cNvSpPr txBox="1"/>
              <p:nvPr/>
            </p:nvSpPr>
            <p:spPr>
              <a:xfrm>
                <a:off x="-994326" y="157835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51A084-0639-4FF8-808F-9FAF6FE4C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4326" y="1578357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t="-6557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DE1DB0-067E-40F6-A6F0-AE2588261C7C}"/>
                  </a:ext>
                </a:extLst>
              </p:cNvPr>
              <p:cNvSpPr txBox="1"/>
              <p:nvPr/>
            </p:nvSpPr>
            <p:spPr>
              <a:xfrm>
                <a:off x="-944707" y="219546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DE1DB0-067E-40F6-A6F0-AE2588261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4707" y="2195464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90472D7-BC29-4F45-B583-5DDA2CB03B62}"/>
                  </a:ext>
                </a:extLst>
              </p:cNvPr>
              <p:cNvSpPr txBox="1"/>
              <p:nvPr/>
            </p:nvSpPr>
            <p:spPr>
              <a:xfrm>
                <a:off x="-144331" y="281257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90472D7-BC29-4F45-B583-5DDA2CB03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331" y="281257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BD2DFC39-3E62-43A2-A861-EAB927855847}"/>
              </a:ext>
            </a:extLst>
          </p:cNvPr>
          <p:cNvSpPr txBox="1"/>
          <p:nvPr/>
        </p:nvSpPr>
        <p:spPr>
          <a:xfrm>
            <a:off x="570615" y="3551854"/>
            <a:ext cx="481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 Attention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B6431-DF82-45F2-BC40-2804B368E9B9}"/>
              </a:ext>
            </a:extLst>
          </p:cNvPr>
          <p:cNvSpPr txBox="1"/>
          <p:nvPr/>
        </p:nvSpPr>
        <p:spPr>
          <a:xfrm>
            <a:off x="1098698" y="4146698"/>
            <a:ext cx="9087293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You can just use attention mechanism to adding information of conditions into the model. You can use it in encoder, generator, output layer or other parts.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970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062B46-845A-4A93-86D7-DFEBEF55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6C0C3E-2AC8-4D55-881E-4EA3A175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AE530-1A2D-4B0F-AF0E-7BD24F1BA668}"/>
              </a:ext>
            </a:extLst>
          </p:cNvPr>
          <p:cNvSpPr txBox="1"/>
          <p:nvPr/>
        </p:nvSpPr>
        <p:spPr>
          <a:xfrm>
            <a:off x="467833" y="474881"/>
            <a:ext cx="481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3.External Feedback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3235C-B536-4C3D-A9D3-8A7C0EDA1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33" y="2973404"/>
            <a:ext cx="8302366" cy="24983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EB0D07-F9B3-41E8-AD2B-95FFC96BA38C}"/>
              </a:ext>
            </a:extLst>
          </p:cNvPr>
          <p:cNvSpPr txBox="1"/>
          <p:nvPr/>
        </p:nvSpPr>
        <p:spPr>
          <a:xfrm>
            <a:off x="838200" y="1581632"/>
            <a:ext cx="10682176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A</a:t>
            </a:r>
            <a:r>
              <a:rPr lang="zh-CN" altLang="en-US" sz="2000" dirty="0"/>
              <a:t>n adve</a:t>
            </a:r>
            <a:r>
              <a:rPr lang="en-US" altLang="zh-CN" sz="2000" dirty="0"/>
              <a:t>r</a:t>
            </a:r>
            <a:r>
              <a:rPr lang="zh-CN" altLang="en-US" sz="2000" dirty="0"/>
              <a:t>sarial loss to manipulate the latent space is used as an external feedback mechanism</a:t>
            </a:r>
          </a:p>
        </p:txBody>
      </p:sp>
    </p:spTree>
    <p:extLst>
      <p:ext uri="{BB962C8B-B14F-4D97-AF65-F5344CB8AC3E}">
        <p14:creationId xmlns:p14="http://schemas.microsoft.com/office/powerpoint/2010/main" val="7664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A83815-DC51-4245-B60E-62B3611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6BA190-AC0D-4B22-A139-91954E0D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D593D3-4FEC-452D-9391-6E283E040E5F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Issues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C04B6-9B78-42F5-B640-67496AB15025}"/>
              </a:ext>
            </a:extLst>
          </p:cNvPr>
          <p:cNvSpPr txBox="1"/>
          <p:nvPr/>
        </p:nvSpPr>
        <p:spPr>
          <a:xfrm>
            <a:off x="969108" y="1484923"/>
            <a:ext cx="597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Need to train different model for different tasks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25316D-7EBE-4ADF-A927-EF6BB1FD055A}"/>
              </a:ext>
            </a:extLst>
          </p:cNvPr>
          <p:cNvSpPr txBox="1"/>
          <p:nvPr/>
        </p:nvSpPr>
        <p:spPr>
          <a:xfrm>
            <a:off x="969108" y="3551304"/>
            <a:ext cx="597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Lack of parallel dataset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02453B-11B9-4B4D-9D80-351BCC15DBD8}"/>
              </a:ext>
            </a:extLst>
          </p:cNvPr>
          <p:cNvSpPr txBox="1"/>
          <p:nvPr/>
        </p:nvSpPr>
        <p:spPr>
          <a:xfrm>
            <a:off x="1750646" y="44576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Mai, et al. </a:t>
            </a:r>
            <a:r>
              <a:rPr lang="zh-CN" altLang="en-US" dirty="0"/>
              <a:t>Plug and Play Autoencoders for Conditional Text Generation</a:t>
            </a:r>
            <a:r>
              <a:rPr lang="en-US" altLang="zh-CN" dirty="0"/>
              <a:t>, EMNLP 2020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59E3E7-66B7-4C1A-B195-4A4C942F7092}"/>
              </a:ext>
            </a:extLst>
          </p:cNvPr>
          <p:cNvSpPr txBox="1"/>
          <p:nvPr/>
        </p:nvSpPr>
        <p:spPr>
          <a:xfrm>
            <a:off x="1750646" y="2297723"/>
            <a:ext cx="560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Duan, et al. Pre-train and Plug-in: Flexible Conditional Text Generation with Variational Auto-Encoders, ACL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38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7FB7F6-DB71-4A08-A7AE-07C69FF788C5}"/>
              </a:ext>
            </a:extLst>
          </p:cNvPr>
          <p:cNvSpPr txBox="1"/>
          <p:nvPr/>
        </p:nvSpPr>
        <p:spPr>
          <a:xfrm>
            <a:off x="4900474" y="284086"/>
            <a:ext cx="281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Content</a:t>
            </a:r>
            <a:endParaRPr lang="zh-CN" altLang="en-US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914584-5877-4268-854D-575DAB978A18}"/>
              </a:ext>
            </a:extLst>
          </p:cNvPr>
          <p:cNvSpPr txBox="1"/>
          <p:nvPr/>
        </p:nvSpPr>
        <p:spPr>
          <a:xfrm>
            <a:off x="1063944" y="1763063"/>
            <a:ext cx="10360240" cy="3331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 Introduce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 Techniques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 Issues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 Conclusion</a:t>
            </a:r>
            <a:endParaRPr lang="zh-CN" altLang="en-US" sz="36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14F23F-2EDA-4DA2-A1CC-4774D137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7C28-9087-4E42-9E96-D5F4F21EFA4E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827169-B8F8-4ADE-B56A-20D9209F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0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5C0918-331A-4686-AD4F-36EA8276BF1C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Conclusion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A0DA32-87AA-47F6-BDA0-BCAE402D4DED}"/>
              </a:ext>
            </a:extLst>
          </p:cNvPr>
          <p:cNvSpPr txBox="1"/>
          <p:nvPr/>
        </p:nvSpPr>
        <p:spPr>
          <a:xfrm>
            <a:off x="1123706" y="1729481"/>
            <a:ext cx="9632272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Conditional text generation is widely used in real life. It’s an important part of generation task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There are a lot of techniques to solve such tasks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There still some issues in this tasks</a:t>
            </a: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D9C1E46E-CFB3-4122-BA57-33AC31DE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5DB0-464A-49A2-9F9E-DFA29A6DE8CD}" type="datetime1">
              <a:rPr lang="zh-CN" altLang="en-US" smtClean="0"/>
              <a:t>2020/11/4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98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73058-1E4B-4E9D-8350-1E306A39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4194-E7CC-43C2-AC50-08C8E8330946}" type="datetime1">
              <a:rPr lang="zh-CN" altLang="en-US" smtClean="0"/>
              <a:t>2020/11/4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9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Introduce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Conditional Text Generation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1EB7713-C465-4512-90FE-C1E11D7E57BC}"/>
              </a:ext>
            </a:extLst>
          </p:cNvPr>
          <p:cNvSpPr txBox="1"/>
          <p:nvPr/>
        </p:nvSpPr>
        <p:spPr>
          <a:xfrm>
            <a:off x="1162493" y="1438020"/>
            <a:ext cx="83784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At least two people have tested positive for the bird flu virus in eastern turkey , health minister Recep </a:t>
            </a:r>
            <a:r>
              <a:rPr lang="en-US" altLang="zh-CN" sz="2400" dirty="0" err="1"/>
              <a:t>Akdag</a:t>
            </a:r>
            <a:r>
              <a:rPr lang="en-US" altLang="zh-CN" sz="2400" dirty="0"/>
              <a:t> told a news conference </a:t>
            </a:r>
            <a:r>
              <a:rPr lang="en-US" altLang="zh-CN" sz="2400" dirty="0" err="1"/>
              <a:t>wednesday</a:t>
            </a:r>
            <a:r>
              <a:rPr lang="en-US" altLang="zh-CN" sz="2400" dirty="0"/>
              <a:t> .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9BAECB-65A7-4160-A3BB-D3E121CE596F}"/>
              </a:ext>
            </a:extLst>
          </p:cNvPr>
          <p:cNvSpPr txBox="1"/>
          <p:nvPr/>
        </p:nvSpPr>
        <p:spPr>
          <a:xfrm>
            <a:off x="1219200" y="32962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Two infected with bird flu </a:t>
            </a:r>
            <a:endParaRPr lang="zh-CN" altLang="en-US" sz="2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5B7D7F-B649-44D8-8629-8019FD0AAECB}"/>
              </a:ext>
            </a:extLst>
          </p:cNvPr>
          <p:cNvSpPr txBox="1"/>
          <p:nvPr/>
        </p:nvSpPr>
        <p:spPr>
          <a:xfrm>
            <a:off x="1219199" y="4128017"/>
            <a:ext cx="7563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Two infected with bird flu in eastern turkey</a:t>
            </a:r>
            <a:endParaRPr lang="zh-CN" altLang="en-US" sz="2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2CF19A-838F-4485-ABD7-37BDC790C470}"/>
              </a:ext>
            </a:extLst>
          </p:cNvPr>
          <p:cNvSpPr txBox="1"/>
          <p:nvPr/>
        </p:nvSpPr>
        <p:spPr>
          <a:xfrm>
            <a:off x="1219200" y="4958315"/>
            <a:ext cx="10134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Two people tested positive for bird flu in eastern turkey says minister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D3C36A-5DEE-4B6E-AE63-4D7AC313D3F3}"/>
              </a:ext>
            </a:extLst>
          </p:cNvPr>
          <p:cNvSpPr txBox="1"/>
          <p:nvPr/>
        </p:nvSpPr>
        <p:spPr>
          <a:xfrm>
            <a:off x="418213" y="336695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≤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9822EC-A80D-47C2-BDCB-00F930D83655}"/>
              </a:ext>
            </a:extLst>
          </p:cNvPr>
          <p:cNvSpPr txBox="1"/>
          <p:nvPr/>
        </p:nvSpPr>
        <p:spPr>
          <a:xfrm>
            <a:off x="418213" y="4204475"/>
            <a:ext cx="7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6-10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32E4FF-1750-4E4C-A542-20463FC6924C}"/>
              </a:ext>
            </a:extLst>
          </p:cNvPr>
          <p:cNvSpPr txBox="1"/>
          <p:nvPr/>
        </p:nvSpPr>
        <p:spPr>
          <a:xfrm>
            <a:off x="425301" y="5007604"/>
            <a:ext cx="79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&gt;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  <p:bldP spid="44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063081-5B8C-4B76-9EC4-DA3BBC2C33EA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Introduce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Conditional Text Generation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5F77A3-5F1E-48BA-A157-3D105205B938}"/>
              </a:ext>
            </a:extLst>
          </p:cNvPr>
          <p:cNvSpPr txBox="1"/>
          <p:nvPr/>
        </p:nvSpPr>
        <p:spPr>
          <a:xfrm>
            <a:off x="2573079" y="1554429"/>
            <a:ext cx="206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Task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41F4A7-BD55-4664-84EB-BA9A12F1BE6A}"/>
              </a:ext>
            </a:extLst>
          </p:cNvPr>
          <p:cNvSpPr txBox="1"/>
          <p:nvPr/>
        </p:nvSpPr>
        <p:spPr>
          <a:xfrm>
            <a:off x="5493491" y="1554429"/>
            <a:ext cx="206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DC7783-C83E-4E2E-879A-F612A3AAFAA1}"/>
              </a:ext>
            </a:extLst>
          </p:cNvPr>
          <p:cNvSpPr txBox="1"/>
          <p:nvPr/>
        </p:nvSpPr>
        <p:spPr>
          <a:xfrm>
            <a:off x="2388782" y="2442604"/>
            <a:ext cx="249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Style Transfer</a:t>
            </a:r>
            <a:endParaRPr lang="zh-CN" altLang="en-US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A0433D-DE39-49DC-AD8F-2D0C4DF8569D}"/>
              </a:ext>
            </a:extLst>
          </p:cNvPr>
          <p:cNvSpPr txBox="1"/>
          <p:nvPr/>
        </p:nvSpPr>
        <p:spPr>
          <a:xfrm>
            <a:off x="5709684" y="2375710"/>
            <a:ext cx="939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Style</a:t>
            </a:r>
            <a:endParaRPr lang="zh-CN" altLang="en-US" sz="20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81886AC-3643-4EB9-AC15-B0AB1A68D0E1}"/>
              </a:ext>
            </a:extLst>
          </p:cNvPr>
          <p:cNvSpPr txBox="1"/>
          <p:nvPr/>
        </p:nvSpPr>
        <p:spPr>
          <a:xfrm>
            <a:off x="2388782" y="3086265"/>
            <a:ext cx="2495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Dialogue response generation</a:t>
            </a:r>
            <a:endParaRPr lang="zh-CN" altLang="en-US" sz="20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471D75-EA43-49B8-AC94-98A800E4359F}"/>
              </a:ext>
            </a:extLst>
          </p:cNvPr>
          <p:cNvSpPr txBox="1"/>
          <p:nvPr/>
        </p:nvSpPr>
        <p:spPr>
          <a:xfrm>
            <a:off x="5695507" y="3065852"/>
            <a:ext cx="2853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Aspects of responses, such as formality</a:t>
            </a:r>
            <a:endParaRPr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9783F6-491C-42E3-8187-317897847851}"/>
              </a:ext>
            </a:extLst>
          </p:cNvPr>
          <p:cNvSpPr txBox="1"/>
          <p:nvPr/>
        </p:nvSpPr>
        <p:spPr>
          <a:xfrm>
            <a:off x="2388782" y="4051135"/>
            <a:ext cx="249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Story Generation</a:t>
            </a:r>
            <a:endParaRPr lang="zh-CN" altLang="en-US" sz="20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53457A-2D40-48A9-99B3-11327D9F65E2}"/>
              </a:ext>
            </a:extLst>
          </p:cNvPr>
          <p:cNvSpPr txBox="1"/>
          <p:nvPr/>
        </p:nvSpPr>
        <p:spPr>
          <a:xfrm>
            <a:off x="5715000" y="4079818"/>
            <a:ext cx="16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Ending</a:t>
            </a:r>
            <a:endParaRPr lang="zh-CN" altLang="en-US" sz="20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1CCA314-656B-4674-81FA-B9E0793421B8}"/>
              </a:ext>
            </a:extLst>
          </p:cNvPr>
          <p:cNvSpPr txBox="1"/>
          <p:nvPr/>
        </p:nvSpPr>
        <p:spPr>
          <a:xfrm>
            <a:off x="2388781" y="4834629"/>
            <a:ext cx="249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EEEB0BB-418D-4640-86A8-4C8306C2D206}"/>
              </a:ext>
            </a:extLst>
          </p:cNvPr>
          <p:cNvSpPr txBox="1"/>
          <p:nvPr/>
        </p:nvSpPr>
        <p:spPr>
          <a:xfrm>
            <a:off x="5816008" y="4805915"/>
            <a:ext cx="249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AE605C6-58C0-4D25-865B-7EA0BA8EA805}"/>
              </a:ext>
            </a:extLst>
          </p:cNvPr>
          <p:cNvCxnSpPr/>
          <p:nvPr/>
        </p:nvCxnSpPr>
        <p:spPr>
          <a:xfrm>
            <a:off x="2293088" y="2268279"/>
            <a:ext cx="612435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34A858E-4A31-4906-8181-B332BD42A533}"/>
              </a:ext>
            </a:extLst>
          </p:cNvPr>
          <p:cNvCxnSpPr/>
          <p:nvPr/>
        </p:nvCxnSpPr>
        <p:spPr>
          <a:xfrm>
            <a:off x="2293088" y="2931042"/>
            <a:ext cx="612435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B2BF3AC-489A-4ED1-8CC5-B9A1BCFD4C12}"/>
              </a:ext>
            </a:extLst>
          </p:cNvPr>
          <p:cNvCxnSpPr/>
          <p:nvPr/>
        </p:nvCxnSpPr>
        <p:spPr>
          <a:xfrm>
            <a:off x="2268279" y="3852530"/>
            <a:ext cx="612435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3BD8847-F60C-4CD4-8304-A99F6CDCE7AE}"/>
              </a:ext>
            </a:extLst>
          </p:cNvPr>
          <p:cNvCxnSpPr/>
          <p:nvPr/>
        </p:nvCxnSpPr>
        <p:spPr>
          <a:xfrm>
            <a:off x="2293088" y="4699591"/>
            <a:ext cx="612435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2E16654-D83C-409B-A335-939F53003776}"/>
              </a:ext>
            </a:extLst>
          </p:cNvPr>
          <p:cNvSpPr txBox="1"/>
          <p:nvPr/>
        </p:nvSpPr>
        <p:spPr>
          <a:xfrm>
            <a:off x="9016408" y="3370721"/>
            <a:ext cx="2105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 may be a condition of story generation?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8" grpId="0"/>
      <p:bldP spid="22" grpId="0"/>
      <p:bldP spid="24" grpId="0"/>
      <p:bldP spid="26" grpId="0"/>
      <p:bldP spid="28" grpId="0"/>
      <p:bldP spid="30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B70C2C-32A7-4EA3-AB5D-62C5A5E9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101B35-1C26-4B1E-BA30-2936643F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3542DE-5594-4D36-92E5-5BCF8212EC30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Techniques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20B608-9EDE-4476-99A7-3C60F724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54" y="1424126"/>
            <a:ext cx="9604744" cy="40097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62F9E5-9727-477D-8451-8DA5E2F7D19C}"/>
              </a:ext>
            </a:extLst>
          </p:cNvPr>
          <p:cNvSpPr txBox="1"/>
          <p:nvPr/>
        </p:nvSpPr>
        <p:spPr>
          <a:xfrm>
            <a:off x="7619999" y="3841105"/>
            <a:ext cx="34024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X</a:t>
            </a:r>
            <a:r>
              <a:rPr lang="en-US" altLang="zh-CN" sz="2000" b="1" dirty="0"/>
              <a:t> : source sequence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Y</a:t>
            </a:r>
            <a:r>
              <a:rPr lang="en-US" altLang="zh-CN" sz="2000" b="1" dirty="0"/>
              <a:t>: target sequence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en-US" altLang="zh-CN" sz="2000" b="1" dirty="0"/>
              <a:t>: Condition attributes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387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A58C9-0A9B-4719-9E5C-3559D20A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7E8C12-E5A8-45BB-8F02-E5484A44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9F46A1-0EE8-4009-A127-4C7C559CCBC2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1. External Input</a:t>
            </a:r>
          </a:p>
        </p:txBody>
      </p:sp>
      <p:pic>
        <p:nvPicPr>
          <p:cNvPr id="1028" name="Picture 4" descr="从Encoder到Decoder实现Seq2Seq模型- 知乎">
            <a:extLst>
              <a:ext uri="{FF2B5EF4-FFF2-40B4-BE49-F238E27FC236}">
                <a16:creationId xmlns:a16="http://schemas.microsoft.com/office/drawing/2014/main" id="{C8DFEEA9-ECE8-441A-BD82-9DEDD9F0E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679" y="857202"/>
            <a:ext cx="7145079" cy="23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2AD406E-1866-453B-80DE-1B9BAAFA6F8A}"/>
                  </a:ext>
                </a:extLst>
              </p:cNvPr>
              <p:cNvSpPr txBox="1"/>
              <p:nvPr/>
            </p:nvSpPr>
            <p:spPr>
              <a:xfrm>
                <a:off x="717439" y="1821712"/>
                <a:ext cx="3110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Usually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a standard generation process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2AD406E-1866-453B-80DE-1B9BAAFA6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" y="1821712"/>
                <a:ext cx="3110282" cy="646331"/>
              </a:xfrm>
              <a:prstGeom prst="rect">
                <a:avLst/>
              </a:prstGeom>
              <a:blipFill>
                <a:blip r:embed="rId4"/>
                <a:stretch>
                  <a:fillRect l="-1765" t="-5660" r="-156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96B89A-F73C-4693-B60A-648DC0B91E42}"/>
                  </a:ext>
                </a:extLst>
              </p:cNvPr>
              <p:cNvSpPr txBox="1"/>
              <p:nvPr/>
            </p:nvSpPr>
            <p:spPr>
              <a:xfrm>
                <a:off x="8059479" y="1213592"/>
                <a:ext cx="808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96B89A-F73C-4693-B60A-648DC0B91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79" y="1213592"/>
                <a:ext cx="80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28F06C-E78C-4105-BBB3-56755DD08E2B}"/>
                  </a:ext>
                </a:extLst>
              </p:cNvPr>
              <p:cNvSpPr txBox="1"/>
              <p:nvPr/>
            </p:nvSpPr>
            <p:spPr>
              <a:xfrm>
                <a:off x="8559210" y="1213592"/>
                <a:ext cx="808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28F06C-E78C-4105-BBB3-56755DD08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210" y="1213592"/>
                <a:ext cx="8080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2DA2A9C-5AD8-439D-9952-EEF90389314C}"/>
              </a:ext>
            </a:extLst>
          </p:cNvPr>
          <p:cNvSpPr txBox="1"/>
          <p:nvPr/>
        </p:nvSpPr>
        <p:spPr>
          <a:xfrm>
            <a:off x="659219" y="3778063"/>
            <a:ext cx="481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 Arithmetic or Linear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7A83B0B-D112-4319-8FB5-58E030DE1AEA}"/>
                  </a:ext>
                </a:extLst>
              </p:cNvPr>
              <p:cNvSpPr txBox="1"/>
              <p:nvPr/>
            </p:nvSpPr>
            <p:spPr>
              <a:xfrm>
                <a:off x="-1049079" y="430112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7A83B0B-D112-4319-8FB5-58E030DE1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9079" y="4301129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9D8BE71-1441-43AC-A932-069051429CDB}"/>
                  </a:ext>
                </a:extLst>
              </p:cNvPr>
              <p:cNvSpPr txBox="1"/>
              <p:nvPr/>
            </p:nvSpPr>
            <p:spPr>
              <a:xfrm>
                <a:off x="-966806" y="486633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9D8BE71-1441-43AC-A932-069051429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6806" y="4866331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4FA14F-AE5B-4C03-8FF0-0F21FB15F1D7}"/>
                  </a:ext>
                </a:extLst>
              </p:cNvPr>
              <p:cNvSpPr txBox="1"/>
              <p:nvPr/>
            </p:nvSpPr>
            <p:spPr>
              <a:xfrm>
                <a:off x="-158731" y="542667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4FA14F-AE5B-4C03-8FF0-0F21FB15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731" y="5426674"/>
                <a:ext cx="609600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6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800E6B-575E-40DB-93B2-3A27B713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45A4C0-1FC6-4BAB-B1D6-05096CA7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57EA5-3540-45F2-A340-6523743C8097}"/>
              </a:ext>
            </a:extLst>
          </p:cNvPr>
          <p:cNvSpPr txBox="1"/>
          <p:nvPr/>
        </p:nvSpPr>
        <p:spPr>
          <a:xfrm>
            <a:off x="524540" y="333114"/>
            <a:ext cx="481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 Stochastic Changes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ACD075-E401-4E46-9663-22C828AAF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180" y="3196857"/>
            <a:ext cx="7552504" cy="30471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5C9F7E-616B-4C2F-9428-C5796619C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852438"/>
            <a:ext cx="7850482" cy="20655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E27A5D2-BED3-4B05-A3EE-17143EF7E9CE}"/>
              </a:ext>
            </a:extLst>
          </p:cNvPr>
          <p:cNvSpPr txBox="1"/>
          <p:nvPr/>
        </p:nvSpPr>
        <p:spPr>
          <a:xfrm>
            <a:off x="462517" y="2101406"/>
            <a:ext cx="2847753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We can use Variational Auto- Encoder (VAE) to encode the source and add condition s into laten variable z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907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BD4066-F905-4035-8D95-97DF40E4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5CFEE0-25FF-4A68-853A-D953190D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5DF384-0A9E-416C-BB9D-43807C28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674" y="1219200"/>
            <a:ext cx="8230387" cy="38986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FFC211-7C9B-4288-9180-DBA626A60148}"/>
              </a:ext>
            </a:extLst>
          </p:cNvPr>
          <p:cNvSpPr txBox="1"/>
          <p:nvPr/>
        </p:nvSpPr>
        <p:spPr>
          <a:xfrm>
            <a:off x="2336800" y="55524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Wang. Et al(2019b), </a:t>
            </a:r>
            <a:r>
              <a:rPr lang="zh-CN" altLang="en-US" dirty="0"/>
              <a:t>Topic-guided variational auto-encoder for text generation.</a:t>
            </a:r>
          </a:p>
        </p:txBody>
      </p:sp>
    </p:spTree>
    <p:extLst>
      <p:ext uri="{BB962C8B-B14F-4D97-AF65-F5344CB8AC3E}">
        <p14:creationId xmlns:p14="http://schemas.microsoft.com/office/powerpoint/2010/main" val="388203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0DA44A-9B99-497A-ABE4-D96D249D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B5E74-0D4A-4745-A488-F44D1743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4A261-B515-45BF-987E-3E10259B6717}"/>
              </a:ext>
            </a:extLst>
          </p:cNvPr>
          <p:cNvSpPr txBox="1"/>
          <p:nvPr/>
        </p:nvSpPr>
        <p:spPr>
          <a:xfrm>
            <a:off x="524540" y="333114"/>
            <a:ext cx="481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 Decompose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91900F-C8B0-4CA5-9CB0-FC2FBB2AF5F2}"/>
                  </a:ext>
                </a:extLst>
              </p:cNvPr>
              <p:cNvSpPr txBox="1"/>
              <p:nvPr/>
            </p:nvSpPr>
            <p:spPr>
              <a:xfrm>
                <a:off x="838200" y="918484"/>
                <a:ext cx="9604743" cy="968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The encoder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2000" dirty="0"/>
                  <a:t> can be decomposed into multiple subspaces, each of which signifies a different attribute to be controlled.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91900F-C8B0-4CA5-9CB0-FC2FBB2A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18484"/>
                <a:ext cx="9604743" cy="968791"/>
              </a:xfrm>
              <a:prstGeom prst="rect">
                <a:avLst/>
              </a:prstGeom>
              <a:blipFill>
                <a:blip r:embed="rId2"/>
                <a:stretch>
                  <a:fillRect l="-698" b="-10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2E328989-9212-4B9D-94FA-56AD385E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09" y="2084714"/>
            <a:ext cx="7083309" cy="445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4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737</Words>
  <Application>Microsoft Office PowerPoint</Application>
  <PresentationFormat>宽屏</PresentationFormat>
  <Paragraphs>167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KJ</dc:creator>
  <cp:lastModifiedBy>Lee KJ</cp:lastModifiedBy>
  <cp:revision>93</cp:revision>
  <dcterms:created xsi:type="dcterms:W3CDTF">2019-03-13T00:48:37Z</dcterms:created>
  <dcterms:modified xsi:type="dcterms:W3CDTF">2020-11-04T07:44:00Z</dcterms:modified>
</cp:coreProperties>
</file>