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1" r:id="rId6"/>
    <p:sldId id="262" r:id="rId7"/>
    <p:sldId id="263" r:id="rId8"/>
    <p:sldId id="264" r:id="rId9"/>
    <p:sldId id="265" r:id="rId10"/>
    <p:sldId id="280" r:id="rId11"/>
    <p:sldId id="275" r:id="rId12"/>
    <p:sldId id="270" r:id="rId13"/>
    <p:sldId id="271" r:id="rId14"/>
    <p:sldId id="272" r:id="rId15"/>
    <p:sldId id="267" r:id="rId16"/>
    <p:sldId id="268" r:id="rId17"/>
    <p:sldId id="269" r:id="rId18"/>
    <p:sldId id="273" r:id="rId19"/>
    <p:sldId id="276" r:id="rId20"/>
    <p:sldId id="274" r:id="rId21"/>
    <p:sldId id="277" r:id="rId22"/>
    <p:sldId id="27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86" autoAdjust="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03E36-0939-407F-AB7E-D06BD6D67135}"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F6BC7-8236-4DC9-A5AD-049902F91514}" type="slidenum">
              <a:rPr lang="zh-CN" altLang="en-US" smtClean="0"/>
              <a:t>‹#›</a:t>
            </a:fld>
            <a:endParaRPr lang="zh-CN" altLang="en-US"/>
          </a:p>
        </p:txBody>
      </p:sp>
    </p:spTree>
    <p:extLst>
      <p:ext uri="{BB962C8B-B14F-4D97-AF65-F5344CB8AC3E}">
        <p14:creationId xmlns:p14="http://schemas.microsoft.com/office/powerpoint/2010/main" val="207907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Medi"/>
              </a:rPr>
              <a:t>We can see that CQs can be used to interact with users to achieve certain goals, depend on the task</a:t>
            </a:r>
          </a:p>
          <a:p>
            <a:pPr algn="l"/>
            <a:r>
              <a:rPr lang="en-US" altLang="zh-CN" sz="1800" b="0" i="0" u="none" strike="noStrike" baseline="0" dirty="0">
                <a:latin typeface="NimbusRomNo9L-Medi"/>
              </a:rPr>
              <a:t>Learning to Ask Good Questions: Ranking Clarification Questions using Neural Expected Value of Perfect Information</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a:t>
            </a:fld>
            <a:endParaRPr lang="zh-CN" altLang="en-US"/>
          </a:p>
        </p:txBody>
      </p:sp>
    </p:spTree>
    <p:extLst>
      <p:ext uri="{BB962C8B-B14F-4D97-AF65-F5344CB8AC3E}">
        <p14:creationId xmlns:p14="http://schemas.microsoft.com/office/powerpoint/2010/main" val="146825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NCF: neural collaborative filtering [using user-word matrix, just like e-commerce website recommend similar products. The matrix is sparse so we need to predict]</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templates</a:t>
            </a:r>
          </a:p>
          <a:p>
            <a:pPr algn="l"/>
            <a:r>
              <a:rPr lang="en-US" altLang="zh-CN" sz="1800" b="0" i="0" u="none" strike="noStrike" baseline="0" dirty="0">
                <a:latin typeface="LinLibertineT"/>
              </a:rPr>
              <a:t>(1) What do you want to know about QUERY?</a:t>
            </a:r>
          </a:p>
          <a:p>
            <a:pPr algn="l"/>
            <a:r>
              <a:rPr lang="en-US" altLang="zh-CN" sz="1800" b="0" i="0" u="none" strike="noStrike" baseline="0" dirty="0">
                <a:latin typeface="LinLibertineT"/>
              </a:rPr>
              <a:t>(2) What do you want to know about this QUERY_ENTITY_TYPE?</a:t>
            </a:r>
          </a:p>
          <a:p>
            <a:pPr algn="l"/>
            <a:r>
              <a:rPr lang="en-US" altLang="zh-CN" sz="1800" b="0" i="0" u="none" strike="noStrike" baseline="0" dirty="0">
                <a:latin typeface="LinLibertineT"/>
              </a:rPr>
              <a:t>(3) What ASPECT_ENTITY_TYPE are you looking for?</a:t>
            </a:r>
          </a:p>
          <a:p>
            <a:pPr algn="l"/>
            <a:r>
              <a:rPr lang="en-US" altLang="zh-CN" sz="1800" b="0" i="0" u="none" strike="noStrike" baseline="0" dirty="0">
                <a:latin typeface="LinLibertineT"/>
              </a:rPr>
              <a:t>(4) Whom are you looking for?</a:t>
            </a:r>
          </a:p>
          <a:p>
            <a:pPr algn="l"/>
            <a:r>
              <a:rPr lang="en-US" altLang="zh-CN" sz="1800" b="0" i="0" u="none" strike="noStrike" baseline="0" dirty="0">
                <a:latin typeface="LinLibertineT"/>
              </a:rPr>
              <a:t>(5) Who are you shopping for?</a:t>
            </a:r>
            <a:endParaRPr lang="en-US" altLang="zh-CN" dirty="0"/>
          </a:p>
          <a:p>
            <a:endParaRPr lang="en-US" altLang="zh-CN" dirty="0"/>
          </a:p>
          <a:p>
            <a:r>
              <a:rPr lang="en-US" altLang="zh-CN" dirty="0"/>
              <a:t>I will skip details like NCF</a:t>
            </a:r>
          </a:p>
          <a:p>
            <a:r>
              <a:rPr lang="en-US" altLang="zh-CN" sz="1800" b="0" i="0" u="none" strike="noStrike" baseline="0" dirty="0">
                <a:latin typeface="LinBiolinumTB"/>
              </a:rPr>
              <a:t>Generating Clarifying Questions for Information Retrieval</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13</a:t>
            </a:fld>
            <a:endParaRPr lang="zh-CN" altLang="en-US"/>
          </a:p>
        </p:txBody>
      </p:sp>
    </p:spTree>
    <p:extLst>
      <p:ext uri="{BB962C8B-B14F-4D97-AF65-F5344CB8AC3E}">
        <p14:creationId xmlns:p14="http://schemas.microsoft.com/office/powerpoint/2010/main" val="646166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LinLibertineT"/>
              </a:rPr>
              <a:t>There are 2 alternatives that we are already familiar with. They can also cover many possible aspects of the query. So how are they compared with CQs?</a:t>
            </a:r>
          </a:p>
          <a:p>
            <a:pPr algn="l"/>
            <a:r>
              <a:rPr lang="en-US" altLang="zh-CN" sz="1800" b="0" i="0" u="none" strike="noStrike" baseline="0" dirty="0">
                <a:latin typeface="LinLibertineT"/>
              </a:rPr>
              <a:t>They did a user study. And the result is XXX.</a:t>
            </a:r>
          </a:p>
          <a:p>
            <a:pPr algn="l"/>
            <a:r>
              <a:rPr lang="en-US" altLang="zh-CN" sz="1800" b="0" i="0" u="none" strike="noStrike" baseline="0" dirty="0">
                <a:latin typeface="LinLibertineT"/>
              </a:rPr>
              <a:t>Functional: questions help guide users in the right direction and to the right conclusion</a:t>
            </a:r>
          </a:p>
          <a:p>
            <a:pPr algn="l"/>
            <a:r>
              <a:rPr lang="en-US" altLang="zh-CN" sz="1800" b="0" i="0" u="none" strike="noStrike" baseline="0" dirty="0">
                <a:latin typeface="LinLibertineT"/>
              </a:rPr>
              <a:t>Emotional </a:t>
            </a:r>
          </a:p>
          <a:p>
            <a:pPr algn="l"/>
            <a:r>
              <a:rPr lang="en-US" altLang="zh-CN" sz="1800" b="0" i="0" u="none" strike="noStrike" baseline="0" dirty="0">
                <a:latin typeface="LinLibertineT"/>
              </a:rPr>
              <a:t>it brings to users a sense of confidence that the search engine understands what the user wants. Moreover, it gives the users a sense of security and coming to the</a:t>
            </a:r>
          </a:p>
          <a:p>
            <a:pPr algn="l"/>
            <a:r>
              <a:rPr lang="en-US" altLang="zh-CN" sz="1800" b="0" i="0" u="none" strike="noStrike" baseline="0" dirty="0">
                <a:latin typeface="LinLibertineT"/>
              </a:rPr>
              <a:t>right conclusion. They pointed out that sometimes, especially when it comes to product search, they feel less stress when the search engine asks questions on different features of the product. Because without it, they often feel they forgot to check all necessary properties of the product.</a:t>
            </a:r>
          </a:p>
        </p:txBody>
      </p:sp>
      <p:sp>
        <p:nvSpPr>
          <p:cNvPr id="4" name="灯片编号占位符 3"/>
          <p:cNvSpPr>
            <a:spLocks noGrp="1"/>
          </p:cNvSpPr>
          <p:nvPr>
            <p:ph type="sldNum" sz="quarter" idx="5"/>
          </p:nvPr>
        </p:nvSpPr>
        <p:spPr/>
        <p:txBody>
          <a:bodyPr/>
          <a:lstStyle/>
          <a:p>
            <a:fld id="{6A2F6BC7-8236-4DC9-A5AD-049902F91514}" type="slidenum">
              <a:rPr lang="zh-CN" altLang="en-US" smtClean="0"/>
              <a:t>14</a:t>
            </a:fld>
            <a:endParaRPr lang="zh-CN" altLang="en-US"/>
          </a:p>
        </p:txBody>
      </p:sp>
    </p:spTree>
    <p:extLst>
      <p:ext uri="{BB962C8B-B14F-4D97-AF65-F5344CB8AC3E}">
        <p14:creationId xmlns:p14="http://schemas.microsoft.com/office/powerpoint/2010/main" val="90730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user is asking XXX. And we found that there are 2 Midori, one is XX, another is XX.</a:t>
            </a:r>
          </a:p>
          <a:p>
            <a:r>
              <a:rPr lang="en-US" altLang="zh-CN" dirty="0"/>
              <a:t>So if you are the answer bot, how will you ask a CQ to resolve the ambiguity? This is a quiz</a:t>
            </a:r>
          </a:p>
          <a:p>
            <a:endParaRPr lang="en-US" altLang="zh-CN" dirty="0"/>
          </a:p>
          <a:p>
            <a:r>
              <a:rPr lang="en-US" altLang="zh-CN" dirty="0"/>
              <a:t>Asking Clarification Questions in Knowledge-Based Question Answering</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15</a:t>
            </a:fld>
            <a:endParaRPr lang="zh-CN" altLang="en-US"/>
          </a:p>
        </p:txBody>
      </p:sp>
    </p:spTree>
    <p:extLst>
      <p:ext uri="{BB962C8B-B14F-4D97-AF65-F5344CB8AC3E}">
        <p14:creationId xmlns:p14="http://schemas.microsoft.com/office/powerpoint/2010/main" val="3239535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skip the multi-turn case and other details like clarification identification</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16</a:t>
            </a:fld>
            <a:endParaRPr lang="zh-CN" altLang="en-US"/>
          </a:p>
        </p:txBody>
      </p:sp>
    </p:spTree>
    <p:extLst>
      <p:ext uri="{BB962C8B-B14F-4D97-AF65-F5344CB8AC3E}">
        <p14:creationId xmlns:p14="http://schemas.microsoft.com/office/powerpoint/2010/main" val="1918811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both approaches rely on generation model, they are similar in difficulty, so I myself can not say which one is better</a:t>
            </a:r>
          </a:p>
          <a:p>
            <a:r>
              <a:rPr lang="en-US" altLang="zh-CN" dirty="0"/>
              <a:t>AMBIGQA</a:t>
            </a:r>
            <a:r>
              <a:rPr lang="zh-CN" altLang="en-US" dirty="0"/>
              <a:t>：</a:t>
            </a:r>
            <a:r>
              <a:rPr lang="en-US" altLang="zh-CN" dirty="0"/>
              <a:t>Answering Ambiguous Open-domain Questions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17</a:t>
            </a:fld>
            <a:endParaRPr lang="zh-CN" altLang="en-US"/>
          </a:p>
        </p:txBody>
      </p:sp>
    </p:spTree>
    <p:extLst>
      <p:ext uri="{BB962C8B-B14F-4D97-AF65-F5344CB8AC3E}">
        <p14:creationId xmlns:p14="http://schemas.microsoft.com/office/powerpoint/2010/main" val="3290255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Generally, if we ask questions, we can make the chat longer …</a:t>
            </a:r>
          </a:p>
          <a:p>
            <a:r>
              <a:rPr lang="en-US" altLang="zh-CN" dirty="0"/>
              <a:t>Let’s see the example …</a:t>
            </a:r>
          </a:p>
          <a:p>
            <a:endParaRPr lang="en-US" altLang="zh-CN" dirty="0"/>
          </a:p>
          <a:p>
            <a:r>
              <a:rPr lang="en-US" altLang="zh-CN" dirty="0"/>
              <a:t>Learning to Ask Questions in Open-domain Conversational Systems with Typed Decoders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18</a:t>
            </a:fld>
            <a:endParaRPr lang="zh-CN" altLang="en-US"/>
          </a:p>
        </p:txBody>
      </p:sp>
    </p:spTree>
    <p:extLst>
      <p:ext uri="{BB962C8B-B14F-4D97-AF65-F5344CB8AC3E}">
        <p14:creationId xmlns:p14="http://schemas.microsoft.com/office/powerpoint/2010/main" val="170071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author divide the words in question into 3 types.</a:t>
            </a:r>
          </a:p>
          <a:p>
            <a:r>
              <a:rPr lang="en-US" altLang="zh-CN" dirty="0"/>
              <a:t>The approach is XX, as the picture shows. I won’t explain the details</a:t>
            </a:r>
          </a:p>
          <a:p>
            <a:endParaRPr lang="en-US" altLang="zh-CN" dirty="0"/>
          </a:p>
          <a:p>
            <a:r>
              <a:rPr lang="en-US" altLang="zh-CN" dirty="0"/>
              <a:t>My work actually draws inspiration from it. But my model have a different design, which further improves the quality and allows for controllability.</a:t>
            </a:r>
          </a:p>
          <a:p>
            <a:r>
              <a:rPr lang="en-US" altLang="zh-CN" dirty="0"/>
              <a:t>Topic words are pre-predicted with PMI, which performs poorly on the Amazon dataset. This might only be useful in free chit-chat which has low requirement for precision</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19</a:t>
            </a:fld>
            <a:endParaRPr lang="zh-CN" altLang="en-US"/>
          </a:p>
        </p:txBody>
      </p:sp>
    </p:spTree>
    <p:extLst>
      <p:ext uri="{BB962C8B-B14F-4D97-AF65-F5344CB8AC3E}">
        <p14:creationId xmlns:p14="http://schemas.microsoft.com/office/powerpoint/2010/main" val="761936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CQ is only part of a dialogue, it can only be a component of a system. The system must have a pipeline to decide when to ask CQ</a:t>
            </a:r>
          </a:p>
          <a:p>
            <a:r>
              <a:rPr lang="en-US" altLang="zh-CN" dirty="0"/>
              <a:t>This pipeline </a:t>
            </a:r>
            <a:r>
              <a:rPr lang="en-US" altLang="zh-CN"/>
              <a:t>system would be </a:t>
            </a:r>
            <a:r>
              <a:rPr lang="en-US" altLang="zh-CN" dirty="0"/>
              <a:t>a little bit complicated, an end2end model may be a more natural and simple alternative.</a:t>
            </a:r>
          </a:p>
          <a:p>
            <a:r>
              <a:rPr lang="en-US" altLang="zh-CN" dirty="0"/>
              <a:t>End2end model just generate some text, and it can be a CQ, and it can also be not. Then we don’t need to artificially design a specific module for </a:t>
            </a:r>
            <a:r>
              <a:rPr lang="en-US" altLang="zh-CN" dirty="0" err="1"/>
              <a:t>CQGen</a:t>
            </a:r>
            <a:r>
              <a:rPr lang="en-US" altLang="zh-CN" dirty="0"/>
              <a:t>.</a:t>
            </a:r>
          </a:p>
          <a:p>
            <a:endParaRPr lang="en-US" altLang="zh-CN" dirty="0"/>
          </a:p>
          <a:p>
            <a:r>
              <a:rPr lang="en-US" altLang="zh-CN" dirty="0"/>
              <a:t>I think Baidu’s PLATO-2 is now the SOTA of end2end chatbot (And I know Kenny just shared a Microsoft’s work for task-oriented Dialog system). If it is real and consistent, I think it’s quite well.</a:t>
            </a:r>
          </a:p>
          <a:p>
            <a:endParaRPr lang="en-US" altLang="zh-CN" dirty="0"/>
          </a:p>
          <a:p>
            <a:r>
              <a:rPr lang="en-US" altLang="zh-CN" dirty="0"/>
              <a:t>PLATO-2</a:t>
            </a:r>
            <a:r>
              <a:rPr lang="zh-CN" altLang="en-US" dirty="0"/>
              <a:t>：</a:t>
            </a:r>
            <a:r>
              <a:rPr lang="en-US" altLang="zh-CN" dirty="0"/>
              <a:t>Towards Building an Open-Domain Chatbot via Curriculum Learning</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20</a:t>
            </a:fld>
            <a:endParaRPr lang="zh-CN" altLang="en-US"/>
          </a:p>
        </p:txBody>
      </p:sp>
    </p:spTree>
    <p:extLst>
      <p:ext uri="{BB962C8B-B14F-4D97-AF65-F5344CB8AC3E}">
        <p14:creationId xmlns:p14="http://schemas.microsoft.com/office/powerpoint/2010/main" val="1743840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Which one is better?</a:t>
            </a:r>
          </a:p>
          <a:p>
            <a:r>
              <a:rPr lang="en-US" altLang="zh-CN" dirty="0"/>
              <a:t>There is a comparison between PLATO-2 and a </a:t>
            </a:r>
            <a:r>
              <a:rPr lang="en-US" altLang="zh-CN" dirty="0">
                <a:latin typeface="等线" panose="02010600030101010101" pitchFamily="2" charset="-122"/>
                <a:ea typeface="等线" panose="02010600030101010101" pitchFamily="2" charset="-122"/>
              </a:rPr>
              <a:t>Representative pipeline-based system: </a:t>
            </a:r>
            <a:r>
              <a:rPr lang="en-US" altLang="zh-CN" dirty="0" err="1">
                <a:latin typeface="等线" panose="02010600030101010101" pitchFamily="2" charset="-122"/>
                <a:ea typeface="等线" panose="02010600030101010101" pitchFamily="2" charset="-122"/>
              </a:rPr>
              <a:t>XiaoIce</a:t>
            </a:r>
            <a:r>
              <a:rPr lang="en-US" altLang="zh-CN" dirty="0">
                <a:latin typeface="等线" panose="02010600030101010101" pitchFamily="2" charset="-122"/>
                <a:ea typeface="等线" panose="02010600030101010101" pitchFamily="2" charset="-122"/>
              </a:rPr>
              <a:t>. And we can see it is …</a:t>
            </a:r>
          </a:p>
          <a:p>
            <a:r>
              <a:rPr lang="en-US" altLang="zh-CN" dirty="0">
                <a:latin typeface="等线" panose="02010600030101010101" pitchFamily="2" charset="-122"/>
                <a:ea typeface="等线" panose="02010600030101010101" pitchFamily="2" charset="-122"/>
              </a:rPr>
              <a:t>The possible reason is xxx</a:t>
            </a:r>
          </a:p>
          <a:p>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Since </a:t>
            </a:r>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heavily relies on pipeline system, I think </a:t>
            </a:r>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as a specific module for dialog is a not very promising direction</a:t>
            </a:r>
          </a:p>
        </p:txBody>
      </p:sp>
      <p:sp>
        <p:nvSpPr>
          <p:cNvPr id="4" name="灯片编号占位符 3"/>
          <p:cNvSpPr>
            <a:spLocks noGrp="1"/>
          </p:cNvSpPr>
          <p:nvPr>
            <p:ph type="sldNum" sz="quarter" idx="5"/>
          </p:nvPr>
        </p:nvSpPr>
        <p:spPr/>
        <p:txBody>
          <a:bodyPr/>
          <a:lstStyle/>
          <a:p>
            <a:fld id="{6A2F6BC7-8236-4DC9-A5AD-049902F91514}" type="slidenum">
              <a:rPr lang="zh-CN" altLang="en-US" smtClean="0"/>
              <a:t>21</a:t>
            </a:fld>
            <a:endParaRPr lang="zh-CN" altLang="en-US"/>
          </a:p>
        </p:txBody>
      </p:sp>
    </p:spTree>
    <p:extLst>
      <p:ext uri="{BB962C8B-B14F-4D97-AF65-F5344CB8AC3E}">
        <p14:creationId xmlns:p14="http://schemas.microsoft.com/office/powerpoint/2010/main" val="4257755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are the tasks I’ve talked about.</a:t>
            </a:r>
          </a:p>
          <a:p>
            <a:r>
              <a:rPr lang="en-US" altLang="zh-CN" dirty="0"/>
              <a:t>Due to time limit, I haven’t mention several other works. </a:t>
            </a:r>
          </a:p>
          <a:p>
            <a:r>
              <a:rPr lang="en-US" altLang="zh-CN" dirty="0"/>
              <a:t>And I myself is also considering to work on question generation for provoking thoughts in book reading, which is a new task.</a:t>
            </a:r>
          </a:p>
          <a:p>
            <a:r>
              <a:rPr lang="en-US" altLang="zh-CN" dirty="0"/>
              <a:t>Hope I will do a good job.</a:t>
            </a:r>
          </a:p>
          <a:p>
            <a:r>
              <a:rPr lang="en-US" altLang="zh-CN" dirty="0"/>
              <a:t>That’s all.</a:t>
            </a:r>
          </a:p>
          <a:p>
            <a:r>
              <a:rPr lang="en-US" altLang="zh-CN" dirty="0"/>
              <a:t>That’s all for today, thanks.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23</a:t>
            </a:fld>
            <a:endParaRPr lang="zh-CN" altLang="en-US"/>
          </a:p>
        </p:txBody>
      </p:sp>
    </p:spTree>
    <p:extLst>
      <p:ext uri="{BB962C8B-B14F-4D97-AF65-F5344CB8AC3E}">
        <p14:creationId xmlns:p14="http://schemas.microsoft.com/office/powerpoint/2010/main" val="303009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point is not explicitly stated in previous works, but I myself concluded that this is actually the key of most existing works of </a:t>
            </a:r>
            <a:r>
              <a:rPr lang="en-US" altLang="zh-CN" dirty="0" err="1"/>
              <a:t>CQGen</a:t>
            </a:r>
            <a:r>
              <a:rPr lang="en-US" altLang="zh-CN" dirty="0"/>
              <a:t>. I will give a brief review later.</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4</a:t>
            </a:fld>
            <a:endParaRPr lang="zh-CN" altLang="en-US"/>
          </a:p>
        </p:txBody>
      </p:sp>
    </p:spTree>
    <p:extLst>
      <p:ext uri="{BB962C8B-B14F-4D97-AF65-F5344CB8AC3E}">
        <p14:creationId xmlns:p14="http://schemas.microsoft.com/office/powerpoint/2010/main" val="257649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quiz to test your understanding of the concept</a:t>
            </a:r>
          </a:p>
          <a:p>
            <a:r>
              <a:rPr lang="en-US" altLang="zh-CN" dirty="0"/>
              <a:t>I think this question is raised under some reasoning, because literally “her sex” just mean female, but we can know from the plot that Sherlock Holmes usually seems to pay no to any women. So her sex means all women here, although it is not explicitly stated in context.</a:t>
            </a:r>
          </a:p>
          <a:p>
            <a:r>
              <a:rPr lang="en-US" altLang="zh-CN" dirty="0"/>
              <a:t>CQs can be more open and involves more thoughts, thus more difficult to generate</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5</a:t>
            </a:fld>
            <a:endParaRPr lang="zh-CN" altLang="en-US"/>
          </a:p>
        </p:txBody>
      </p:sp>
    </p:spTree>
    <p:extLst>
      <p:ext uri="{BB962C8B-B14F-4D97-AF65-F5344CB8AC3E}">
        <p14:creationId xmlns:p14="http://schemas.microsoft.com/office/powerpoint/2010/main" val="37111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contrast Traditional QG. …, But </a:t>
            </a:r>
            <a:r>
              <a:rPr lang="en-US" altLang="zh-CN" dirty="0" err="1"/>
              <a:t>CQGen</a:t>
            </a:r>
            <a:r>
              <a:rPr lang="en-US" altLang="zh-CN" dirty="0"/>
              <a:t> doesn’t have this clue, so it’s much harder to produce specific questions</a:t>
            </a:r>
          </a:p>
          <a:p>
            <a:endParaRPr lang="en-US" altLang="zh-CN" dirty="0"/>
          </a:p>
          <a:p>
            <a:r>
              <a:rPr lang="en-US" altLang="zh-CN" dirty="0"/>
              <a:t>If on some specific tasks, </a:t>
            </a:r>
            <a:r>
              <a:rPr lang="en-US" altLang="zh-CN" dirty="0" err="1"/>
              <a:t>CQGen</a:t>
            </a:r>
            <a:r>
              <a:rPr lang="en-US" altLang="zh-CN" dirty="0"/>
              <a:t> is unlikely to have an edge over alternatives, then we should avoid wasting times on </a:t>
            </a:r>
            <a:r>
              <a:rPr lang="en-US" altLang="zh-CN" dirty="0" err="1"/>
              <a:t>CQGen</a:t>
            </a:r>
            <a:r>
              <a:rPr lang="en-US" altLang="zh-CN" dirty="0"/>
              <a:t> for these tasks.</a:t>
            </a:r>
          </a:p>
          <a:p>
            <a:endParaRPr lang="en-US" altLang="zh-CN" dirty="0"/>
          </a:p>
          <a:p>
            <a:r>
              <a:rPr lang="en-US" altLang="zh-CN" dirty="0"/>
              <a:t>Then I ‘ll introduce several domains where </a:t>
            </a:r>
            <a:r>
              <a:rPr lang="en-US" altLang="zh-CN" dirty="0" err="1"/>
              <a:t>CQGen</a:t>
            </a:r>
            <a:r>
              <a:rPr lang="en-US" altLang="zh-CN" dirty="0"/>
              <a:t> can be used.</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6</a:t>
            </a:fld>
            <a:endParaRPr lang="zh-CN" altLang="en-US"/>
          </a:p>
        </p:txBody>
      </p:sp>
    </p:spTree>
    <p:extLst>
      <p:ext uri="{BB962C8B-B14F-4D97-AF65-F5344CB8AC3E}">
        <p14:creationId xmlns:p14="http://schemas.microsoft.com/office/powerpoint/2010/main" val="259269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Medi"/>
              </a:rPr>
              <a:t>Learning to Ask Good Questions: Ranking Clarification Questions using Neural Expected Value of Perfect Information</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7</a:t>
            </a:fld>
            <a:endParaRPr lang="zh-CN" altLang="en-US"/>
          </a:p>
        </p:txBody>
      </p:sp>
    </p:spTree>
    <p:extLst>
      <p:ext uri="{BB962C8B-B14F-4D97-AF65-F5344CB8AC3E}">
        <p14:creationId xmlns:p14="http://schemas.microsoft.com/office/powerpoint/2010/main" val="72674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my bachelor’s thesis. The domain is different, but the task is virtually the same. </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8</a:t>
            </a:fld>
            <a:endParaRPr lang="zh-CN" altLang="en-US"/>
          </a:p>
        </p:txBody>
      </p:sp>
    </p:spTree>
    <p:extLst>
      <p:ext uri="{BB962C8B-B14F-4D97-AF65-F5344CB8AC3E}">
        <p14:creationId xmlns:p14="http://schemas.microsoft.com/office/powerpoint/2010/main" val="317273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said the aspect of answer is the key to </a:t>
            </a:r>
            <a:r>
              <a:rPr lang="en-US" altLang="zh-CN" dirty="0" err="1"/>
              <a:t>CQGen</a:t>
            </a:r>
            <a:r>
              <a:rPr lang="en-US" altLang="zh-CN" dirty="0"/>
              <a:t>. And here, my proposed model is a concrete example. The aspect of answer I used is keyword. </a:t>
            </a:r>
          </a:p>
          <a:p>
            <a:r>
              <a:rPr lang="en-US" altLang="zh-CN" dirty="0"/>
              <a:t>Based</a:t>
            </a:r>
            <a:r>
              <a:rPr lang="zh-CN" altLang="en-US" dirty="0"/>
              <a:t> </a:t>
            </a:r>
            <a:r>
              <a:rPr lang="en-US" altLang="zh-CN" dirty="0"/>
              <a:t>on</a:t>
            </a:r>
            <a:r>
              <a:rPr lang="zh-CN" altLang="en-US" dirty="0"/>
              <a:t> </a:t>
            </a:r>
            <a:r>
              <a:rPr lang="en-US" altLang="zh-CN" dirty="0"/>
              <a:t>this,</a:t>
            </a:r>
            <a:r>
              <a:rPr lang="zh-CN" altLang="en-US" dirty="0"/>
              <a:t> </a:t>
            </a:r>
            <a:r>
              <a:rPr lang="en-US" altLang="zh-CN" dirty="0"/>
              <a:t>the</a:t>
            </a:r>
            <a:r>
              <a:rPr lang="zh-CN" altLang="en-US" dirty="0"/>
              <a:t> </a:t>
            </a:r>
            <a:r>
              <a:rPr lang="en-US" altLang="zh-CN" dirty="0"/>
              <a:t>rough</a:t>
            </a:r>
            <a:r>
              <a:rPr lang="zh-CN" altLang="en-US" dirty="0"/>
              <a:t> </a:t>
            </a:r>
            <a:r>
              <a:rPr lang="en-US" altLang="zh-CN" dirty="0"/>
              <a:t>idea</a:t>
            </a:r>
            <a:r>
              <a:rPr lang="zh-CN" altLang="en-US" dirty="0"/>
              <a:t> </a:t>
            </a:r>
            <a:r>
              <a:rPr lang="en-US" altLang="zh-CN" dirty="0"/>
              <a:t>of</a:t>
            </a:r>
            <a:r>
              <a:rPr lang="zh-CN" altLang="en-US" dirty="0"/>
              <a:t> </a:t>
            </a:r>
            <a:r>
              <a:rPr lang="en-US" altLang="zh-CN" dirty="0"/>
              <a:t>my</a:t>
            </a:r>
            <a:r>
              <a:rPr lang="zh-CN" altLang="en-US" dirty="0"/>
              <a:t> </a:t>
            </a:r>
            <a:r>
              <a:rPr lang="en-US" altLang="zh-CN" dirty="0"/>
              <a:t>model</a:t>
            </a:r>
            <a:r>
              <a:rPr lang="zh-CN" altLang="en-US" dirty="0"/>
              <a:t> </a:t>
            </a:r>
            <a:r>
              <a:rPr lang="en-US" altLang="zh-CN" dirty="0"/>
              <a:t>is</a:t>
            </a:r>
            <a:r>
              <a:rPr lang="zh-CN" altLang="en-US" dirty="0"/>
              <a:t> </a:t>
            </a:r>
            <a:r>
              <a:rPr lang="en-US" altLang="zh-CN" dirty="0"/>
              <a:t>XXX.</a:t>
            </a:r>
          </a:p>
        </p:txBody>
      </p:sp>
      <p:sp>
        <p:nvSpPr>
          <p:cNvPr id="4" name="灯片编号占位符 3"/>
          <p:cNvSpPr>
            <a:spLocks noGrp="1"/>
          </p:cNvSpPr>
          <p:nvPr>
            <p:ph type="sldNum" sz="quarter" idx="5"/>
          </p:nvPr>
        </p:nvSpPr>
        <p:spPr/>
        <p:txBody>
          <a:bodyPr/>
          <a:lstStyle/>
          <a:p>
            <a:fld id="{6A2F6BC7-8236-4DC9-A5AD-049902F91514}" type="slidenum">
              <a:rPr lang="zh-CN" altLang="en-US" smtClean="0"/>
              <a:t>9</a:t>
            </a:fld>
            <a:endParaRPr lang="zh-CN" altLang="en-US"/>
          </a:p>
        </p:txBody>
      </p:sp>
    </p:spTree>
    <p:extLst>
      <p:ext uri="{BB962C8B-B14F-4D97-AF65-F5344CB8AC3E}">
        <p14:creationId xmlns:p14="http://schemas.microsoft.com/office/powerpoint/2010/main" val="54739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an alternative for </a:t>
            </a:r>
            <a:r>
              <a:rPr lang="en-US" altLang="zh-CN" dirty="0" err="1"/>
              <a:t>CQGen</a:t>
            </a:r>
            <a:r>
              <a:rPr lang="en-US" altLang="zh-CN" dirty="0"/>
              <a:t> in post refinement. That is, we retrieve CQs from existing similar posts.</a:t>
            </a:r>
          </a:p>
          <a:p>
            <a:r>
              <a:rPr lang="en-US" altLang="zh-CN" dirty="0"/>
              <a:t>Which one is better, let’s see a human evaluation comparison</a:t>
            </a:r>
          </a:p>
          <a:p>
            <a:r>
              <a:rPr lang="en-US" altLang="zh-CN" dirty="0"/>
              <a:t>We can see that …, And here the useful is measured by how many users may benefit from the generated questions.</a:t>
            </a:r>
          </a:p>
          <a:p>
            <a:r>
              <a:rPr lang="en-US" altLang="zh-CN" dirty="0"/>
              <a:t>To conclude, </a:t>
            </a:r>
            <a:r>
              <a:rPr lang="en-US" altLang="zh-CN" dirty="0" err="1"/>
              <a:t>CQGen</a:t>
            </a:r>
            <a:r>
              <a:rPr lang="en-US" altLang="zh-CN" dirty="0"/>
              <a:t> is currently better than the alternative, on this task</a:t>
            </a:r>
          </a:p>
          <a:p>
            <a:endParaRPr lang="en-US" altLang="zh-CN" dirty="0"/>
          </a:p>
          <a:p>
            <a:r>
              <a:rPr lang="en-US" altLang="zh-CN" dirty="0"/>
              <a:t>Answer-based Adversarial Training for Generating Clarification Questions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11</a:t>
            </a:fld>
            <a:endParaRPr lang="zh-CN" altLang="en-US"/>
          </a:p>
        </p:txBody>
      </p:sp>
    </p:spTree>
    <p:extLst>
      <p:ext uri="{BB962C8B-B14F-4D97-AF65-F5344CB8AC3E}">
        <p14:creationId xmlns:p14="http://schemas.microsoft.com/office/powerpoint/2010/main" val="179238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 here the search query is a single word “headaches”, which is too short to figure out the true information need lying behind. And with this CQ, we can see that specific aspects are listed, and the user can select the one he truly cares, and get relevant results.</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12</a:t>
            </a:fld>
            <a:endParaRPr lang="zh-CN" altLang="en-US"/>
          </a:p>
        </p:txBody>
      </p:sp>
    </p:spTree>
    <p:extLst>
      <p:ext uri="{BB962C8B-B14F-4D97-AF65-F5344CB8AC3E}">
        <p14:creationId xmlns:p14="http://schemas.microsoft.com/office/powerpoint/2010/main" val="285430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7DC55-038C-49C6-8009-17A0BF96A4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E6F20327-1483-47CA-B5BF-A0E8CE0FC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9F14CC-3A4E-4484-8E30-1039E781BE07}"/>
              </a:ext>
            </a:extLst>
          </p:cNvPr>
          <p:cNvSpPr>
            <a:spLocks noGrp="1"/>
          </p:cNvSpPr>
          <p:nvPr>
            <p:ph type="dt" sz="half" idx="10"/>
          </p:nvPr>
        </p:nvSpPr>
        <p:spPr/>
        <p:txBody>
          <a:bodyPr/>
          <a:lstStyle/>
          <a:p>
            <a:fld id="{41D3FC2A-F6A1-4A3E-991D-F2CFB773DDBF}" type="datetime1">
              <a:rPr lang="zh-CN" altLang="en-US" smtClean="0"/>
              <a:t>2020/9/23</a:t>
            </a:fld>
            <a:endParaRPr lang="zh-CN" altLang="en-US"/>
          </a:p>
        </p:txBody>
      </p:sp>
      <p:sp>
        <p:nvSpPr>
          <p:cNvPr id="5" name="页脚占位符 4">
            <a:extLst>
              <a:ext uri="{FF2B5EF4-FFF2-40B4-BE49-F238E27FC236}">
                <a16:creationId xmlns:a16="http://schemas.microsoft.com/office/drawing/2014/main" id="{BADEB4F5-8C55-4829-87CD-8D88368768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2CD9C8-91EE-4B06-B349-89CFB7A911A1}"/>
              </a:ext>
            </a:extLst>
          </p:cNvPr>
          <p:cNvSpPr>
            <a:spLocks noGrp="1"/>
          </p:cNvSpPr>
          <p:nvPr>
            <p:ph type="sldNum" sz="quarter" idx="12"/>
          </p:nvPr>
        </p:nvSpPr>
        <p:spPr/>
        <p:txBody>
          <a:bodyPr/>
          <a:lstStyle/>
          <a:p>
            <a:fld id="{3D206035-ADF6-4616-9675-7996E7E745DF}" type="slidenum">
              <a:rPr lang="zh-CN" altLang="en-US" smtClean="0"/>
              <a:pPr/>
              <a:t>‹#›</a:t>
            </a:fld>
            <a:r>
              <a:rPr lang="en-US" altLang="zh-CN" dirty="0"/>
              <a:t>/23</a:t>
            </a:r>
            <a:endParaRPr lang="zh-CN" altLang="en-US" dirty="0"/>
          </a:p>
        </p:txBody>
      </p:sp>
    </p:spTree>
    <p:extLst>
      <p:ext uri="{BB962C8B-B14F-4D97-AF65-F5344CB8AC3E}">
        <p14:creationId xmlns:p14="http://schemas.microsoft.com/office/powerpoint/2010/main" val="27514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BAAE6-A35E-4BE6-AC87-C55E49F048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8AA69F-78BF-4DED-8EF7-685080A775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396B-7224-44E3-A3DF-4DCC74FED128}"/>
              </a:ext>
            </a:extLst>
          </p:cNvPr>
          <p:cNvSpPr>
            <a:spLocks noGrp="1"/>
          </p:cNvSpPr>
          <p:nvPr>
            <p:ph type="dt" sz="half" idx="10"/>
          </p:nvPr>
        </p:nvSpPr>
        <p:spPr/>
        <p:txBody>
          <a:bodyPr/>
          <a:lstStyle/>
          <a:p>
            <a:fld id="{628B2C3E-E7E0-4B13-B5BD-A64ACDBAB9FC}" type="datetime1">
              <a:rPr lang="zh-CN" altLang="en-US" smtClean="0"/>
              <a:t>2020/9/23</a:t>
            </a:fld>
            <a:endParaRPr lang="zh-CN" altLang="en-US"/>
          </a:p>
        </p:txBody>
      </p:sp>
      <p:sp>
        <p:nvSpPr>
          <p:cNvPr id="5" name="页脚占位符 4">
            <a:extLst>
              <a:ext uri="{FF2B5EF4-FFF2-40B4-BE49-F238E27FC236}">
                <a16:creationId xmlns:a16="http://schemas.microsoft.com/office/drawing/2014/main" id="{F0660A5E-82FD-4858-8C9A-68D330AFF6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261137-E69B-4FAD-88CB-36906F6C9669}"/>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61175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E5D11F-F1A0-4EA2-9049-B145C4F0F6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9CDDD-AEB8-4865-A539-2E1FF4777A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07282-66CD-43A4-B795-BE711E49F5A5}"/>
              </a:ext>
            </a:extLst>
          </p:cNvPr>
          <p:cNvSpPr>
            <a:spLocks noGrp="1"/>
          </p:cNvSpPr>
          <p:nvPr>
            <p:ph type="dt" sz="half" idx="10"/>
          </p:nvPr>
        </p:nvSpPr>
        <p:spPr/>
        <p:txBody>
          <a:bodyPr/>
          <a:lstStyle/>
          <a:p>
            <a:fld id="{C44FAEA5-A51F-44A6-B8E5-BA947FDBDF9B}" type="datetime1">
              <a:rPr lang="zh-CN" altLang="en-US" smtClean="0"/>
              <a:t>2020/9/23</a:t>
            </a:fld>
            <a:endParaRPr lang="zh-CN" altLang="en-US"/>
          </a:p>
        </p:txBody>
      </p:sp>
      <p:sp>
        <p:nvSpPr>
          <p:cNvPr id="5" name="页脚占位符 4">
            <a:extLst>
              <a:ext uri="{FF2B5EF4-FFF2-40B4-BE49-F238E27FC236}">
                <a16:creationId xmlns:a16="http://schemas.microsoft.com/office/drawing/2014/main" id="{581CCFEB-A8F1-4E6F-B830-EBA5B16BA7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F9E237-F65B-4501-9274-9C4A78FA6557}"/>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95650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FCECF-E56D-4890-9C61-47C4A830B1ED}"/>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B505C657-5636-4AB8-91F7-3EA4EEA9E5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913E7-DD36-4074-B48C-F7155FC613BF}"/>
              </a:ext>
            </a:extLst>
          </p:cNvPr>
          <p:cNvSpPr>
            <a:spLocks noGrp="1"/>
          </p:cNvSpPr>
          <p:nvPr>
            <p:ph type="dt" sz="half" idx="10"/>
          </p:nvPr>
        </p:nvSpPr>
        <p:spPr/>
        <p:txBody>
          <a:bodyPr/>
          <a:lstStyle/>
          <a:p>
            <a:fld id="{09695730-BB64-48B6-9AFF-B0DC1D71895A}" type="datetime1">
              <a:rPr lang="zh-CN" altLang="en-US" smtClean="0"/>
              <a:t>2020/9/23</a:t>
            </a:fld>
            <a:endParaRPr lang="zh-CN" altLang="en-US"/>
          </a:p>
        </p:txBody>
      </p:sp>
      <p:sp>
        <p:nvSpPr>
          <p:cNvPr id="5" name="页脚占位符 4">
            <a:extLst>
              <a:ext uri="{FF2B5EF4-FFF2-40B4-BE49-F238E27FC236}">
                <a16:creationId xmlns:a16="http://schemas.microsoft.com/office/drawing/2014/main" id="{18FB3D77-B565-4339-9D00-2BE2EC9529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2B155-8E73-4CD4-8EC7-C9CC750A3432}"/>
              </a:ext>
            </a:extLst>
          </p:cNvPr>
          <p:cNvSpPr>
            <a:spLocks noGrp="1"/>
          </p:cNvSpPr>
          <p:nvPr>
            <p:ph type="sldNum" sz="quarter" idx="12"/>
          </p:nvPr>
        </p:nvSpPr>
        <p:spPr/>
        <p:txBody>
          <a:bodyPr/>
          <a:lstStyle/>
          <a:p>
            <a:fld id="{3D206035-ADF6-4616-9675-7996E7E745DF}" type="slidenum">
              <a:rPr lang="zh-CN" altLang="en-US" smtClean="0"/>
              <a:pPr/>
              <a:t>‹#›</a:t>
            </a:fld>
            <a:r>
              <a:rPr lang="en-US" altLang="zh-CN" dirty="0"/>
              <a:t>/23</a:t>
            </a:r>
            <a:endParaRPr lang="zh-CN" altLang="en-US" dirty="0"/>
          </a:p>
        </p:txBody>
      </p:sp>
    </p:spTree>
    <p:extLst>
      <p:ext uri="{BB962C8B-B14F-4D97-AF65-F5344CB8AC3E}">
        <p14:creationId xmlns:p14="http://schemas.microsoft.com/office/powerpoint/2010/main" val="426206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2932E-1678-4877-870C-7ED681576AFC}"/>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D3C1CDCC-CF64-4EDB-9EBC-5C15A8150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CD8172-9A17-4B7E-93C4-D89570934EE9}"/>
              </a:ext>
            </a:extLst>
          </p:cNvPr>
          <p:cNvSpPr>
            <a:spLocks noGrp="1"/>
          </p:cNvSpPr>
          <p:nvPr>
            <p:ph type="dt" sz="half" idx="10"/>
          </p:nvPr>
        </p:nvSpPr>
        <p:spPr/>
        <p:txBody>
          <a:bodyPr/>
          <a:lstStyle/>
          <a:p>
            <a:fld id="{B425C341-6BBE-4759-9049-DBDF95A24F83}" type="datetime1">
              <a:rPr lang="zh-CN" altLang="en-US" smtClean="0"/>
              <a:t>2020/9/23</a:t>
            </a:fld>
            <a:endParaRPr lang="zh-CN" altLang="en-US"/>
          </a:p>
        </p:txBody>
      </p:sp>
      <p:sp>
        <p:nvSpPr>
          <p:cNvPr id="5" name="页脚占位符 4">
            <a:extLst>
              <a:ext uri="{FF2B5EF4-FFF2-40B4-BE49-F238E27FC236}">
                <a16:creationId xmlns:a16="http://schemas.microsoft.com/office/drawing/2014/main" id="{0F95019C-23E0-4314-A9AB-6A18C43D95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14E0F-73EF-46AC-AB4F-800F5506F14F}"/>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59489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4852D-8EBF-4109-BEAC-730B01AFFB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1309E3-F92D-4118-9E0F-DD68EB1EF1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32B740-1E03-401A-A0C9-D54561D518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DAF8F1-EB5C-4E02-9DC4-42D09BA79841}"/>
              </a:ext>
            </a:extLst>
          </p:cNvPr>
          <p:cNvSpPr>
            <a:spLocks noGrp="1"/>
          </p:cNvSpPr>
          <p:nvPr>
            <p:ph type="dt" sz="half" idx="10"/>
          </p:nvPr>
        </p:nvSpPr>
        <p:spPr/>
        <p:txBody>
          <a:bodyPr/>
          <a:lstStyle/>
          <a:p>
            <a:fld id="{95B6F436-B1DE-47E0-8F00-777407CF0CA2}" type="datetime1">
              <a:rPr lang="zh-CN" altLang="en-US" smtClean="0"/>
              <a:t>2020/9/23</a:t>
            </a:fld>
            <a:endParaRPr lang="zh-CN" altLang="en-US"/>
          </a:p>
        </p:txBody>
      </p:sp>
      <p:sp>
        <p:nvSpPr>
          <p:cNvPr id="6" name="页脚占位符 5">
            <a:extLst>
              <a:ext uri="{FF2B5EF4-FFF2-40B4-BE49-F238E27FC236}">
                <a16:creationId xmlns:a16="http://schemas.microsoft.com/office/drawing/2014/main" id="{FA4C483B-FFDB-4E66-9007-25E2BBB2DB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C097C2-D82C-4D92-8116-0DC87E31C291}"/>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2784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314B1-0979-4C9E-A196-5E1BD6CB12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113E3E-A26D-475E-BDDD-39F51AC94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3DBE46-3B06-41C3-9348-1E309B08BD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056BB6-573D-4C7F-A589-BAEE9C7A0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49659C-4629-413B-A596-D39A1E20FD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EB703C-883C-4707-AF65-F324D61E76EA}"/>
              </a:ext>
            </a:extLst>
          </p:cNvPr>
          <p:cNvSpPr>
            <a:spLocks noGrp="1"/>
          </p:cNvSpPr>
          <p:nvPr>
            <p:ph type="dt" sz="half" idx="10"/>
          </p:nvPr>
        </p:nvSpPr>
        <p:spPr/>
        <p:txBody>
          <a:bodyPr/>
          <a:lstStyle/>
          <a:p>
            <a:fld id="{CAFFFA86-255E-4CE8-911C-6D6C6982AA24}" type="datetime1">
              <a:rPr lang="zh-CN" altLang="en-US" smtClean="0"/>
              <a:t>2020/9/23</a:t>
            </a:fld>
            <a:endParaRPr lang="zh-CN" altLang="en-US"/>
          </a:p>
        </p:txBody>
      </p:sp>
      <p:sp>
        <p:nvSpPr>
          <p:cNvPr id="8" name="页脚占位符 7">
            <a:extLst>
              <a:ext uri="{FF2B5EF4-FFF2-40B4-BE49-F238E27FC236}">
                <a16:creationId xmlns:a16="http://schemas.microsoft.com/office/drawing/2014/main" id="{136DB2EC-115B-4344-8CC9-18F3DFCFDF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819AE-A3BD-432D-9222-F2758BA07092}"/>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89921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1481-6D7E-408D-9279-EE4DD0AD4B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585921-6A4F-4D1A-BB0A-FBD3AD721400}"/>
              </a:ext>
            </a:extLst>
          </p:cNvPr>
          <p:cNvSpPr>
            <a:spLocks noGrp="1"/>
          </p:cNvSpPr>
          <p:nvPr>
            <p:ph type="dt" sz="half" idx="10"/>
          </p:nvPr>
        </p:nvSpPr>
        <p:spPr/>
        <p:txBody>
          <a:bodyPr/>
          <a:lstStyle/>
          <a:p>
            <a:fld id="{3ECE26DF-A556-4DDE-992B-D16244EA841E}" type="datetime1">
              <a:rPr lang="zh-CN" altLang="en-US" smtClean="0"/>
              <a:t>2020/9/23</a:t>
            </a:fld>
            <a:endParaRPr lang="zh-CN" altLang="en-US"/>
          </a:p>
        </p:txBody>
      </p:sp>
      <p:sp>
        <p:nvSpPr>
          <p:cNvPr id="4" name="页脚占位符 3">
            <a:extLst>
              <a:ext uri="{FF2B5EF4-FFF2-40B4-BE49-F238E27FC236}">
                <a16:creationId xmlns:a16="http://schemas.microsoft.com/office/drawing/2014/main" id="{1DCC31FD-E4E9-48D7-8523-63052F9FA6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0EEE16-F896-4F87-A7AE-8A3B57660985}"/>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128357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A0C80E-E79E-4E78-BEDF-3F8AD81E4BF5}"/>
              </a:ext>
            </a:extLst>
          </p:cNvPr>
          <p:cNvSpPr>
            <a:spLocks noGrp="1"/>
          </p:cNvSpPr>
          <p:nvPr>
            <p:ph type="dt" sz="half" idx="10"/>
          </p:nvPr>
        </p:nvSpPr>
        <p:spPr/>
        <p:txBody>
          <a:bodyPr/>
          <a:lstStyle/>
          <a:p>
            <a:fld id="{ADD0C7EF-26BD-4C93-B67C-092E6516FCC2}" type="datetime1">
              <a:rPr lang="zh-CN" altLang="en-US" smtClean="0"/>
              <a:t>2020/9/23</a:t>
            </a:fld>
            <a:endParaRPr lang="zh-CN" altLang="en-US"/>
          </a:p>
        </p:txBody>
      </p:sp>
      <p:sp>
        <p:nvSpPr>
          <p:cNvPr id="3" name="页脚占位符 2">
            <a:extLst>
              <a:ext uri="{FF2B5EF4-FFF2-40B4-BE49-F238E27FC236}">
                <a16:creationId xmlns:a16="http://schemas.microsoft.com/office/drawing/2014/main" id="{D1959E6F-1ECB-4C54-876B-FDA6787564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16150F-349A-4E34-A1D5-03F7D05F13A3}"/>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46078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DBEF1-2311-4236-ACC9-971CB3CA76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B6CFF6-7630-4E27-A3F5-BD4D59C3C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53F9B8-C85B-4AC7-AB99-600B64310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FB8941-6890-4138-94AC-36F6338F5F4F}"/>
              </a:ext>
            </a:extLst>
          </p:cNvPr>
          <p:cNvSpPr>
            <a:spLocks noGrp="1"/>
          </p:cNvSpPr>
          <p:nvPr>
            <p:ph type="dt" sz="half" idx="10"/>
          </p:nvPr>
        </p:nvSpPr>
        <p:spPr/>
        <p:txBody>
          <a:bodyPr/>
          <a:lstStyle/>
          <a:p>
            <a:fld id="{35C69029-B6EE-4C36-96B2-8EC00C504C2E}" type="datetime1">
              <a:rPr lang="zh-CN" altLang="en-US" smtClean="0"/>
              <a:t>2020/9/23</a:t>
            </a:fld>
            <a:endParaRPr lang="zh-CN" altLang="en-US"/>
          </a:p>
        </p:txBody>
      </p:sp>
      <p:sp>
        <p:nvSpPr>
          <p:cNvPr id="6" name="页脚占位符 5">
            <a:extLst>
              <a:ext uri="{FF2B5EF4-FFF2-40B4-BE49-F238E27FC236}">
                <a16:creationId xmlns:a16="http://schemas.microsoft.com/office/drawing/2014/main" id="{9ECC3AC7-00E9-4156-B5F6-EB585575CE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4E124-64BB-4CC5-B173-12D691FA6FF4}"/>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91348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0A561-17E1-4DC5-A6C2-ADA0CB60BF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B90A86-F0EB-4C8C-B2DC-E46CE6260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61D208-6F5B-43BF-A907-4C93AF8ED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436F39-B980-4151-B4F6-D06B069D29CA}"/>
              </a:ext>
            </a:extLst>
          </p:cNvPr>
          <p:cNvSpPr>
            <a:spLocks noGrp="1"/>
          </p:cNvSpPr>
          <p:nvPr>
            <p:ph type="dt" sz="half" idx="10"/>
          </p:nvPr>
        </p:nvSpPr>
        <p:spPr/>
        <p:txBody>
          <a:bodyPr/>
          <a:lstStyle/>
          <a:p>
            <a:fld id="{3B5666CB-FFAE-4742-9F6D-D074E3811A76}" type="datetime1">
              <a:rPr lang="zh-CN" altLang="en-US" smtClean="0"/>
              <a:t>2020/9/23</a:t>
            </a:fld>
            <a:endParaRPr lang="zh-CN" altLang="en-US"/>
          </a:p>
        </p:txBody>
      </p:sp>
      <p:sp>
        <p:nvSpPr>
          <p:cNvPr id="6" name="页脚占位符 5">
            <a:extLst>
              <a:ext uri="{FF2B5EF4-FFF2-40B4-BE49-F238E27FC236}">
                <a16:creationId xmlns:a16="http://schemas.microsoft.com/office/drawing/2014/main" id="{77BC6746-8654-4A00-9C50-C46DEFE676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EC579-7BF4-4AD5-9EE7-3CBFE7B560C8}"/>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3337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681D19-1AFB-4F88-98E7-1C50184B3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F324F5E-AE1D-4E23-983D-A71CF5EBB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58841A-D159-4154-BDB1-83243DE98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53899-BBB3-42FF-A03F-187514D6E8B5}" type="datetime1">
              <a:rPr lang="zh-CN" altLang="en-US" smtClean="0"/>
              <a:t>2020/9/23</a:t>
            </a:fld>
            <a:endParaRPr lang="zh-CN" altLang="en-US"/>
          </a:p>
        </p:txBody>
      </p:sp>
      <p:sp>
        <p:nvSpPr>
          <p:cNvPr id="5" name="页脚占位符 4">
            <a:extLst>
              <a:ext uri="{FF2B5EF4-FFF2-40B4-BE49-F238E27FC236}">
                <a16:creationId xmlns:a16="http://schemas.microsoft.com/office/drawing/2014/main" id="{106951F6-F8A4-46C3-8472-DEBD2CD76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8A076B-F94D-48E7-B799-1E38F15CE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184352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hyperlink" Target="https://zh.wikipedia.org/zh-hans/File:YesCheck_GreenLinear.svg" TargetMode="Externa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83069-7F53-47D5-95EB-F8630578F943}"/>
              </a:ext>
            </a:extLst>
          </p:cNvPr>
          <p:cNvSpPr>
            <a:spLocks noGrp="1"/>
          </p:cNvSpPr>
          <p:nvPr>
            <p:ph type="ctrTitle"/>
          </p:nvPr>
        </p:nvSpPr>
        <p:spPr/>
        <p:txBody>
          <a:bodyPr>
            <a:normAutofit/>
          </a:bodyPr>
          <a:lstStyle/>
          <a:p>
            <a:r>
              <a:rPr lang="en-US" altLang="zh-CN" sz="3600" dirty="0">
                <a:latin typeface="等线" panose="02010600030101010101" pitchFamily="2" charset="-122"/>
                <a:ea typeface="等线" panose="02010600030101010101" pitchFamily="2" charset="-122"/>
              </a:rPr>
              <a:t>Clarification Question Generation: Technical Challenges and Practical Concerns</a:t>
            </a:r>
            <a:endParaRPr lang="zh-CN" altLang="en-US" sz="3600" dirty="0">
              <a:latin typeface="等线" panose="02010600030101010101" pitchFamily="2" charset="-122"/>
              <a:ea typeface="等线" panose="02010600030101010101" pitchFamily="2" charset="-122"/>
            </a:endParaRPr>
          </a:p>
        </p:txBody>
      </p:sp>
      <p:sp>
        <p:nvSpPr>
          <p:cNvPr id="3" name="副标题 2">
            <a:extLst>
              <a:ext uri="{FF2B5EF4-FFF2-40B4-BE49-F238E27FC236}">
                <a16:creationId xmlns:a16="http://schemas.microsoft.com/office/drawing/2014/main" id="{828CA258-DBA4-43FC-B49D-798F508D2141}"/>
              </a:ext>
            </a:extLst>
          </p:cNvPr>
          <p:cNvSpPr>
            <a:spLocks noGrp="1"/>
          </p:cNvSpPr>
          <p:nvPr>
            <p:ph type="subTitle" idx="1"/>
          </p:nvPr>
        </p:nvSpPr>
        <p:spPr/>
        <p:txBody>
          <a:bodyPr/>
          <a:lstStyle/>
          <a:p>
            <a:r>
              <a:rPr lang="en-US" altLang="zh-CN" dirty="0" err="1">
                <a:latin typeface="等线" panose="02010600030101010101" pitchFamily="2" charset="-122"/>
                <a:ea typeface="等线" panose="02010600030101010101" pitchFamily="2" charset="-122"/>
              </a:rPr>
              <a:t>Zhiling</a:t>
            </a:r>
            <a:r>
              <a:rPr lang="en-US" altLang="zh-CN" dirty="0">
                <a:latin typeface="等线" panose="02010600030101010101" pitchFamily="2" charset="-122"/>
                <a:ea typeface="等线" panose="02010600030101010101" pitchFamily="2" charset="-122"/>
              </a:rPr>
              <a:t> Zhang</a:t>
            </a:r>
            <a:endParaRPr lang="zh-CN" altLang="en-US" dirty="0">
              <a:latin typeface="等线" panose="02010600030101010101" pitchFamily="2" charset="-122"/>
              <a:ea typeface="等线" panose="02010600030101010101" pitchFamily="2" charset="-122"/>
            </a:endParaRPr>
          </a:p>
        </p:txBody>
      </p:sp>
      <p:sp>
        <p:nvSpPr>
          <p:cNvPr id="5" name="灯片编号占位符 4">
            <a:extLst>
              <a:ext uri="{FF2B5EF4-FFF2-40B4-BE49-F238E27FC236}">
                <a16:creationId xmlns:a16="http://schemas.microsoft.com/office/drawing/2014/main" id="{72CAA93D-455C-41C6-9DBA-9627B75E4B01}"/>
              </a:ext>
            </a:extLst>
          </p:cNvPr>
          <p:cNvSpPr>
            <a:spLocks noGrp="1"/>
          </p:cNvSpPr>
          <p:nvPr>
            <p:ph type="sldNum" sz="quarter" idx="12"/>
          </p:nvPr>
        </p:nvSpPr>
        <p:spPr/>
        <p:txBody>
          <a:bodyPr/>
          <a:lstStyle/>
          <a:p>
            <a:fld id="{3D206035-ADF6-4616-9675-7996E7E745DF}" type="slidenum">
              <a:rPr lang="zh-CN" altLang="en-US" smtClean="0"/>
              <a:pPr/>
              <a:t>1</a:t>
            </a:fld>
            <a:r>
              <a:rPr lang="en-US" altLang="zh-CN"/>
              <a:t>/23</a:t>
            </a:r>
            <a:endParaRPr lang="zh-CN" altLang="en-US" dirty="0"/>
          </a:p>
        </p:txBody>
      </p:sp>
    </p:spTree>
    <p:extLst>
      <p:ext uri="{BB962C8B-B14F-4D97-AF65-F5344CB8AC3E}">
        <p14:creationId xmlns:p14="http://schemas.microsoft.com/office/powerpoint/2010/main" val="684307475"/>
      </p:ext>
    </p:extLst>
  </p:cSld>
  <p:clrMapOvr>
    <a:masterClrMapping/>
  </p:clrMapOvr>
  <mc:AlternateContent xmlns:mc="http://schemas.openxmlformats.org/markup-compatibility/2006" xmlns:p14="http://schemas.microsoft.com/office/powerpoint/2010/main">
    <mc:Choice Requires="p14">
      <p:transition spd="slow" p14:dur="2000" advTm="10496"/>
    </mc:Choice>
    <mc:Fallback xmlns="">
      <p:transition spd="slow" advTm="104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Quiz</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838200" y="1508289"/>
            <a:ext cx="10869891" cy="4917060"/>
          </a:xfrm>
        </p:spPr>
        <p:txBody>
          <a:bodyPr>
            <a:normAutofit/>
          </a:bodyPr>
          <a:lstStyle/>
          <a:p>
            <a:r>
              <a:rPr lang="en-US" altLang="zh-CN" dirty="0">
                <a:latin typeface="等线" panose="02010600030101010101" pitchFamily="2" charset="-122"/>
                <a:ea typeface="等线" panose="02010600030101010101" pitchFamily="2" charset="-122"/>
              </a:rPr>
              <a:t>Product: Dining chair, blue grey, set of 2</a:t>
            </a:r>
          </a:p>
          <a:p>
            <a:r>
              <a:rPr lang="en-US" altLang="zh-CN" dirty="0">
                <a:latin typeface="等线" panose="02010600030101010101" pitchFamily="2" charset="-122"/>
                <a:ea typeface="等线" panose="02010600030101010101" pitchFamily="2" charset="-122"/>
              </a:rPr>
              <a:t>Questions:</a:t>
            </a:r>
          </a:p>
          <a:p>
            <a:pPr marL="971550" lvl="1" indent="-514350">
              <a:buFont typeface="+mj-lt"/>
              <a:buAutoNum type="arabicPeriod"/>
            </a:pPr>
            <a:r>
              <a:rPr lang="en-US" altLang="zh-CN" dirty="0">
                <a:latin typeface="等线" panose="02010600030101010101" pitchFamily="2" charset="-122"/>
                <a:ea typeface="等线" panose="02010600030101010101" pitchFamily="2" charset="-122"/>
              </a:rPr>
              <a:t>what is the color of the chair ?</a:t>
            </a:r>
          </a:p>
          <a:p>
            <a:pPr marL="971550" lvl="1" indent="-514350">
              <a:buFont typeface="+mj-lt"/>
              <a:buAutoNum type="arabicPeriod"/>
            </a:pPr>
            <a:r>
              <a:rPr lang="en-US" altLang="zh-CN" dirty="0">
                <a:latin typeface="等线" panose="02010600030101010101" pitchFamily="2" charset="-122"/>
                <a:ea typeface="等线" panose="02010600030101010101" pitchFamily="2" charset="-122"/>
              </a:rPr>
              <a:t>what are the dimensions of the seat ?</a:t>
            </a:r>
          </a:p>
          <a:p>
            <a:pPr marL="971550" lvl="1" indent="-514350">
              <a:buFont typeface="+mj-lt"/>
              <a:buAutoNum type="arabicPeriod"/>
            </a:pPr>
            <a:r>
              <a:rPr lang="en-US" altLang="zh-CN" dirty="0">
                <a:latin typeface="等线" panose="02010600030101010101" pitchFamily="2" charset="-122"/>
                <a:ea typeface="等线" panose="02010600030101010101" pitchFamily="2" charset="-122"/>
              </a:rPr>
              <a:t>what is the weight limit ?</a:t>
            </a:r>
          </a:p>
          <a:p>
            <a:r>
              <a:rPr lang="en-US" altLang="zh-CN" dirty="0">
                <a:latin typeface="等线" panose="02010600030101010101" pitchFamily="2" charset="-122"/>
                <a:ea typeface="等线" panose="02010600030101010101" pitchFamily="2" charset="-122"/>
              </a:rPr>
              <a:t>What are the keywords of these questions? (n./v./adj.)</a:t>
            </a:r>
          </a:p>
          <a:p>
            <a:pPr lvl="1"/>
            <a:r>
              <a:rPr lang="en-US" altLang="zh-CN" dirty="0">
                <a:solidFill>
                  <a:srgbClr val="FF0000"/>
                </a:solidFill>
                <a:latin typeface="等线" panose="02010600030101010101" pitchFamily="2" charset="-122"/>
                <a:ea typeface="等线" panose="02010600030101010101" pitchFamily="2" charset="-122"/>
              </a:rPr>
              <a:t>Color, chair, dimension, seat, weight, limit</a:t>
            </a:r>
          </a:p>
          <a:p>
            <a:r>
              <a:rPr lang="en-US" altLang="zh-CN" dirty="0">
                <a:latin typeface="等线" panose="02010600030101010101" pitchFamily="2" charset="-122"/>
                <a:ea typeface="等线" panose="02010600030101010101" pitchFamily="2" charset="-122"/>
              </a:rPr>
              <a:t>Which question(s) are valid CQs? Which are not?</a:t>
            </a:r>
          </a:p>
          <a:p>
            <a:pPr lvl="1"/>
            <a:r>
              <a:rPr lang="en-US" altLang="zh-CN" dirty="0">
                <a:solidFill>
                  <a:srgbClr val="FF0000"/>
                </a:solidFill>
                <a:latin typeface="等线" panose="02010600030101010101" pitchFamily="2" charset="-122"/>
                <a:ea typeface="等线" panose="02010600030101010101" pitchFamily="2" charset="-122"/>
              </a:rPr>
              <a:t>Q1 is not a valid CQ, because color has already been mentioned (blue grey)</a:t>
            </a:r>
          </a:p>
        </p:txBody>
      </p:sp>
      <p:sp>
        <p:nvSpPr>
          <p:cNvPr id="5" name="灯片编号占位符 4">
            <a:extLst>
              <a:ext uri="{FF2B5EF4-FFF2-40B4-BE49-F238E27FC236}">
                <a16:creationId xmlns:a16="http://schemas.microsoft.com/office/drawing/2014/main" id="{82D7796E-F4A1-46E8-9EF8-B879E4531484}"/>
              </a:ext>
            </a:extLst>
          </p:cNvPr>
          <p:cNvSpPr>
            <a:spLocks noGrp="1"/>
          </p:cNvSpPr>
          <p:nvPr>
            <p:ph type="sldNum" sz="quarter" idx="12"/>
          </p:nvPr>
        </p:nvSpPr>
        <p:spPr/>
        <p:txBody>
          <a:bodyPr/>
          <a:lstStyle/>
          <a:p>
            <a:fld id="{3D206035-ADF6-4616-9675-7996E7E745DF}" type="slidenum">
              <a:rPr lang="zh-CN" altLang="en-US" smtClean="0"/>
              <a:pPr/>
              <a:t>10</a:t>
            </a:fld>
            <a:r>
              <a:rPr lang="en-US" altLang="zh-CN"/>
              <a:t>/23</a:t>
            </a:r>
            <a:endParaRPr lang="zh-CN" altLang="en-US" dirty="0"/>
          </a:p>
        </p:txBody>
      </p:sp>
    </p:spTree>
    <p:custDataLst>
      <p:tags r:id="rId1"/>
    </p:custDataLst>
    <p:extLst>
      <p:ext uri="{BB962C8B-B14F-4D97-AF65-F5344CB8AC3E}">
        <p14:creationId xmlns:p14="http://schemas.microsoft.com/office/powerpoint/2010/main" val="756023971"/>
      </p:ext>
    </p:extLst>
  </p:cSld>
  <p:clrMapOvr>
    <a:masterClrMapping/>
  </p:clrMapOvr>
  <mc:AlternateContent xmlns:mc="http://schemas.openxmlformats.org/markup-compatibility/2006" xmlns:p14="http://schemas.microsoft.com/office/powerpoint/2010/main">
    <mc:Choice Requires="p14">
      <p:transition spd="slow" p14:dur="2000" advTm="64144"/>
    </mc:Choice>
    <mc:Fallback xmlns="">
      <p:transition spd="slow" advTm="641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Alternative: retrieval (Lucene)</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838200" y="1508289"/>
            <a:ext cx="10869891" cy="4917060"/>
          </a:xfrm>
        </p:spPr>
        <p:txBody>
          <a:bodyPr>
            <a:normAutofit/>
          </a:bodyPr>
          <a:lstStyle/>
          <a:p>
            <a:r>
              <a:rPr lang="en-US" altLang="zh-CN" dirty="0">
                <a:latin typeface="等线" panose="02010600030101010101" pitchFamily="2" charset="-122"/>
                <a:ea typeface="等线" panose="02010600030101010101" pitchFamily="2" charset="-122"/>
              </a:rPr>
              <a:t>With the content of the post, retrieve the CQs of similar posts</a:t>
            </a:r>
          </a:p>
          <a:p>
            <a:r>
              <a:rPr lang="en-US" altLang="zh-CN" dirty="0">
                <a:latin typeface="等线" panose="02010600030101010101" pitchFamily="2" charset="-122"/>
                <a:ea typeface="等线" panose="02010600030101010101" pitchFamily="2" charset="-122"/>
              </a:rPr>
              <a:t>Human evaluation for a prior work (GAN-Utility)</a:t>
            </a:r>
          </a:p>
          <a:p>
            <a:pPr lvl="1"/>
            <a:r>
              <a:rPr lang="en-US" altLang="zh-CN" sz="2000" b="0" i="0" u="none" strike="noStrike" baseline="0" dirty="0">
                <a:latin typeface="NimbusRomNo9L-Regu"/>
              </a:rPr>
              <a:t>The difference between the bold and the non-bold numbers is statistically significant with p </a:t>
            </a:r>
            <a:r>
              <a:rPr lang="en-US" altLang="zh-CN" sz="2000" b="0" i="0" u="none" strike="noStrike" baseline="0" dirty="0">
                <a:latin typeface="CMMI10"/>
              </a:rPr>
              <a:t>&lt;</a:t>
            </a:r>
            <a:r>
              <a:rPr lang="en-US" altLang="zh-CN" sz="2000" b="0" i="0" u="none" strike="noStrike" baseline="0" dirty="0">
                <a:latin typeface="NimbusRomNo9L-Regu"/>
              </a:rPr>
              <a:t>0.05. Reference is excluded in the significance calculation.</a:t>
            </a:r>
            <a:endParaRPr lang="en-US" altLang="zh-CN" sz="3600" dirty="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E5F8EA6E-6631-4E7E-8374-9CA4AB7E3B72}"/>
              </a:ext>
            </a:extLst>
          </p:cNvPr>
          <p:cNvPicPr>
            <a:picLocks noChangeAspect="1"/>
          </p:cNvPicPr>
          <p:nvPr/>
        </p:nvPicPr>
        <p:blipFill>
          <a:blip r:embed="rId4"/>
          <a:stretch>
            <a:fillRect/>
          </a:stretch>
        </p:blipFill>
        <p:spPr>
          <a:xfrm>
            <a:off x="1366837" y="3041143"/>
            <a:ext cx="9458325" cy="2457450"/>
          </a:xfrm>
          <a:prstGeom prst="rect">
            <a:avLst/>
          </a:prstGeom>
        </p:spPr>
      </p:pic>
      <p:sp>
        <p:nvSpPr>
          <p:cNvPr id="10" name="内容占位符 2">
            <a:extLst>
              <a:ext uri="{FF2B5EF4-FFF2-40B4-BE49-F238E27FC236}">
                <a16:creationId xmlns:a16="http://schemas.microsoft.com/office/drawing/2014/main" id="{5FCA0F5E-F8A0-4E8E-B887-C85151B27F1A}"/>
              </a:ext>
            </a:extLst>
          </p:cNvPr>
          <p:cNvSpPr txBox="1">
            <a:spLocks/>
          </p:cNvSpPr>
          <p:nvPr/>
        </p:nvSpPr>
        <p:spPr>
          <a:xfrm>
            <a:off x="990600" y="5517447"/>
            <a:ext cx="10869891" cy="1060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等线" panose="02010600030101010101" pitchFamily="2" charset="-122"/>
                <a:ea typeface="等线" panose="02010600030101010101" pitchFamily="2" charset="-122"/>
              </a:rPr>
              <a:t>Retrieval method (Lucene) performs relatively poor in relevance, specificity and usefulness</a:t>
            </a:r>
          </a:p>
        </p:txBody>
      </p:sp>
      <p:sp>
        <p:nvSpPr>
          <p:cNvPr id="5" name="灯片编号占位符 4">
            <a:extLst>
              <a:ext uri="{FF2B5EF4-FFF2-40B4-BE49-F238E27FC236}">
                <a16:creationId xmlns:a16="http://schemas.microsoft.com/office/drawing/2014/main" id="{F315B39B-E784-4A49-B5E6-2EFEEA0F2664}"/>
              </a:ext>
            </a:extLst>
          </p:cNvPr>
          <p:cNvSpPr>
            <a:spLocks noGrp="1"/>
          </p:cNvSpPr>
          <p:nvPr>
            <p:ph type="sldNum" sz="quarter" idx="12"/>
          </p:nvPr>
        </p:nvSpPr>
        <p:spPr/>
        <p:txBody>
          <a:bodyPr/>
          <a:lstStyle/>
          <a:p>
            <a:fld id="{3D206035-ADF6-4616-9675-7996E7E745DF}" type="slidenum">
              <a:rPr lang="zh-CN" altLang="en-US" smtClean="0"/>
              <a:pPr/>
              <a:t>11</a:t>
            </a:fld>
            <a:r>
              <a:rPr lang="en-US" altLang="zh-CN"/>
              <a:t>/23</a:t>
            </a:r>
            <a:endParaRPr lang="zh-CN" altLang="en-US" dirty="0"/>
          </a:p>
        </p:txBody>
      </p:sp>
      <p:sp>
        <p:nvSpPr>
          <p:cNvPr id="4" name="矩形 3">
            <a:extLst>
              <a:ext uri="{FF2B5EF4-FFF2-40B4-BE49-F238E27FC236}">
                <a16:creationId xmlns:a16="http://schemas.microsoft.com/office/drawing/2014/main" id="{EBA2515A-999D-4CBD-B541-FACB17D6E073}"/>
              </a:ext>
            </a:extLst>
          </p:cNvPr>
          <p:cNvSpPr/>
          <p:nvPr/>
        </p:nvSpPr>
        <p:spPr>
          <a:xfrm>
            <a:off x="8365411" y="365125"/>
            <a:ext cx="3233578" cy="707886"/>
          </a:xfrm>
          <a:prstGeom prst="rect">
            <a:avLst/>
          </a:prstGeom>
          <a:noFill/>
        </p:spPr>
        <p:txBody>
          <a:bodyPr wrap="none" lIns="91440" tIns="45720" rIns="91440" bIns="45720">
            <a:spAutoFit/>
          </a:bodyPr>
          <a:lstStyle/>
          <a:p>
            <a:pPr algn="ctr"/>
            <a:r>
              <a:rPr lang="en-US" altLang="zh-CN" sz="4000" b="1" dirty="0" err="1">
                <a:ln w="22225">
                  <a:solidFill>
                    <a:schemeClr val="accent2"/>
                  </a:solidFill>
                  <a:prstDash val="solid"/>
                </a:ln>
                <a:solidFill>
                  <a:schemeClr val="accent2">
                    <a:lumMod val="40000"/>
                    <a:lumOff val="60000"/>
                  </a:schemeClr>
                </a:solidFill>
              </a:rPr>
              <a:t>CQGen</a:t>
            </a:r>
            <a:r>
              <a:rPr lang="en-US" altLang="zh-CN" sz="4000" b="1" dirty="0">
                <a:ln w="22225">
                  <a:solidFill>
                    <a:schemeClr val="accent2"/>
                  </a:solidFill>
                  <a:prstDash val="solid"/>
                </a:ln>
                <a:solidFill>
                  <a:schemeClr val="accent2">
                    <a:lumMod val="40000"/>
                    <a:lumOff val="60000"/>
                  </a:schemeClr>
                </a:solidFill>
              </a:rPr>
              <a:t> wins</a:t>
            </a:r>
            <a:endParaRPr lang="zh-CN" altLang="en-US" sz="4000" b="1" dirty="0">
              <a:ln w="22225">
                <a:solidFill>
                  <a:schemeClr val="accent2"/>
                </a:solidFill>
                <a:prstDash val="solid"/>
              </a:ln>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190282030"/>
      </p:ext>
    </p:extLst>
  </p:cSld>
  <p:clrMapOvr>
    <a:masterClrMapping/>
  </p:clrMapOvr>
  <mc:AlternateContent xmlns:mc="http://schemas.openxmlformats.org/markup-compatibility/2006" xmlns:p14="http://schemas.microsoft.com/office/powerpoint/2010/main">
    <mc:Choice Requires="p14">
      <p:transition spd="slow" p14:dur="2000" advTm="56372"/>
    </mc:Choice>
    <mc:Fallback xmlns="">
      <p:transition spd="slow" advTm="563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Information retrieval</a:t>
            </a:r>
            <a:endParaRPr lang="zh-CN" altLang="en-US" dirty="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0350D7C8-4064-46C1-B171-4E9D12BBF27E}"/>
              </a:ext>
            </a:extLst>
          </p:cNvPr>
          <p:cNvPicPr>
            <a:picLocks noChangeAspect="1"/>
          </p:cNvPicPr>
          <p:nvPr/>
        </p:nvPicPr>
        <p:blipFill>
          <a:blip r:embed="rId3"/>
          <a:stretch>
            <a:fillRect/>
          </a:stretch>
        </p:blipFill>
        <p:spPr>
          <a:xfrm>
            <a:off x="1336948" y="1387411"/>
            <a:ext cx="8645252" cy="3115529"/>
          </a:xfrm>
          <a:prstGeom prst="rect">
            <a:avLst/>
          </a:prstGeom>
        </p:spPr>
      </p:pic>
      <p:sp>
        <p:nvSpPr>
          <p:cNvPr id="10" name="内容占位符 2">
            <a:extLst>
              <a:ext uri="{FF2B5EF4-FFF2-40B4-BE49-F238E27FC236}">
                <a16:creationId xmlns:a16="http://schemas.microsoft.com/office/drawing/2014/main" id="{066ECAF3-7D2C-4D8B-A563-3F5453079A2E}"/>
              </a:ext>
            </a:extLst>
          </p:cNvPr>
          <p:cNvSpPr>
            <a:spLocks noGrp="1"/>
          </p:cNvSpPr>
          <p:nvPr>
            <p:ph idx="1"/>
          </p:nvPr>
        </p:nvSpPr>
        <p:spPr>
          <a:xfrm>
            <a:off x="838201" y="4713401"/>
            <a:ext cx="10940592" cy="1749561"/>
          </a:xfrm>
        </p:spPr>
        <p:txBody>
          <a:bodyPr>
            <a:normAutofit/>
          </a:bodyPr>
          <a:lstStyle/>
          <a:p>
            <a:r>
              <a:rPr lang="en-US" altLang="zh-CN" dirty="0">
                <a:latin typeface="等线" panose="02010600030101010101" pitchFamily="2" charset="-122"/>
                <a:ea typeface="等线" panose="02010600030101010101" pitchFamily="2" charset="-122"/>
              </a:rPr>
              <a:t>Usage</a:t>
            </a:r>
          </a:p>
          <a:p>
            <a:pPr lvl="1"/>
            <a:r>
              <a:rPr lang="en-US" altLang="zh-CN" dirty="0">
                <a:latin typeface="等线" panose="02010600030101010101" pitchFamily="2" charset="-122"/>
                <a:ea typeface="等线" panose="02010600030101010101" pitchFamily="2" charset="-122"/>
              </a:rPr>
              <a:t>Resolve the ambiguity of information need in short search queries</a:t>
            </a:r>
          </a:p>
        </p:txBody>
      </p:sp>
      <p:sp>
        <p:nvSpPr>
          <p:cNvPr id="3" name="灯片编号占位符 2">
            <a:extLst>
              <a:ext uri="{FF2B5EF4-FFF2-40B4-BE49-F238E27FC236}">
                <a16:creationId xmlns:a16="http://schemas.microsoft.com/office/drawing/2014/main" id="{27427020-2555-4C0F-BA43-CD4062542832}"/>
              </a:ext>
            </a:extLst>
          </p:cNvPr>
          <p:cNvSpPr>
            <a:spLocks noGrp="1"/>
          </p:cNvSpPr>
          <p:nvPr>
            <p:ph type="sldNum" sz="quarter" idx="12"/>
          </p:nvPr>
        </p:nvSpPr>
        <p:spPr/>
        <p:txBody>
          <a:bodyPr/>
          <a:lstStyle/>
          <a:p>
            <a:fld id="{3D206035-ADF6-4616-9675-7996E7E745DF}" type="slidenum">
              <a:rPr lang="zh-CN" altLang="en-US" smtClean="0"/>
              <a:pPr/>
              <a:t>12</a:t>
            </a:fld>
            <a:r>
              <a:rPr lang="en-US" altLang="zh-CN"/>
              <a:t>/23</a:t>
            </a:r>
            <a:endParaRPr lang="zh-CN" altLang="en-US" dirty="0"/>
          </a:p>
        </p:txBody>
      </p:sp>
    </p:spTree>
    <p:extLst>
      <p:ext uri="{BB962C8B-B14F-4D97-AF65-F5344CB8AC3E}">
        <p14:creationId xmlns:p14="http://schemas.microsoft.com/office/powerpoint/2010/main" val="769319191"/>
      </p:ext>
    </p:extLst>
  </p:cSld>
  <p:clrMapOvr>
    <a:masterClrMapping/>
  </p:clrMapOvr>
  <mc:AlternateContent xmlns:mc="http://schemas.openxmlformats.org/markup-compatibility/2006" xmlns:p14="http://schemas.microsoft.com/office/powerpoint/2010/main">
    <mc:Choice Requires="p14">
      <p:transition spd="slow" p14:dur="2000" advTm="59298"/>
    </mc:Choice>
    <mc:Fallback xmlns="">
      <p:transition spd="slow" advTm="5929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Method</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7268066" y="1508289"/>
            <a:ext cx="4590854" cy="4917060"/>
          </a:xfrm>
        </p:spPr>
        <p:txBody>
          <a:bodyPr>
            <a:normAutofit/>
          </a:bodyPr>
          <a:lstStyle/>
          <a:p>
            <a:r>
              <a:rPr lang="en-US" altLang="zh-CN" dirty="0">
                <a:latin typeface="等线" panose="02010600030101010101" pitchFamily="2" charset="-122"/>
                <a:ea typeface="等线" panose="02010600030101010101" pitchFamily="2" charset="-122"/>
              </a:rPr>
              <a:t>Aspect of answer: </a:t>
            </a:r>
          </a:p>
          <a:p>
            <a:pPr lvl="1"/>
            <a:r>
              <a:rPr lang="en-US" altLang="zh-CN" dirty="0">
                <a:latin typeface="等线" panose="02010600030101010101" pitchFamily="2" charset="-122"/>
                <a:ea typeface="等线" panose="02010600030101010101" pitchFamily="2" charset="-122"/>
              </a:rPr>
              <a:t>Directly harvested from </a:t>
            </a:r>
            <a:r>
              <a:rPr lang="en-US" altLang="zh-CN" b="1" dirty="0">
                <a:latin typeface="等线" panose="02010600030101010101" pitchFamily="2" charset="-122"/>
                <a:ea typeface="等线" panose="02010600030101010101" pitchFamily="2" charset="-122"/>
              </a:rPr>
              <a:t>search reformulation </a:t>
            </a:r>
            <a:r>
              <a:rPr lang="en-US" altLang="zh-CN" dirty="0">
                <a:latin typeface="等线" panose="02010600030101010101" pitchFamily="2" charset="-122"/>
                <a:ea typeface="等线" panose="02010600030101010101" pitchFamily="2" charset="-122"/>
              </a:rPr>
              <a:t>logs</a:t>
            </a:r>
          </a:p>
          <a:p>
            <a:pPr lvl="1"/>
            <a:r>
              <a:rPr lang="en-US" altLang="zh-CN" dirty="0">
                <a:latin typeface="等线" panose="02010600030101010101" pitchFamily="2" charset="-122"/>
                <a:ea typeface="等线" panose="02010600030101010101" pitchFamily="2" charset="-122"/>
              </a:rPr>
              <a:t>Headache -&gt; symptom</a:t>
            </a:r>
          </a:p>
          <a:p>
            <a:pPr lvl="1"/>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Approach</a:t>
            </a:r>
          </a:p>
          <a:p>
            <a:pPr lvl="1"/>
            <a:r>
              <a:rPr lang="en-US" altLang="zh-CN" dirty="0">
                <a:latin typeface="等线" panose="02010600030101010101" pitchFamily="2" charset="-122"/>
                <a:ea typeface="等线" panose="02010600030101010101" pitchFamily="2" charset="-122"/>
              </a:rPr>
              <a:t>Use templates to make training CQs</a:t>
            </a:r>
          </a:p>
          <a:p>
            <a:pPr lvl="2"/>
            <a:r>
              <a:rPr lang="en-US" altLang="zh-CN" dirty="0">
                <a:latin typeface="等线" panose="02010600030101010101" pitchFamily="2" charset="-122"/>
                <a:ea typeface="等线" panose="02010600030101010101" pitchFamily="2" charset="-122"/>
              </a:rPr>
              <a:t>What do you want to know about [Headache]? symptom</a:t>
            </a:r>
          </a:p>
          <a:p>
            <a:pPr lvl="1"/>
            <a:r>
              <a:rPr lang="en-US" altLang="zh-CN" dirty="0">
                <a:latin typeface="等线" panose="02010600030101010101" pitchFamily="2" charset="-122"/>
                <a:ea typeface="等线" panose="02010600030101010101" pitchFamily="2" charset="-122"/>
              </a:rPr>
              <a:t>Feed the query and aspects to seq2seq model</a:t>
            </a:r>
          </a:p>
        </p:txBody>
      </p:sp>
      <p:pic>
        <p:nvPicPr>
          <p:cNvPr id="7" name="图片 6">
            <a:extLst>
              <a:ext uri="{FF2B5EF4-FFF2-40B4-BE49-F238E27FC236}">
                <a16:creationId xmlns:a16="http://schemas.microsoft.com/office/drawing/2014/main" id="{3EF80057-0145-442C-841B-FFF300D2B110}"/>
              </a:ext>
            </a:extLst>
          </p:cNvPr>
          <p:cNvPicPr>
            <a:picLocks noChangeAspect="1"/>
          </p:cNvPicPr>
          <p:nvPr/>
        </p:nvPicPr>
        <p:blipFill>
          <a:blip r:embed="rId4"/>
          <a:stretch>
            <a:fillRect/>
          </a:stretch>
        </p:blipFill>
        <p:spPr>
          <a:xfrm>
            <a:off x="438199" y="1690688"/>
            <a:ext cx="6734175" cy="4410075"/>
          </a:xfrm>
          <a:prstGeom prst="rect">
            <a:avLst/>
          </a:prstGeom>
        </p:spPr>
      </p:pic>
      <p:sp>
        <p:nvSpPr>
          <p:cNvPr id="5" name="灯片编号占位符 4">
            <a:extLst>
              <a:ext uri="{FF2B5EF4-FFF2-40B4-BE49-F238E27FC236}">
                <a16:creationId xmlns:a16="http://schemas.microsoft.com/office/drawing/2014/main" id="{5D35E175-3377-4E5A-9DDC-BC85213E805E}"/>
              </a:ext>
            </a:extLst>
          </p:cNvPr>
          <p:cNvSpPr>
            <a:spLocks noGrp="1"/>
          </p:cNvSpPr>
          <p:nvPr>
            <p:ph type="sldNum" sz="quarter" idx="12"/>
          </p:nvPr>
        </p:nvSpPr>
        <p:spPr/>
        <p:txBody>
          <a:bodyPr/>
          <a:lstStyle/>
          <a:p>
            <a:fld id="{3D206035-ADF6-4616-9675-7996E7E745DF}" type="slidenum">
              <a:rPr lang="zh-CN" altLang="en-US" smtClean="0"/>
              <a:pPr/>
              <a:t>13</a:t>
            </a:fld>
            <a:r>
              <a:rPr lang="en-US" altLang="zh-CN"/>
              <a:t>/23</a:t>
            </a:r>
            <a:endParaRPr lang="zh-CN" altLang="en-US" dirty="0"/>
          </a:p>
        </p:txBody>
      </p:sp>
    </p:spTree>
    <p:custDataLst>
      <p:tags r:id="rId1"/>
    </p:custDataLst>
    <p:extLst>
      <p:ext uri="{BB962C8B-B14F-4D97-AF65-F5344CB8AC3E}">
        <p14:creationId xmlns:p14="http://schemas.microsoft.com/office/powerpoint/2010/main" val="1621375330"/>
      </p:ext>
    </p:extLst>
  </p:cSld>
  <p:clrMapOvr>
    <a:masterClrMapping/>
  </p:clrMapOvr>
  <mc:AlternateContent xmlns:mc="http://schemas.openxmlformats.org/markup-compatibility/2006" xmlns:p14="http://schemas.microsoft.com/office/powerpoint/2010/main">
    <mc:Choice Requires="p14">
      <p:transition spd="slow" p14:dur="2000" advTm="73964"/>
    </mc:Choice>
    <mc:Fallback xmlns="">
      <p:transition spd="slow" advTm="739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Alternatives</a:t>
            </a:r>
            <a:endParaRPr lang="zh-CN" altLang="en-US" dirty="0">
              <a:latin typeface="等线" panose="02010600030101010101" pitchFamily="2" charset="-122"/>
              <a:ea typeface="等线" panose="02010600030101010101" pitchFamily="2" charset="-122"/>
            </a:endParaRPr>
          </a:p>
        </p:txBody>
      </p:sp>
      <p:sp>
        <p:nvSpPr>
          <p:cNvPr id="6" name="内容占位符 5">
            <a:extLst>
              <a:ext uri="{FF2B5EF4-FFF2-40B4-BE49-F238E27FC236}">
                <a16:creationId xmlns:a16="http://schemas.microsoft.com/office/drawing/2014/main" id="{FEDF7109-F047-449F-A3A9-C9C4E5450515}"/>
              </a:ext>
            </a:extLst>
          </p:cNvPr>
          <p:cNvSpPr>
            <a:spLocks noGrp="1"/>
          </p:cNvSpPr>
          <p:nvPr>
            <p:ph idx="1"/>
          </p:nvPr>
        </p:nvSpPr>
        <p:spPr>
          <a:xfrm>
            <a:off x="838200" y="4773022"/>
            <a:ext cx="10515600" cy="1581192"/>
          </a:xfrm>
        </p:spPr>
        <p:txBody>
          <a:bodyPr>
            <a:normAutofit/>
          </a:bodyPr>
          <a:lstStyle/>
          <a:p>
            <a:r>
              <a:rPr lang="en-US" altLang="zh-CN" dirty="0">
                <a:latin typeface="等线" panose="02010600030101010101" pitchFamily="2" charset="-122"/>
                <a:ea typeface="等线" panose="02010600030101010101" pitchFamily="2" charset="-122"/>
              </a:rPr>
              <a:t>The clarification panel was among </a:t>
            </a:r>
            <a:r>
              <a:rPr lang="en-US" altLang="zh-CN" b="1" dirty="0">
                <a:latin typeface="等线" panose="02010600030101010101" pitchFamily="2" charset="-122"/>
                <a:ea typeface="等线" panose="02010600030101010101" pitchFamily="2" charset="-122"/>
              </a:rPr>
              <a:t>the most favorite features</a:t>
            </a:r>
            <a:r>
              <a:rPr lang="en-US" altLang="zh-CN" dirty="0">
                <a:latin typeface="等线" panose="02010600030101010101" pitchFamily="2" charset="-122"/>
                <a:ea typeface="等线" panose="02010600030101010101" pitchFamily="2" charset="-122"/>
              </a:rPr>
              <a:t> in all search engine features including the above ones.</a:t>
            </a:r>
          </a:p>
          <a:p>
            <a:r>
              <a:rPr lang="en-US" altLang="zh-CN" dirty="0">
                <a:latin typeface="等线" panose="02010600030101010101" pitchFamily="2" charset="-122"/>
                <a:ea typeface="等线" panose="02010600030101010101" pitchFamily="2" charset="-122"/>
              </a:rPr>
              <a:t>CQs have functional benefits and emotional benefits</a:t>
            </a:r>
            <a:endParaRPr lang="zh-CN" altLang="en-US" dirty="0">
              <a:latin typeface="等线"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344C03C4-150C-40EA-A69F-1195025D2D76}"/>
              </a:ext>
            </a:extLst>
          </p:cNvPr>
          <p:cNvPicPr>
            <a:picLocks noChangeAspect="1"/>
          </p:cNvPicPr>
          <p:nvPr/>
        </p:nvPicPr>
        <p:blipFill>
          <a:blip r:embed="rId4"/>
          <a:stretch>
            <a:fillRect/>
          </a:stretch>
        </p:blipFill>
        <p:spPr>
          <a:xfrm>
            <a:off x="1024085" y="2187218"/>
            <a:ext cx="4421810" cy="1814076"/>
          </a:xfrm>
          <a:prstGeom prst="rect">
            <a:avLst/>
          </a:prstGeom>
        </p:spPr>
      </p:pic>
      <p:pic>
        <p:nvPicPr>
          <p:cNvPr id="11" name="图片 10">
            <a:extLst>
              <a:ext uri="{FF2B5EF4-FFF2-40B4-BE49-F238E27FC236}">
                <a16:creationId xmlns:a16="http://schemas.microsoft.com/office/drawing/2014/main" id="{7D5F2C5B-46C9-4F04-A271-EC0CC3733B1A}"/>
              </a:ext>
            </a:extLst>
          </p:cNvPr>
          <p:cNvPicPr>
            <a:picLocks noChangeAspect="1"/>
          </p:cNvPicPr>
          <p:nvPr/>
        </p:nvPicPr>
        <p:blipFill>
          <a:blip r:embed="rId5"/>
          <a:stretch>
            <a:fillRect/>
          </a:stretch>
        </p:blipFill>
        <p:spPr>
          <a:xfrm>
            <a:off x="6138713" y="373142"/>
            <a:ext cx="5029202" cy="3628152"/>
          </a:xfrm>
          <a:prstGeom prst="rect">
            <a:avLst/>
          </a:prstGeom>
        </p:spPr>
      </p:pic>
      <p:sp>
        <p:nvSpPr>
          <p:cNvPr id="12" name="文本框 11">
            <a:extLst>
              <a:ext uri="{FF2B5EF4-FFF2-40B4-BE49-F238E27FC236}">
                <a16:creationId xmlns:a16="http://schemas.microsoft.com/office/drawing/2014/main" id="{89B1CB59-E78A-4CB8-8A35-63095A2467DF}"/>
              </a:ext>
            </a:extLst>
          </p:cNvPr>
          <p:cNvSpPr txBox="1"/>
          <p:nvPr/>
        </p:nvSpPr>
        <p:spPr>
          <a:xfrm>
            <a:off x="1921890" y="4136231"/>
            <a:ext cx="1989056" cy="369332"/>
          </a:xfrm>
          <a:prstGeom prst="rect">
            <a:avLst/>
          </a:prstGeom>
          <a:noFill/>
        </p:spPr>
        <p:txBody>
          <a:bodyPr wrap="square" rtlCol="0">
            <a:spAutoFit/>
          </a:bodyPr>
          <a:lstStyle/>
          <a:p>
            <a:r>
              <a:rPr lang="en-US" altLang="zh-CN" dirty="0"/>
              <a:t>Query suggestion</a:t>
            </a:r>
            <a:endParaRPr lang="zh-CN" altLang="en-US" dirty="0"/>
          </a:p>
        </p:txBody>
      </p:sp>
      <p:sp>
        <p:nvSpPr>
          <p:cNvPr id="14" name="文本框 13">
            <a:extLst>
              <a:ext uri="{FF2B5EF4-FFF2-40B4-BE49-F238E27FC236}">
                <a16:creationId xmlns:a16="http://schemas.microsoft.com/office/drawing/2014/main" id="{72B1B545-8DBE-470F-9EC9-0F7248E47DD9}"/>
              </a:ext>
            </a:extLst>
          </p:cNvPr>
          <p:cNvSpPr txBox="1"/>
          <p:nvPr/>
        </p:nvSpPr>
        <p:spPr>
          <a:xfrm>
            <a:off x="7945617" y="4138367"/>
            <a:ext cx="1329965" cy="369332"/>
          </a:xfrm>
          <a:prstGeom prst="rect">
            <a:avLst/>
          </a:prstGeom>
          <a:noFill/>
        </p:spPr>
        <p:txBody>
          <a:bodyPr wrap="square" rtlCol="0">
            <a:spAutoFit/>
          </a:bodyPr>
          <a:lstStyle/>
          <a:p>
            <a:r>
              <a:rPr lang="en-US" altLang="zh-CN" dirty="0"/>
              <a:t>Entity Card</a:t>
            </a:r>
            <a:endParaRPr lang="zh-CN" altLang="en-US" dirty="0"/>
          </a:p>
        </p:txBody>
      </p:sp>
      <p:sp>
        <p:nvSpPr>
          <p:cNvPr id="3" name="灯片编号占位符 2">
            <a:extLst>
              <a:ext uri="{FF2B5EF4-FFF2-40B4-BE49-F238E27FC236}">
                <a16:creationId xmlns:a16="http://schemas.microsoft.com/office/drawing/2014/main" id="{538C4A78-2FD7-4379-ACEB-B068D2F2FCCD}"/>
              </a:ext>
            </a:extLst>
          </p:cNvPr>
          <p:cNvSpPr>
            <a:spLocks noGrp="1"/>
          </p:cNvSpPr>
          <p:nvPr>
            <p:ph type="sldNum" sz="quarter" idx="12"/>
          </p:nvPr>
        </p:nvSpPr>
        <p:spPr/>
        <p:txBody>
          <a:bodyPr/>
          <a:lstStyle/>
          <a:p>
            <a:fld id="{3D206035-ADF6-4616-9675-7996E7E745DF}" type="slidenum">
              <a:rPr lang="zh-CN" altLang="en-US" smtClean="0"/>
              <a:pPr/>
              <a:t>14</a:t>
            </a:fld>
            <a:r>
              <a:rPr lang="en-US" altLang="zh-CN"/>
              <a:t>/23</a:t>
            </a:r>
            <a:endParaRPr lang="zh-CN" altLang="en-US" dirty="0"/>
          </a:p>
        </p:txBody>
      </p:sp>
      <p:sp>
        <p:nvSpPr>
          <p:cNvPr id="9" name="矩形 8">
            <a:extLst>
              <a:ext uri="{FF2B5EF4-FFF2-40B4-BE49-F238E27FC236}">
                <a16:creationId xmlns:a16="http://schemas.microsoft.com/office/drawing/2014/main" id="{28D44D6F-BF49-4344-8C37-0B3C8B980CD6}"/>
              </a:ext>
            </a:extLst>
          </p:cNvPr>
          <p:cNvSpPr/>
          <p:nvPr/>
        </p:nvSpPr>
        <p:spPr>
          <a:xfrm>
            <a:off x="9068796" y="5326982"/>
            <a:ext cx="3233578" cy="707886"/>
          </a:xfrm>
          <a:prstGeom prst="rect">
            <a:avLst/>
          </a:prstGeom>
          <a:noFill/>
        </p:spPr>
        <p:txBody>
          <a:bodyPr wrap="none" lIns="91440" tIns="45720" rIns="91440" bIns="45720">
            <a:spAutoFit/>
          </a:bodyPr>
          <a:lstStyle/>
          <a:p>
            <a:pPr algn="ctr"/>
            <a:r>
              <a:rPr lang="en-US" altLang="zh-CN" sz="4000" b="1" dirty="0" err="1">
                <a:ln w="22225">
                  <a:solidFill>
                    <a:schemeClr val="accent2"/>
                  </a:solidFill>
                  <a:prstDash val="solid"/>
                </a:ln>
                <a:solidFill>
                  <a:schemeClr val="accent2">
                    <a:lumMod val="40000"/>
                    <a:lumOff val="60000"/>
                  </a:schemeClr>
                </a:solidFill>
              </a:rPr>
              <a:t>CQGen</a:t>
            </a:r>
            <a:r>
              <a:rPr lang="en-US" altLang="zh-CN" sz="4000" b="1" dirty="0">
                <a:ln w="22225">
                  <a:solidFill>
                    <a:schemeClr val="accent2"/>
                  </a:solidFill>
                  <a:prstDash val="solid"/>
                </a:ln>
                <a:solidFill>
                  <a:schemeClr val="accent2">
                    <a:lumMod val="40000"/>
                    <a:lumOff val="60000"/>
                  </a:schemeClr>
                </a:solidFill>
              </a:rPr>
              <a:t> wins</a:t>
            </a:r>
            <a:endParaRPr lang="zh-CN" altLang="en-US" sz="4000" b="1" dirty="0">
              <a:ln w="22225">
                <a:solidFill>
                  <a:schemeClr val="accent2"/>
                </a:solidFill>
                <a:prstDash val="solid"/>
              </a:ln>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1806761080"/>
      </p:ext>
    </p:extLst>
  </p:cSld>
  <p:clrMapOvr>
    <a:masterClrMapping/>
  </p:clrMapOvr>
  <mc:AlternateContent xmlns:mc="http://schemas.openxmlformats.org/markup-compatibility/2006" xmlns:p14="http://schemas.microsoft.com/office/powerpoint/2010/main">
    <mc:Choice Requires="p14">
      <p:transition spd="slow" p14:dur="2000" advTm="72730"/>
    </mc:Choice>
    <mc:Fallback xmlns="">
      <p:transition spd="slow" advTm="727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KBQA</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6655323" y="1480008"/>
            <a:ext cx="5123469" cy="4982955"/>
          </a:xfrm>
        </p:spPr>
        <p:txBody>
          <a:bodyPr>
            <a:normAutofit/>
          </a:bodyPr>
          <a:lstStyle/>
          <a:p>
            <a:r>
              <a:rPr lang="en-US" altLang="zh-CN" dirty="0">
                <a:latin typeface="等线" panose="02010600030101010101" pitchFamily="2" charset="-122"/>
                <a:ea typeface="等线" panose="02010600030101010101" pitchFamily="2" charset="-122"/>
              </a:rPr>
              <a:t>Usage</a:t>
            </a:r>
          </a:p>
          <a:p>
            <a:pPr lvl="1"/>
            <a:r>
              <a:rPr lang="en-US" altLang="zh-CN" dirty="0">
                <a:latin typeface="等线" panose="02010600030101010101" pitchFamily="2" charset="-122"/>
                <a:ea typeface="等线" panose="02010600030101010101" pitchFamily="2" charset="-122"/>
              </a:rPr>
              <a:t>Resolve the ambiguity in question entity so that a question can be precisely answered</a:t>
            </a:r>
          </a:p>
        </p:txBody>
      </p:sp>
      <p:pic>
        <p:nvPicPr>
          <p:cNvPr id="6" name="图片 5">
            <a:extLst>
              <a:ext uri="{FF2B5EF4-FFF2-40B4-BE49-F238E27FC236}">
                <a16:creationId xmlns:a16="http://schemas.microsoft.com/office/drawing/2014/main" id="{8BA243AD-DE60-4352-A203-EEED596E9DBE}"/>
              </a:ext>
            </a:extLst>
          </p:cNvPr>
          <p:cNvPicPr>
            <a:picLocks noChangeAspect="1"/>
          </p:cNvPicPr>
          <p:nvPr/>
        </p:nvPicPr>
        <p:blipFill>
          <a:blip r:embed="rId3"/>
          <a:stretch>
            <a:fillRect/>
          </a:stretch>
        </p:blipFill>
        <p:spPr>
          <a:xfrm>
            <a:off x="-82457" y="1433409"/>
            <a:ext cx="6817908" cy="5105503"/>
          </a:xfrm>
          <a:prstGeom prst="rect">
            <a:avLst/>
          </a:prstGeom>
        </p:spPr>
      </p:pic>
      <p:sp>
        <p:nvSpPr>
          <p:cNvPr id="5" name="灯片编号占位符 4">
            <a:extLst>
              <a:ext uri="{FF2B5EF4-FFF2-40B4-BE49-F238E27FC236}">
                <a16:creationId xmlns:a16="http://schemas.microsoft.com/office/drawing/2014/main" id="{D9FAA596-124A-4EC9-AB9E-01F7F200389F}"/>
              </a:ext>
            </a:extLst>
          </p:cNvPr>
          <p:cNvSpPr>
            <a:spLocks noGrp="1"/>
          </p:cNvSpPr>
          <p:nvPr>
            <p:ph type="sldNum" sz="quarter" idx="12"/>
          </p:nvPr>
        </p:nvSpPr>
        <p:spPr/>
        <p:txBody>
          <a:bodyPr/>
          <a:lstStyle/>
          <a:p>
            <a:fld id="{3D206035-ADF6-4616-9675-7996E7E745DF}" type="slidenum">
              <a:rPr lang="zh-CN" altLang="en-US" smtClean="0"/>
              <a:pPr/>
              <a:t>15</a:t>
            </a:fld>
            <a:r>
              <a:rPr lang="en-US" altLang="zh-CN"/>
              <a:t>/23</a:t>
            </a:r>
            <a:endParaRPr lang="zh-CN" altLang="en-US" dirty="0"/>
          </a:p>
        </p:txBody>
      </p:sp>
    </p:spTree>
    <p:extLst>
      <p:ext uri="{BB962C8B-B14F-4D97-AF65-F5344CB8AC3E}">
        <p14:creationId xmlns:p14="http://schemas.microsoft.com/office/powerpoint/2010/main" val="749797852"/>
      </p:ext>
    </p:extLst>
  </p:cSld>
  <p:clrMapOvr>
    <a:masterClrMapping/>
  </p:clrMapOvr>
  <mc:AlternateContent xmlns:mc="http://schemas.openxmlformats.org/markup-compatibility/2006" xmlns:p14="http://schemas.microsoft.com/office/powerpoint/2010/main">
    <mc:Choice Requires="p14">
      <p:transition spd="slow" p14:dur="2000" advTm="57913"/>
    </mc:Choice>
    <mc:Fallback xmlns="">
      <p:transition spd="slow" advTm="5791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Method</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5882326" y="1508289"/>
            <a:ext cx="5825765" cy="4917060"/>
          </a:xfrm>
        </p:spPr>
        <p:txBody>
          <a:bodyPr>
            <a:normAutofit/>
          </a:bodyPr>
          <a:lstStyle/>
          <a:p>
            <a:r>
              <a:rPr lang="en-US" altLang="zh-CN" dirty="0">
                <a:latin typeface="等线" panose="02010600030101010101" pitchFamily="2" charset="-122"/>
                <a:ea typeface="等线" panose="02010600030101010101" pitchFamily="2" charset="-122"/>
              </a:rPr>
              <a:t>Aspect of answer: </a:t>
            </a:r>
          </a:p>
          <a:p>
            <a:pPr lvl="1"/>
            <a:r>
              <a:rPr lang="en-US" altLang="zh-CN" b="1" dirty="0">
                <a:latin typeface="等线" panose="02010600030101010101" pitchFamily="2" charset="-122"/>
                <a:ea typeface="等线" panose="02010600030101010101" pitchFamily="2" charset="-122"/>
              </a:rPr>
              <a:t>distinctive features of the entities</a:t>
            </a:r>
          </a:p>
          <a:p>
            <a:pPr lvl="1"/>
            <a:endParaRPr lang="en-US" altLang="zh-CN" b="1"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Approach</a:t>
            </a:r>
          </a:p>
          <a:p>
            <a:pPr lvl="1"/>
            <a:r>
              <a:rPr lang="en-US" altLang="zh-CN" dirty="0">
                <a:latin typeface="等线" panose="02010600030101010101" pitchFamily="2" charset="-122"/>
                <a:ea typeface="等线" panose="02010600030101010101" pitchFamily="2" charset="-122"/>
              </a:rPr>
              <a:t>Feed the knowledge about the 2 entities to an seq2seq model and generate the distinctive descriptions of the 2 entities</a:t>
            </a:r>
          </a:p>
          <a:p>
            <a:pPr lvl="2"/>
            <a:r>
              <a:rPr lang="en-US" altLang="zh-CN" dirty="0">
                <a:latin typeface="等线" panose="02010600030101010101" pitchFamily="2" charset="-122"/>
                <a:ea typeface="等线" panose="02010600030101010101" pitchFamily="2" charset="-122"/>
              </a:rPr>
              <a:t>A: web browser X, B: operating system X</a:t>
            </a:r>
          </a:p>
          <a:p>
            <a:pPr lvl="1"/>
            <a:r>
              <a:rPr lang="en-US" altLang="zh-CN" dirty="0">
                <a:latin typeface="等线" panose="02010600030101010101" pitchFamily="2" charset="-122"/>
                <a:ea typeface="等线" panose="02010600030101010101" pitchFamily="2" charset="-122"/>
              </a:rPr>
              <a:t>Generate a template and fill in</a:t>
            </a:r>
          </a:p>
          <a:p>
            <a:pPr lvl="2"/>
            <a:r>
              <a:rPr lang="en-US" altLang="zh-CN" dirty="0">
                <a:latin typeface="等线" panose="02010600030101010101" pitchFamily="2" charset="-122"/>
                <a:ea typeface="等线" panose="02010600030101010101" pitchFamily="2" charset="-122"/>
              </a:rPr>
              <a:t>When you say the source code language used in the program Midori, are you referring to [A] or [B]?</a:t>
            </a:r>
          </a:p>
          <a:p>
            <a:endParaRPr lang="en-US" altLang="zh-CN"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519D8779-C3CC-4BBE-A306-2B65FEF6A385}"/>
              </a:ext>
            </a:extLst>
          </p:cNvPr>
          <p:cNvPicPr>
            <a:picLocks noChangeAspect="1"/>
          </p:cNvPicPr>
          <p:nvPr/>
        </p:nvPicPr>
        <p:blipFill>
          <a:blip r:embed="rId4"/>
          <a:stretch>
            <a:fillRect/>
          </a:stretch>
        </p:blipFill>
        <p:spPr>
          <a:xfrm>
            <a:off x="483909" y="1422731"/>
            <a:ext cx="5257015" cy="5281315"/>
          </a:xfrm>
          <a:prstGeom prst="rect">
            <a:avLst/>
          </a:prstGeom>
        </p:spPr>
      </p:pic>
      <p:sp>
        <p:nvSpPr>
          <p:cNvPr id="5" name="灯片编号占位符 4">
            <a:extLst>
              <a:ext uri="{FF2B5EF4-FFF2-40B4-BE49-F238E27FC236}">
                <a16:creationId xmlns:a16="http://schemas.microsoft.com/office/drawing/2014/main" id="{8524FAFF-4F6D-4EED-B5AE-9104F7B08A04}"/>
              </a:ext>
            </a:extLst>
          </p:cNvPr>
          <p:cNvSpPr>
            <a:spLocks noGrp="1"/>
          </p:cNvSpPr>
          <p:nvPr>
            <p:ph type="sldNum" sz="quarter" idx="12"/>
          </p:nvPr>
        </p:nvSpPr>
        <p:spPr/>
        <p:txBody>
          <a:bodyPr/>
          <a:lstStyle/>
          <a:p>
            <a:fld id="{3D206035-ADF6-4616-9675-7996E7E745DF}" type="slidenum">
              <a:rPr lang="zh-CN" altLang="en-US" smtClean="0"/>
              <a:pPr/>
              <a:t>16</a:t>
            </a:fld>
            <a:r>
              <a:rPr lang="en-US" altLang="zh-CN"/>
              <a:t>/23</a:t>
            </a:r>
            <a:endParaRPr lang="zh-CN" altLang="en-US" dirty="0"/>
          </a:p>
        </p:txBody>
      </p:sp>
    </p:spTree>
    <p:custDataLst>
      <p:tags r:id="rId1"/>
    </p:custDataLst>
    <p:extLst>
      <p:ext uri="{BB962C8B-B14F-4D97-AF65-F5344CB8AC3E}">
        <p14:creationId xmlns:p14="http://schemas.microsoft.com/office/powerpoint/2010/main" val="3980106064"/>
      </p:ext>
    </p:extLst>
  </p:cSld>
  <p:clrMapOvr>
    <a:masterClrMapping/>
  </p:clrMapOvr>
  <mc:AlternateContent xmlns:mc="http://schemas.openxmlformats.org/markup-compatibility/2006" xmlns:p14="http://schemas.microsoft.com/office/powerpoint/2010/main">
    <mc:Choice Requires="p14">
      <p:transition spd="slow" p14:dur="2000" advTm="64060"/>
    </mc:Choice>
    <mc:Fallback xmlns="">
      <p:transition spd="slow" advTm="640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Alternative: </a:t>
            </a:r>
            <a:r>
              <a:rPr lang="en-US" altLang="zh-CN" dirty="0" err="1">
                <a:latin typeface="等线" panose="02010600030101010101" pitchFamily="2" charset="-122"/>
                <a:ea typeface="等线" panose="02010600030101010101" pitchFamily="2" charset="-122"/>
              </a:rPr>
              <a:t>AmbigQA</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6655323" y="1480008"/>
            <a:ext cx="5435077" cy="4982955"/>
          </a:xfrm>
        </p:spPr>
        <p:txBody>
          <a:bodyPr>
            <a:normAutofit/>
          </a:bodyPr>
          <a:lstStyle/>
          <a:p>
            <a:r>
              <a:rPr lang="en-US" altLang="zh-CN" dirty="0">
                <a:latin typeface="等线" panose="02010600030101010101" pitchFamily="2" charset="-122"/>
                <a:ea typeface="等线" panose="02010600030101010101" pitchFamily="2" charset="-122"/>
              </a:rPr>
              <a:t>Usage</a:t>
            </a:r>
          </a:p>
          <a:p>
            <a:pPr lvl="1"/>
            <a:r>
              <a:rPr lang="en-US" altLang="zh-CN" dirty="0">
                <a:latin typeface="等线" panose="02010600030101010101" pitchFamily="2" charset="-122"/>
                <a:ea typeface="等线" panose="02010600030101010101" pitchFamily="2" charset="-122"/>
              </a:rPr>
              <a:t>Resolve the ambiguity in question so that a question can be precisely answered</a:t>
            </a:r>
          </a:p>
          <a:p>
            <a:r>
              <a:rPr lang="en-US" altLang="zh-CN" dirty="0">
                <a:latin typeface="等线" panose="02010600030101010101" pitchFamily="2" charset="-122"/>
                <a:ea typeface="等线" panose="02010600030101010101" pitchFamily="2" charset="-122"/>
              </a:rPr>
              <a:t>Alternative approach</a:t>
            </a:r>
          </a:p>
          <a:p>
            <a:pPr lvl="1"/>
            <a:r>
              <a:rPr lang="en-US" altLang="zh-CN" dirty="0">
                <a:latin typeface="等线" panose="02010600030101010101" pitchFamily="2" charset="-122"/>
                <a:ea typeface="等线" panose="02010600030101010101" pitchFamily="2" charset="-122"/>
              </a:rPr>
              <a:t>Directly rewrite the question to eliminate the ambiguity</a:t>
            </a:r>
          </a:p>
          <a:p>
            <a:r>
              <a:rPr lang="en-US" altLang="zh-CN" dirty="0">
                <a:latin typeface="等线" panose="02010600030101010101" pitchFamily="2" charset="-122"/>
                <a:ea typeface="等线" panose="02010600030101010101" pitchFamily="2" charset="-122"/>
              </a:rPr>
              <a:t>Method</a:t>
            </a:r>
          </a:p>
          <a:p>
            <a:pPr lvl="1"/>
            <a:r>
              <a:rPr lang="en-US" altLang="zh-CN" dirty="0">
                <a:latin typeface="等线" panose="02010600030101010101" pitchFamily="2" charset="-122"/>
                <a:ea typeface="等线" panose="02010600030101010101" pitchFamily="2" charset="-122"/>
              </a:rPr>
              <a:t>Predict answer from evidence text</a:t>
            </a:r>
          </a:p>
          <a:p>
            <a:pPr lvl="1"/>
            <a:r>
              <a:rPr lang="en-US" altLang="zh-CN" dirty="0">
                <a:latin typeface="等线" panose="02010600030101010101" pitchFamily="2" charset="-122"/>
                <a:ea typeface="等线" panose="02010600030101010101" pitchFamily="2" charset="-122"/>
              </a:rPr>
              <a:t>Generate unambiguous questions with respective answer</a:t>
            </a:r>
          </a:p>
        </p:txBody>
      </p:sp>
      <p:pic>
        <p:nvPicPr>
          <p:cNvPr id="9" name="图片 8">
            <a:extLst>
              <a:ext uri="{FF2B5EF4-FFF2-40B4-BE49-F238E27FC236}">
                <a16:creationId xmlns:a16="http://schemas.microsoft.com/office/drawing/2014/main" id="{F79B41AE-0676-44F1-9A3F-92E1E5ADF66B}"/>
              </a:ext>
            </a:extLst>
          </p:cNvPr>
          <p:cNvPicPr>
            <a:picLocks noChangeAspect="1"/>
          </p:cNvPicPr>
          <p:nvPr/>
        </p:nvPicPr>
        <p:blipFill>
          <a:blip r:embed="rId4"/>
          <a:stretch>
            <a:fillRect/>
          </a:stretch>
        </p:blipFill>
        <p:spPr>
          <a:xfrm>
            <a:off x="413208" y="1334361"/>
            <a:ext cx="6213196" cy="5274248"/>
          </a:xfrm>
          <a:prstGeom prst="rect">
            <a:avLst/>
          </a:prstGeom>
        </p:spPr>
      </p:pic>
      <p:sp>
        <p:nvSpPr>
          <p:cNvPr id="5" name="灯片编号占位符 4">
            <a:extLst>
              <a:ext uri="{FF2B5EF4-FFF2-40B4-BE49-F238E27FC236}">
                <a16:creationId xmlns:a16="http://schemas.microsoft.com/office/drawing/2014/main" id="{2145215B-F6D4-4F71-AFBC-0D776693726B}"/>
              </a:ext>
            </a:extLst>
          </p:cNvPr>
          <p:cNvSpPr>
            <a:spLocks noGrp="1"/>
          </p:cNvSpPr>
          <p:nvPr>
            <p:ph type="sldNum" sz="quarter" idx="12"/>
          </p:nvPr>
        </p:nvSpPr>
        <p:spPr/>
        <p:txBody>
          <a:bodyPr/>
          <a:lstStyle/>
          <a:p>
            <a:fld id="{3D206035-ADF6-4616-9675-7996E7E745DF}" type="slidenum">
              <a:rPr lang="zh-CN" altLang="en-US" smtClean="0"/>
              <a:pPr/>
              <a:t>17</a:t>
            </a:fld>
            <a:r>
              <a:rPr lang="en-US" altLang="zh-CN"/>
              <a:t>/23</a:t>
            </a:r>
            <a:endParaRPr lang="zh-CN" altLang="en-US" dirty="0"/>
          </a:p>
        </p:txBody>
      </p:sp>
      <p:sp>
        <p:nvSpPr>
          <p:cNvPr id="6" name="矩形 5">
            <a:extLst>
              <a:ext uri="{FF2B5EF4-FFF2-40B4-BE49-F238E27FC236}">
                <a16:creationId xmlns:a16="http://schemas.microsoft.com/office/drawing/2014/main" id="{E1C451F1-48C5-42A7-B206-5C27B3B5F357}"/>
              </a:ext>
            </a:extLst>
          </p:cNvPr>
          <p:cNvSpPr/>
          <p:nvPr/>
        </p:nvSpPr>
        <p:spPr>
          <a:xfrm>
            <a:off x="7718689" y="365125"/>
            <a:ext cx="4371711" cy="707886"/>
          </a:xfrm>
          <a:prstGeom prst="rect">
            <a:avLst/>
          </a:prstGeom>
          <a:noFill/>
        </p:spPr>
        <p:txBody>
          <a:bodyPr wrap="none" lIns="91440" tIns="45720" rIns="91440" bIns="45720">
            <a:spAutoFit/>
          </a:bodyPr>
          <a:lstStyle/>
          <a:p>
            <a:pPr algn="ctr"/>
            <a:r>
              <a:rPr lang="en-US" altLang="zh-CN" sz="4000" b="1" dirty="0">
                <a:ln w="22225">
                  <a:solidFill>
                    <a:schemeClr val="accent2"/>
                  </a:solidFill>
                  <a:prstDash val="solid"/>
                </a:ln>
                <a:solidFill>
                  <a:schemeClr val="accent2">
                    <a:lumMod val="40000"/>
                    <a:lumOff val="60000"/>
                  </a:schemeClr>
                </a:solidFill>
              </a:rPr>
              <a:t>Can </a:t>
            </a:r>
            <a:r>
              <a:rPr lang="en-US" altLang="zh-CN" sz="4000" b="1" dirty="0" err="1">
                <a:ln w="22225">
                  <a:solidFill>
                    <a:schemeClr val="accent2"/>
                  </a:solidFill>
                  <a:prstDash val="solid"/>
                </a:ln>
                <a:solidFill>
                  <a:schemeClr val="accent2">
                    <a:lumMod val="40000"/>
                    <a:lumOff val="60000"/>
                  </a:schemeClr>
                </a:solidFill>
              </a:rPr>
              <a:t>CQGen</a:t>
            </a:r>
            <a:r>
              <a:rPr lang="en-US" altLang="zh-CN" sz="4000" b="1" dirty="0">
                <a:ln w="22225">
                  <a:solidFill>
                    <a:schemeClr val="accent2"/>
                  </a:solidFill>
                  <a:prstDash val="solid"/>
                </a:ln>
                <a:solidFill>
                  <a:schemeClr val="accent2">
                    <a:lumMod val="40000"/>
                    <a:lumOff val="60000"/>
                  </a:schemeClr>
                </a:solidFill>
              </a:rPr>
              <a:t> win?</a:t>
            </a:r>
            <a:endParaRPr lang="zh-CN" altLang="en-US" sz="4000" b="1" dirty="0">
              <a:ln w="22225">
                <a:solidFill>
                  <a:schemeClr val="accent2"/>
                </a:solidFill>
                <a:prstDash val="solid"/>
              </a:ln>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843375521"/>
      </p:ext>
    </p:extLst>
  </p:cSld>
  <p:clrMapOvr>
    <a:masterClrMapping/>
  </p:clrMapOvr>
  <mc:AlternateContent xmlns:mc="http://schemas.openxmlformats.org/markup-compatibility/2006" xmlns:p14="http://schemas.microsoft.com/office/powerpoint/2010/main">
    <mc:Choice Requires="p14">
      <p:transition spd="slow" p14:dur="2000" advTm="139287"/>
    </mc:Choice>
    <mc:Fallback xmlns="">
      <p:transition spd="slow" advTm="139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Dialog (chit-chat)</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659677" y="5067631"/>
            <a:ext cx="11119116" cy="1395332"/>
          </a:xfrm>
        </p:spPr>
        <p:txBody>
          <a:bodyPr>
            <a:normAutofit/>
          </a:bodyPr>
          <a:lstStyle/>
          <a:p>
            <a:r>
              <a:rPr lang="en-US" altLang="zh-CN" dirty="0">
                <a:latin typeface="等线" panose="02010600030101010101" pitchFamily="2" charset="-122"/>
                <a:ea typeface="等线" panose="02010600030101010101" pitchFamily="2" charset="-122"/>
              </a:rPr>
              <a:t>Usage</a:t>
            </a:r>
          </a:p>
          <a:p>
            <a:pPr lvl="1"/>
            <a:r>
              <a:rPr lang="en-US" altLang="zh-CN" dirty="0">
                <a:latin typeface="等线" panose="02010600030101010101" pitchFamily="2" charset="-122"/>
                <a:ea typeface="等线" panose="02010600030101010101" pitchFamily="2" charset="-122"/>
              </a:rPr>
              <a:t>Make the chit-chat longer and more open with questions</a:t>
            </a:r>
          </a:p>
        </p:txBody>
      </p:sp>
      <p:pic>
        <p:nvPicPr>
          <p:cNvPr id="8" name="图片 7">
            <a:extLst>
              <a:ext uri="{FF2B5EF4-FFF2-40B4-BE49-F238E27FC236}">
                <a16:creationId xmlns:a16="http://schemas.microsoft.com/office/drawing/2014/main" id="{3001D3D5-CD8C-417E-AC51-4EF930EEBBCD}"/>
              </a:ext>
            </a:extLst>
          </p:cNvPr>
          <p:cNvPicPr>
            <a:picLocks noChangeAspect="1"/>
          </p:cNvPicPr>
          <p:nvPr/>
        </p:nvPicPr>
        <p:blipFill>
          <a:blip r:embed="rId3"/>
          <a:stretch>
            <a:fillRect/>
          </a:stretch>
        </p:blipFill>
        <p:spPr>
          <a:xfrm>
            <a:off x="2716797" y="1476020"/>
            <a:ext cx="6758406" cy="3591610"/>
          </a:xfrm>
          <a:prstGeom prst="rect">
            <a:avLst/>
          </a:prstGeom>
        </p:spPr>
      </p:pic>
      <p:sp>
        <p:nvSpPr>
          <p:cNvPr id="5" name="灯片编号占位符 4">
            <a:extLst>
              <a:ext uri="{FF2B5EF4-FFF2-40B4-BE49-F238E27FC236}">
                <a16:creationId xmlns:a16="http://schemas.microsoft.com/office/drawing/2014/main" id="{66DB1BE7-5E5E-4B26-981C-68A796C86D6F}"/>
              </a:ext>
            </a:extLst>
          </p:cNvPr>
          <p:cNvSpPr>
            <a:spLocks noGrp="1"/>
          </p:cNvSpPr>
          <p:nvPr>
            <p:ph type="sldNum" sz="quarter" idx="12"/>
          </p:nvPr>
        </p:nvSpPr>
        <p:spPr/>
        <p:txBody>
          <a:bodyPr/>
          <a:lstStyle/>
          <a:p>
            <a:fld id="{3D206035-ADF6-4616-9675-7996E7E745DF}" type="slidenum">
              <a:rPr lang="zh-CN" altLang="en-US" smtClean="0"/>
              <a:pPr/>
              <a:t>18</a:t>
            </a:fld>
            <a:r>
              <a:rPr lang="en-US" altLang="zh-CN"/>
              <a:t>/23</a:t>
            </a:r>
            <a:endParaRPr lang="zh-CN" altLang="en-US" dirty="0"/>
          </a:p>
        </p:txBody>
      </p:sp>
    </p:spTree>
    <p:extLst>
      <p:ext uri="{BB962C8B-B14F-4D97-AF65-F5344CB8AC3E}">
        <p14:creationId xmlns:p14="http://schemas.microsoft.com/office/powerpoint/2010/main" val="2896296751"/>
      </p:ext>
    </p:extLst>
  </p:cSld>
  <p:clrMapOvr>
    <a:masterClrMapping/>
  </p:clrMapOvr>
  <mc:AlternateContent xmlns:mc="http://schemas.openxmlformats.org/markup-compatibility/2006" xmlns:p14="http://schemas.microsoft.com/office/powerpoint/2010/main">
    <mc:Choice Requires="p14">
      <p:transition spd="slow" p14:dur="2000" advTm="55962"/>
    </mc:Choice>
    <mc:Fallback xmlns="">
      <p:transition spd="slow" advTm="5596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Method: typed decoder</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659677" y="4134190"/>
            <a:ext cx="11119116" cy="2328774"/>
          </a:xfrm>
        </p:spPr>
        <p:txBody>
          <a:bodyPr>
            <a:normAutofit/>
          </a:bodyPr>
          <a:lstStyle/>
          <a:p>
            <a:r>
              <a:rPr lang="en-US" altLang="zh-CN" dirty="0">
                <a:latin typeface="等线" panose="02010600030101010101" pitchFamily="2" charset="-122"/>
                <a:ea typeface="等线" panose="02010600030101010101" pitchFamily="2" charset="-122"/>
              </a:rPr>
              <a:t>Aspect of answer: 3 type of words</a:t>
            </a:r>
          </a:p>
          <a:p>
            <a:pPr lvl="1"/>
            <a:r>
              <a:rPr lang="en-US" altLang="zh-CN" b="1" dirty="0">
                <a:latin typeface="等线" panose="02010600030101010101" pitchFamily="2" charset="-122"/>
                <a:ea typeface="等线" panose="02010600030101010101" pitchFamily="2" charset="-122"/>
              </a:rPr>
              <a:t>Topic words</a:t>
            </a:r>
            <a:r>
              <a:rPr lang="en-US" altLang="zh-CN" dirty="0">
                <a:latin typeface="等线" panose="02010600030101010101" pitchFamily="2" charset="-122"/>
                <a:ea typeface="等线" panose="02010600030101010101" pitchFamily="2" charset="-122"/>
              </a:rPr>
              <a:t>: nouns and verbs in question [answer topic]</a:t>
            </a:r>
          </a:p>
          <a:p>
            <a:pPr lvl="1"/>
            <a:r>
              <a:rPr lang="en-US" altLang="zh-CN" b="1" dirty="0">
                <a:latin typeface="等线" panose="02010600030101010101" pitchFamily="2" charset="-122"/>
                <a:ea typeface="等线" panose="02010600030101010101" pitchFamily="2" charset="-122"/>
              </a:rPr>
              <a:t>Interrogatives</a:t>
            </a:r>
            <a:r>
              <a:rPr lang="en-US" altLang="zh-CN" dirty="0">
                <a:latin typeface="等线" panose="02010600030101010101" pitchFamily="2" charset="-122"/>
                <a:ea typeface="等线" panose="02010600030101010101" pitchFamily="2" charset="-122"/>
              </a:rPr>
              <a:t>: question words/phrases [answer type]</a:t>
            </a:r>
          </a:p>
          <a:p>
            <a:pPr lvl="1"/>
            <a:r>
              <a:rPr lang="en-US" altLang="zh-CN" dirty="0">
                <a:latin typeface="等线" panose="02010600030101010101" pitchFamily="2" charset="-122"/>
                <a:ea typeface="等线" panose="02010600030101010101" pitchFamily="2" charset="-122"/>
              </a:rPr>
              <a:t>Ordinary words: other words</a:t>
            </a:r>
          </a:p>
          <a:p>
            <a:r>
              <a:rPr lang="en-US" altLang="zh-CN" dirty="0">
                <a:latin typeface="等线" panose="02010600030101010101" pitchFamily="2" charset="-122"/>
                <a:ea typeface="等线" panose="02010600030101010101" pitchFamily="2" charset="-122"/>
              </a:rPr>
              <a:t>Approach: predict type first, then generate from the vocab of the type</a:t>
            </a:r>
          </a:p>
        </p:txBody>
      </p:sp>
      <p:pic>
        <p:nvPicPr>
          <p:cNvPr id="6" name="图片 5">
            <a:extLst>
              <a:ext uri="{FF2B5EF4-FFF2-40B4-BE49-F238E27FC236}">
                <a16:creationId xmlns:a16="http://schemas.microsoft.com/office/drawing/2014/main" id="{7CAC85FA-F91B-4BCE-9791-2E930E76D883}"/>
              </a:ext>
            </a:extLst>
          </p:cNvPr>
          <p:cNvPicPr>
            <a:picLocks noChangeAspect="1"/>
          </p:cNvPicPr>
          <p:nvPr/>
        </p:nvPicPr>
        <p:blipFill>
          <a:blip r:embed="rId4"/>
          <a:stretch>
            <a:fillRect/>
          </a:stretch>
        </p:blipFill>
        <p:spPr>
          <a:xfrm>
            <a:off x="6946622" y="1157401"/>
            <a:ext cx="4585701" cy="3300782"/>
          </a:xfrm>
          <a:prstGeom prst="rect">
            <a:avLst/>
          </a:prstGeom>
        </p:spPr>
      </p:pic>
      <p:pic>
        <p:nvPicPr>
          <p:cNvPr id="7" name="图片 6">
            <a:extLst>
              <a:ext uri="{FF2B5EF4-FFF2-40B4-BE49-F238E27FC236}">
                <a16:creationId xmlns:a16="http://schemas.microsoft.com/office/drawing/2014/main" id="{F5A1F1BE-82BE-440F-9F16-C51220CD811B}"/>
              </a:ext>
            </a:extLst>
          </p:cNvPr>
          <p:cNvPicPr>
            <a:picLocks noChangeAspect="1"/>
          </p:cNvPicPr>
          <p:nvPr/>
        </p:nvPicPr>
        <p:blipFill>
          <a:blip r:embed="rId5"/>
          <a:stretch>
            <a:fillRect/>
          </a:stretch>
        </p:blipFill>
        <p:spPr>
          <a:xfrm>
            <a:off x="1084192" y="1494659"/>
            <a:ext cx="5135043" cy="2728909"/>
          </a:xfrm>
          <a:prstGeom prst="rect">
            <a:avLst/>
          </a:prstGeom>
        </p:spPr>
      </p:pic>
      <p:sp>
        <p:nvSpPr>
          <p:cNvPr id="5" name="灯片编号占位符 4">
            <a:extLst>
              <a:ext uri="{FF2B5EF4-FFF2-40B4-BE49-F238E27FC236}">
                <a16:creationId xmlns:a16="http://schemas.microsoft.com/office/drawing/2014/main" id="{1804325B-784F-48B2-8A29-A372C6B89E3D}"/>
              </a:ext>
            </a:extLst>
          </p:cNvPr>
          <p:cNvSpPr>
            <a:spLocks noGrp="1"/>
          </p:cNvSpPr>
          <p:nvPr>
            <p:ph type="sldNum" sz="quarter" idx="12"/>
          </p:nvPr>
        </p:nvSpPr>
        <p:spPr/>
        <p:txBody>
          <a:bodyPr/>
          <a:lstStyle/>
          <a:p>
            <a:fld id="{3D206035-ADF6-4616-9675-7996E7E745DF}" type="slidenum">
              <a:rPr lang="zh-CN" altLang="en-US" smtClean="0"/>
              <a:pPr/>
              <a:t>19</a:t>
            </a:fld>
            <a:r>
              <a:rPr lang="en-US" altLang="zh-CN"/>
              <a:t>/23</a:t>
            </a:r>
            <a:endParaRPr lang="zh-CN" altLang="en-US" dirty="0"/>
          </a:p>
        </p:txBody>
      </p:sp>
    </p:spTree>
    <p:custDataLst>
      <p:tags r:id="rId1"/>
    </p:custDataLst>
    <p:extLst>
      <p:ext uri="{BB962C8B-B14F-4D97-AF65-F5344CB8AC3E}">
        <p14:creationId xmlns:p14="http://schemas.microsoft.com/office/powerpoint/2010/main" val="3231945393"/>
      </p:ext>
    </p:extLst>
  </p:cSld>
  <p:clrMapOvr>
    <a:masterClrMapping/>
  </p:clrMapOvr>
  <mc:AlternateContent xmlns:mc="http://schemas.openxmlformats.org/markup-compatibility/2006" xmlns:p14="http://schemas.microsoft.com/office/powerpoint/2010/main">
    <mc:Choice Requires="p14">
      <p:transition spd="slow" p14:dur="2000" advTm="51650"/>
    </mc:Choice>
    <mc:Fallback xmlns="">
      <p:transition spd="slow" advTm="516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Traditional QG (</a:t>
            </a:r>
            <a:r>
              <a:rPr lang="en-US" altLang="zh-CN" dirty="0" err="1">
                <a:latin typeface="等线" panose="02010600030101010101" pitchFamily="2" charset="-122"/>
                <a:ea typeface="等线" panose="02010600030101010101" pitchFamily="2" charset="-122"/>
              </a:rPr>
              <a:t>SQuAD</a:t>
            </a:r>
            <a:r>
              <a:rPr lang="en-US" altLang="zh-CN" dirty="0">
                <a:latin typeface="等线" panose="02010600030101010101" pitchFamily="2" charset="-122"/>
                <a:ea typeface="等线" panose="02010600030101010101" pitchFamily="2" charset="-122"/>
              </a:rPr>
              <a:t> 1.1)</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p:txBody>
          <a:bodyPr/>
          <a:lstStyle/>
          <a:p>
            <a:r>
              <a:rPr lang="en-US" altLang="zh-CN" dirty="0">
                <a:latin typeface="等线" panose="02010600030101010101" pitchFamily="2" charset="-122"/>
                <a:ea typeface="等线" panose="02010600030101010101" pitchFamily="2" charset="-122"/>
              </a:rPr>
              <a:t>Given context and answer</a:t>
            </a:r>
          </a:p>
          <a:p>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Generate question</a:t>
            </a:r>
            <a:endParaRPr lang="zh-CN" altLang="en-US"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E2093C8A-61A2-457D-9A41-874403A16D1B}"/>
              </a:ext>
            </a:extLst>
          </p:cNvPr>
          <p:cNvPicPr>
            <a:picLocks noChangeAspect="1"/>
          </p:cNvPicPr>
          <p:nvPr/>
        </p:nvPicPr>
        <p:blipFill>
          <a:blip r:embed="rId2"/>
          <a:stretch>
            <a:fillRect/>
          </a:stretch>
        </p:blipFill>
        <p:spPr>
          <a:xfrm>
            <a:off x="2060012" y="2451688"/>
            <a:ext cx="7922188" cy="1325563"/>
          </a:xfrm>
          <a:prstGeom prst="rect">
            <a:avLst/>
          </a:prstGeom>
        </p:spPr>
      </p:pic>
      <p:pic>
        <p:nvPicPr>
          <p:cNvPr id="8" name="图片 7">
            <a:extLst>
              <a:ext uri="{FF2B5EF4-FFF2-40B4-BE49-F238E27FC236}">
                <a16:creationId xmlns:a16="http://schemas.microsoft.com/office/drawing/2014/main" id="{2D0F055F-445A-4E6A-8325-1944E88BA2A9}"/>
              </a:ext>
            </a:extLst>
          </p:cNvPr>
          <p:cNvPicPr>
            <a:picLocks noChangeAspect="1"/>
          </p:cNvPicPr>
          <p:nvPr/>
        </p:nvPicPr>
        <p:blipFill>
          <a:blip r:embed="rId3"/>
          <a:stretch>
            <a:fillRect/>
          </a:stretch>
        </p:blipFill>
        <p:spPr>
          <a:xfrm>
            <a:off x="2132414" y="4403314"/>
            <a:ext cx="7927172" cy="1441304"/>
          </a:xfrm>
          <a:prstGeom prst="rect">
            <a:avLst/>
          </a:prstGeom>
        </p:spPr>
      </p:pic>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a:t>
            </a:fld>
            <a:r>
              <a:rPr lang="en-US" altLang="zh-CN"/>
              <a:t>/23</a:t>
            </a:r>
            <a:endParaRPr lang="zh-CN" altLang="en-US" dirty="0"/>
          </a:p>
        </p:txBody>
      </p:sp>
    </p:spTree>
    <p:extLst>
      <p:ext uri="{BB962C8B-B14F-4D97-AF65-F5344CB8AC3E}">
        <p14:creationId xmlns:p14="http://schemas.microsoft.com/office/powerpoint/2010/main" val="547574906"/>
      </p:ext>
    </p:extLst>
  </p:cSld>
  <p:clrMapOvr>
    <a:masterClrMapping/>
  </p:clrMapOvr>
  <mc:AlternateContent xmlns:mc="http://schemas.openxmlformats.org/markup-compatibility/2006" xmlns:p14="http://schemas.microsoft.com/office/powerpoint/2010/main">
    <mc:Choice Requires="p14">
      <p:transition spd="slow" p14:dur="2000" advTm="39551"/>
    </mc:Choice>
    <mc:Fallback xmlns="">
      <p:transition spd="slow" advTm="3955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Alternative</a:t>
            </a:r>
            <a:endParaRPr lang="zh-CN" altLang="en-US" dirty="0">
              <a:latin typeface="等线" panose="02010600030101010101" pitchFamily="2" charset="-122"/>
              <a:ea typeface="等线" panose="02010600030101010101" pitchFamily="2" charset="-122"/>
            </a:endParaRPr>
          </a:p>
        </p:txBody>
      </p:sp>
      <p:pic>
        <p:nvPicPr>
          <p:cNvPr id="9" name="内容占位符 8">
            <a:extLst>
              <a:ext uri="{FF2B5EF4-FFF2-40B4-BE49-F238E27FC236}">
                <a16:creationId xmlns:a16="http://schemas.microsoft.com/office/drawing/2014/main" id="{4081D797-E495-4EC3-ACB2-108283B2EB8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58277" y="307838"/>
            <a:ext cx="3504646" cy="6383000"/>
          </a:xfrm>
        </p:spPr>
      </p:pic>
      <p:sp>
        <p:nvSpPr>
          <p:cNvPr id="5" name="内容占位符 2">
            <a:extLst>
              <a:ext uri="{FF2B5EF4-FFF2-40B4-BE49-F238E27FC236}">
                <a16:creationId xmlns:a16="http://schemas.microsoft.com/office/drawing/2014/main" id="{9B889BED-0649-415C-947E-810F2AF4E0D2}"/>
              </a:ext>
            </a:extLst>
          </p:cNvPr>
          <p:cNvSpPr txBox="1">
            <a:spLocks/>
          </p:cNvSpPr>
          <p:nvPr/>
        </p:nvSpPr>
        <p:spPr>
          <a:xfrm>
            <a:off x="659677" y="1414021"/>
            <a:ext cx="5929659" cy="5048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等线" panose="02010600030101010101" pitchFamily="2" charset="-122"/>
                <a:ea typeface="等线" panose="02010600030101010101" pitchFamily="2" charset="-122"/>
              </a:rPr>
              <a:t>Usage</a:t>
            </a:r>
          </a:p>
          <a:p>
            <a:pPr lvl="1"/>
            <a:r>
              <a:rPr lang="en-US" altLang="zh-CN" dirty="0">
                <a:latin typeface="等线" panose="02010600030101010101" pitchFamily="2" charset="-122"/>
                <a:ea typeface="等线" panose="02010600030101010101" pitchFamily="2" charset="-122"/>
              </a:rPr>
              <a:t>Make the chit-chat longer and more open with questions</a:t>
            </a:r>
          </a:p>
          <a:p>
            <a:r>
              <a:rPr lang="en-US" altLang="zh-CN" dirty="0">
                <a:latin typeface="等线" panose="02010600030101010101" pitchFamily="2" charset="-122"/>
                <a:ea typeface="等线" panose="02010600030101010101" pitchFamily="2" charset="-122"/>
              </a:rPr>
              <a:t>CQ approach</a:t>
            </a:r>
          </a:p>
          <a:p>
            <a:pPr lvl="1"/>
            <a:r>
              <a:rPr lang="en-US" altLang="zh-CN" dirty="0">
                <a:latin typeface="等线" panose="02010600030101010101" pitchFamily="2" charset="-122"/>
                <a:ea typeface="等线" panose="02010600030101010101" pitchFamily="2" charset="-122"/>
              </a:rPr>
              <a:t>Design a specific </a:t>
            </a:r>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module</a:t>
            </a:r>
          </a:p>
          <a:p>
            <a:pPr lvl="1"/>
            <a:r>
              <a:rPr lang="en-US" altLang="zh-CN" dirty="0">
                <a:latin typeface="等线" panose="02010600030101010101" pitchFamily="2" charset="-122"/>
                <a:ea typeface="等线" panose="02010600030101010101" pitchFamily="2" charset="-122"/>
              </a:rPr>
              <a:t>Apply in a pipeline system which decides when to ask CQ</a:t>
            </a:r>
          </a:p>
          <a:p>
            <a:r>
              <a:rPr lang="en-US" altLang="zh-CN" dirty="0">
                <a:latin typeface="等线" panose="02010600030101010101" pitchFamily="2" charset="-122"/>
                <a:ea typeface="等线" panose="02010600030101010101" pitchFamily="2" charset="-122"/>
              </a:rPr>
              <a:t>Alternative</a:t>
            </a:r>
          </a:p>
          <a:p>
            <a:pPr lvl="1"/>
            <a:r>
              <a:rPr lang="en-US" altLang="zh-CN" dirty="0">
                <a:latin typeface="等线" panose="02010600030101010101" pitchFamily="2" charset="-122"/>
                <a:ea typeface="等线" panose="02010600030101010101" pitchFamily="2" charset="-122"/>
              </a:rPr>
              <a:t>End2End model</a:t>
            </a:r>
          </a:p>
          <a:p>
            <a:pPr lvl="1"/>
            <a:r>
              <a:rPr lang="en-US" altLang="zh-CN" dirty="0">
                <a:latin typeface="等线" panose="02010600030101010101" pitchFamily="2" charset="-122"/>
                <a:ea typeface="等线" panose="02010600030101010101" pitchFamily="2" charset="-122"/>
              </a:rPr>
              <a:t>No need to design specific module, model generate CQ in black box</a:t>
            </a:r>
          </a:p>
          <a:p>
            <a:pPr lvl="1"/>
            <a:r>
              <a:rPr lang="en-US" altLang="zh-CN" dirty="0">
                <a:latin typeface="等线" panose="02010600030101010101" pitchFamily="2" charset="-122"/>
                <a:ea typeface="等线" panose="02010600030101010101" pitchFamily="2" charset="-122"/>
              </a:rPr>
              <a:t>Example: Baidu Plato-2</a:t>
            </a:r>
          </a:p>
        </p:txBody>
      </p:sp>
      <p:sp>
        <p:nvSpPr>
          <p:cNvPr id="3" name="灯片编号占位符 2">
            <a:extLst>
              <a:ext uri="{FF2B5EF4-FFF2-40B4-BE49-F238E27FC236}">
                <a16:creationId xmlns:a16="http://schemas.microsoft.com/office/drawing/2014/main" id="{E74940C9-36CE-486B-B677-194E293965F2}"/>
              </a:ext>
            </a:extLst>
          </p:cNvPr>
          <p:cNvSpPr>
            <a:spLocks noGrp="1"/>
          </p:cNvSpPr>
          <p:nvPr>
            <p:ph type="sldNum" sz="quarter" idx="12"/>
          </p:nvPr>
        </p:nvSpPr>
        <p:spPr/>
        <p:txBody>
          <a:bodyPr/>
          <a:lstStyle/>
          <a:p>
            <a:fld id="{3D206035-ADF6-4616-9675-7996E7E745DF}" type="slidenum">
              <a:rPr lang="zh-CN" altLang="en-US" smtClean="0"/>
              <a:pPr/>
              <a:t>20</a:t>
            </a:fld>
            <a:r>
              <a:rPr lang="en-US" altLang="zh-CN"/>
              <a:t>/23</a:t>
            </a:r>
            <a:endParaRPr lang="zh-CN" altLang="en-US" dirty="0"/>
          </a:p>
        </p:txBody>
      </p:sp>
    </p:spTree>
    <p:custDataLst>
      <p:tags r:id="rId1"/>
    </p:custDataLst>
    <p:extLst>
      <p:ext uri="{BB962C8B-B14F-4D97-AF65-F5344CB8AC3E}">
        <p14:creationId xmlns:p14="http://schemas.microsoft.com/office/powerpoint/2010/main" val="855611016"/>
      </p:ext>
    </p:extLst>
  </p:cSld>
  <p:clrMapOvr>
    <a:masterClrMapping/>
  </p:clrMapOvr>
  <mc:AlternateContent xmlns:mc="http://schemas.openxmlformats.org/markup-compatibility/2006" xmlns:p14="http://schemas.microsoft.com/office/powerpoint/2010/main">
    <mc:Choice Requires="p14">
      <p:transition spd="slow" p14:dur="2000" advTm="102982"/>
    </mc:Choice>
    <mc:Fallback xmlns="">
      <p:transition spd="slow" advTm="1029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fade">
                                      <p:cBhvr>
                                        <p:cTn id="7" dur="500"/>
                                        <p:tgtEl>
                                          <p:spTgt spid="5">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Alternative comparison</a:t>
            </a:r>
            <a:endParaRPr lang="zh-CN" altLang="en-US" dirty="0">
              <a:latin typeface="等线"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8AA6B68A-9DD2-4E82-9312-2FF4C1B08E0F}"/>
              </a:ext>
            </a:extLst>
          </p:cNvPr>
          <p:cNvPicPr>
            <a:picLocks noChangeAspect="1"/>
          </p:cNvPicPr>
          <p:nvPr/>
        </p:nvPicPr>
        <p:blipFill rotWithShape="1">
          <a:blip r:embed="rId4"/>
          <a:srcRect r="30642"/>
          <a:stretch/>
        </p:blipFill>
        <p:spPr>
          <a:xfrm>
            <a:off x="2000374" y="1468970"/>
            <a:ext cx="8191251" cy="1783277"/>
          </a:xfrm>
          <a:prstGeom prst="rect">
            <a:avLst/>
          </a:prstGeom>
        </p:spPr>
      </p:pic>
      <p:sp>
        <p:nvSpPr>
          <p:cNvPr id="10" name="内容占位符 2">
            <a:extLst>
              <a:ext uri="{FF2B5EF4-FFF2-40B4-BE49-F238E27FC236}">
                <a16:creationId xmlns:a16="http://schemas.microsoft.com/office/drawing/2014/main" id="{2E064426-8DB6-4F34-BD73-B9C9FB3343D2}"/>
              </a:ext>
            </a:extLst>
          </p:cNvPr>
          <p:cNvSpPr>
            <a:spLocks noGrp="1"/>
          </p:cNvSpPr>
          <p:nvPr>
            <p:ph idx="1"/>
          </p:nvPr>
        </p:nvSpPr>
        <p:spPr>
          <a:xfrm>
            <a:off x="659677" y="3429000"/>
            <a:ext cx="11119116" cy="3033963"/>
          </a:xfrm>
        </p:spPr>
        <p:txBody>
          <a:bodyPr>
            <a:normAutofit/>
          </a:bodyPr>
          <a:lstStyle/>
          <a:p>
            <a:r>
              <a:rPr lang="en-US" altLang="zh-CN" dirty="0">
                <a:latin typeface="等线" panose="02010600030101010101" pitchFamily="2" charset="-122"/>
                <a:ea typeface="等线" panose="02010600030101010101" pitchFamily="2" charset="-122"/>
              </a:rPr>
              <a:t>Representative pipeline-based system: </a:t>
            </a:r>
            <a:r>
              <a:rPr lang="en-US" altLang="zh-CN" dirty="0" err="1">
                <a:latin typeface="等线" panose="02010600030101010101" pitchFamily="2" charset="-122"/>
                <a:ea typeface="等线" panose="02010600030101010101" pitchFamily="2" charset="-122"/>
              </a:rPr>
              <a:t>XiaoIce</a:t>
            </a:r>
            <a:r>
              <a:rPr lang="en-US" altLang="zh-CN" dirty="0">
                <a:latin typeface="等线" panose="02010600030101010101" pitchFamily="2" charset="-122"/>
                <a:ea typeface="等线" panose="02010600030101010101" pitchFamily="2" charset="-122"/>
              </a:rPr>
              <a:t>, fell far behind the large end2end model PLATO-2</a:t>
            </a:r>
          </a:p>
          <a:p>
            <a:r>
              <a:rPr lang="en-US" altLang="zh-CN" dirty="0">
                <a:latin typeface="等线" panose="02010600030101010101" pitchFamily="2" charset="-122"/>
                <a:ea typeface="等线" panose="02010600030101010101" pitchFamily="2" charset="-122"/>
              </a:rPr>
              <a:t>Pipeline system might suffer from error propagation</a:t>
            </a:r>
          </a:p>
          <a:p>
            <a:pPr lvl="1"/>
            <a:r>
              <a:rPr lang="en-US" altLang="zh-CN" dirty="0">
                <a:latin typeface="等线" panose="02010600030101010101" pitchFamily="2" charset="-122"/>
                <a:ea typeface="等线" panose="02010600030101010101" pitchFamily="2" charset="-122"/>
              </a:rPr>
              <a:t>Intent classification, dialog state management (including the decision to make CQ), individual generation module, etc.</a:t>
            </a:r>
          </a:p>
          <a:p>
            <a:pPr lvl="1"/>
            <a:r>
              <a:rPr lang="en-US" altLang="zh-CN" dirty="0">
                <a:latin typeface="等线" panose="02010600030101010101" pitchFamily="2" charset="-122"/>
                <a:ea typeface="等线" panose="02010600030101010101" pitchFamily="2" charset="-122"/>
              </a:rPr>
              <a:t>Training data of each stage needs to be artificially created</a:t>
            </a:r>
          </a:p>
          <a:p>
            <a:r>
              <a:rPr lang="en-US" altLang="zh-CN" dirty="0">
                <a:latin typeface="等线" panose="02010600030101010101" pitchFamily="2" charset="-122"/>
                <a:ea typeface="等线" panose="02010600030101010101" pitchFamily="2" charset="-122"/>
              </a:rPr>
              <a:t>End2End model can directly learn from abundant natural texts</a:t>
            </a:r>
          </a:p>
        </p:txBody>
      </p:sp>
      <p:sp>
        <p:nvSpPr>
          <p:cNvPr id="3" name="灯片编号占位符 2">
            <a:extLst>
              <a:ext uri="{FF2B5EF4-FFF2-40B4-BE49-F238E27FC236}">
                <a16:creationId xmlns:a16="http://schemas.microsoft.com/office/drawing/2014/main" id="{87BBC1EA-F601-4905-855C-BDCA6E42E848}"/>
              </a:ext>
            </a:extLst>
          </p:cNvPr>
          <p:cNvSpPr>
            <a:spLocks noGrp="1"/>
          </p:cNvSpPr>
          <p:nvPr>
            <p:ph type="sldNum" sz="quarter" idx="12"/>
          </p:nvPr>
        </p:nvSpPr>
        <p:spPr/>
        <p:txBody>
          <a:bodyPr/>
          <a:lstStyle/>
          <a:p>
            <a:fld id="{3D206035-ADF6-4616-9675-7996E7E745DF}" type="slidenum">
              <a:rPr lang="zh-CN" altLang="en-US" smtClean="0"/>
              <a:pPr/>
              <a:t>21</a:t>
            </a:fld>
            <a:r>
              <a:rPr lang="en-US" altLang="zh-CN"/>
              <a:t>/23</a:t>
            </a:r>
            <a:endParaRPr lang="zh-CN" altLang="en-US" dirty="0"/>
          </a:p>
        </p:txBody>
      </p:sp>
      <p:sp>
        <p:nvSpPr>
          <p:cNvPr id="6" name="矩形 5">
            <a:extLst>
              <a:ext uri="{FF2B5EF4-FFF2-40B4-BE49-F238E27FC236}">
                <a16:creationId xmlns:a16="http://schemas.microsoft.com/office/drawing/2014/main" id="{778E3DD1-C171-477D-9CD0-2066635CACAC}"/>
              </a:ext>
            </a:extLst>
          </p:cNvPr>
          <p:cNvSpPr/>
          <p:nvPr/>
        </p:nvSpPr>
        <p:spPr>
          <a:xfrm>
            <a:off x="7830900" y="365125"/>
            <a:ext cx="4147289" cy="584775"/>
          </a:xfrm>
          <a:prstGeom prst="rect">
            <a:avLst/>
          </a:prstGeom>
          <a:noFill/>
        </p:spPr>
        <p:txBody>
          <a:bodyPr wrap="none" lIns="91440" tIns="45720" rIns="91440" bIns="45720">
            <a:spAutoFit/>
          </a:bodyPr>
          <a:lstStyle/>
          <a:p>
            <a:pPr algn="ctr"/>
            <a:r>
              <a:rPr lang="en-US" altLang="zh-CN" sz="3200" dirty="0" err="1">
                <a:ln w="0"/>
                <a:solidFill>
                  <a:schemeClr val="accent1"/>
                </a:solidFill>
                <a:effectLst>
                  <a:outerShdw blurRad="38100" dist="25400" dir="5400000" algn="ctr" rotWithShape="0">
                    <a:srgbClr val="6E747A">
                      <a:alpha val="43000"/>
                    </a:srgbClr>
                  </a:outerShdw>
                </a:effectLst>
              </a:rPr>
              <a:t>CQGen</a:t>
            </a:r>
            <a:r>
              <a:rPr lang="en-US" altLang="zh-CN" sz="3200" dirty="0">
                <a:ln w="0"/>
                <a:solidFill>
                  <a:schemeClr val="accent1"/>
                </a:solidFill>
                <a:effectLst>
                  <a:outerShdw blurRad="38100" dist="25400" dir="5400000" algn="ctr" rotWithShape="0">
                    <a:srgbClr val="6E747A">
                      <a:alpha val="43000"/>
                    </a:srgbClr>
                  </a:outerShdw>
                </a:effectLst>
              </a:rPr>
              <a:t> not promising</a:t>
            </a:r>
            <a:endParaRPr lang="zh-CN" altLang="en-US" sz="3200" dirty="0">
              <a:ln w="0"/>
              <a:solidFill>
                <a:schemeClr val="accent1"/>
              </a:solidFill>
              <a:effectLst>
                <a:outerShdw blurRad="38100" dist="25400" dir="5400000" algn="ctr" rotWithShape="0">
                  <a:srgbClr val="6E747A">
                    <a:alpha val="43000"/>
                  </a:srgbClr>
                </a:outerShdw>
              </a:effectLst>
            </a:endParaRPr>
          </a:p>
        </p:txBody>
      </p:sp>
    </p:spTree>
    <p:custDataLst>
      <p:tags r:id="rId1"/>
    </p:custDataLst>
    <p:extLst>
      <p:ext uri="{BB962C8B-B14F-4D97-AF65-F5344CB8AC3E}">
        <p14:creationId xmlns:p14="http://schemas.microsoft.com/office/powerpoint/2010/main" val="167537179"/>
      </p:ext>
    </p:extLst>
  </p:cSld>
  <p:clrMapOvr>
    <a:masterClrMapping/>
  </p:clrMapOvr>
  <mc:AlternateContent xmlns:mc="http://schemas.openxmlformats.org/markup-compatibility/2006" xmlns:p14="http://schemas.microsoft.com/office/powerpoint/2010/main">
    <mc:Choice Requires="p14">
      <p:transition spd="slow" p14:dur="2000" advTm="81099"/>
    </mc:Choice>
    <mc:Fallback xmlns="">
      <p:transition spd="slow" advTm="810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Conclusion</a:t>
            </a:r>
            <a:endParaRPr lang="zh-CN" altLang="en-US" dirty="0">
              <a:latin typeface="等线" panose="02010600030101010101" pitchFamily="2" charset="-122"/>
              <a:ea typeface="等线" panose="02010600030101010101" pitchFamily="2" charset="-122"/>
            </a:endParaRPr>
          </a:p>
        </p:txBody>
      </p:sp>
      <p:sp>
        <p:nvSpPr>
          <p:cNvPr id="10" name="内容占位符 2">
            <a:extLst>
              <a:ext uri="{FF2B5EF4-FFF2-40B4-BE49-F238E27FC236}">
                <a16:creationId xmlns:a16="http://schemas.microsoft.com/office/drawing/2014/main" id="{2E064426-8DB6-4F34-BD73-B9C9FB3343D2}"/>
              </a:ext>
            </a:extLst>
          </p:cNvPr>
          <p:cNvSpPr>
            <a:spLocks noGrp="1"/>
          </p:cNvSpPr>
          <p:nvPr>
            <p:ph idx="1"/>
          </p:nvPr>
        </p:nvSpPr>
        <p:spPr>
          <a:xfrm>
            <a:off x="659677" y="1690688"/>
            <a:ext cx="11119116" cy="4772275"/>
          </a:xfrm>
        </p:spPr>
        <p:txBody>
          <a:bodyPr>
            <a:normAutofit/>
          </a:bodyPr>
          <a:lstStyle/>
          <a:p>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recently attracted many research interests and can be applied in a wide range of tasks</a:t>
            </a:r>
          </a:p>
          <a:p>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faces unique technical challenges including repetition and specificity, without the guidance of answer like in traditional QG</a:t>
            </a:r>
          </a:p>
          <a:p>
            <a:r>
              <a:rPr lang="en-US" altLang="zh-CN" dirty="0">
                <a:latin typeface="等线" panose="02010600030101010101" pitchFamily="2" charset="-122"/>
                <a:ea typeface="等线" panose="02010600030101010101" pitchFamily="2" charset="-122"/>
              </a:rPr>
              <a:t>Many contributions on </a:t>
            </a:r>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revolves around the aspect of answer</a:t>
            </a:r>
          </a:p>
          <a:p>
            <a:r>
              <a:rPr lang="en-US" altLang="zh-CN" dirty="0">
                <a:latin typeface="等线" panose="02010600030101010101" pitchFamily="2" charset="-122"/>
                <a:ea typeface="等线" panose="02010600030101010101" pitchFamily="2" charset="-122"/>
              </a:rPr>
              <a:t>The difficulty of </a:t>
            </a:r>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raises concerns over its practical usage, as there are competitive alternatives</a:t>
            </a:r>
          </a:p>
          <a:p>
            <a:pPr lvl="1"/>
            <a:r>
              <a:rPr lang="en-US" altLang="zh-CN" dirty="0">
                <a:latin typeface="等线" panose="02010600030101010101" pitchFamily="2" charset="-122"/>
                <a:ea typeface="等线" panose="02010600030101010101" pitchFamily="2" charset="-122"/>
              </a:rPr>
              <a:t>From my opinion, </a:t>
            </a:r>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has advantage in some tasks, but may also be not promising in other tasks</a:t>
            </a:r>
          </a:p>
          <a:p>
            <a:endParaRPr lang="en-US" altLang="zh-CN" dirty="0">
              <a:latin typeface="等线" panose="02010600030101010101" pitchFamily="2" charset="-122"/>
              <a:ea typeface="等线" panose="02010600030101010101" pitchFamily="2" charset="-122"/>
            </a:endParaRPr>
          </a:p>
        </p:txBody>
      </p:sp>
      <p:sp>
        <p:nvSpPr>
          <p:cNvPr id="3" name="灯片编号占位符 2">
            <a:extLst>
              <a:ext uri="{FF2B5EF4-FFF2-40B4-BE49-F238E27FC236}">
                <a16:creationId xmlns:a16="http://schemas.microsoft.com/office/drawing/2014/main" id="{B56B3196-D339-44F1-B74A-DD75C2C25AEE}"/>
              </a:ext>
            </a:extLst>
          </p:cNvPr>
          <p:cNvSpPr>
            <a:spLocks noGrp="1"/>
          </p:cNvSpPr>
          <p:nvPr>
            <p:ph type="sldNum" sz="quarter" idx="12"/>
          </p:nvPr>
        </p:nvSpPr>
        <p:spPr/>
        <p:txBody>
          <a:bodyPr/>
          <a:lstStyle/>
          <a:p>
            <a:fld id="{3D206035-ADF6-4616-9675-7996E7E745DF}" type="slidenum">
              <a:rPr lang="zh-CN" altLang="en-US" smtClean="0"/>
              <a:pPr/>
              <a:t>22</a:t>
            </a:fld>
            <a:r>
              <a:rPr lang="en-US" altLang="zh-CN"/>
              <a:t>/23</a:t>
            </a:r>
            <a:endParaRPr lang="zh-CN" altLang="en-US" dirty="0"/>
          </a:p>
        </p:txBody>
      </p:sp>
    </p:spTree>
    <p:custDataLst>
      <p:tags r:id="rId1"/>
    </p:custDataLst>
    <p:extLst>
      <p:ext uri="{BB962C8B-B14F-4D97-AF65-F5344CB8AC3E}">
        <p14:creationId xmlns:p14="http://schemas.microsoft.com/office/powerpoint/2010/main" val="2676623604"/>
      </p:ext>
    </p:extLst>
  </p:cSld>
  <p:clrMapOvr>
    <a:masterClrMapping/>
  </p:clrMapOvr>
  <mc:AlternateContent xmlns:mc="http://schemas.openxmlformats.org/markup-compatibility/2006" xmlns:p14="http://schemas.microsoft.com/office/powerpoint/2010/main">
    <mc:Choice Requires="p14">
      <p:transition spd="slow" p14:dur="2000" advTm="47098"/>
    </mc:Choice>
    <mc:Fallback xmlns="">
      <p:transition spd="slow" advTm="470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Conclusion</a:t>
            </a:r>
            <a:endParaRPr lang="zh-CN" altLang="en-US" dirty="0">
              <a:latin typeface="等线" panose="02010600030101010101" pitchFamily="2" charset="-122"/>
              <a:ea typeface="等线" panose="02010600030101010101" pitchFamily="2" charset="-122"/>
            </a:endParaRPr>
          </a:p>
        </p:txBody>
      </p:sp>
      <p:graphicFrame>
        <p:nvGraphicFramePr>
          <p:cNvPr id="6" name="表格 6">
            <a:extLst>
              <a:ext uri="{FF2B5EF4-FFF2-40B4-BE49-F238E27FC236}">
                <a16:creationId xmlns:a16="http://schemas.microsoft.com/office/drawing/2014/main" id="{687186A7-26C1-4441-87D4-2808346ACDE2}"/>
              </a:ext>
            </a:extLst>
          </p:cNvPr>
          <p:cNvGraphicFramePr>
            <a:graphicFrameLocks noGrp="1"/>
          </p:cNvGraphicFramePr>
          <p:nvPr>
            <p:ph idx="1"/>
            <p:extLst>
              <p:ext uri="{D42A27DB-BD31-4B8C-83A1-F6EECF244321}">
                <p14:modId xmlns:p14="http://schemas.microsoft.com/office/powerpoint/2010/main" val="329632209"/>
              </p:ext>
            </p:extLst>
          </p:nvPr>
        </p:nvGraphicFramePr>
        <p:xfrm>
          <a:off x="838200" y="1612582"/>
          <a:ext cx="10515597" cy="3534832"/>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3531798391"/>
                    </a:ext>
                  </a:extLst>
                </a:gridCol>
                <a:gridCol w="3505199">
                  <a:extLst>
                    <a:ext uri="{9D8B030D-6E8A-4147-A177-3AD203B41FA5}">
                      <a16:colId xmlns:a16="http://schemas.microsoft.com/office/drawing/2014/main" val="1305146632"/>
                    </a:ext>
                  </a:extLst>
                </a:gridCol>
                <a:gridCol w="3505199">
                  <a:extLst>
                    <a:ext uri="{9D8B030D-6E8A-4147-A177-3AD203B41FA5}">
                      <a16:colId xmlns:a16="http://schemas.microsoft.com/office/drawing/2014/main" val="4012237360"/>
                    </a:ext>
                  </a:extLst>
                </a:gridCol>
              </a:tblGrid>
              <a:tr h="441854">
                <a:tc>
                  <a:txBody>
                    <a:bodyPr/>
                    <a:lstStyle/>
                    <a:p>
                      <a:pPr algn="ctr"/>
                      <a:r>
                        <a:rPr lang="en-US" altLang="zh-CN" dirty="0"/>
                        <a:t>Task</a:t>
                      </a:r>
                      <a:endParaRPr lang="zh-CN" altLang="en-US" dirty="0"/>
                    </a:p>
                  </a:txBody>
                  <a:tcPr/>
                </a:tc>
                <a:tc>
                  <a:txBody>
                    <a:bodyPr/>
                    <a:lstStyle/>
                    <a:p>
                      <a:pPr algn="ctr"/>
                      <a:r>
                        <a:rPr lang="en-US" altLang="zh-CN" dirty="0"/>
                        <a:t>Alternative</a:t>
                      </a:r>
                      <a:endParaRPr lang="zh-CN" altLang="en-US" dirty="0"/>
                    </a:p>
                  </a:txBody>
                  <a:tcPr/>
                </a:tc>
                <a:tc>
                  <a:txBody>
                    <a:bodyPr/>
                    <a:lstStyle/>
                    <a:p>
                      <a:pPr algn="ctr"/>
                      <a:r>
                        <a:rPr lang="en-US" altLang="zh-CN" dirty="0" err="1"/>
                        <a:t>CQGen</a:t>
                      </a:r>
                      <a:r>
                        <a:rPr lang="en-US" altLang="zh-CN" dirty="0"/>
                        <a:t> advantage</a:t>
                      </a:r>
                      <a:endParaRPr lang="zh-CN" altLang="en-US" dirty="0"/>
                    </a:p>
                  </a:txBody>
                  <a:tcPr/>
                </a:tc>
                <a:extLst>
                  <a:ext uri="{0D108BD9-81ED-4DB2-BD59-A6C34878D82A}">
                    <a16:rowId xmlns:a16="http://schemas.microsoft.com/office/drawing/2014/main" val="3004013513"/>
                  </a:ext>
                </a:extLst>
              </a:tr>
              <a:tr h="441854">
                <a:tc>
                  <a:txBody>
                    <a:bodyPr/>
                    <a:lstStyle/>
                    <a:p>
                      <a:pPr algn="ctr"/>
                      <a:r>
                        <a:rPr lang="en-US" altLang="zh-CN" dirty="0">
                          <a:latin typeface="等线" panose="02010600030101010101" pitchFamily="2" charset="-122"/>
                          <a:ea typeface="等线" panose="02010600030101010101" pitchFamily="2" charset="-122"/>
                        </a:rPr>
                        <a:t>Post Refinement</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a:latin typeface="等线" panose="02010600030101010101" pitchFamily="2" charset="-122"/>
                          <a:ea typeface="等线" panose="02010600030101010101" pitchFamily="2" charset="-122"/>
                        </a:rPr>
                        <a:t>Retrieval</a:t>
                      </a:r>
                      <a:endParaRPr lang="zh-CN" altLang="en-US" dirty="0">
                        <a:latin typeface="等线" panose="02010600030101010101" pitchFamily="2" charset="-122"/>
                        <a:ea typeface="等线" panose="02010600030101010101" pitchFamily="2" charset="-122"/>
                      </a:endParaRPr>
                    </a:p>
                  </a:txBody>
                  <a:tcPr/>
                </a:tc>
                <a:tc>
                  <a:txBody>
                    <a:bodyPr/>
                    <a:lstStyle/>
                    <a:p>
                      <a:pPr algn="ctr"/>
                      <a:endParaRPr lang="zh-CN" altLang="en-US"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50998899"/>
                  </a:ext>
                </a:extLst>
              </a:tr>
              <a:tr h="441854">
                <a:tc>
                  <a:txBody>
                    <a:bodyPr/>
                    <a:lstStyle/>
                    <a:p>
                      <a:pPr algn="ctr"/>
                      <a:r>
                        <a:rPr lang="en-US" altLang="zh-CN" dirty="0">
                          <a:latin typeface="等线" panose="02010600030101010101" pitchFamily="2" charset="-122"/>
                          <a:ea typeface="等线" panose="02010600030101010101" pitchFamily="2" charset="-122"/>
                        </a:rPr>
                        <a:t>Information retrieval</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a:latin typeface="等线" panose="02010600030101010101" pitchFamily="2" charset="-122"/>
                          <a:ea typeface="等线" panose="02010600030101010101" pitchFamily="2" charset="-122"/>
                        </a:rPr>
                        <a:t>Query suggestion, Entity card</a:t>
                      </a:r>
                      <a:endParaRPr lang="zh-CN" altLang="en-US" dirty="0">
                        <a:latin typeface="等线" panose="02010600030101010101" pitchFamily="2" charset="-122"/>
                        <a:ea typeface="等线" panose="02010600030101010101" pitchFamily="2" charset="-122"/>
                      </a:endParaRPr>
                    </a:p>
                  </a:txBody>
                  <a:tcPr/>
                </a:tc>
                <a:tc>
                  <a:txBody>
                    <a:bodyPr/>
                    <a:lstStyle/>
                    <a:p>
                      <a:pPr algn="ctr"/>
                      <a:endParaRPr lang="zh-CN" altLang="en-US"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2374188642"/>
                  </a:ext>
                </a:extLst>
              </a:tr>
              <a:tr h="441854">
                <a:tc>
                  <a:txBody>
                    <a:bodyPr/>
                    <a:lstStyle/>
                    <a:p>
                      <a:pPr algn="ctr"/>
                      <a:r>
                        <a:rPr lang="en-US" altLang="zh-CN" dirty="0">
                          <a:latin typeface="等线" panose="02010600030101010101" pitchFamily="2" charset="-122"/>
                          <a:ea typeface="等线" panose="02010600030101010101" pitchFamily="2" charset="-122"/>
                        </a:rPr>
                        <a:t>(Interactive) QA</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err="1">
                          <a:latin typeface="等线" panose="02010600030101010101" pitchFamily="2" charset="-122"/>
                          <a:ea typeface="等线" panose="02010600030101010101" pitchFamily="2" charset="-122"/>
                        </a:rPr>
                        <a:t>AmbigQA</a:t>
                      </a:r>
                      <a:endParaRPr lang="zh-CN" altLang="en-US" dirty="0">
                        <a:latin typeface="等线" panose="02010600030101010101" pitchFamily="2" charset="-122"/>
                        <a:ea typeface="等线" panose="02010600030101010101" pitchFamily="2" charset="-122"/>
                      </a:endParaRPr>
                    </a:p>
                  </a:txBody>
                  <a:tcPr/>
                </a:tc>
                <a:tc>
                  <a:txBody>
                    <a:bodyPr/>
                    <a:lstStyle/>
                    <a:p>
                      <a:pPr algn="ctr"/>
                      <a:endParaRPr lang="zh-CN" altLang="en-US"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2525025744"/>
                  </a:ext>
                </a:extLst>
              </a:tr>
              <a:tr h="441854">
                <a:tc>
                  <a:txBody>
                    <a:bodyPr/>
                    <a:lstStyle/>
                    <a:p>
                      <a:pPr algn="ctr"/>
                      <a:r>
                        <a:rPr lang="en-US" altLang="zh-CN" dirty="0">
                          <a:latin typeface="等线" panose="02010600030101010101" pitchFamily="2" charset="-122"/>
                          <a:ea typeface="等线" panose="02010600030101010101" pitchFamily="2" charset="-122"/>
                        </a:rPr>
                        <a:t>Chit-Chat bot</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a:latin typeface="等线" panose="02010600030101010101" pitchFamily="2" charset="-122"/>
                          <a:ea typeface="等线" panose="02010600030101010101" pitchFamily="2" charset="-122"/>
                        </a:rPr>
                        <a:t>End2End model</a:t>
                      </a:r>
                      <a:endParaRPr lang="zh-CN" altLang="en-US" dirty="0">
                        <a:latin typeface="等线" panose="02010600030101010101" pitchFamily="2" charset="-122"/>
                        <a:ea typeface="等线" panose="02010600030101010101" pitchFamily="2" charset="-122"/>
                      </a:endParaRPr>
                    </a:p>
                  </a:txBody>
                  <a:tcPr/>
                </a:tc>
                <a:tc>
                  <a:txBody>
                    <a:bodyPr/>
                    <a:lstStyle/>
                    <a:p>
                      <a:pPr algn="ctr"/>
                      <a:endParaRPr lang="zh-CN" altLang="en-US"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3247588695"/>
                  </a:ext>
                </a:extLst>
              </a:tr>
              <a:tr h="441854">
                <a:tc>
                  <a:txBody>
                    <a:bodyPr/>
                    <a:lstStyle/>
                    <a:p>
                      <a:pPr algn="ctr"/>
                      <a:r>
                        <a:rPr lang="en-US" altLang="zh-CN" dirty="0">
                          <a:latin typeface="等线" panose="02010600030101010101" pitchFamily="2" charset="-122"/>
                          <a:ea typeface="等线" panose="02010600030101010101" pitchFamily="2" charset="-122"/>
                        </a:rPr>
                        <a:t>Task-oriented dialog system</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a:latin typeface="等线" panose="02010600030101010101" pitchFamily="2" charset="-122"/>
                          <a:ea typeface="等线" panose="02010600030101010101" pitchFamily="2" charset="-122"/>
                        </a:rPr>
                        <a:t>Rules and templates</a:t>
                      </a:r>
                      <a:endParaRPr lang="zh-CN" altLang="en-US" dirty="0">
                        <a:latin typeface="等线" panose="02010600030101010101" pitchFamily="2" charset="-122"/>
                        <a:ea typeface="等线" panose="02010600030101010101" pitchFamily="2" charset="-122"/>
                      </a:endParaRPr>
                    </a:p>
                  </a:txBody>
                  <a:tcPr/>
                </a:tc>
                <a:tc>
                  <a:txBody>
                    <a:bodyPr/>
                    <a:lstStyle/>
                    <a:p>
                      <a:pPr algn="ctr"/>
                      <a:endParaRPr lang="zh-CN" altLang="en-US"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2273110080"/>
                  </a:ext>
                </a:extLst>
              </a:tr>
              <a:tr h="441854">
                <a:tc>
                  <a:txBody>
                    <a:bodyPr/>
                    <a:lstStyle/>
                    <a:p>
                      <a:pPr algn="ctr"/>
                      <a:r>
                        <a:rPr lang="en-US" altLang="zh-CN" dirty="0">
                          <a:latin typeface="等线" panose="02010600030101010101" pitchFamily="2" charset="-122"/>
                          <a:ea typeface="等线" panose="02010600030101010101" pitchFamily="2" charset="-122"/>
                        </a:rPr>
                        <a:t>Provoke thoughts in reading</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a:txBody>
                  <a:tcPr/>
                </a:tc>
                <a:tc>
                  <a:txBody>
                    <a:bodyPr/>
                    <a:lstStyle/>
                    <a:p>
                      <a:pPr algn="ctr"/>
                      <a:endParaRPr lang="zh-CN" altLang="en-US"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3350810212"/>
                  </a:ext>
                </a:extLst>
              </a:tr>
              <a:tr h="441854">
                <a:tc>
                  <a:txBody>
                    <a:bodyPr/>
                    <a:lstStyle/>
                    <a:p>
                      <a:pPr algn="ct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a:txBody>
                  <a:tcPr/>
                </a:tc>
                <a:tc>
                  <a:txBody>
                    <a:bodyPr/>
                    <a:lstStyle/>
                    <a:p>
                      <a:pPr algn="ct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1205398698"/>
                  </a:ext>
                </a:extLst>
              </a:tr>
            </a:tbl>
          </a:graphicData>
        </a:graphic>
      </p:graphicFrame>
      <p:pic>
        <p:nvPicPr>
          <p:cNvPr id="8" name="图片 7">
            <a:extLst>
              <a:ext uri="{FF2B5EF4-FFF2-40B4-BE49-F238E27FC236}">
                <a16:creationId xmlns:a16="http://schemas.microsoft.com/office/drawing/2014/main" id="{6E97713C-B6D6-4A52-833D-91E373DA2A7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60567" y="2086981"/>
            <a:ext cx="415029" cy="376764"/>
          </a:xfrm>
          <a:prstGeom prst="rect">
            <a:avLst/>
          </a:prstGeom>
        </p:spPr>
      </p:pic>
      <p:pic>
        <p:nvPicPr>
          <p:cNvPr id="12" name="图片 11">
            <a:extLst>
              <a:ext uri="{FF2B5EF4-FFF2-40B4-BE49-F238E27FC236}">
                <a16:creationId xmlns:a16="http://schemas.microsoft.com/office/drawing/2014/main" id="{F296F83A-4A94-430C-9941-D23845DBC9D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60566" y="2512562"/>
            <a:ext cx="415029" cy="376764"/>
          </a:xfrm>
          <a:prstGeom prst="rect">
            <a:avLst/>
          </a:prstGeom>
        </p:spPr>
      </p:pic>
      <p:sp>
        <p:nvSpPr>
          <p:cNvPr id="13" name="矩形 12">
            <a:extLst>
              <a:ext uri="{FF2B5EF4-FFF2-40B4-BE49-F238E27FC236}">
                <a16:creationId xmlns:a16="http://schemas.microsoft.com/office/drawing/2014/main" id="{DFAAE7D9-9F7D-4925-A933-ABD6AF83A369}"/>
              </a:ext>
            </a:extLst>
          </p:cNvPr>
          <p:cNvSpPr/>
          <p:nvPr/>
        </p:nvSpPr>
        <p:spPr>
          <a:xfrm>
            <a:off x="9360563" y="2843914"/>
            <a:ext cx="303929" cy="646331"/>
          </a:xfrm>
          <a:prstGeom prst="rect">
            <a:avLst/>
          </a:prstGeom>
          <a:noFill/>
        </p:spPr>
        <p:txBody>
          <a:bodyPr wrap="square" lIns="91440" tIns="45720" rIns="91440" bIns="45720">
            <a:spAutoFit/>
          </a:bodyPr>
          <a:lstStyle/>
          <a:p>
            <a:pPr algn="ct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矩形 14">
            <a:extLst>
              <a:ext uri="{FF2B5EF4-FFF2-40B4-BE49-F238E27FC236}">
                <a16:creationId xmlns:a16="http://schemas.microsoft.com/office/drawing/2014/main" id="{1A935BA7-6663-4C1A-9C69-EFC0D30209CC}"/>
              </a:ext>
            </a:extLst>
          </p:cNvPr>
          <p:cNvSpPr/>
          <p:nvPr/>
        </p:nvSpPr>
        <p:spPr>
          <a:xfrm>
            <a:off x="9411287" y="3274951"/>
            <a:ext cx="262632" cy="646331"/>
          </a:xfrm>
          <a:prstGeom prst="rect">
            <a:avLst/>
          </a:prstGeom>
          <a:noFill/>
        </p:spPr>
        <p:txBody>
          <a:bodyPr wrap="square" lIns="91440" tIns="45720" rIns="91440" bIns="45720">
            <a:spAutoFit/>
          </a:bodyPr>
          <a:lstStyle/>
          <a:p>
            <a:pPr algn="ctr"/>
            <a:r>
              <a:rPr lang="en-US" altLang="zh-CN" sz="3600" b="1" dirty="0">
                <a:ln w="22225">
                  <a:solidFill>
                    <a:schemeClr val="accent2"/>
                  </a:solidFill>
                  <a:prstDash val="solid"/>
                </a:ln>
                <a:solidFill>
                  <a:schemeClr val="accent2">
                    <a:lumMod val="40000"/>
                    <a:lumOff val="60000"/>
                  </a:schemeClr>
                </a:solidFill>
              </a:rPr>
              <a: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7" name="矩形 16">
            <a:extLst>
              <a:ext uri="{FF2B5EF4-FFF2-40B4-BE49-F238E27FC236}">
                <a16:creationId xmlns:a16="http://schemas.microsoft.com/office/drawing/2014/main" id="{2F227C2B-2F37-41BC-BE1E-BE63B43AF120}"/>
              </a:ext>
            </a:extLst>
          </p:cNvPr>
          <p:cNvSpPr/>
          <p:nvPr/>
        </p:nvSpPr>
        <p:spPr>
          <a:xfrm>
            <a:off x="9390638" y="3711200"/>
            <a:ext cx="303929" cy="646331"/>
          </a:xfrm>
          <a:prstGeom prst="rect">
            <a:avLst/>
          </a:prstGeom>
          <a:noFill/>
        </p:spPr>
        <p:txBody>
          <a:bodyPr wrap="square" lIns="91440" tIns="45720" rIns="91440" bIns="45720">
            <a:spAutoFit/>
          </a:bodyPr>
          <a:lstStyle/>
          <a:p>
            <a:pPr algn="ct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1" name="矩形 20">
            <a:extLst>
              <a:ext uri="{FF2B5EF4-FFF2-40B4-BE49-F238E27FC236}">
                <a16:creationId xmlns:a16="http://schemas.microsoft.com/office/drawing/2014/main" id="{59CDAAA2-9CC7-45A3-9E0A-E0996CDD679E}"/>
              </a:ext>
            </a:extLst>
          </p:cNvPr>
          <p:cNvSpPr/>
          <p:nvPr/>
        </p:nvSpPr>
        <p:spPr>
          <a:xfrm>
            <a:off x="9390635" y="4160711"/>
            <a:ext cx="303929" cy="646331"/>
          </a:xfrm>
          <a:prstGeom prst="rect">
            <a:avLst/>
          </a:prstGeom>
          <a:noFill/>
        </p:spPr>
        <p:txBody>
          <a:bodyPr wrap="square" lIns="91440" tIns="45720" rIns="91440" bIns="45720">
            <a:spAutoFit/>
          </a:bodyPr>
          <a:lstStyle/>
          <a:p>
            <a:pPr algn="ct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2" name="矩形 21">
            <a:extLst>
              <a:ext uri="{FF2B5EF4-FFF2-40B4-BE49-F238E27FC236}">
                <a16:creationId xmlns:a16="http://schemas.microsoft.com/office/drawing/2014/main" id="{BC43A96D-D4DC-47E6-A577-098941854799}"/>
              </a:ext>
            </a:extLst>
          </p:cNvPr>
          <p:cNvSpPr/>
          <p:nvPr/>
        </p:nvSpPr>
        <p:spPr>
          <a:xfrm>
            <a:off x="680299" y="3821597"/>
            <a:ext cx="10831398" cy="1670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2CAF4097-44A6-4E2B-96CC-AB988DAAFAFF}"/>
              </a:ext>
            </a:extLst>
          </p:cNvPr>
          <p:cNvSpPr>
            <a:spLocks noGrp="1"/>
          </p:cNvSpPr>
          <p:nvPr>
            <p:ph type="sldNum" sz="quarter" idx="12"/>
          </p:nvPr>
        </p:nvSpPr>
        <p:spPr/>
        <p:txBody>
          <a:bodyPr/>
          <a:lstStyle/>
          <a:p>
            <a:fld id="{3D206035-ADF6-4616-9675-7996E7E745DF}" type="slidenum">
              <a:rPr lang="zh-CN" altLang="en-US" smtClean="0"/>
              <a:pPr/>
              <a:t>23</a:t>
            </a:fld>
            <a:r>
              <a:rPr lang="en-US" altLang="zh-CN"/>
              <a:t>/23</a:t>
            </a:r>
            <a:endParaRPr lang="zh-CN" altLang="en-US" dirty="0"/>
          </a:p>
        </p:txBody>
      </p:sp>
    </p:spTree>
    <p:custDataLst>
      <p:tags r:id="rId1"/>
    </p:custDataLst>
    <p:extLst>
      <p:ext uri="{BB962C8B-B14F-4D97-AF65-F5344CB8AC3E}">
        <p14:creationId xmlns:p14="http://schemas.microsoft.com/office/powerpoint/2010/main" val="2972179963"/>
      </p:ext>
    </p:extLst>
  </p:cSld>
  <p:clrMapOvr>
    <a:masterClrMapping/>
  </p:clrMapOvr>
  <mc:AlternateContent xmlns:mc="http://schemas.openxmlformats.org/markup-compatibility/2006" xmlns:p14="http://schemas.microsoft.com/office/powerpoint/2010/main">
    <mc:Choice Requires="p14">
      <p:transition spd="slow" p14:dur="2000" advTm="34622"/>
    </mc:Choice>
    <mc:Fallback xmlns="">
      <p:transition spd="slow" advTm="346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StackExchange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838199" y="1489436"/>
            <a:ext cx="10992439" cy="4687528"/>
          </a:xfrm>
        </p:spPr>
        <p:txBody>
          <a:bodyPr/>
          <a:lstStyle/>
          <a:p>
            <a:r>
              <a:rPr lang="en-US" altLang="zh-CN" dirty="0">
                <a:latin typeface="等线" panose="02010600030101010101" pitchFamily="2" charset="-122"/>
                <a:ea typeface="等线" panose="02010600030101010101" pitchFamily="2" charset="-122"/>
              </a:rPr>
              <a:t>Clarification question: questions asking for information not in context</a:t>
            </a:r>
          </a:p>
          <a:p>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Given context, generate CQs </a:t>
            </a:r>
          </a:p>
          <a:p>
            <a:pPr lvl="1"/>
            <a:r>
              <a:rPr lang="en-US" altLang="zh-CN" dirty="0">
                <a:latin typeface="等线" panose="02010600030101010101" pitchFamily="2" charset="-122"/>
                <a:ea typeface="等线" panose="02010600030101010101" pitchFamily="2" charset="-122"/>
              </a:rPr>
              <a:t>answers are provided by the user being asked</a:t>
            </a:r>
          </a:p>
          <a:p>
            <a:endParaRPr lang="zh-CN" altLang="en-US" dirty="0">
              <a:latin typeface="等线" panose="02010600030101010101" pitchFamily="2" charset="-122"/>
              <a:ea typeface="等线" panose="02010600030101010101" pitchFamily="2" charset="-122"/>
            </a:endParaRPr>
          </a:p>
        </p:txBody>
      </p:sp>
      <p:pic>
        <p:nvPicPr>
          <p:cNvPr id="10" name="图片 9">
            <a:extLst>
              <a:ext uri="{FF2B5EF4-FFF2-40B4-BE49-F238E27FC236}">
                <a16:creationId xmlns:a16="http://schemas.microsoft.com/office/drawing/2014/main" id="{33274AD8-D691-4DD9-9704-70E1C1EDBB4A}"/>
              </a:ext>
            </a:extLst>
          </p:cNvPr>
          <p:cNvPicPr>
            <a:picLocks noChangeAspect="1"/>
          </p:cNvPicPr>
          <p:nvPr/>
        </p:nvPicPr>
        <p:blipFill rotWithShape="1">
          <a:blip r:embed="rId4"/>
          <a:srcRect t="21071"/>
          <a:stretch/>
        </p:blipFill>
        <p:spPr>
          <a:xfrm>
            <a:off x="2789592" y="2814999"/>
            <a:ext cx="6656065" cy="3906783"/>
          </a:xfrm>
          <a:prstGeom prst="rect">
            <a:avLst/>
          </a:prstGeom>
        </p:spPr>
      </p:pic>
      <p:sp>
        <p:nvSpPr>
          <p:cNvPr id="5" name="灯片编号占位符 4">
            <a:extLst>
              <a:ext uri="{FF2B5EF4-FFF2-40B4-BE49-F238E27FC236}">
                <a16:creationId xmlns:a16="http://schemas.microsoft.com/office/drawing/2014/main" id="{8DFFFAF3-F8CF-4909-92C9-CD1EAC7C04F3}"/>
              </a:ext>
            </a:extLst>
          </p:cNvPr>
          <p:cNvSpPr>
            <a:spLocks noGrp="1"/>
          </p:cNvSpPr>
          <p:nvPr>
            <p:ph type="sldNum" sz="quarter" idx="12"/>
          </p:nvPr>
        </p:nvSpPr>
        <p:spPr/>
        <p:txBody>
          <a:bodyPr/>
          <a:lstStyle/>
          <a:p>
            <a:fld id="{3D206035-ADF6-4616-9675-7996E7E745DF}" type="slidenum">
              <a:rPr lang="zh-CN" altLang="en-US" smtClean="0"/>
              <a:pPr/>
              <a:t>3</a:t>
            </a:fld>
            <a:r>
              <a:rPr lang="en-US" altLang="zh-CN"/>
              <a:t>/23</a:t>
            </a:r>
            <a:endParaRPr lang="zh-CN" altLang="en-US" dirty="0"/>
          </a:p>
        </p:txBody>
      </p:sp>
    </p:spTree>
    <p:custDataLst>
      <p:tags r:id="rId1"/>
    </p:custDataLst>
    <p:extLst>
      <p:ext uri="{BB962C8B-B14F-4D97-AF65-F5344CB8AC3E}">
        <p14:creationId xmlns:p14="http://schemas.microsoft.com/office/powerpoint/2010/main" val="3924987394"/>
      </p:ext>
    </p:extLst>
  </p:cSld>
  <p:clrMapOvr>
    <a:masterClrMapping/>
  </p:clrMapOvr>
  <mc:AlternateContent xmlns:mc="http://schemas.openxmlformats.org/markup-compatibility/2006" xmlns:p14="http://schemas.microsoft.com/office/powerpoint/2010/main">
    <mc:Choice Requires="p14">
      <p:transition spd="slow" p14:dur="2000" advTm="75927"/>
    </mc:Choice>
    <mc:Fallback xmlns="">
      <p:transition spd="slow" advTm="75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Comparison</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p:txBody>
          <a:bodyPr/>
          <a:lstStyle/>
          <a:p>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E2093C8A-61A2-457D-9A41-874403A16D1B}"/>
              </a:ext>
            </a:extLst>
          </p:cNvPr>
          <p:cNvPicPr>
            <a:picLocks noChangeAspect="1"/>
          </p:cNvPicPr>
          <p:nvPr/>
        </p:nvPicPr>
        <p:blipFill>
          <a:blip r:embed="rId4"/>
          <a:stretch>
            <a:fillRect/>
          </a:stretch>
        </p:blipFill>
        <p:spPr>
          <a:xfrm>
            <a:off x="838200" y="1825625"/>
            <a:ext cx="4728183" cy="791133"/>
          </a:xfrm>
          <a:prstGeom prst="rect">
            <a:avLst/>
          </a:prstGeom>
        </p:spPr>
      </p:pic>
      <p:pic>
        <p:nvPicPr>
          <p:cNvPr id="8" name="图片 7">
            <a:extLst>
              <a:ext uri="{FF2B5EF4-FFF2-40B4-BE49-F238E27FC236}">
                <a16:creationId xmlns:a16="http://schemas.microsoft.com/office/drawing/2014/main" id="{2D0F055F-445A-4E6A-8325-1944E88BA2A9}"/>
              </a:ext>
            </a:extLst>
          </p:cNvPr>
          <p:cNvPicPr>
            <a:picLocks noChangeAspect="1"/>
          </p:cNvPicPr>
          <p:nvPr/>
        </p:nvPicPr>
        <p:blipFill>
          <a:blip r:embed="rId5"/>
          <a:stretch>
            <a:fillRect/>
          </a:stretch>
        </p:blipFill>
        <p:spPr>
          <a:xfrm>
            <a:off x="838200" y="2616758"/>
            <a:ext cx="4808456" cy="874265"/>
          </a:xfrm>
          <a:prstGeom prst="rect">
            <a:avLst/>
          </a:prstGeom>
        </p:spPr>
      </p:pic>
      <p:pic>
        <p:nvPicPr>
          <p:cNvPr id="5" name="图片 4">
            <a:extLst>
              <a:ext uri="{FF2B5EF4-FFF2-40B4-BE49-F238E27FC236}">
                <a16:creationId xmlns:a16="http://schemas.microsoft.com/office/drawing/2014/main" id="{FC205331-4B6F-4432-9B6F-947C051D1FDA}"/>
              </a:ext>
            </a:extLst>
          </p:cNvPr>
          <p:cNvPicPr>
            <a:picLocks noChangeAspect="1"/>
          </p:cNvPicPr>
          <p:nvPr/>
        </p:nvPicPr>
        <p:blipFill rotWithShape="1">
          <a:blip r:embed="rId6"/>
          <a:srcRect t="21071" b="32877"/>
          <a:stretch/>
        </p:blipFill>
        <p:spPr>
          <a:xfrm>
            <a:off x="6096000" y="1825625"/>
            <a:ext cx="5257800" cy="1800607"/>
          </a:xfrm>
          <a:prstGeom prst="rect">
            <a:avLst/>
          </a:prstGeom>
        </p:spPr>
      </p:pic>
      <p:sp>
        <p:nvSpPr>
          <p:cNvPr id="9" name="文本框 8">
            <a:extLst>
              <a:ext uri="{FF2B5EF4-FFF2-40B4-BE49-F238E27FC236}">
                <a16:creationId xmlns:a16="http://schemas.microsoft.com/office/drawing/2014/main" id="{FEB84818-E613-406B-8C6F-E7EDEF712AE2}"/>
              </a:ext>
            </a:extLst>
          </p:cNvPr>
          <p:cNvSpPr txBox="1"/>
          <p:nvPr/>
        </p:nvSpPr>
        <p:spPr>
          <a:xfrm>
            <a:off x="2320885" y="3590396"/>
            <a:ext cx="1762812" cy="369332"/>
          </a:xfrm>
          <a:prstGeom prst="rect">
            <a:avLst/>
          </a:prstGeom>
          <a:noFill/>
        </p:spPr>
        <p:txBody>
          <a:bodyPr wrap="square" rtlCol="0">
            <a:spAutoFit/>
          </a:bodyPr>
          <a:lstStyle/>
          <a:p>
            <a:r>
              <a:rPr lang="en-US" altLang="zh-CN" dirty="0"/>
              <a:t>Traditional QG</a:t>
            </a:r>
            <a:endParaRPr lang="zh-CN" altLang="en-US" dirty="0"/>
          </a:p>
        </p:txBody>
      </p:sp>
      <p:sp>
        <p:nvSpPr>
          <p:cNvPr id="11" name="文本框 10">
            <a:extLst>
              <a:ext uri="{FF2B5EF4-FFF2-40B4-BE49-F238E27FC236}">
                <a16:creationId xmlns:a16="http://schemas.microsoft.com/office/drawing/2014/main" id="{C742F051-C5F0-4F9E-8BD6-0FD5F8BD6791}"/>
              </a:ext>
            </a:extLst>
          </p:cNvPr>
          <p:cNvSpPr txBox="1"/>
          <p:nvPr/>
        </p:nvSpPr>
        <p:spPr>
          <a:xfrm>
            <a:off x="8232681" y="3620953"/>
            <a:ext cx="984438" cy="369332"/>
          </a:xfrm>
          <a:prstGeom prst="rect">
            <a:avLst/>
          </a:prstGeom>
          <a:noFill/>
        </p:spPr>
        <p:txBody>
          <a:bodyPr wrap="square" rtlCol="0">
            <a:spAutoFit/>
          </a:bodyPr>
          <a:lstStyle/>
          <a:p>
            <a:r>
              <a:rPr lang="en-US" altLang="zh-CN" dirty="0" err="1"/>
              <a:t>CQGen</a:t>
            </a:r>
            <a:endParaRPr lang="zh-CN" altLang="en-US" dirty="0"/>
          </a:p>
        </p:txBody>
      </p:sp>
      <p:sp>
        <p:nvSpPr>
          <p:cNvPr id="12" name="内容占位符 2">
            <a:extLst>
              <a:ext uri="{FF2B5EF4-FFF2-40B4-BE49-F238E27FC236}">
                <a16:creationId xmlns:a16="http://schemas.microsoft.com/office/drawing/2014/main" id="{1E4874BC-FE51-47A5-A052-7B97D2116A38}"/>
              </a:ext>
            </a:extLst>
          </p:cNvPr>
          <p:cNvSpPr txBox="1">
            <a:spLocks/>
          </p:cNvSpPr>
          <p:nvPr/>
        </p:nvSpPr>
        <p:spPr>
          <a:xfrm>
            <a:off x="838200" y="4059100"/>
            <a:ext cx="10515600" cy="229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等线" panose="02010600030101010101" pitchFamily="2" charset="-122"/>
                <a:ea typeface="等线" panose="02010600030101010101" pitchFamily="2" charset="-122"/>
              </a:rPr>
              <a:t>Traditional QG got the answer and its position as features</a:t>
            </a:r>
          </a:p>
          <a:p>
            <a:pPr lvl="1"/>
            <a:r>
              <a:rPr lang="en-US" altLang="zh-CN" dirty="0">
                <a:latin typeface="等线" panose="02010600030101010101" pitchFamily="2" charset="-122"/>
                <a:ea typeface="等线" panose="02010600030101010101" pitchFamily="2" charset="-122"/>
              </a:rPr>
              <a:t>The novelty of most existing works comes from the use of them </a:t>
            </a:r>
          </a:p>
          <a:p>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doesn’t get the answer, but can predict </a:t>
            </a:r>
            <a:r>
              <a:rPr lang="en-US" altLang="zh-CN" b="1" dirty="0">
                <a:latin typeface="等线" panose="02010600030101010101" pitchFamily="2" charset="-122"/>
                <a:ea typeface="等线" panose="02010600030101010101" pitchFamily="2" charset="-122"/>
              </a:rPr>
              <a:t>the aspect of the answer </a:t>
            </a:r>
            <a:r>
              <a:rPr lang="en-US" altLang="zh-CN" dirty="0">
                <a:latin typeface="等线" panose="02010600030101010101" pitchFamily="2" charset="-122"/>
                <a:ea typeface="等线" panose="02010600030101010101" pitchFamily="2" charset="-122"/>
              </a:rPr>
              <a:t>(what the answer is about)</a:t>
            </a:r>
          </a:p>
        </p:txBody>
      </p:sp>
      <p:sp>
        <p:nvSpPr>
          <p:cNvPr id="7" name="灯片编号占位符 6">
            <a:extLst>
              <a:ext uri="{FF2B5EF4-FFF2-40B4-BE49-F238E27FC236}">
                <a16:creationId xmlns:a16="http://schemas.microsoft.com/office/drawing/2014/main" id="{92F62AB1-1B41-4C6C-9441-AACC5A00B835}"/>
              </a:ext>
            </a:extLst>
          </p:cNvPr>
          <p:cNvSpPr>
            <a:spLocks noGrp="1"/>
          </p:cNvSpPr>
          <p:nvPr>
            <p:ph type="sldNum" sz="quarter" idx="12"/>
          </p:nvPr>
        </p:nvSpPr>
        <p:spPr/>
        <p:txBody>
          <a:bodyPr/>
          <a:lstStyle/>
          <a:p>
            <a:fld id="{3D206035-ADF6-4616-9675-7996E7E745DF}" type="slidenum">
              <a:rPr lang="zh-CN" altLang="en-US" smtClean="0"/>
              <a:pPr/>
              <a:t>4</a:t>
            </a:fld>
            <a:r>
              <a:rPr lang="en-US" altLang="zh-CN"/>
              <a:t>/23</a:t>
            </a:r>
            <a:endParaRPr lang="zh-CN" altLang="en-US" dirty="0"/>
          </a:p>
        </p:txBody>
      </p:sp>
    </p:spTree>
    <p:custDataLst>
      <p:tags r:id="rId1"/>
    </p:custDataLst>
    <p:extLst>
      <p:ext uri="{BB962C8B-B14F-4D97-AF65-F5344CB8AC3E}">
        <p14:creationId xmlns:p14="http://schemas.microsoft.com/office/powerpoint/2010/main" val="2752209455"/>
      </p:ext>
    </p:extLst>
  </p:cSld>
  <p:clrMapOvr>
    <a:masterClrMapping/>
  </p:clrMapOvr>
  <mc:AlternateContent xmlns:mc="http://schemas.openxmlformats.org/markup-compatibility/2006" xmlns:p14="http://schemas.microsoft.com/office/powerpoint/2010/main">
    <mc:Choice Requires="p14">
      <p:transition spd="slow" p14:dur="2000" advTm="40550"/>
    </mc:Choice>
    <mc:Fallback xmlns="">
      <p:transition spd="slow" advTm="405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Quiz (Q or CQ?)</a:t>
            </a:r>
            <a:endParaRPr lang="zh-CN" altLang="en-US" dirty="0">
              <a:latin typeface="等线" panose="02010600030101010101" pitchFamily="2" charset="-122"/>
              <a:ea typeface="等线" panose="02010600030101010101" pitchFamily="2" charset="-122"/>
            </a:endParaRPr>
          </a:p>
        </p:txBody>
      </p:sp>
      <p:pic>
        <p:nvPicPr>
          <p:cNvPr id="7" name="内容占位符 6">
            <a:extLst>
              <a:ext uri="{FF2B5EF4-FFF2-40B4-BE49-F238E27FC236}">
                <a16:creationId xmlns:a16="http://schemas.microsoft.com/office/drawing/2014/main" id="{04995ADF-769E-40DF-8B1D-653F64C9890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3540" r="-381" b="75663"/>
          <a:stretch/>
        </p:blipFill>
        <p:spPr>
          <a:xfrm>
            <a:off x="1553093" y="1548984"/>
            <a:ext cx="3674935" cy="1649690"/>
          </a:xfrm>
        </p:spPr>
      </p:pic>
      <p:sp>
        <p:nvSpPr>
          <p:cNvPr id="9" name="文本框 8">
            <a:extLst>
              <a:ext uri="{FF2B5EF4-FFF2-40B4-BE49-F238E27FC236}">
                <a16:creationId xmlns:a16="http://schemas.microsoft.com/office/drawing/2014/main" id="{27AEAC38-7BB6-4EDD-BE8B-45471FF0C4A3}"/>
              </a:ext>
            </a:extLst>
          </p:cNvPr>
          <p:cNvSpPr txBox="1"/>
          <p:nvPr/>
        </p:nvSpPr>
        <p:spPr>
          <a:xfrm>
            <a:off x="3192597" y="3244334"/>
            <a:ext cx="395926" cy="369332"/>
          </a:xfrm>
          <a:prstGeom prst="rect">
            <a:avLst/>
          </a:prstGeom>
          <a:noFill/>
        </p:spPr>
        <p:txBody>
          <a:bodyPr wrap="square" rtlCol="0">
            <a:spAutoFit/>
          </a:bodyPr>
          <a:lstStyle/>
          <a:p>
            <a:r>
              <a:rPr lang="en-US" altLang="zh-CN" dirty="0"/>
              <a:t>Q</a:t>
            </a:r>
            <a:endParaRPr lang="zh-CN" altLang="en-US" dirty="0"/>
          </a:p>
        </p:txBody>
      </p:sp>
      <p:pic>
        <p:nvPicPr>
          <p:cNvPr id="11" name="图片 10">
            <a:extLst>
              <a:ext uri="{FF2B5EF4-FFF2-40B4-BE49-F238E27FC236}">
                <a16:creationId xmlns:a16="http://schemas.microsoft.com/office/drawing/2014/main" id="{AFC7AB3F-5392-482F-9B60-E84AD83D9996}"/>
              </a:ext>
            </a:extLst>
          </p:cNvPr>
          <p:cNvPicPr>
            <a:picLocks noChangeAspect="1"/>
          </p:cNvPicPr>
          <p:nvPr/>
        </p:nvPicPr>
        <p:blipFill rotWithShape="1">
          <a:blip r:embed="rId5">
            <a:extLst>
              <a:ext uri="{28A0092B-C50C-407E-A947-70E740481C1C}">
                <a14:useLocalDpi xmlns:a14="http://schemas.microsoft.com/office/drawing/2010/main" val="0"/>
              </a:ext>
            </a:extLst>
          </a:blip>
          <a:srcRect b="83917"/>
          <a:stretch/>
        </p:blipFill>
        <p:spPr>
          <a:xfrm>
            <a:off x="1553093" y="3790284"/>
            <a:ext cx="3725674" cy="1102936"/>
          </a:xfrm>
          <a:prstGeom prst="rect">
            <a:avLst/>
          </a:prstGeom>
        </p:spPr>
      </p:pic>
      <p:pic>
        <p:nvPicPr>
          <p:cNvPr id="13" name="图片 12">
            <a:extLst>
              <a:ext uri="{FF2B5EF4-FFF2-40B4-BE49-F238E27FC236}">
                <a16:creationId xmlns:a16="http://schemas.microsoft.com/office/drawing/2014/main" id="{72A8F364-CC8D-459D-A7E1-617394836B59}"/>
              </a:ext>
            </a:extLst>
          </p:cNvPr>
          <p:cNvPicPr>
            <a:picLocks noChangeAspect="1"/>
          </p:cNvPicPr>
          <p:nvPr/>
        </p:nvPicPr>
        <p:blipFill rotWithShape="1">
          <a:blip r:embed="rId5">
            <a:extLst>
              <a:ext uri="{28A0092B-C50C-407E-A947-70E740481C1C}">
                <a14:useLocalDpi xmlns:a14="http://schemas.microsoft.com/office/drawing/2010/main" val="0"/>
              </a:ext>
            </a:extLst>
          </a:blip>
          <a:srcRect t="62268" b="19397"/>
          <a:stretch/>
        </p:blipFill>
        <p:spPr>
          <a:xfrm>
            <a:off x="1553093" y="4887922"/>
            <a:ext cx="3725674" cy="1257343"/>
          </a:xfrm>
          <a:prstGeom prst="rect">
            <a:avLst/>
          </a:prstGeom>
        </p:spPr>
      </p:pic>
      <p:sp>
        <p:nvSpPr>
          <p:cNvPr id="15" name="文本框 14">
            <a:extLst>
              <a:ext uri="{FF2B5EF4-FFF2-40B4-BE49-F238E27FC236}">
                <a16:creationId xmlns:a16="http://schemas.microsoft.com/office/drawing/2014/main" id="{0D56B2CF-AF77-4359-8401-613E2C5E2F3A}"/>
              </a:ext>
            </a:extLst>
          </p:cNvPr>
          <p:cNvSpPr txBox="1"/>
          <p:nvPr/>
        </p:nvSpPr>
        <p:spPr>
          <a:xfrm>
            <a:off x="3318235" y="6169580"/>
            <a:ext cx="394639" cy="369332"/>
          </a:xfrm>
          <a:prstGeom prst="rect">
            <a:avLst/>
          </a:prstGeom>
          <a:noFill/>
        </p:spPr>
        <p:txBody>
          <a:bodyPr wrap="square" rtlCol="0">
            <a:spAutoFit/>
          </a:bodyPr>
          <a:lstStyle/>
          <a:p>
            <a:r>
              <a:rPr lang="en-US" altLang="zh-CN" dirty="0"/>
              <a:t>Q</a:t>
            </a:r>
            <a:endParaRPr lang="zh-CN" altLang="en-US" dirty="0"/>
          </a:p>
        </p:txBody>
      </p:sp>
      <p:pic>
        <p:nvPicPr>
          <p:cNvPr id="17" name="图片 16">
            <a:extLst>
              <a:ext uri="{FF2B5EF4-FFF2-40B4-BE49-F238E27FC236}">
                <a16:creationId xmlns:a16="http://schemas.microsoft.com/office/drawing/2014/main" id="{8FCA8E68-FF74-4565-9EE0-557813DC7728}"/>
              </a:ext>
            </a:extLst>
          </p:cNvPr>
          <p:cNvPicPr>
            <a:picLocks noChangeAspect="1"/>
          </p:cNvPicPr>
          <p:nvPr/>
        </p:nvPicPr>
        <p:blipFill rotWithShape="1">
          <a:blip r:embed="rId6">
            <a:extLst>
              <a:ext uri="{28A0092B-C50C-407E-A947-70E740481C1C}">
                <a14:useLocalDpi xmlns:a14="http://schemas.microsoft.com/office/drawing/2010/main" val="0"/>
              </a:ext>
            </a:extLst>
          </a:blip>
          <a:srcRect l="298" t="3634" r="-298" b="25801"/>
          <a:stretch/>
        </p:blipFill>
        <p:spPr>
          <a:xfrm>
            <a:off x="6396819" y="958770"/>
            <a:ext cx="3392260" cy="5186495"/>
          </a:xfrm>
          <a:prstGeom prst="rect">
            <a:avLst/>
          </a:prstGeom>
        </p:spPr>
      </p:pic>
      <p:sp>
        <p:nvSpPr>
          <p:cNvPr id="19" name="文本框 18">
            <a:extLst>
              <a:ext uri="{FF2B5EF4-FFF2-40B4-BE49-F238E27FC236}">
                <a16:creationId xmlns:a16="http://schemas.microsoft.com/office/drawing/2014/main" id="{62A4F8BA-F68E-4263-A62A-F14DC06CAF6D}"/>
              </a:ext>
            </a:extLst>
          </p:cNvPr>
          <p:cNvSpPr txBox="1"/>
          <p:nvPr/>
        </p:nvSpPr>
        <p:spPr>
          <a:xfrm>
            <a:off x="7796005" y="6169580"/>
            <a:ext cx="593889" cy="369332"/>
          </a:xfrm>
          <a:prstGeom prst="rect">
            <a:avLst/>
          </a:prstGeom>
          <a:noFill/>
        </p:spPr>
        <p:txBody>
          <a:bodyPr wrap="square" rtlCol="0">
            <a:spAutoFit/>
          </a:bodyPr>
          <a:lstStyle/>
          <a:p>
            <a:r>
              <a:rPr lang="en-US" altLang="zh-CN" dirty="0"/>
              <a:t>CQ</a:t>
            </a:r>
            <a:endParaRPr lang="zh-CN" altLang="en-US" dirty="0"/>
          </a:p>
        </p:txBody>
      </p:sp>
      <p:sp>
        <p:nvSpPr>
          <p:cNvPr id="3" name="灯片编号占位符 2">
            <a:extLst>
              <a:ext uri="{FF2B5EF4-FFF2-40B4-BE49-F238E27FC236}">
                <a16:creationId xmlns:a16="http://schemas.microsoft.com/office/drawing/2014/main" id="{21CAD092-3C20-4284-9957-CF51DF28F724}"/>
              </a:ext>
            </a:extLst>
          </p:cNvPr>
          <p:cNvSpPr>
            <a:spLocks noGrp="1"/>
          </p:cNvSpPr>
          <p:nvPr>
            <p:ph type="sldNum" sz="quarter" idx="12"/>
          </p:nvPr>
        </p:nvSpPr>
        <p:spPr/>
        <p:txBody>
          <a:bodyPr/>
          <a:lstStyle/>
          <a:p>
            <a:fld id="{3D206035-ADF6-4616-9675-7996E7E745DF}" type="slidenum">
              <a:rPr lang="zh-CN" altLang="en-US" smtClean="0"/>
              <a:pPr/>
              <a:t>5</a:t>
            </a:fld>
            <a:r>
              <a:rPr lang="en-US" altLang="zh-CN"/>
              <a:t>/23</a:t>
            </a:r>
            <a:endParaRPr lang="zh-CN" altLang="en-US" dirty="0"/>
          </a:p>
        </p:txBody>
      </p:sp>
      <p:cxnSp>
        <p:nvCxnSpPr>
          <p:cNvPr id="5" name="直接连接符 4">
            <a:extLst>
              <a:ext uri="{FF2B5EF4-FFF2-40B4-BE49-F238E27FC236}">
                <a16:creationId xmlns:a16="http://schemas.microsoft.com/office/drawing/2014/main" id="{E2BECC03-E844-41F3-8E3A-E56C0061C0EB}"/>
              </a:ext>
            </a:extLst>
          </p:cNvPr>
          <p:cNvCxnSpPr/>
          <p:nvPr/>
        </p:nvCxnSpPr>
        <p:spPr>
          <a:xfrm>
            <a:off x="8859520" y="3952240"/>
            <a:ext cx="701040"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059680629"/>
      </p:ext>
    </p:extLst>
  </p:cSld>
  <p:clrMapOvr>
    <a:masterClrMapping/>
  </p:clrMapOvr>
  <mc:AlternateContent xmlns:mc="http://schemas.openxmlformats.org/markup-compatibility/2006" xmlns:p14="http://schemas.microsoft.com/office/powerpoint/2010/main">
    <mc:Choice Requires="p14">
      <p:transition spd="slow" p14:dur="2000" advTm="104154"/>
    </mc:Choice>
    <mc:Fallback xmlns="">
      <p:transition spd="slow" advTm="104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等线" panose="02010600030101010101" pitchFamily="2" charset="-122"/>
                <a:ea typeface="等线" panose="02010600030101010101" pitchFamily="2" charset="-122"/>
              </a:rPr>
              <a:t>Challenges of </a:t>
            </a:r>
            <a:r>
              <a:rPr lang="en-US" altLang="zh-CN" sz="4400" dirty="0" err="1">
                <a:latin typeface="等线" panose="02010600030101010101" pitchFamily="2" charset="-122"/>
                <a:ea typeface="等线" panose="02010600030101010101" pitchFamily="2" charset="-122"/>
              </a:rPr>
              <a:t>CQGen</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838200" y="1762812"/>
            <a:ext cx="10515600" cy="4414152"/>
          </a:xfrm>
        </p:spPr>
        <p:txBody>
          <a:bodyPr/>
          <a:lstStyle/>
          <a:p>
            <a:r>
              <a:rPr lang="en-US" altLang="zh-CN" dirty="0">
                <a:latin typeface="等线" panose="02010600030101010101" pitchFamily="2" charset="-122"/>
                <a:ea typeface="等线" panose="02010600030101010101" pitchFamily="2" charset="-122"/>
              </a:rPr>
              <a:t>Technical challenges</a:t>
            </a:r>
          </a:p>
          <a:p>
            <a:pPr lvl="1"/>
            <a:r>
              <a:rPr lang="en-US" altLang="zh-CN" dirty="0">
                <a:latin typeface="等线" panose="02010600030101010101" pitchFamily="2" charset="-122"/>
                <a:ea typeface="等线" panose="02010600030101010101" pitchFamily="2" charset="-122"/>
              </a:rPr>
              <a:t>CQs must avoid asking for repetitive information (somewhat creative)</a:t>
            </a:r>
          </a:p>
          <a:p>
            <a:pPr lvl="2"/>
            <a:r>
              <a:rPr lang="en-US" altLang="zh-CN" dirty="0">
                <a:latin typeface="等线" panose="02010600030101010101" pitchFamily="2" charset="-122"/>
                <a:ea typeface="等线" panose="02010600030101010101" pitchFamily="2" charset="-122"/>
              </a:rPr>
              <a:t>Most current generation models are good at “copying” tasks like translation and summarization, but not good at creation</a:t>
            </a:r>
          </a:p>
          <a:p>
            <a:pPr lvl="1"/>
            <a:r>
              <a:rPr lang="en-US" altLang="zh-CN" dirty="0">
                <a:latin typeface="等线" panose="02010600030101010101" pitchFamily="2" charset="-122"/>
                <a:ea typeface="等线" panose="02010600030101010101" pitchFamily="2" charset="-122"/>
              </a:rPr>
              <a:t>CQs should be specific to be useful</a:t>
            </a:r>
          </a:p>
          <a:p>
            <a:pPr lvl="2"/>
            <a:r>
              <a:rPr lang="en-US" altLang="zh-CN" dirty="0">
                <a:latin typeface="等线" panose="02010600030101010101" pitchFamily="2" charset="-122"/>
                <a:ea typeface="等线" panose="02010600030101010101" pitchFamily="2" charset="-122"/>
              </a:rPr>
              <a:t>Traditional QG are easier to get specificity from provided answer</a:t>
            </a:r>
          </a:p>
          <a:p>
            <a:pPr lvl="2"/>
            <a:r>
              <a:rPr lang="en-US" altLang="zh-CN" dirty="0">
                <a:latin typeface="等线" panose="02010600030101010101" pitchFamily="2" charset="-122"/>
                <a:ea typeface="等线" panose="02010600030101010101" pitchFamily="2" charset="-122"/>
              </a:rPr>
              <a:t>E.g. Answer can limit the question type: person -&gt; who, number -&gt; how much</a:t>
            </a:r>
          </a:p>
          <a:p>
            <a:pPr lvl="2"/>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Application concerns</a:t>
            </a:r>
          </a:p>
          <a:p>
            <a:pPr lvl="1"/>
            <a:r>
              <a:rPr lang="en-US" altLang="zh-CN" dirty="0">
                <a:latin typeface="等线" panose="02010600030101010101" pitchFamily="2" charset="-122"/>
                <a:ea typeface="等线" panose="02010600030101010101" pitchFamily="2" charset="-122"/>
              </a:rPr>
              <a:t>For certain task, there might be more effective and efficient alternatives</a:t>
            </a:r>
          </a:p>
          <a:p>
            <a:pPr lvl="1"/>
            <a:r>
              <a:rPr lang="en-US" altLang="zh-CN" dirty="0" err="1">
                <a:latin typeface="等线" panose="02010600030101010101" pitchFamily="2" charset="-122"/>
                <a:ea typeface="等线" panose="02010600030101010101" pitchFamily="2" charset="-122"/>
              </a:rPr>
              <a:t>CQGen</a:t>
            </a:r>
            <a:r>
              <a:rPr lang="en-US" altLang="zh-CN" dirty="0">
                <a:latin typeface="等线" panose="02010600030101010101" pitchFamily="2" charset="-122"/>
                <a:ea typeface="等线" panose="02010600030101010101" pitchFamily="2" charset="-122"/>
              </a:rPr>
              <a:t> must prove its advantage over them to get into practice</a:t>
            </a:r>
            <a:endParaRPr lang="zh-CN" altLang="en-US" dirty="0">
              <a:latin typeface="等线" panose="02010600030101010101" pitchFamily="2" charset="-122"/>
              <a:ea typeface="等线" panose="02010600030101010101" pitchFamily="2" charset="-122"/>
            </a:endParaRPr>
          </a:p>
        </p:txBody>
      </p:sp>
      <p:sp>
        <p:nvSpPr>
          <p:cNvPr id="5" name="灯片编号占位符 4">
            <a:extLst>
              <a:ext uri="{FF2B5EF4-FFF2-40B4-BE49-F238E27FC236}">
                <a16:creationId xmlns:a16="http://schemas.microsoft.com/office/drawing/2014/main" id="{C002B54D-CA9C-4460-AF24-F298E688BC96}"/>
              </a:ext>
            </a:extLst>
          </p:cNvPr>
          <p:cNvSpPr>
            <a:spLocks noGrp="1"/>
          </p:cNvSpPr>
          <p:nvPr>
            <p:ph type="sldNum" sz="quarter" idx="12"/>
          </p:nvPr>
        </p:nvSpPr>
        <p:spPr/>
        <p:txBody>
          <a:bodyPr/>
          <a:lstStyle/>
          <a:p>
            <a:fld id="{3D206035-ADF6-4616-9675-7996E7E745DF}" type="slidenum">
              <a:rPr lang="zh-CN" altLang="en-US" smtClean="0"/>
              <a:pPr/>
              <a:t>6</a:t>
            </a:fld>
            <a:r>
              <a:rPr lang="en-US" altLang="zh-CN"/>
              <a:t>/23</a:t>
            </a:r>
            <a:endParaRPr lang="zh-CN" altLang="en-US" dirty="0"/>
          </a:p>
        </p:txBody>
      </p:sp>
    </p:spTree>
    <p:custDataLst>
      <p:tags r:id="rId1"/>
    </p:custDataLst>
    <p:extLst>
      <p:ext uri="{BB962C8B-B14F-4D97-AF65-F5344CB8AC3E}">
        <p14:creationId xmlns:p14="http://schemas.microsoft.com/office/powerpoint/2010/main" val="2747709874"/>
      </p:ext>
    </p:extLst>
  </p:cSld>
  <p:clrMapOvr>
    <a:masterClrMapping/>
  </p:clrMapOvr>
  <mc:AlternateContent xmlns:mc="http://schemas.openxmlformats.org/markup-compatibility/2006" xmlns:p14="http://schemas.microsoft.com/office/powerpoint/2010/main">
    <mc:Choice Requires="p14">
      <p:transition spd="slow" p14:dur="2000" advTm="113653"/>
    </mc:Choice>
    <mc:Fallback xmlns="">
      <p:transition spd="slow" advTm="1136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Post Refinement (</a:t>
            </a:r>
            <a:r>
              <a:rPr lang="en-US" altLang="zh-CN" dirty="0" err="1">
                <a:latin typeface="等线" panose="02010600030101010101" pitchFamily="2" charset="-122"/>
                <a:ea typeface="等线" panose="02010600030101010101" pitchFamily="2" charset="-122"/>
              </a:rPr>
              <a:t>StackExchange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603315" y="5272778"/>
            <a:ext cx="11175477" cy="1190185"/>
          </a:xfrm>
        </p:spPr>
        <p:txBody>
          <a:bodyPr>
            <a:normAutofit lnSpcReduction="10000"/>
          </a:bodyPr>
          <a:lstStyle/>
          <a:p>
            <a:r>
              <a:rPr lang="en-US" altLang="zh-CN" dirty="0">
                <a:latin typeface="等线" panose="02010600030101010101" pitchFamily="2" charset="-122"/>
                <a:ea typeface="等线" panose="02010600030101010101" pitchFamily="2" charset="-122"/>
              </a:rPr>
              <a:t>Usage</a:t>
            </a:r>
          </a:p>
          <a:p>
            <a:pPr lvl="1"/>
            <a:r>
              <a:rPr lang="en-US" altLang="zh-CN" dirty="0">
                <a:latin typeface="等线" panose="02010600030101010101" pitchFamily="2" charset="-122"/>
                <a:ea typeface="等线" panose="02010600030101010101" pitchFamily="2" charset="-122"/>
              </a:rPr>
              <a:t>Refine the post and supplement necessary details to be get answered, according to the CQs</a:t>
            </a:r>
          </a:p>
        </p:txBody>
      </p:sp>
      <p:pic>
        <p:nvPicPr>
          <p:cNvPr id="8" name="图片 7">
            <a:extLst>
              <a:ext uri="{FF2B5EF4-FFF2-40B4-BE49-F238E27FC236}">
                <a16:creationId xmlns:a16="http://schemas.microsoft.com/office/drawing/2014/main" id="{CB6E8B1C-E502-4313-8EB0-FB63711BD324}"/>
              </a:ext>
            </a:extLst>
          </p:cNvPr>
          <p:cNvPicPr>
            <a:picLocks noChangeAspect="1"/>
          </p:cNvPicPr>
          <p:nvPr/>
        </p:nvPicPr>
        <p:blipFill rotWithShape="1">
          <a:blip r:embed="rId3"/>
          <a:srcRect t="7463"/>
          <a:stretch/>
        </p:blipFill>
        <p:spPr>
          <a:xfrm>
            <a:off x="3128914" y="1401511"/>
            <a:ext cx="5481686" cy="3772172"/>
          </a:xfrm>
          <a:prstGeom prst="rect">
            <a:avLst/>
          </a:prstGeom>
        </p:spPr>
      </p:pic>
      <p:sp>
        <p:nvSpPr>
          <p:cNvPr id="5" name="灯片编号占位符 4">
            <a:extLst>
              <a:ext uri="{FF2B5EF4-FFF2-40B4-BE49-F238E27FC236}">
                <a16:creationId xmlns:a16="http://schemas.microsoft.com/office/drawing/2014/main" id="{B044955C-9869-4871-8658-13FE28BBC853}"/>
              </a:ext>
            </a:extLst>
          </p:cNvPr>
          <p:cNvSpPr>
            <a:spLocks noGrp="1"/>
          </p:cNvSpPr>
          <p:nvPr>
            <p:ph type="sldNum" sz="quarter" idx="12"/>
          </p:nvPr>
        </p:nvSpPr>
        <p:spPr/>
        <p:txBody>
          <a:bodyPr/>
          <a:lstStyle/>
          <a:p>
            <a:fld id="{3D206035-ADF6-4616-9675-7996E7E745DF}" type="slidenum">
              <a:rPr lang="zh-CN" altLang="en-US" smtClean="0"/>
              <a:pPr/>
              <a:t>7</a:t>
            </a:fld>
            <a:r>
              <a:rPr lang="en-US" altLang="zh-CN"/>
              <a:t>/23</a:t>
            </a:r>
            <a:endParaRPr lang="zh-CN" altLang="en-US" dirty="0"/>
          </a:p>
        </p:txBody>
      </p:sp>
    </p:spTree>
    <p:extLst>
      <p:ext uri="{BB962C8B-B14F-4D97-AF65-F5344CB8AC3E}">
        <p14:creationId xmlns:p14="http://schemas.microsoft.com/office/powerpoint/2010/main" val="3764218697"/>
      </p:ext>
    </p:extLst>
  </p:cSld>
  <p:clrMapOvr>
    <a:masterClrMapping/>
  </p:clrMapOvr>
  <mc:AlternateContent xmlns:mc="http://schemas.openxmlformats.org/markup-compatibility/2006" xmlns:p14="http://schemas.microsoft.com/office/powerpoint/2010/main">
    <mc:Choice Requires="p14">
      <p:transition spd="slow" p14:dur="2000" advTm="29146"/>
    </mc:Choice>
    <mc:Fallback xmlns="">
      <p:transition spd="slow" advTm="291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Post Refinement (Amazon)</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838200" y="5005633"/>
            <a:ext cx="10869891" cy="1419716"/>
          </a:xfrm>
        </p:spPr>
        <p:txBody>
          <a:bodyPr>
            <a:normAutofit/>
          </a:bodyPr>
          <a:lstStyle/>
          <a:p>
            <a:r>
              <a:rPr lang="en-US" altLang="zh-CN" dirty="0">
                <a:latin typeface="等线" panose="02010600030101010101" pitchFamily="2" charset="-122"/>
                <a:ea typeface="等线" panose="02010600030101010101" pitchFamily="2" charset="-122"/>
              </a:rPr>
              <a:t>Usage</a:t>
            </a:r>
          </a:p>
          <a:p>
            <a:pPr lvl="1"/>
            <a:r>
              <a:rPr lang="en-US" altLang="zh-CN" dirty="0">
                <a:latin typeface="等线" panose="02010600030101010101" pitchFamily="2" charset="-122"/>
                <a:ea typeface="等线" panose="02010600030101010101" pitchFamily="2" charset="-122"/>
              </a:rPr>
              <a:t>Refine the product description, provide information that customer concerns, to get sold, according to the CQs</a:t>
            </a:r>
          </a:p>
        </p:txBody>
      </p:sp>
      <p:pic>
        <p:nvPicPr>
          <p:cNvPr id="6" name="图片 5">
            <a:extLst>
              <a:ext uri="{FF2B5EF4-FFF2-40B4-BE49-F238E27FC236}">
                <a16:creationId xmlns:a16="http://schemas.microsoft.com/office/drawing/2014/main" id="{FDEF9FDF-3049-4743-BD62-FEA572A984D8}"/>
              </a:ext>
            </a:extLst>
          </p:cNvPr>
          <p:cNvPicPr>
            <a:picLocks noChangeAspect="1"/>
          </p:cNvPicPr>
          <p:nvPr/>
        </p:nvPicPr>
        <p:blipFill>
          <a:blip r:embed="rId3"/>
          <a:stretch>
            <a:fillRect/>
          </a:stretch>
        </p:blipFill>
        <p:spPr>
          <a:xfrm>
            <a:off x="1651192" y="1660225"/>
            <a:ext cx="8548609" cy="3275458"/>
          </a:xfrm>
          <a:prstGeom prst="rect">
            <a:avLst/>
          </a:prstGeom>
        </p:spPr>
      </p:pic>
      <p:sp>
        <p:nvSpPr>
          <p:cNvPr id="5" name="灯片编号占位符 4">
            <a:extLst>
              <a:ext uri="{FF2B5EF4-FFF2-40B4-BE49-F238E27FC236}">
                <a16:creationId xmlns:a16="http://schemas.microsoft.com/office/drawing/2014/main" id="{BA62D208-D128-4C45-80B8-064FD0F9AF6B}"/>
              </a:ext>
            </a:extLst>
          </p:cNvPr>
          <p:cNvSpPr>
            <a:spLocks noGrp="1"/>
          </p:cNvSpPr>
          <p:nvPr>
            <p:ph type="sldNum" sz="quarter" idx="12"/>
          </p:nvPr>
        </p:nvSpPr>
        <p:spPr/>
        <p:txBody>
          <a:bodyPr/>
          <a:lstStyle/>
          <a:p>
            <a:fld id="{3D206035-ADF6-4616-9675-7996E7E745DF}" type="slidenum">
              <a:rPr lang="zh-CN" altLang="en-US" smtClean="0"/>
              <a:pPr/>
              <a:t>8</a:t>
            </a:fld>
            <a:r>
              <a:rPr lang="en-US" altLang="zh-CN"/>
              <a:t>/23</a:t>
            </a:r>
            <a:endParaRPr lang="zh-CN" altLang="en-US" dirty="0"/>
          </a:p>
        </p:txBody>
      </p:sp>
    </p:spTree>
    <p:extLst>
      <p:ext uri="{BB962C8B-B14F-4D97-AF65-F5344CB8AC3E}">
        <p14:creationId xmlns:p14="http://schemas.microsoft.com/office/powerpoint/2010/main" val="2719856596"/>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Method: </a:t>
            </a:r>
            <a:r>
              <a:rPr lang="en-US" altLang="zh-CN" dirty="0" err="1">
                <a:latin typeface="等线" panose="02010600030101010101" pitchFamily="2" charset="-122"/>
                <a:ea typeface="等线" panose="02010600030101010101" pitchFamily="2" charset="-122"/>
              </a:rPr>
              <a:t>KPCNet</a:t>
            </a:r>
            <a:endParaRPr lang="zh-CN" altLang="en-US" dirty="0">
              <a:latin typeface="等线" panose="02010600030101010101" pitchFamily="2" charset="-122"/>
              <a:ea typeface="等线" panose="02010600030101010101" pitchFamily="2" charset="-122"/>
            </a:endParaRPr>
          </a:p>
        </p:txBody>
      </p:sp>
      <p:sp>
        <p:nvSpPr>
          <p:cNvPr id="3" name="内容占位符 2">
            <a:extLst>
              <a:ext uri="{FF2B5EF4-FFF2-40B4-BE49-F238E27FC236}">
                <a16:creationId xmlns:a16="http://schemas.microsoft.com/office/drawing/2014/main" id="{5AF07E01-B66B-4F59-B302-2992BA84A3A6}"/>
              </a:ext>
            </a:extLst>
          </p:cNvPr>
          <p:cNvSpPr>
            <a:spLocks noGrp="1"/>
          </p:cNvSpPr>
          <p:nvPr>
            <p:ph idx="1"/>
          </p:nvPr>
        </p:nvSpPr>
        <p:spPr>
          <a:xfrm>
            <a:off x="838200" y="1508289"/>
            <a:ext cx="10869891" cy="4917060"/>
          </a:xfrm>
        </p:spPr>
        <p:txBody>
          <a:bodyPr>
            <a:normAutofit/>
          </a:bodyPr>
          <a:lstStyle/>
          <a:p>
            <a:r>
              <a:rPr lang="en-US" altLang="zh-CN" dirty="0">
                <a:latin typeface="等线" panose="02010600030101010101" pitchFamily="2" charset="-122"/>
                <a:ea typeface="等线" panose="02010600030101010101" pitchFamily="2" charset="-122"/>
              </a:rPr>
              <a:t>Aspect of answer: </a:t>
            </a:r>
            <a:r>
              <a:rPr lang="en-US" altLang="zh-CN" b="1" dirty="0">
                <a:latin typeface="等线" panose="02010600030101010101" pitchFamily="2" charset="-122"/>
                <a:ea typeface="等线" panose="02010600030101010101" pitchFamily="2" charset="-122"/>
              </a:rPr>
              <a:t>Keywords</a:t>
            </a:r>
          </a:p>
          <a:p>
            <a:pPr lvl="1"/>
            <a:r>
              <a:rPr lang="en-US" altLang="zh-CN" dirty="0">
                <a:latin typeface="等线" panose="02010600030101010101" pitchFamily="2" charset="-122"/>
                <a:ea typeface="等线" panose="02010600030101010101" pitchFamily="2" charset="-122"/>
              </a:rPr>
              <a:t>Nouns, verbs and adjectives in question, that are not stop words</a:t>
            </a:r>
          </a:p>
          <a:p>
            <a:pPr lvl="1"/>
            <a:r>
              <a:rPr lang="en-US" altLang="zh-CN" dirty="0">
                <a:latin typeface="等线" panose="02010600030101010101" pitchFamily="2" charset="-122"/>
                <a:ea typeface="等线" panose="02010600030101010101" pitchFamily="2" charset="-122"/>
              </a:rPr>
              <a:t>Usually the attributes, parts or related items of the product</a:t>
            </a:r>
          </a:p>
          <a:p>
            <a:pPr lvl="1"/>
            <a:r>
              <a:rPr lang="en-US" altLang="zh-CN" dirty="0">
                <a:latin typeface="等线" panose="02010600030101010101" pitchFamily="2" charset="-122"/>
                <a:ea typeface="等线" panose="02010600030101010101" pitchFamily="2" charset="-122"/>
              </a:rPr>
              <a:t>Can cover the main semantic of the question, and promote specificity</a:t>
            </a:r>
          </a:p>
          <a:p>
            <a:pPr lvl="1"/>
            <a:endParaRPr lang="en-US" altLang="zh-CN" dirty="0">
              <a:latin typeface="等线" panose="02010600030101010101" pitchFamily="2" charset="-122"/>
              <a:ea typeface="等线" panose="02010600030101010101" pitchFamily="2" charset="-122"/>
            </a:endParaRPr>
          </a:p>
          <a:p>
            <a:pPr lvl="1"/>
            <a:endParaRPr lang="en-US" altLang="zh-CN" dirty="0">
              <a:latin typeface="等线" panose="02010600030101010101" pitchFamily="2" charset="-122"/>
              <a:ea typeface="等线" panose="02010600030101010101" pitchFamily="2" charset="-122"/>
            </a:endParaRPr>
          </a:p>
          <a:p>
            <a:pPr lvl="1"/>
            <a:endParaRPr lang="en-US" altLang="zh-CN" dirty="0">
              <a:latin typeface="等线" panose="02010600030101010101" pitchFamily="2" charset="-122"/>
              <a:ea typeface="等线" panose="02010600030101010101" pitchFamily="2" charset="-122"/>
            </a:endParaRPr>
          </a:p>
          <a:p>
            <a:pPr lvl="1"/>
            <a:endParaRPr lang="en-US" altLang="zh-CN" dirty="0">
              <a:latin typeface="等线" panose="02010600030101010101" pitchFamily="2" charset="-122"/>
              <a:ea typeface="等线" panose="02010600030101010101" pitchFamily="2" charset="-122"/>
            </a:endParaRPr>
          </a:p>
          <a:p>
            <a:pPr lvl="1"/>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Approach: </a:t>
            </a:r>
          </a:p>
          <a:p>
            <a:pPr lvl="1"/>
            <a:r>
              <a:rPr lang="en-US" altLang="zh-CN" dirty="0">
                <a:latin typeface="等线" panose="02010600030101010101" pitchFamily="2" charset="-122"/>
                <a:ea typeface="等线" panose="02010600030101010101" pitchFamily="2" charset="-122"/>
              </a:rPr>
              <a:t>Predict the keywords first</a:t>
            </a:r>
          </a:p>
          <a:p>
            <a:pPr lvl="1"/>
            <a:r>
              <a:rPr lang="en-US" altLang="zh-CN" dirty="0">
                <a:latin typeface="等线" panose="02010600030101010101" pitchFamily="2" charset="-122"/>
                <a:ea typeface="等线" panose="02010600030101010101" pitchFamily="2" charset="-122"/>
              </a:rPr>
              <a:t>Generate CQs with predicted keywords as condition</a:t>
            </a:r>
          </a:p>
          <a:p>
            <a:endParaRPr lang="en-US" altLang="zh-CN" dirty="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C359BE22-CC2A-4D0A-A34F-6F5C05A13195}"/>
              </a:ext>
            </a:extLst>
          </p:cNvPr>
          <p:cNvPicPr>
            <a:picLocks noChangeAspect="1"/>
          </p:cNvPicPr>
          <p:nvPr/>
        </p:nvPicPr>
        <p:blipFill>
          <a:blip r:embed="rId4"/>
          <a:stretch>
            <a:fillRect/>
          </a:stretch>
        </p:blipFill>
        <p:spPr>
          <a:xfrm>
            <a:off x="1299125" y="3275064"/>
            <a:ext cx="9593750" cy="1754445"/>
          </a:xfrm>
          <a:prstGeom prst="rect">
            <a:avLst/>
          </a:prstGeom>
        </p:spPr>
      </p:pic>
      <p:sp>
        <p:nvSpPr>
          <p:cNvPr id="5" name="灯片编号占位符 4">
            <a:extLst>
              <a:ext uri="{FF2B5EF4-FFF2-40B4-BE49-F238E27FC236}">
                <a16:creationId xmlns:a16="http://schemas.microsoft.com/office/drawing/2014/main" id="{E9665DE9-BBF9-46C0-98E8-7609DDCEEB16}"/>
              </a:ext>
            </a:extLst>
          </p:cNvPr>
          <p:cNvSpPr>
            <a:spLocks noGrp="1"/>
          </p:cNvSpPr>
          <p:nvPr>
            <p:ph type="sldNum" sz="quarter" idx="12"/>
          </p:nvPr>
        </p:nvSpPr>
        <p:spPr/>
        <p:txBody>
          <a:bodyPr/>
          <a:lstStyle/>
          <a:p>
            <a:fld id="{3D206035-ADF6-4616-9675-7996E7E745DF}" type="slidenum">
              <a:rPr lang="zh-CN" altLang="en-US" smtClean="0"/>
              <a:pPr/>
              <a:t>9</a:t>
            </a:fld>
            <a:r>
              <a:rPr lang="en-US" altLang="zh-CN"/>
              <a:t>/23</a:t>
            </a:r>
            <a:endParaRPr lang="zh-CN" altLang="en-US" dirty="0"/>
          </a:p>
        </p:txBody>
      </p:sp>
    </p:spTree>
    <p:custDataLst>
      <p:tags r:id="rId1"/>
    </p:custDataLst>
    <p:extLst>
      <p:ext uri="{BB962C8B-B14F-4D97-AF65-F5344CB8AC3E}">
        <p14:creationId xmlns:p14="http://schemas.microsoft.com/office/powerpoint/2010/main" val="4073512551"/>
      </p:ext>
    </p:extLst>
  </p:cSld>
  <p:clrMapOvr>
    <a:masterClrMapping/>
  </p:clrMapOvr>
  <mc:AlternateContent xmlns:mc="http://schemas.openxmlformats.org/markup-compatibility/2006" xmlns:p14="http://schemas.microsoft.com/office/powerpoint/2010/main">
    <mc:Choice Requires="p14">
      <p:transition spd="slow" p14:dur="2000" advTm="87431"/>
    </mc:Choice>
    <mc:Fallback xmlns="">
      <p:transition spd="slow" advTm="874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5"/>
</p:tagLst>
</file>

<file path=ppt/tags/tag10.xml><?xml version="1.0" encoding="utf-8"?>
<p:tagLst xmlns:a="http://schemas.openxmlformats.org/drawingml/2006/main" xmlns:r="http://schemas.openxmlformats.org/officeDocument/2006/relationships" xmlns:p="http://schemas.openxmlformats.org/presentationml/2006/main">
  <p:tag name="TIMING" val="|18.9|20.7"/>
</p:tagLst>
</file>

<file path=ppt/tags/tag11.xml><?xml version="1.0" encoding="utf-8"?>
<p:tagLst xmlns:a="http://schemas.openxmlformats.org/drawingml/2006/main" xmlns:r="http://schemas.openxmlformats.org/officeDocument/2006/relationships" xmlns:p="http://schemas.openxmlformats.org/presentationml/2006/main">
  <p:tag name="TIMING" val="|63.9|1.7"/>
</p:tagLst>
</file>

<file path=ppt/tags/tag12.xml><?xml version="1.0" encoding="utf-8"?>
<p:tagLst xmlns:a="http://schemas.openxmlformats.org/drawingml/2006/main" xmlns:r="http://schemas.openxmlformats.org/officeDocument/2006/relationships" xmlns:p="http://schemas.openxmlformats.org/presentationml/2006/main">
  <p:tag name="TIMING" val="|36.4"/>
</p:tagLst>
</file>

<file path=ppt/tags/tag13.xml><?xml version="1.0" encoding="utf-8"?>
<p:tagLst xmlns:a="http://schemas.openxmlformats.org/drawingml/2006/main" xmlns:r="http://schemas.openxmlformats.org/officeDocument/2006/relationships" xmlns:p="http://schemas.openxmlformats.org/presentationml/2006/main">
  <p:tag name="TIMING" val="|42.7"/>
</p:tagLst>
</file>

<file path=ppt/tags/tag14.xml><?xml version="1.0" encoding="utf-8"?>
<p:tagLst xmlns:a="http://schemas.openxmlformats.org/drawingml/2006/main" xmlns:r="http://schemas.openxmlformats.org/officeDocument/2006/relationships" xmlns:p="http://schemas.openxmlformats.org/presentationml/2006/main">
  <p:tag name="TIMING" val="|18.6"/>
</p:tagLst>
</file>

<file path=ppt/tags/tag15.xml><?xml version="1.0" encoding="utf-8"?>
<p:tagLst xmlns:a="http://schemas.openxmlformats.org/drawingml/2006/main" xmlns:r="http://schemas.openxmlformats.org/officeDocument/2006/relationships" xmlns:p="http://schemas.openxmlformats.org/presentationml/2006/main">
  <p:tag name="TIMING" val="|9.7|11.4|7.5"/>
</p:tagLst>
</file>

<file path=ppt/tags/tag16.xml><?xml version="1.0" encoding="utf-8"?>
<p:tagLst xmlns:a="http://schemas.openxmlformats.org/drawingml/2006/main" xmlns:r="http://schemas.openxmlformats.org/officeDocument/2006/relationships" xmlns:p="http://schemas.openxmlformats.org/presentationml/2006/main">
  <p:tag name="TIMING" val="|13"/>
</p:tagLst>
</file>

<file path=ppt/tags/tag2.xml><?xml version="1.0" encoding="utf-8"?>
<p:tagLst xmlns:a="http://schemas.openxmlformats.org/drawingml/2006/main" xmlns:r="http://schemas.openxmlformats.org/officeDocument/2006/relationships" xmlns:p="http://schemas.openxmlformats.org/presentationml/2006/main">
  <p:tag name="TIMING" val="|15.6"/>
</p:tagLst>
</file>

<file path=ppt/tags/tag3.xml><?xml version="1.0" encoding="utf-8"?>
<p:tagLst xmlns:a="http://schemas.openxmlformats.org/drawingml/2006/main" xmlns:r="http://schemas.openxmlformats.org/officeDocument/2006/relationships" xmlns:p="http://schemas.openxmlformats.org/presentationml/2006/main">
  <p:tag name="TIMING" val="|13.1|5.9|9.5|11|18.4|12.8"/>
</p:tagLst>
</file>

<file path=ppt/tags/tag4.xml><?xml version="1.0" encoding="utf-8"?>
<p:tagLst xmlns:a="http://schemas.openxmlformats.org/drawingml/2006/main" xmlns:r="http://schemas.openxmlformats.org/officeDocument/2006/relationships" xmlns:p="http://schemas.openxmlformats.org/presentationml/2006/main">
  <p:tag name="TIMING" val="|40.2|28.7"/>
</p:tagLst>
</file>

<file path=ppt/tags/tag5.xml><?xml version="1.0" encoding="utf-8"?>
<p:tagLst xmlns:a="http://schemas.openxmlformats.org/drawingml/2006/main" xmlns:r="http://schemas.openxmlformats.org/officeDocument/2006/relationships" xmlns:p="http://schemas.openxmlformats.org/presentationml/2006/main">
  <p:tag name="TIMING" val="|76.5"/>
</p:tagLst>
</file>

<file path=ppt/tags/tag6.xml><?xml version="1.0" encoding="utf-8"?>
<p:tagLst xmlns:a="http://schemas.openxmlformats.org/drawingml/2006/main" xmlns:r="http://schemas.openxmlformats.org/officeDocument/2006/relationships" xmlns:p="http://schemas.openxmlformats.org/presentationml/2006/main">
  <p:tag name="TIMING" val="|29.8|13|9"/>
</p:tagLst>
</file>

<file path=ppt/tags/tag7.xml><?xml version="1.0" encoding="utf-8"?>
<p:tagLst xmlns:a="http://schemas.openxmlformats.org/drawingml/2006/main" xmlns:r="http://schemas.openxmlformats.org/officeDocument/2006/relationships" xmlns:p="http://schemas.openxmlformats.org/presentationml/2006/main">
  <p:tag name="TIMING" val="|25.1"/>
</p:tagLst>
</file>

<file path=ppt/tags/tag8.xml><?xml version="1.0" encoding="utf-8"?>
<p:tagLst xmlns:a="http://schemas.openxmlformats.org/drawingml/2006/main" xmlns:r="http://schemas.openxmlformats.org/officeDocument/2006/relationships" xmlns:p="http://schemas.openxmlformats.org/presentationml/2006/main">
  <p:tag name="TIMING" val="|31.4"/>
</p:tagLst>
</file>

<file path=ppt/tags/tag9.xml><?xml version="1.0" encoding="utf-8"?>
<p:tagLst xmlns:a="http://schemas.openxmlformats.org/drawingml/2006/main" xmlns:r="http://schemas.openxmlformats.org/officeDocument/2006/relationships" xmlns:p="http://schemas.openxmlformats.org/presentationml/2006/main">
  <p:tag name="TIMING" val="|2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2166</Words>
  <Application>Microsoft Office PowerPoint</Application>
  <PresentationFormat>宽屏</PresentationFormat>
  <Paragraphs>277</Paragraphs>
  <Slides>23</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CMMI10</vt:lpstr>
      <vt:lpstr>LinBiolinumTB</vt:lpstr>
      <vt:lpstr>LinLibertineT</vt:lpstr>
      <vt:lpstr>NimbusRomNo9L-Medi</vt:lpstr>
      <vt:lpstr>NimbusRomNo9L-Regu</vt:lpstr>
      <vt:lpstr>等线</vt:lpstr>
      <vt:lpstr>Arial</vt:lpstr>
      <vt:lpstr>Arial Black</vt:lpstr>
      <vt:lpstr>Office 主题​​</vt:lpstr>
      <vt:lpstr>Clarification Question Generation: Technical Challenges and Practical Concerns</vt:lpstr>
      <vt:lpstr>Traditional QG (SQuAD 1.1)</vt:lpstr>
      <vt:lpstr>CQGen (StackExchange)</vt:lpstr>
      <vt:lpstr>Comparison</vt:lpstr>
      <vt:lpstr>Quiz (Q or CQ?)</vt:lpstr>
      <vt:lpstr>Challenges of CQGen</vt:lpstr>
      <vt:lpstr>Post Refinement (StackExchange)</vt:lpstr>
      <vt:lpstr>Post Refinement (Amazon)</vt:lpstr>
      <vt:lpstr>Method: KPCNet</vt:lpstr>
      <vt:lpstr>Quiz</vt:lpstr>
      <vt:lpstr>Alternative: retrieval (Lucene)</vt:lpstr>
      <vt:lpstr>Information retrieval</vt:lpstr>
      <vt:lpstr>Method</vt:lpstr>
      <vt:lpstr>Alternatives</vt:lpstr>
      <vt:lpstr>KBQA</vt:lpstr>
      <vt:lpstr>Method</vt:lpstr>
      <vt:lpstr>Alternative: AmbigQA</vt:lpstr>
      <vt:lpstr>Dialog (chit-chat)</vt:lpstr>
      <vt:lpstr>Method: typed decoder</vt:lpstr>
      <vt:lpstr>Alternative</vt:lpstr>
      <vt:lpstr>Alternative comparison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Clarification questions: Technical Challenges and Practical Concerns</dc:title>
  <dc:creator>Winde Blmoista</dc:creator>
  <cp:lastModifiedBy>Winde Blmoista</cp:lastModifiedBy>
  <cp:revision>62</cp:revision>
  <dcterms:created xsi:type="dcterms:W3CDTF">2020-09-13T08:27:52Z</dcterms:created>
  <dcterms:modified xsi:type="dcterms:W3CDTF">2020-09-23T07:30:25Z</dcterms:modified>
</cp:coreProperties>
</file>