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502B1-7A81-447D-9202-6DA91F5B7163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B34F4-63DD-4847-99B3-28DF16B87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9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ensemble model usually outperforms than the trained classifier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1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04A7A-A03F-4C61-8C42-276D8E4A5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1CCD7A-00DD-4744-9176-3BB988B17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5EC49-600F-40AC-B55B-FD1FAD51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CCEE-C540-4642-A24C-5D0A926CD4EC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9F900-5D2E-4BF4-B584-3E3377DC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90F31-772A-492D-BEE7-D8FB8EF9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1ADF3-ECF7-4C7B-B59A-34DB57AE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1A167-89F4-4459-BCC8-49845AD9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3A1F8-955E-4E1D-BA41-2D50CDF0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5B70-FA69-438A-9A9F-D1721D7C0C08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A3552-735C-49C3-9BCA-06871C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D081B-1526-426A-B879-04D59A36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37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9E0461-9470-46F7-8C12-B0CA45155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1B120-8670-42F2-B6CE-1FBC51729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F0363-85C7-438E-8D26-C625A1D5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617F-AA9F-4D29-8CC0-C78DB008DD9E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00F65-D515-4EC2-82C0-2DC18BE6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A7F67-2FD7-4378-A2ED-F1DB4FC3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14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079AA-9081-429C-86B6-D5D8DC48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53558-EE23-4C22-8195-EBDB0EA7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9EDD2-4B15-446E-91AB-31EF6499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5EC8-CDAE-46EB-B798-6D7019AF65F3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973A8-6C5A-44CD-BDC2-4CB2EF05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19BE9-789E-44B1-90E7-8DAC18A4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7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8AC43-EBCB-4C74-81BE-31235F5A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2023E-7833-4985-8EAC-F1C9DFF4F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196C3-3202-4B1C-9F90-28E4924F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B60-091F-4DC4-96FB-003F9384474E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52358-794F-4DF9-9827-A18DF44F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58359-0D88-4A0E-AE35-EA12D5EA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1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64C6B-F497-46CA-8638-9C83F256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E9AD5-FFE9-4F3F-B24D-E90A52EBE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DF812-2CC8-406B-8837-B213FA0E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F11CC-FB92-47C1-A865-F3D8D2EA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42F4-D773-4D4A-8591-CF3386A2D9B6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4E100-B22C-49F2-A4B0-BB7394AB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04948-0A34-4A07-B63E-695F9005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6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0FBCC-2F6E-4019-A148-A9E6D4C8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64F2A-0AB4-4D32-9F4C-D501D602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72B812-9FE3-4078-8B50-F65220895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5FFE9A-DD81-4014-9059-043029AA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5CC723-B0C0-4CE6-A303-C9F139FE2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F46529-A23E-468B-A117-15F50D5A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A6E1-881A-4ED4-B4E8-A8917D73326B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8ED5B8-4C68-43CE-ADB5-4F243292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CB3315-2BAD-4A80-AC1B-443FA213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1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E991D-0A94-46CD-ABA3-A5EF65FE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B0DF38-0E92-4796-ACCB-3FC544EA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2B85-1102-427D-8AA8-E7E32BF51F84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52BA95-8D76-4117-9450-99ECD6DE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4518E9-3ED6-4950-BBBF-56698942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6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EB365C-C08E-409A-8464-5C041207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385E-6D8D-4D37-A0FE-3E8A178E5EA7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E6BC61-F978-45B5-A6B2-B16F14E8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AD7025-B289-49E6-B8AA-2E3058AA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0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52F5-30BC-4F8D-9CC5-6F0472FC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A20B-F435-4CC5-92D4-F34ED13B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E5152-F1F4-474B-9952-D2DE9BF8C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520B79-3CD9-4C2C-8C7C-CB002D22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D884-AA6B-4A78-B687-53F5CF907921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5BAC22-5C07-4CBE-8320-BB59E422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59C6D-9F75-4E0C-9DF6-7090F736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3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0E8A3-81B0-48BF-BA43-309D0EBC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6393-686E-42F9-B6C4-0D651A2A5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5D93D-EA76-4F8E-AD18-DF875857C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2F50C-CAD7-47FB-91EE-96F3DC58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13DC-C328-4912-B47D-2E625E9F636E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FCA27-1F2B-44A0-8B1B-B6A1F92E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C36B1-CCB6-4D4C-BCF4-505EF9BA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9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766277-34C9-4EFF-AC24-13FA90BD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C005F-0860-4409-A9DD-E66D5627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3ADC8-08C6-4CAD-B3BE-E833E944F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1DEE4-7D50-41C6-86B1-B7053B336FED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B8666-8A43-4688-8124-5EF8BB381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8D062-6123-440B-B903-D5153B4A1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6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46B66B-3250-4A6D-9B6D-4667A4BD7B3B}"/>
              </a:ext>
            </a:extLst>
          </p:cNvPr>
          <p:cNvSpPr txBox="1"/>
          <p:nvPr/>
        </p:nvSpPr>
        <p:spPr>
          <a:xfrm>
            <a:off x="1891003" y="1847461"/>
            <a:ext cx="7937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 introduction on prompt-based learning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9EEBBE-C40A-46EA-AB56-34C9189CDFCD}"/>
              </a:ext>
            </a:extLst>
          </p:cNvPr>
          <p:cNvSpPr txBox="1"/>
          <p:nvPr/>
        </p:nvSpPr>
        <p:spPr>
          <a:xfrm>
            <a:off x="4360506" y="3017680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Bran	2021.11.3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328DC-EAC7-4218-99F8-F1B272CD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420318-BC89-45CA-97C1-1A033A87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1D636B-771E-45E6-8C21-325AF2A5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93" y="1015704"/>
            <a:ext cx="4367876" cy="52665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925BAB-5A6B-4808-9660-9C06E5635BE3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Result on SNLI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943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B97131-FE79-480D-9C89-5FA4B4FA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D73693-CB0D-4B11-B401-89362E38C23A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Automated Template</a:t>
            </a:r>
            <a:endParaRPr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2A1E6E-78D9-4087-AA9D-8819FF34EEED}"/>
              </a:ext>
            </a:extLst>
          </p:cNvPr>
          <p:cNvSpPr txBox="1"/>
          <p:nvPr/>
        </p:nvSpPr>
        <p:spPr>
          <a:xfrm>
            <a:off x="597747" y="858782"/>
            <a:ext cx="801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Making Pre-trained Language Models Better Few-shot Learners, </a:t>
            </a:r>
            <a:r>
              <a:rPr lang="en-US" altLang="zh-CN" i="1" dirty="0"/>
              <a:t>ACL 2021</a:t>
            </a:r>
            <a:endParaRPr lang="zh-CN" altLang="en-US" i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F03DB6-B165-4F09-9FD9-0A37108C8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1" y="2365324"/>
            <a:ext cx="7430770" cy="37640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F06ECE-A6C2-4609-8588-0901F89CC24F}"/>
              </a:ext>
            </a:extLst>
          </p:cNvPr>
          <p:cNvSpPr txBox="1"/>
          <p:nvPr/>
        </p:nvSpPr>
        <p:spPr>
          <a:xfrm>
            <a:off x="745066" y="1612053"/>
            <a:ext cx="65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Use pretrained seq2seq model into template search process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78AE33-45E2-419C-A67C-43B4AE97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782" y="2269279"/>
            <a:ext cx="3601297" cy="3612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D77A692-A004-4B14-A86D-A5187949A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781" y="2919423"/>
            <a:ext cx="3601297" cy="7522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DECDA34-341F-41B5-AC68-AEDA5498CB15}"/>
              </a:ext>
            </a:extLst>
          </p:cNvPr>
          <p:cNvSpPr txBox="1"/>
          <p:nvPr/>
        </p:nvSpPr>
        <p:spPr>
          <a:xfrm>
            <a:off x="7826587" y="3111977"/>
            <a:ext cx="3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46F9BC-2BA1-42C7-BC1C-A2532F3EF905}"/>
              </a:ext>
            </a:extLst>
          </p:cNvPr>
          <p:cNvCxnSpPr/>
          <p:nvPr/>
        </p:nvCxnSpPr>
        <p:spPr>
          <a:xfrm flipH="1">
            <a:off x="7826587" y="3813387"/>
            <a:ext cx="2155613" cy="2573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4E06B71-08EF-4B01-9350-EF66433B83B4}"/>
              </a:ext>
            </a:extLst>
          </p:cNvPr>
          <p:cNvSpPr txBox="1"/>
          <p:nvPr/>
        </p:nvSpPr>
        <p:spPr>
          <a:xfrm>
            <a:off x="9022079" y="3916924"/>
            <a:ext cx="282299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Decode with beam search width 100 to get a large set of diverse templates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EC0ECB-FE42-4DD5-AA57-DE342A890591}"/>
              </a:ext>
            </a:extLst>
          </p:cNvPr>
          <p:cNvCxnSpPr>
            <a:cxnSpLocks/>
          </p:cNvCxnSpPr>
          <p:nvPr/>
        </p:nvCxnSpPr>
        <p:spPr>
          <a:xfrm flipH="1" flipV="1">
            <a:off x="7697634" y="5064162"/>
            <a:ext cx="696089" cy="7661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4861837-7630-4B42-9BF6-9B6B1A459CD6}"/>
              </a:ext>
            </a:extLst>
          </p:cNvPr>
          <p:cNvSpPr txBox="1"/>
          <p:nvPr/>
        </p:nvSpPr>
        <p:spPr>
          <a:xfrm>
            <a:off x="8610600" y="5676052"/>
            <a:ext cx="345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Fine-tune on training set and evaluate on development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0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8152E3-7684-41F6-9E0E-1EFA0A1D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85CA98-EFDD-460F-8FB8-E08A0D8643E3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Automated Template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9911BD-BE1B-4D86-8293-4EDC9B71C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14" y="1000370"/>
            <a:ext cx="8948586" cy="52792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9B0C028-5317-4786-83A1-384451F16EF6}"/>
              </a:ext>
            </a:extLst>
          </p:cNvPr>
          <p:cNvSpPr/>
          <p:nvPr/>
        </p:nvSpPr>
        <p:spPr>
          <a:xfrm>
            <a:off x="1098596" y="2940553"/>
            <a:ext cx="8883604" cy="1907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F3814-7AC8-437B-99DB-AE7AC1494F2E}"/>
              </a:ext>
            </a:extLst>
          </p:cNvPr>
          <p:cNvSpPr txBox="1"/>
          <p:nvPr/>
        </p:nvSpPr>
        <p:spPr>
          <a:xfrm>
            <a:off x="3651021" y="619168"/>
            <a:ext cx="709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RoBERTa-large, few-shot(16 examples per class)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1356D2-2E5A-4388-9EAD-D0A8D0179C3A}"/>
              </a:ext>
            </a:extLst>
          </p:cNvPr>
          <p:cNvSpPr/>
          <p:nvPr/>
        </p:nvSpPr>
        <p:spPr>
          <a:xfrm>
            <a:off x="1066105" y="5474340"/>
            <a:ext cx="8883604" cy="1907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5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78E937-C381-440C-A824-AFA53AED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691449-16F4-4405-8664-09278F86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49" y="1105025"/>
            <a:ext cx="4793953" cy="17093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13135D-6833-4652-8DFA-270BB2B99E6B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Automated Template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F92394-3F56-4F9B-B8E7-66F4BDFF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49" y="3540699"/>
            <a:ext cx="4924307" cy="170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4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7C6CF7-149C-454F-8CE6-A2346581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7BDEC6-654D-466E-8ABC-923B2291095E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Automated Template</a:t>
            </a:r>
            <a:endParaRPr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9F28C2-2530-4DFA-9DDE-737E0B4D3404}"/>
              </a:ext>
            </a:extLst>
          </p:cNvPr>
          <p:cNvSpPr txBox="1"/>
          <p:nvPr/>
        </p:nvSpPr>
        <p:spPr>
          <a:xfrm>
            <a:off x="731301" y="936601"/>
            <a:ext cx="787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Prefix-Tuning: Optimizing Continuous Prompts for Generation</a:t>
            </a:r>
            <a:r>
              <a:rPr lang="en-US" altLang="zh-CN" dirty="0"/>
              <a:t>, </a:t>
            </a:r>
            <a:r>
              <a:rPr lang="en-US" altLang="zh-CN" i="1" dirty="0" err="1"/>
              <a:t>arXiv</a:t>
            </a:r>
            <a:r>
              <a:rPr lang="en-US" altLang="zh-CN" i="1" dirty="0"/>
              <a:t>, 2021</a:t>
            </a:r>
            <a:endParaRPr lang="zh-CN" altLang="en-US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F34373-2162-4688-B6A2-31C8D743A938}"/>
              </a:ext>
            </a:extLst>
          </p:cNvPr>
          <p:cNvSpPr txBox="1"/>
          <p:nvPr/>
        </p:nvSpPr>
        <p:spPr>
          <a:xfrm>
            <a:off x="745066" y="1612053"/>
            <a:ext cx="65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Use continues prompt instead of discrete prompt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C3795B-C2F7-4BC6-9041-08E064F9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24" y="2287505"/>
            <a:ext cx="5393377" cy="39606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437705-D102-4BA8-8B73-7C294FFD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47" y="3251397"/>
            <a:ext cx="2584803" cy="4799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3F8D4B0-DCC5-4302-8519-84D1B3CE732F}"/>
              </a:ext>
            </a:extLst>
          </p:cNvPr>
          <p:cNvSpPr txBox="1"/>
          <p:nvPr/>
        </p:nvSpPr>
        <p:spPr>
          <a:xfrm>
            <a:off x="7973041" y="4407540"/>
            <a:ext cx="3526031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Prefix can be initial randomly or with discrete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92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B7EFBF-5C74-4CAE-BC89-4D637A21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A26311-A3F5-4A83-8F8A-337029E2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34" y="1843777"/>
            <a:ext cx="5969091" cy="24894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34B13D-85A8-42C0-8F23-68142652EE89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Automated Template</a:t>
            </a:r>
            <a:endParaRPr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BC24BE-1826-4A1E-9A9E-CB45DE152805}"/>
              </a:ext>
            </a:extLst>
          </p:cNvPr>
          <p:cNvSpPr txBox="1"/>
          <p:nvPr/>
        </p:nvSpPr>
        <p:spPr>
          <a:xfrm>
            <a:off x="1355153" y="5177214"/>
            <a:ext cx="687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“2%” means only using 2% trainable parameters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09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68E5A6-4F80-46A8-9093-70188D6E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59AE68-3E27-4D3D-B1E3-82570921B60F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Multi Prompts</a:t>
            </a:r>
            <a:endParaRPr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4F9444-1365-40C6-B758-4A2FFF055948}"/>
              </a:ext>
            </a:extLst>
          </p:cNvPr>
          <p:cNvSpPr txBox="1"/>
          <p:nvPr/>
        </p:nvSpPr>
        <p:spPr>
          <a:xfrm>
            <a:off x="690735" y="1830445"/>
            <a:ext cx="1003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Exploiting Cloze Questions for Few Shot Text Classification and Natural Language Inference</a:t>
            </a:r>
            <a:r>
              <a:rPr lang="en-US" altLang="zh-CN" dirty="0"/>
              <a:t>, </a:t>
            </a:r>
            <a:r>
              <a:rPr lang="en-US" altLang="zh-CN" i="1" dirty="0"/>
              <a:t>EACL, 2020</a:t>
            </a:r>
            <a:endParaRPr lang="zh-CN" altLang="en-US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7B074E-48CE-48D7-89B6-487DB1F67CC5}"/>
              </a:ext>
            </a:extLst>
          </p:cNvPr>
          <p:cNvSpPr txBox="1"/>
          <p:nvPr/>
        </p:nvSpPr>
        <p:spPr>
          <a:xfrm>
            <a:off x="690735" y="2861953"/>
            <a:ext cx="65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Combine multi prompts in a knowledge distillation way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1496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787332-8E60-4C0F-90DB-93A707FE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19903C-D1B3-4D66-9A4B-09E794BDB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0367"/>
            <a:ext cx="6191463" cy="57659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3C8699F-A87B-47C7-8B97-5D4FD89A8F90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Multi Prompts</a:t>
            </a:r>
            <a:endParaRPr lang="zh-CN" altLang="en-US" sz="2000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B19FACA-36BF-4D02-ABC0-0AC19987A90C}"/>
              </a:ext>
            </a:extLst>
          </p:cNvPr>
          <p:cNvCxnSpPr>
            <a:cxnSpLocks/>
          </p:cNvCxnSpPr>
          <p:nvPr/>
        </p:nvCxnSpPr>
        <p:spPr>
          <a:xfrm flipH="1">
            <a:off x="6463295" y="2216927"/>
            <a:ext cx="1338547" cy="10673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CD0CD78-C5BF-4737-8AC0-8DFC16B53088}"/>
              </a:ext>
            </a:extLst>
          </p:cNvPr>
          <p:cNvCxnSpPr>
            <a:cxnSpLocks/>
          </p:cNvCxnSpPr>
          <p:nvPr/>
        </p:nvCxnSpPr>
        <p:spPr>
          <a:xfrm flipH="1">
            <a:off x="5827691" y="2131408"/>
            <a:ext cx="1888792" cy="1134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E85910-4F66-44DB-B935-12A19D66E8A8}"/>
              </a:ext>
            </a:extLst>
          </p:cNvPr>
          <p:cNvCxnSpPr/>
          <p:nvPr/>
        </p:nvCxnSpPr>
        <p:spPr>
          <a:xfrm flipH="1">
            <a:off x="5106728" y="2050777"/>
            <a:ext cx="2506377" cy="11709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733A194-DB18-43BF-9DBA-C808E8AEFA0C}"/>
              </a:ext>
            </a:extLst>
          </p:cNvPr>
          <p:cNvSpPr txBox="1"/>
          <p:nvPr/>
        </p:nvSpPr>
        <p:spPr>
          <a:xfrm>
            <a:off x="7801842" y="1570596"/>
            <a:ext cx="213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PLM fine tuned on different prompts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05B816B-24DB-4734-AB75-932BD705C7FC}"/>
              </a:ext>
            </a:extLst>
          </p:cNvPr>
          <p:cNvCxnSpPr>
            <a:cxnSpLocks/>
          </p:cNvCxnSpPr>
          <p:nvPr/>
        </p:nvCxnSpPr>
        <p:spPr>
          <a:xfrm flipH="1">
            <a:off x="6126059" y="5844878"/>
            <a:ext cx="100650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320C14D-3E55-44FC-9F8A-B9AA7B33E66E}"/>
              </a:ext>
            </a:extLst>
          </p:cNvPr>
          <p:cNvSpPr txBox="1"/>
          <p:nvPr/>
        </p:nvSpPr>
        <p:spPr>
          <a:xfrm>
            <a:off x="7223103" y="5553783"/>
            <a:ext cx="171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 a new classifier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89B4B3-DD1B-48D2-868D-E23D74C8FCAA}"/>
              </a:ext>
            </a:extLst>
          </p:cNvPr>
          <p:cNvSpPr txBox="1"/>
          <p:nvPr/>
        </p:nvSpPr>
        <p:spPr>
          <a:xfrm>
            <a:off x="7501272" y="3970052"/>
            <a:ext cx="341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ensemble model to label the unlabeled data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DF38FA0-A793-418F-87F4-9DCA6A4E58A3}"/>
              </a:ext>
            </a:extLst>
          </p:cNvPr>
          <p:cNvCxnSpPr>
            <a:cxnSpLocks/>
          </p:cNvCxnSpPr>
          <p:nvPr/>
        </p:nvCxnSpPr>
        <p:spPr>
          <a:xfrm flipH="1">
            <a:off x="6494763" y="4214527"/>
            <a:ext cx="100650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F8017B-7F51-408E-A569-C5029C4B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451AB9-DAC7-4008-ABD7-82D9780F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62" y="904696"/>
            <a:ext cx="10210334" cy="50486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48734C-A29B-4A5D-9F61-4DE8BB6F08FF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Multi Prompts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397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FF5CDC-577D-429A-9754-F50D99D4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b="1" smtClean="0"/>
              <a:t>19</a:t>
            </a:fld>
            <a:endParaRPr lang="zh-CN" altLang="en-US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A8681A-F571-4074-A9F8-919BD2363642}"/>
              </a:ext>
            </a:extLst>
          </p:cNvPr>
          <p:cNvSpPr txBox="1"/>
          <p:nvPr/>
        </p:nvSpPr>
        <p:spPr>
          <a:xfrm>
            <a:off x="460586" y="311573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Conclusion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459CA3-A2D5-4E1A-9C3F-0EC0CEFC1207}"/>
              </a:ext>
            </a:extLst>
          </p:cNvPr>
          <p:cNvSpPr txBox="1"/>
          <p:nvPr/>
        </p:nvSpPr>
        <p:spPr>
          <a:xfrm>
            <a:off x="839893" y="1442721"/>
            <a:ext cx="8195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Prompt based-learning is better than fully supervised model in zero-shot and few-shot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However, how to design a suitable prompt is still a problem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923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2CAF18-3843-4E85-8261-E2E0BA0E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1FF1DE-CF94-4485-B69E-9A648B426ECF}"/>
              </a:ext>
            </a:extLst>
          </p:cNvPr>
          <p:cNvSpPr txBox="1"/>
          <p:nvPr/>
        </p:nvSpPr>
        <p:spPr>
          <a:xfrm>
            <a:off x="721568" y="422987"/>
            <a:ext cx="268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Context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B74D44-728E-405E-B5FE-6A5596E6CD70}"/>
              </a:ext>
            </a:extLst>
          </p:cNvPr>
          <p:cNvSpPr txBox="1"/>
          <p:nvPr/>
        </p:nvSpPr>
        <p:spPr>
          <a:xfrm>
            <a:off x="721568" y="1407329"/>
            <a:ext cx="8055428" cy="39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What is prompt-based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How to design prompts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Manual Template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Automated Template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Multi prompts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429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EBD7C1-3DA3-44BD-A786-D6E5494E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7C038D-3633-4F55-B101-F826BA600FD5}"/>
              </a:ext>
            </a:extLst>
          </p:cNvPr>
          <p:cNvSpPr txBox="1"/>
          <p:nvPr/>
        </p:nvSpPr>
        <p:spPr>
          <a:xfrm>
            <a:off x="4903893" y="2289387"/>
            <a:ext cx="195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Thanks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03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What is prompt-based learning</a:t>
            </a:r>
            <a:endParaRPr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018E64-885C-4722-BE93-635BD595E8D3}"/>
              </a:ext>
            </a:extLst>
          </p:cNvPr>
          <p:cNvSpPr txBox="1"/>
          <p:nvPr/>
        </p:nvSpPr>
        <p:spPr>
          <a:xfrm>
            <a:off x="646922" y="1555102"/>
            <a:ext cx="30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b="1" dirty="0"/>
              <a:t>Machine translation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9414E8-94D2-4D93-8A9F-39670F5B7878}"/>
              </a:ext>
            </a:extLst>
          </p:cNvPr>
          <p:cNvSpPr txBox="1"/>
          <p:nvPr/>
        </p:nvSpPr>
        <p:spPr>
          <a:xfrm>
            <a:off x="646922" y="932317"/>
            <a:ext cx="32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Data: (x, y)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5C6AB5-37EA-4623-B931-FFCE56F18C25}"/>
              </a:ext>
            </a:extLst>
          </p:cNvPr>
          <p:cNvSpPr txBox="1"/>
          <p:nvPr/>
        </p:nvSpPr>
        <p:spPr>
          <a:xfrm>
            <a:off x="1262742" y="2108719"/>
            <a:ext cx="796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x: I missed the bus today	y:</a:t>
            </a:r>
            <a:r>
              <a:rPr lang="zh-CN" altLang="en-US" dirty="0"/>
              <a:t>今天我错过了公交车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50FB83-B964-4054-B86B-DFE144A09643}"/>
              </a:ext>
            </a:extLst>
          </p:cNvPr>
          <p:cNvSpPr txBox="1"/>
          <p:nvPr/>
        </p:nvSpPr>
        <p:spPr>
          <a:xfrm>
            <a:off x="2786744" y="2944528"/>
            <a:ext cx="753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Input:  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English: </a:t>
            </a:r>
            <a:r>
              <a:rPr lang="zh-CN" altLang="en-US" dirty="0"/>
              <a:t>I missed the bus today. </a:t>
            </a:r>
            <a:r>
              <a:rPr lang="en-US" altLang="zh-CN" dirty="0">
                <a:solidFill>
                  <a:srgbClr val="FF0000"/>
                </a:solidFill>
              </a:rPr>
              <a:t>Chinese</a:t>
            </a:r>
            <a:r>
              <a:rPr lang="zh-CN" altLang="en-US" dirty="0">
                <a:solidFill>
                  <a:srgbClr val="FF0000"/>
                </a:solidFill>
              </a:rPr>
              <a:t>:</a:t>
            </a:r>
            <a:r>
              <a:rPr lang="zh-CN" altLang="en-US" dirty="0"/>
              <a:t> </a:t>
            </a:r>
            <a:r>
              <a:rPr lang="en-US" altLang="zh-CN" dirty="0"/>
              <a:t>________________________”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49EEEA-7C44-4E77-808F-9C0FD942A338}"/>
              </a:ext>
            </a:extLst>
          </p:cNvPr>
          <p:cNvSpPr txBox="1"/>
          <p:nvPr/>
        </p:nvSpPr>
        <p:spPr>
          <a:xfrm>
            <a:off x="783771" y="2944528"/>
            <a:ext cx="251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Prompt-based: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438C6C-DF2C-4FF1-9CE3-EFC81B2284A4}"/>
              </a:ext>
            </a:extLst>
          </p:cNvPr>
          <p:cNvSpPr txBox="1"/>
          <p:nvPr/>
        </p:nvSpPr>
        <p:spPr>
          <a:xfrm>
            <a:off x="646922" y="4009053"/>
            <a:ext cx="30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b="1" dirty="0"/>
              <a:t>Sentiment analysis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B22177-7596-4957-9209-8D7BF4BEAAAC}"/>
              </a:ext>
            </a:extLst>
          </p:cNvPr>
          <p:cNvSpPr txBox="1"/>
          <p:nvPr/>
        </p:nvSpPr>
        <p:spPr>
          <a:xfrm>
            <a:off x="1262742" y="4562670"/>
            <a:ext cx="796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x: I missed the bus today	y: </a:t>
            </a:r>
            <a:r>
              <a:rPr lang="fr-FR" altLang="zh-CN" dirty="0"/>
              <a:t>negative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8FE510-66B7-4B10-9974-0BB5286E81C4}"/>
              </a:ext>
            </a:extLst>
          </p:cNvPr>
          <p:cNvSpPr txBox="1"/>
          <p:nvPr/>
        </p:nvSpPr>
        <p:spPr>
          <a:xfrm>
            <a:off x="2786744" y="5398479"/>
            <a:ext cx="753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Input: </a:t>
            </a:r>
            <a:r>
              <a:rPr lang="zh-CN" altLang="en-US" dirty="0"/>
              <a:t>“I missed the bus today. 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felt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_________”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63257E-B2F2-43C8-BAA5-6E1BE0E4A1D0}"/>
              </a:ext>
            </a:extLst>
          </p:cNvPr>
          <p:cNvSpPr txBox="1"/>
          <p:nvPr/>
        </p:nvSpPr>
        <p:spPr>
          <a:xfrm>
            <a:off x="783771" y="5398479"/>
            <a:ext cx="251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Prompt-based: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DB5F194-3E28-4ABD-ADC3-BB9AAFC6CBDC}"/>
              </a:ext>
            </a:extLst>
          </p:cNvPr>
          <p:cNvCxnSpPr/>
          <p:nvPr/>
        </p:nvCxnSpPr>
        <p:spPr>
          <a:xfrm>
            <a:off x="7887477" y="5636599"/>
            <a:ext cx="10263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E26FFD4-8251-4B14-BA67-6FEE18072CF8}"/>
              </a:ext>
            </a:extLst>
          </p:cNvPr>
          <p:cNvSpPr txBox="1"/>
          <p:nvPr/>
        </p:nvSpPr>
        <p:spPr>
          <a:xfrm>
            <a:off x="7838027" y="5061158"/>
            <a:ext cx="12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mapping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A6CB83-8F5A-493C-8AFD-71E895A2A7AA}"/>
              </a:ext>
            </a:extLst>
          </p:cNvPr>
          <p:cNvSpPr txBox="1"/>
          <p:nvPr/>
        </p:nvSpPr>
        <p:spPr>
          <a:xfrm>
            <a:off x="8987942" y="5237881"/>
            <a:ext cx="2936895" cy="7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Negative:   terrible, bad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Positive:     good, great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DC8F0A-2E4E-4CAD-9AC5-360CFC5DF42B}"/>
              </a:ext>
            </a:extLst>
          </p:cNvPr>
          <p:cNvSpPr txBox="1"/>
          <p:nvPr/>
        </p:nvSpPr>
        <p:spPr>
          <a:xfrm>
            <a:off x="7598071" y="2875176"/>
            <a:ext cx="2276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今天我错过了公交车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A64C59-C484-41A2-8B3D-5A5445707A58}"/>
              </a:ext>
            </a:extLst>
          </p:cNvPr>
          <p:cNvSpPr txBox="1"/>
          <p:nvPr/>
        </p:nvSpPr>
        <p:spPr>
          <a:xfrm>
            <a:off x="6652344" y="5318254"/>
            <a:ext cx="883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terrible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90357E-1601-46FB-A5BF-66D13801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98013C-1D10-473C-833F-EDC07193FF58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What is prompt-based learning</a:t>
            </a:r>
            <a:endParaRPr lang="zh-CN" altLang="en-US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9C8FDC-D705-459A-A3A7-8F165E7E7174}"/>
              </a:ext>
            </a:extLst>
          </p:cNvPr>
          <p:cNvSpPr txBox="1"/>
          <p:nvPr/>
        </p:nvSpPr>
        <p:spPr>
          <a:xfrm>
            <a:off x="501226" y="1124373"/>
            <a:ext cx="810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Quiz: Can you design a prompt for summarization task 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E0119E-C481-40A4-8713-0271617DD15C}"/>
              </a:ext>
            </a:extLst>
          </p:cNvPr>
          <p:cNvSpPr txBox="1"/>
          <p:nvPr/>
        </p:nvSpPr>
        <p:spPr>
          <a:xfrm>
            <a:off x="796712" y="4492649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>
                <a:solidFill>
                  <a:srgbClr val="FF0000"/>
                </a:solidFill>
              </a:rPr>
              <a:t>Text: </a:t>
            </a:r>
            <a:r>
              <a:rPr lang="en-US" altLang="zh-CN" dirty="0"/>
              <a:t>[x] </a:t>
            </a:r>
            <a:r>
              <a:rPr lang="en-US" altLang="zh-CN" dirty="0">
                <a:solidFill>
                  <a:srgbClr val="FF0000"/>
                </a:solidFill>
              </a:rPr>
              <a:t>Summary: </a:t>
            </a:r>
            <a:r>
              <a:rPr lang="en-US" altLang="zh-CN" dirty="0"/>
              <a:t>[y]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4A2DF5-B35B-4C5D-9A6A-23F8F20758B7}"/>
              </a:ext>
            </a:extLst>
          </p:cNvPr>
          <p:cNvSpPr txBox="1"/>
          <p:nvPr/>
        </p:nvSpPr>
        <p:spPr>
          <a:xfrm>
            <a:off x="1070187" y="2031547"/>
            <a:ext cx="4422986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X</a:t>
            </a:r>
            <a:r>
              <a:rPr lang="en-US" altLang="zh-CN" dirty="0"/>
              <a:t>: State authorities dispatched emergency crews Tuesday to survey the damage after an onslaught of severe weather in Mississippi…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3BC633-269E-483F-9F48-4C28D508DF33}"/>
              </a:ext>
            </a:extLst>
          </p:cNvPr>
          <p:cNvSpPr txBox="1"/>
          <p:nvPr/>
        </p:nvSpPr>
        <p:spPr>
          <a:xfrm>
            <a:off x="6170506" y="2031547"/>
            <a:ext cx="3278293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Y</a:t>
            </a:r>
            <a:r>
              <a:rPr lang="en-US" altLang="zh-CN" dirty="0"/>
              <a:t>: six people hospitalized after a storm in Attala county.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D2451F-B14A-4189-BD36-EFDCA5879516}"/>
              </a:ext>
            </a:extLst>
          </p:cNvPr>
          <p:cNvSpPr txBox="1"/>
          <p:nvPr/>
        </p:nvSpPr>
        <p:spPr>
          <a:xfrm>
            <a:off x="796712" y="50961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[X] </a:t>
            </a:r>
            <a:r>
              <a:rPr lang="zh-CN" altLang="en-US" dirty="0">
                <a:solidFill>
                  <a:srgbClr val="FF0000"/>
                </a:solidFill>
              </a:rPr>
              <a:t>TL;DR: </a:t>
            </a:r>
            <a:r>
              <a:rPr lang="zh-CN" altLang="en-US" dirty="0"/>
              <a:t>[</a:t>
            </a:r>
            <a:r>
              <a:rPr lang="en-US" altLang="zh-CN" dirty="0"/>
              <a:t>y</a:t>
            </a:r>
            <a:r>
              <a:rPr lang="zh-CN" altLang="en-US" dirty="0"/>
              <a:t>]     </a:t>
            </a:r>
            <a:r>
              <a:rPr lang="en-US" altLang="zh-CN" dirty="0"/>
              <a:t>( used in GPT-2)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92DBE9-4C47-40F1-BBDA-CA6A0D967620}"/>
              </a:ext>
            </a:extLst>
          </p:cNvPr>
          <p:cNvSpPr txBox="1"/>
          <p:nvPr/>
        </p:nvSpPr>
        <p:spPr>
          <a:xfrm>
            <a:off x="796712" y="5699715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3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13383E-C17D-4F4C-800F-9289876B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1010B4-3207-4D0A-8321-86407E0CD371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What is prompt-based learning</a:t>
            </a:r>
            <a:endParaRPr lang="zh-CN" altLang="en-US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5735FE-D616-49D0-9654-D92B1780579E}"/>
              </a:ext>
            </a:extLst>
          </p:cNvPr>
          <p:cNvSpPr txBox="1"/>
          <p:nvPr/>
        </p:nvSpPr>
        <p:spPr>
          <a:xfrm>
            <a:off x="609599" y="1016000"/>
            <a:ext cx="289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Advantages:</a:t>
            </a:r>
            <a:endParaRPr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341BC7-863D-422D-8AA1-E1208A0BC407}"/>
              </a:ext>
            </a:extLst>
          </p:cNvPr>
          <p:cNvSpPr txBox="1"/>
          <p:nvPr/>
        </p:nvSpPr>
        <p:spPr>
          <a:xfrm>
            <a:off x="927946" y="1503681"/>
            <a:ext cx="10121054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Fine-tunning is not necessary. You can adapt pretrained models to new scenarios with </a:t>
            </a:r>
            <a:r>
              <a:rPr lang="en-US" altLang="zh-CN" b="1" dirty="0"/>
              <a:t>few</a:t>
            </a:r>
            <a:r>
              <a:rPr lang="en-US" altLang="zh-CN" dirty="0"/>
              <a:t> or </a:t>
            </a:r>
            <a:r>
              <a:rPr lang="en-US" altLang="zh-CN" b="1" dirty="0"/>
              <a:t>no labeled </a:t>
            </a:r>
            <a:r>
              <a:rPr lang="en-US" altLang="zh-CN" dirty="0"/>
              <a:t>data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Usually </a:t>
            </a:r>
            <a:r>
              <a:rPr lang="en-US" altLang="zh-CN" b="1" dirty="0"/>
              <a:t>outperform</a:t>
            </a:r>
            <a:r>
              <a:rPr lang="en-US" altLang="zh-CN" dirty="0"/>
              <a:t> than traditional models in zero-shot and few-shot settings.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Save GPU resources …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38A07-233D-4F15-864F-3C699FB2AD2E}"/>
              </a:ext>
            </a:extLst>
          </p:cNvPr>
          <p:cNvSpPr txBox="1"/>
          <p:nvPr/>
        </p:nvSpPr>
        <p:spPr>
          <a:xfrm>
            <a:off x="609598" y="3429000"/>
            <a:ext cx="289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Disadvantages: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4817F7-5564-475B-95E3-51AD64ECD1BF}"/>
              </a:ext>
            </a:extLst>
          </p:cNvPr>
          <p:cNvSpPr txBox="1"/>
          <p:nvPr/>
        </p:nvSpPr>
        <p:spPr>
          <a:xfrm>
            <a:off x="982133" y="4036907"/>
            <a:ext cx="702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 to consider the following problems: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E9B252-0DF7-4C9E-9008-FC3CBBE40CD9}"/>
              </a:ext>
            </a:extLst>
          </p:cNvPr>
          <p:cNvSpPr txBox="1"/>
          <p:nvPr/>
        </p:nvSpPr>
        <p:spPr>
          <a:xfrm>
            <a:off x="1097280" y="4498251"/>
            <a:ext cx="6380480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Which pretrained model to use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How to design the prompts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How to design the mapping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Tunning strategies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368862-F79D-46F0-AF2B-FA3B38DFCE48}"/>
              </a:ext>
            </a:extLst>
          </p:cNvPr>
          <p:cNvSpPr/>
          <p:nvPr/>
        </p:nvSpPr>
        <p:spPr>
          <a:xfrm>
            <a:off x="982133" y="5005493"/>
            <a:ext cx="3664374" cy="4001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02E09C-91E2-4601-8625-52F96161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5F289A-E57C-4DBF-8ADA-C58F37080E1E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Manual Template</a:t>
            </a:r>
            <a:endParaRPr lang="zh-CN" altLang="en-US" sz="2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D9730F-E1A5-4C09-B6FB-539962234E38}"/>
              </a:ext>
            </a:extLst>
          </p:cNvPr>
          <p:cNvSpPr txBox="1"/>
          <p:nvPr/>
        </p:nvSpPr>
        <p:spPr>
          <a:xfrm>
            <a:off x="373223" y="955453"/>
            <a:ext cx="30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b="1" dirty="0"/>
              <a:t>Multi-choice QA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02B6E8-FC7D-4A54-8978-50D60E7A810D}"/>
              </a:ext>
            </a:extLst>
          </p:cNvPr>
          <p:cNvSpPr txBox="1"/>
          <p:nvPr/>
        </p:nvSpPr>
        <p:spPr>
          <a:xfrm>
            <a:off x="503854" y="1479130"/>
            <a:ext cx="1126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Prompt</a:t>
            </a:r>
            <a:r>
              <a:rPr lang="zh-CN" altLang="en-US" dirty="0"/>
              <a:t> Which of these choices best describes the following document? ”[Class A]”, ”[Class B]”, ”[Class C]”. [X][Z]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A46F49-7176-4845-9FE5-F33058A5F0A3}"/>
              </a:ext>
            </a:extLst>
          </p:cNvPr>
          <p:cNvSpPr txBox="1"/>
          <p:nvPr/>
        </p:nvSpPr>
        <p:spPr>
          <a:xfrm>
            <a:off x="503854" y="19707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Answer</a:t>
            </a:r>
            <a:r>
              <a:rPr lang="zh-CN" altLang="en-US" dirty="0"/>
              <a:t> [Class A], [Class B], [Class C]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099353-4F89-49A4-94F8-08627BA744DC}"/>
              </a:ext>
            </a:extLst>
          </p:cNvPr>
          <p:cNvSpPr txBox="1"/>
          <p:nvPr/>
        </p:nvSpPr>
        <p:spPr>
          <a:xfrm>
            <a:off x="391885" y="2629651"/>
            <a:ext cx="30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b="1" dirty="0"/>
              <a:t>Fact Probing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DE185F-B347-4912-9DBF-627AAB0E12BE}"/>
              </a:ext>
            </a:extLst>
          </p:cNvPr>
          <p:cNvSpPr txBox="1"/>
          <p:nvPr/>
        </p:nvSpPr>
        <p:spPr>
          <a:xfrm>
            <a:off x="503854" y="31817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Prompt</a:t>
            </a:r>
            <a:r>
              <a:rPr lang="zh-CN" altLang="en-US" dirty="0"/>
              <a:t> The official language of Mauritius is [Z].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F7180BC-4C5C-4993-8D7F-E096D0102F0C}"/>
              </a:ext>
            </a:extLst>
          </p:cNvPr>
          <p:cNvSpPr txBox="1"/>
          <p:nvPr/>
        </p:nvSpPr>
        <p:spPr>
          <a:xfrm>
            <a:off x="503854" y="36681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Answer</a:t>
            </a:r>
            <a:r>
              <a:rPr lang="zh-CN" altLang="en-US" dirty="0"/>
              <a:t> </a:t>
            </a:r>
            <a:r>
              <a:rPr lang="zh-CN" altLang="en-US" i="1" dirty="0"/>
              <a:t>V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A3E0F88-A9DB-4DD3-A5E8-EFD46AA1F374}"/>
              </a:ext>
            </a:extLst>
          </p:cNvPr>
          <p:cNvSpPr txBox="1"/>
          <p:nvPr/>
        </p:nvSpPr>
        <p:spPr>
          <a:xfrm>
            <a:off x="391885" y="4327074"/>
            <a:ext cx="30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b="1" dirty="0"/>
              <a:t>NLI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0458285-64C6-4E94-BBD4-6ACE7B5B172E}"/>
              </a:ext>
            </a:extLst>
          </p:cNvPr>
          <p:cNvSpPr txBox="1"/>
          <p:nvPr/>
        </p:nvSpPr>
        <p:spPr>
          <a:xfrm>
            <a:off x="503854" y="48248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Prompt</a:t>
            </a:r>
            <a:r>
              <a:rPr lang="zh-CN" altLang="en-US" dirty="0"/>
              <a:t> [X1]? [Z], [X2]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97ED24-7810-495F-A96D-21A2D2739793}"/>
              </a:ext>
            </a:extLst>
          </p:cNvPr>
          <p:cNvSpPr txBox="1"/>
          <p:nvPr/>
        </p:nvSpPr>
        <p:spPr>
          <a:xfrm>
            <a:off x="503854" y="52918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Answer</a:t>
            </a:r>
            <a:r>
              <a:rPr lang="zh-CN" altLang="en-US" dirty="0"/>
              <a:t> Yes, No, Maybe</a:t>
            </a:r>
          </a:p>
        </p:txBody>
      </p:sp>
    </p:spTree>
    <p:extLst>
      <p:ext uri="{BB962C8B-B14F-4D97-AF65-F5344CB8AC3E}">
        <p14:creationId xmlns:p14="http://schemas.microsoft.com/office/powerpoint/2010/main" val="110020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9" grpId="0"/>
      <p:bldP spid="21" grpId="0"/>
      <p:bldP spid="22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A60F00-A5A9-40E4-BB34-7707EEC3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AA8511-1C95-4468-90C2-0DE4C8CA1BA4}"/>
              </a:ext>
            </a:extLst>
          </p:cNvPr>
          <p:cNvSpPr txBox="1"/>
          <p:nvPr/>
        </p:nvSpPr>
        <p:spPr>
          <a:xfrm>
            <a:off x="616374" y="988907"/>
            <a:ext cx="470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Disadvantage: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8757E-5535-4082-9CEE-119644E000CD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Manual Template</a:t>
            </a:r>
            <a:endParaRPr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9D6348-D6FD-46BD-92EA-3309D03815F1}"/>
              </a:ext>
            </a:extLst>
          </p:cNvPr>
          <p:cNvSpPr txBox="1"/>
          <p:nvPr/>
        </p:nvSpPr>
        <p:spPr>
          <a:xfrm>
            <a:off x="1002453" y="1635238"/>
            <a:ext cx="7154333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Need expert knowledge to design the prompt template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It’s time consuming and non-intuitive for many task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Models are highly sensitive to the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83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DC244B-9295-4770-B5DE-4BA7D3BF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FF7BC1-4411-4F10-9DF2-0627F5A9A250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Automated Template</a:t>
            </a:r>
            <a:endParaRPr lang="zh-CN" altLang="en-US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50339-50C5-4F42-AC2E-DDCF597D8584}"/>
              </a:ext>
            </a:extLst>
          </p:cNvPr>
          <p:cNvSpPr txBox="1"/>
          <p:nvPr/>
        </p:nvSpPr>
        <p:spPr>
          <a:xfrm>
            <a:off x="535092" y="973928"/>
            <a:ext cx="860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Universal Adversarial Triggers for Attacking and Analyzing NLP</a:t>
            </a:r>
            <a:r>
              <a:rPr lang="en-US" altLang="zh-CN" dirty="0"/>
              <a:t>, </a:t>
            </a:r>
            <a:r>
              <a:rPr lang="en-US" altLang="zh-CN" i="1" dirty="0"/>
              <a:t>EMNLP 2020</a:t>
            </a:r>
            <a:endParaRPr lang="zh-CN" altLang="en-US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BC092A-CC06-4A3B-9B4D-2694D02822D4}"/>
              </a:ext>
            </a:extLst>
          </p:cNvPr>
          <p:cNvSpPr txBox="1"/>
          <p:nvPr/>
        </p:nvSpPr>
        <p:spPr>
          <a:xfrm>
            <a:off x="419945" y="1638324"/>
            <a:ext cx="10268373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U</a:t>
            </a:r>
            <a:r>
              <a:rPr lang="zh-CN" altLang="en-US" b="1" dirty="0"/>
              <a:t>niversal adversarial triggers</a:t>
            </a:r>
            <a:r>
              <a:rPr lang="zh-CN" altLang="en-US" dirty="0"/>
              <a:t>: input-agnostic sequences of tokens that trigger a model to produce a specific prediction when concatenated to any input from a dataset.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75C8501-BD00-4B8D-AD40-7CD777389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60" y="3121591"/>
            <a:ext cx="11446933" cy="17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4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C55843-3E42-4736-9621-97E00445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4E7D73-7AFF-4147-A6CF-72D207D94AEF}"/>
              </a:ext>
            </a:extLst>
          </p:cNvPr>
          <p:cNvSpPr txBox="1"/>
          <p:nvPr/>
        </p:nvSpPr>
        <p:spPr>
          <a:xfrm>
            <a:off x="292360" y="2787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Trigger Search Algorithm 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FEB6C9-5F46-49DD-8C66-828FF5C8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772" y="358985"/>
            <a:ext cx="5835227" cy="58352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7B59E9-632E-48C7-BCB8-5BCD7A99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73" y="2769649"/>
            <a:ext cx="3754698" cy="8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640</Words>
  <Application>Microsoft Office PowerPoint</Application>
  <PresentationFormat>宽屏</PresentationFormat>
  <Paragraphs>113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KJ</dc:creator>
  <cp:lastModifiedBy>Lee KJ</cp:lastModifiedBy>
  <cp:revision>5</cp:revision>
  <dcterms:created xsi:type="dcterms:W3CDTF">2021-11-03T02:56:51Z</dcterms:created>
  <dcterms:modified xsi:type="dcterms:W3CDTF">2021-11-03T07:49:09Z</dcterms:modified>
</cp:coreProperties>
</file>