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77" r:id="rId4"/>
    <p:sldId id="258" r:id="rId5"/>
    <p:sldId id="276" r:id="rId6"/>
    <p:sldId id="278" r:id="rId7"/>
    <p:sldId id="279" r:id="rId8"/>
    <p:sldId id="280" r:id="rId9"/>
    <p:sldId id="284" r:id="rId10"/>
    <p:sldId id="282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5" r:id="rId21"/>
    <p:sldId id="296" r:id="rId22"/>
    <p:sldId id="283" r:id="rId23"/>
    <p:sldId id="294" r:id="rId24"/>
    <p:sldId id="299" r:id="rId25"/>
    <p:sldId id="300" r:id="rId26"/>
    <p:sldId id="298" r:id="rId27"/>
    <p:sldId id="297" r:id="rId28"/>
    <p:sldId id="301" r:id="rId29"/>
    <p:sldId id="302" r:id="rId30"/>
    <p:sldId id="303" r:id="rId31"/>
    <p:sldId id="304" r:id="rId32"/>
    <p:sldId id="305" r:id="rId33"/>
    <p:sldId id="281" r:id="rId34"/>
    <p:sldId id="274" r:id="rId35"/>
    <p:sldId id="275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06" autoAdjust="0"/>
  </p:normalViewPr>
  <p:slideViewPr>
    <p:cSldViewPr snapToGrid="0">
      <p:cViewPr varScale="1">
        <p:scale>
          <a:sx n="144" d="100"/>
          <a:sy n="144" d="100"/>
        </p:scale>
        <p:origin x="89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502B1-7A81-447D-9202-6DA91F5B7163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B34F4-63DD-4847-99B3-28DF16B87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696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Start from the first generation </a:t>
            </a:r>
            <a:r>
              <a:rPr lang="en-US" altLang="zh-CN" dirty="0" err="1"/>
              <a:t>gpt</a:t>
            </a:r>
            <a:r>
              <a:rPr lang="en-US" altLang="zh-CN" dirty="0"/>
              <a:t> model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B34F4-63DD-4847-99B3-28DF16B87FE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647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This question is similar to context retriever task</a:t>
            </a:r>
          </a:p>
          <a:p>
            <a:endParaRPr lang="en-US" altLang="zh-CN" dirty="0"/>
          </a:p>
          <a:p>
            <a:r>
              <a:rPr lang="en-US" altLang="zh-CN" dirty="0"/>
              <a:t>You can see model only lean the pattern from demonstrations.  The demonstrations don’t mention the answer at all. It’s different with context retriever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B34F4-63DD-4847-99B3-28DF16B87FE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553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Closed book means only input the query without passage</a:t>
            </a:r>
          </a:p>
          <a:p>
            <a:endParaRPr lang="en-US" altLang="zh-CN" dirty="0"/>
          </a:p>
          <a:p>
            <a:r>
              <a:rPr lang="en-US" altLang="zh-CN" dirty="0"/>
              <a:t>This is  to test hove many knowledge is stored in the model</a:t>
            </a:r>
          </a:p>
          <a:p>
            <a:endParaRPr lang="en-US" altLang="zh-CN" dirty="0"/>
          </a:p>
          <a:p>
            <a:r>
              <a:rPr lang="en-US" altLang="zh-CN" dirty="0"/>
              <a:t>Results shows KATE can dig more knowledge from gpt3 model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B34F4-63DD-4847-99B3-28DF16B87FE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674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B34F4-63DD-4847-99B3-28DF16B87FE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8658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KATE </a:t>
            </a:r>
            <a:r>
              <a:rPr lang="en-US" altLang="zh-CN" dirty="0" err="1"/>
              <a:t>nli</a:t>
            </a:r>
            <a:r>
              <a:rPr lang="en-US" altLang="zh-CN" dirty="0"/>
              <a:t> is worse than </a:t>
            </a:r>
            <a:r>
              <a:rPr lang="en-US" altLang="zh-CN" dirty="0" err="1"/>
              <a:t>kate</a:t>
            </a:r>
            <a:r>
              <a:rPr lang="en-US" altLang="zh-CN" dirty="0"/>
              <a:t> </a:t>
            </a:r>
            <a:r>
              <a:rPr lang="en-US" altLang="zh-CN" dirty="0" err="1"/>
              <a:t>roberta</a:t>
            </a:r>
            <a:r>
              <a:rPr lang="en-US" altLang="zh-CN" dirty="0"/>
              <a:t>, this is because the format in table to text is very different from </a:t>
            </a:r>
            <a:r>
              <a:rPr lang="en-US" altLang="zh-CN" dirty="0" err="1"/>
              <a:t>nli</a:t>
            </a:r>
            <a:r>
              <a:rPr lang="en-US" altLang="zh-CN" dirty="0"/>
              <a:t> task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B34F4-63DD-4847-99B3-28DF16B87FE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785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KATE </a:t>
            </a:r>
            <a:r>
              <a:rPr lang="en-US" altLang="zh-CN" dirty="0" err="1"/>
              <a:t>nli</a:t>
            </a:r>
            <a:r>
              <a:rPr lang="en-US" altLang="zh-CN" dirty="0"/>
              <a:t> is worse than </a:t>
            </a:r>
            <a:r>
              <a:rPr lang="en-US" altLang="zh-CN" dirty="0" err="1"/>
              <a:t>kate</a:t>
            </a:r>
            <a:r>
              <a:rPr lang="en-US" altLang="zh-CN" dirty="0"/>
              <a:t> </a:t>
            </a:r>
            <a:r>
              <a:rPr lang="en-US" altLang="zh-CN" dirty="0" err="1"/>
              <a:t>roberta</a:t>
            </a:r>
            <a:r>
              <a:rPr lang="en-US" altLang="zh-CN" dirty="0"/>
              <a:t>, this is because the format in table to text is very different from </a:t>
            </a:r>
            <a:r>
              <a:rPr lang="en-US" altLang="zh-CN" dirty="0" err="1"/>
              <a:t>nli</a:t>
            </a:r>
            <a:r>
              <a:rPr lang="en-US" altLang="zh-CN" dirty="0"/>
              <a:t> task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B34F4-63DD-4847-99B3-28DF16B87FE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2758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KATE </a:t>
            </a:r>
            <a:r>
              <a:rPr lang="en-US" altLang="zh-CN" dirty="0" err="1"/>
              <a:t>nli</a:t>
            </a:r>
            <a:r>
              <a:rPr lang="en-US" altLang="zh-CN" dirty="0"/>
              <a:t> is worse than </a:t>
            </a:r>
            <a:r>
              <a:rPr lang="en-US" altLang="zh-CN" dirty="0" err="1"/>
              <a:t>kate</a:t>
            </a:r>
            <a:r>
              <a:rPr lang="en-US" altLang="zh-CN" dirty="0"/>
              <a:t> </a:t>
            </a:r>
            <a:r>
              <a:rPr lang="en-US" altLang="zh-CN" dirty="0" err="1"/>
              <a:t>roberta</a:t>
            </a:r>
            <a:r>
              <a:rPr lang="en-US" altLang="zh-CN" dirty="0"/>
              <a:t>, this is because the format in table to text is very different from </a:t>
            </a:r>
            <a:r>
              <a:rPr lang="en-US" altLang="zh-CN" dirty="0" err="1"/>
              <a:t>nli</a:t>
            </a:r>
            <a:r>
              <a:rPr lang="en-US" altLang="zh-CN" dirty="0"/>
              <a:t> task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B34F4-63DD-4847-99B3-28DF16B87FE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2969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KATE </a:t>
            </a:r>
            <a:r>
              <a:rPr lang="en-US" altLang="zh-CN" dirty="0" err="1"/>
              <a:t>nli</a:t>
            </a:r>
            <a:r>
              <a:rPr lang="en-US" altLang="zh-CN" dirty="0"/>
              <a:t> is worse than </a:t>
            </a:r>
            <a:r>
              <a:rPr lang="en-US" altLang="zh-CN" dirty="0" err="1"/>
              <a:t>kate</a:t>
            </a:r>
            <a:r>
              <a:rPr lang="en-US" altLang="zh-CN" dirty="0"/>
              <a:t> </a:t>
            </a:r>
            <a:r>
              <a:rPr lang="en-US" altLang="zh-CN" dirty="0" err="1"/>
              <a:t>roberta</a:t>
            </a:r>
            <a:r>
              <a:rPr lang="en-US" altLang="zh-CN" dirty="0"/>
              <a:t>, this is because the format in table to text is very different from </a:t>
            </a:r>
            <a:r>
              <a:rPr lang="en-US" altLang="zh-CN" dirty="0" err="1"/>
              <a:t>nli</a:t>
            </a:r>
            <a:r>
              <a:rPr lang="en-US" altLang="zh-CN" dirty="0"/>
              <a:t> task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B34F4-63DD-4847-99B3-28DF16B87FE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0593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Last work use gpt3 and no fine tuning </a:t>
            </a:r>
          </a:p>
          <a:p>
            <a:endParaRPr lang="en-US" altLang="zh-CN" dirty="0"/>
          </a:p>
          <a:p>
            <a:r>
              <a:rPr lang="en-US" altLang="zh-CN" dirty="0"/>
              <a:t>This work (</a:t>
            </a:r>
            <a:r>
              <a:rPr lang="en-US" altLang="zh-CN" dirty="0" err="1"/>
              <a:t>shanshan</a:t>
            </a:r>
            <a:r>
              <a:rPr lang="en-US" altLang="zh-CN" dirty="0"/>
              <a:t>) shows demonstration also works with fine tuning on a smaller model</a:t>
            </a:r>
          </a:p>
          <a:p>
            <a:endParaRPr lang="en-US" altLang="zh-CN" dirty="0"/>
          </a:p>
          <a:p>
            <a:r>
              <a:rPr lang="en-US" altLang="zh-CN" dirty="0"/>
              <a:t>They using only one demonstration ( go back to gpt3 PAGE)</a:t>
            </a:r>
          </a:p>
          <a:p>
            <a:endParaRPr lang="en-US" altLang="zh-CN" dirty="0"/>
          </a:p>
          <a:p>
            <a:r>
              <a:rPr lang="en-US" altLang="zh-CN" dirty="0"/>
              <a:t>Sample from top 50% during training. During test, ensemble</a:t>
            </a:r>
          </a:p>
          <a:p>
            <a:endParaRPr lang="en-US" altLang="zh-CN" dirty="0"/>
          </a:p>
          <a:p>
            <a:r>
              <a:rPr lang="en-US" altLang="zh-CN" dirty="0"/>
              <a:t>16 samples </a:t>
            </a:r>
          </a:p>
          <a:p>
            <a:endParaRPr lang="en-US" altLang="zh-CN" dirty="0"/>
          </a:p>
          <a:p>
            <a:r>
              <a:rPr lang="en-US" altLang="zh-CN" dirty="0"/>
              <a:t>Demonstration works for both in context alone or in context with fine tuning</a:t>
            </a:r>
          </a:p>
          <a:p>
            <a:endParaRPr lang="en-US" altLang="zh-CN" dirty="0"/>
          </a:p>
          <a:p>
            <a:r>
              <a:rPr lang="en-US" altLang="zh-CN" dirty="0"/>
              <a:t>Both of them shows fine tuned encoder is better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B34F4-63DD-4847-99B3-28DF16B87FE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2677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It shows the order influences the performance a lot. Though increase the model size can solve this problem( but it’s impractical)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B34F4-63DD-4847-99B3-28DF16B87FE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1465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It shows the order influences the performance a lot. Though increase the model size can alleviate this problem( but it’s impractical)</a:t>
            </a:r>
          </a:p>
          <a:p>
            <a:endParaRPr lang="en-US" altLang="zh-CN" dirty="0"/>
          </a:p>
          <a:p>
            <a:r>
              <a:rPr lang="en-US" altLang="zh-CN" dirty="0"/>
              <a:t>There are other two problems for sample ordering</a:t>
            </a:r>
          </a:p>
          <a:p>
            <a:endParaRPr lang="en-US" altLang="zh-CN" dirty="0"/>
          </a:p>
          <a:p>
            <a:r>
              <a:rPr lang="en-US" altLang="zh-CN" dirty="0"/>
              <a:t>So how to select the sample order?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B34F4-63DD-4847-99B3-28DF16B87FE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16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Start from the first generation </a:t>
            </a:r>
            <a:r>
              <a:rPr lang="en-US" altLang="zh-CN" dirty="0" err="1"/>
              <a:t>gpt</a:t>
            </a:r>
            <a:r>
              <a:rPr lang="en-US" altLang="zh-CN" dirty="0"/>
              <a:t> model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B34F4-63DD-4847-99B3-28DF16B87FE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726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First let’s see a work in ICML 2021</a:t>
            </a:r>
          </a:p>
          <a:p>
            <a:endParaRPr lang="en-US" altLang="zh-CN" dirty="0"/>
          </a:p>
          <a:p>
            <a:r>
              <a:rPr lang="en-US" altLang="zh-CN" dirty="0"/>
              <a:t>If this is a good prompt</a:t>
            </a:r>
          </a:p>
          <a:p>
            <a:endParaRPr lang="en-US" altLang="zh-CN" dirty="0"/>
          </a:p>
          <a:p>
            <a:r>
              <a:rPr lang="en-US" altLang="zh-CN" dirty="0"/>
              <a:t>Here N/A can be replaced by any other non-sentiment sentences</a:t>
            </a:r>
          </a:p>
          <a:p>
            <a:endParaRPr lang="en-US" altLang="zh-CN" dirty="0"/>
          </a:p>
          <a:p>
            <a:r>
              <a:rPr lang="en-US" altLang="zh-CN" dirty="0"/>
              <a:t>So we can construct a training data set based on this idea</a:t>
            </a:r>
          </a:p>
          <a:p>
            <a:endParaRPr lang="en-US" altLang="zh-CN" dirty="0"/>
          </a:p>
          <a:p>
            <a:r>
              <a:rPr lang="en-US" altLang="zh-CN" dirty="0"/>
              <a:t>Refine the probability of GPT2 by a transformation layer, parameters w and b can be trained by the data we construct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B34F4-63DD-4847-99B3-28DF16B87FE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6958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this work the author focus on sample ordering</a:t>
            </a:r>
          </a:p>
          <a:p>
            <a:endParaRPr lang="en-US" altLang="zh-CN" dirty="0"/>
          </a:p>
          <a:p>
            <a:r>
              <a:rPr lang="en-US" altLang="zh-CN" dirty="0"/>
              <a:t>They found calibrated didn’t solve sample order problem</a:t>
            </a:r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Back to the last slide</a:t>
            </a:r>
          </a:p>
          <a:p>
            <a:endParaRPr lang="en-US" altLang="zh-CN" dirty="0"/>
          </a:p>
          <a:p>
            <a:r>
              <a:rPr lang="en-US" altLang="zh-CN" dirty="0"/>
              <a:t>So we need to choose which one is the best order</a:t>
            </a:r>
          </a:p>
          <a:p>
            <a:endParaRPr lang="en-US" altLang="zh-CN" dirty="0"/>
          </a:p>
          <a:p>
            <a:r>
              <a:rPr lang="en-US" altLang="zh-CN" dirty="0"/>
              <a:t>But the idea to create a training dataset can be used to create a probing dev set to rank all ordering permutations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B34F4-63DD-4847-99B3-28DF16B87FE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1482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B34F4-63DD-4847-99B3-28DF16B87FE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1809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B34F4-63DD-4847-99B3-28DF16B87FE7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1533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B34F4-63DD-4847-99B3-28DF16B87FE7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560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B34F4-63DD-4847-99B3-28DF16B87FE7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8106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B34F4-63DD-4847-99B3-28DF16B87FE7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8353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 the ordering permutation lead to uniform distribution, the entropy should be the largest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B34F4-63DD-4847-99B3-28DF16B87FE7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1927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 the ordering permutation lead to uniform distribution, the entropy should be the largest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B34F4-63DD-4847-99B3-28DF16B87FE7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943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Question : which one is demonstration?</a:t>
            </a:r>
          </a:p>
          <a:p>
            <a:endParaRPr lang="en-US" altLang="zh-CN" dirty="0"/>
          </a:p>
          <a:p>
            <a:r>
              <a:rPr lang="en-US" altLang="zh-CN" dirty="0"/>
              <a:t>These methods can be combined together. Such as …</a:t>
            </a:r>
          </a:p>
          <a:p>
            <a:endParaRPr lang="en-US" altLang="zh-CN" dirty="0"/>
          </a:p>
          <a:p>
            <a:r>
              <a:rPr lang="en-US" altLang="zh-CN" dirty="0"/>
              <a:t>If you use demonstration and prompt without fine-tuning, it’s called in context learning</a:t>
            </a:r>
          </a:p>
          <a:p>
            <a:endParaRPr lang="en-US" altLang="zh-CN" dirty="0"/>
          </a:p>
          <a:p>
            <a:r>
              <a:rPr lang="en-US" altLang="zh-CN" dirty="0"/>
              <a:t>In context learning is a kind of prompt based learning ( continues prompt ,  fine tuning…)</a:t>
            </a:r>
          </a:p>
          <a:p>
            <a:endParaRPr lang="en-US" altLang="zh-CN" dirty="0"/>
          </a:p>
          <a:p>
            <a:r>
              <a:rPr lang="en-US" altLang="zh-CN" dirty="0"/>
              <a:t>Fine tuning need a lot of extra ingredients while in-context learning don’t</a:t>
            </a:r>
          </a:p>
          <a:p>
            <a:endParaRPr lang="en-US" altLang="zh-CN" dirty="0"/>
          </a:p>
          <a:p>
            <a:r>
              <a:rPr lang="en-US" altLang="zh-CN" dirty="0"/>
              <a:t>The reason why in context learning woks is you have been pretrained. Which means you have learned cooking before, such as how to cook pork, so even if you … ( before the GPT3 in context learning performances bad)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B34F4-63DD-4847-99B3-28DF16B87FE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597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Give the definition</a:t>
            </a:r>
          </a:p>
          <a:p>
            <a:endParaRPr lang="en-US" altLang="zh-CN" dirty="0"/>
          </a:p>
          <a:p>
            <a:r>
              <a:rPr lang="en-US" altLang="zh-CN" dirty="0"/>
              <a:t>Go back to the last slid</a:t>
            </a:r>
          </a:p>
          <a:p>
            <a:endParaRPr lang="en-US" altLang="zh-CN" dirty="0"/>
          </a:p>
          <a:p>
            <a:r>
              <a:rPr lang="en-US" altLang="zh-CN" dirty="0"/>
              <a:t>Usually fine tuning is the best method</a:t>
            </a:r>
          </a:p>
          <a:p>
            <a:endParaRPr lang="en-US" altLang="zh-CN" dirty="0"/>
          </a:p>
          <a:p>
            <a:r>
              <a:rPr lang="en-US" altLang="zh-CN" dirty="0"/>
              <a:t>But gpt3 proves with a large enough pretrained LM in zero shot one shot few shot, in context learning works good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B34F4-63DD-4847-99B3-28DF16B87FE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993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Simple task </a:t>
            </a:r>
          </a:p>
          <a:p>
            <a:endParaRPr lang="en-US" altLang="zh-CN" dirty="0"/>
          </a:p>
          <a:p>
            <a:r>
              <a:rPr lang="en-US" altLang="zh-CN" dirty="0"/>
              <a:t>Demonstration improves the performance a lot</a:t>
            </a:r>
          </a:p>
          <a:p>
            <a:endParaRPr lang="en-US" altLang="zh-CN" dirty="0"/>
          </a:p>
          <a:p>
            <a:r>
              <a:rPr lang="en-US" altLang="zh-CN" dirty="0"/>
              <a:t>If you have enough context, prompt is not necessary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B34F4-63DD-4847-99B3-28DF16B87FE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945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Demonstration performances good in a smaller model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But in general, we will combine demonstration with prompt and fine-tuning to get better performance since we don’t have gpt3 to use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B34F4-63DD-4847-99B3-28DF16B87FE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978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B34F4-63DD-4847-99B3-28DF16B87FE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209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This question is similar to context retriever task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B34F4-63DD-4847-99B3-28DF16B87FE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034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This question is similar to context retriever task</a:t>
            </a:r>
          </a:p>
          <a:p>
            <a:endParaRPr lang="en-US" altLang="zh-CN" dirty="0"/>
          </a:p>
          <a:p>
            <a:r>
              <a:rPr lang="en-US" altLang="zh-CN" dirty="0"/>
              <a:t>You can see model only lean the pattern from demonstrations.  The demonstrations don’t mention the answer at all. It’s different with context retriever</a:t>
            </a:r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Go back to cooking  steak is M3, in video steak is M8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B34F4-63DD-4847-99B3-28DF16B87FE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962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04A7A-A03F-4C61-8C42-276D8E4A5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1CCD7A-00DD-4744-9176-3BB988B173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45EC49-600F-40AC-B55B-FD1FAD51E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CCEE-C540-4642-A24C-5D0A926CD4EC}" type="datetime1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89F900-5D2E-4BF4-B584-3E3377DCD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190F31-772A-492D-BEE7-D8FB8EF92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491B-CD16-4954-929C-42F37681DD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62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1ADF3-ECF7-4C7B-B59A-34DB57AE3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91A167-89F4-4459-BCC8-49845AD94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93A1F8-955E-4E1D-BA41-2D50CDF09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5B70-FA69-438A-9A9F-D1721D7C0C08}" type="datetime1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5A3552-735C-49C3-9BCA-06871CEF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1D081B-1526-426A-B879-04D59A364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491B-CD16-4954-929C-42F37681DD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37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9E0461-9470-46F7-8C12-B0CA451550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51B120-8670-42F2-B6CE-1FBC51729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AF0363-85C7-438E-8D26-C625A1D58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617F-AA9F-4D29-8CC0-C78DB008DD9E}" type="datetime1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200F65-D515-4EC2-82C0-2DC18BE66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9A7F67-2FD7-4378-A2ED-F1DB4FC33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491B-CD16-4954-929C-42F37681DD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14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079AA-9081-429C-86B6-D5D8DC488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E53558-EE23-4C22-8195-EBDB0EA7F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F9EDD2-4B15-446E-91AB-31EF6499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5EC8-CDAE-46EB-B798-6D7019AF65F3}" type="datetime1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B973A8-6C5A-44CD-BDC2-4CB2EF052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819BE9-789E-44B1-90E7-8DAC18A40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491B-CD16-4954-929C-42F37681DD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078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8AC43-EBCB-4C74-81BE-31235F5A9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82023E-7833-4985-8EAC-F1C9DFF4F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7196C3-3202-4B1C-9F90-28E4924F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FCB60-091F-4DC4-96FB-003F9384474E}" type="datetime1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652358-794F-4DF9-9827-A18DF44F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F58359-0D88-4A0E-AE35-EA12D5EAC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491B-CD16-4954-929C-42F37681DD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61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64C6B-F497-46CA-8638-9C83F256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2E9AD5-FFE9-4F3F-B24D-E90A52EBE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DDF812-2CC8-406B-8837-B213FA0E9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BF11CC-FB92-47C1-A865-F3D8D2EA9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242F4-D773-4D4A-8591-CF3386A2D9B6}" type="datetime1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E4E100-B22C-49F2-A4B0-BB7394AB5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404948-0A34-4A07-B63E-695F90054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491B-CD16-4954-929C-42F37681DD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460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0FBCC-2F6E-4019-A148-A9E6D4C85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B64F2A-0AB4-4D32-9F4C-D501D6024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72B812-9FE3-4078-8B50-F65220895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5FFE9A-DD81-4014-9059-043029AA9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5CC723-B0C0-4CE6-A303-C9F139FE2C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F46529-A23E-468B-A117-15F50D5A3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3A6E1-881A-4ED4-B4E8-A8917D73326B}" type="datetime1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8ED5B8-4C68-43CE-ADB5-4F2432920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CB3315-2BAD-4A80-AC1B-443FA213F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491B-CD16-4954-929C-42F37681DD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919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2E991D-0A94-46CD-ABA3-A5EF65FE4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B0DF38-0E92-4796-ACCB-3FC544EAF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2B85-1102-427D-8AA8-E7E32BF51F84}" type="datetime1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52BA95-8D76-4117-9450-99ECD6DE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4518E9-3ED6-4950-BBBF-566989426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491B-CD16-4954-929C-42F37681DD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060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EB365C-C08E-409A-8464-5C041207B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2385E-6D8D-4D37-A0FE-3E8A178E5EA7}" type="datetime1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E6BC61-F978-45B5-A6B2-B16F14E80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AD7025-B289-49E6-B8AA-2E3058AA7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491B-CD16-4954-929C-42F37681DD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209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B52F5-30BC-4F8D-9CC5-6F0472FCD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44A20B-F435-4CC5-92D4-F34ED13BF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8E5152-F1F4-474B-9952-D2DE9BF8C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520B79-3CD9-4C2C-8C7C-CB002D22C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D884-AA6B-4A78-B687-53F5CF907921}" type="datetime1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5BAC22-5C07-4CBE-8320-BB59E4223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F59C6D-9F75-4E0C-9DF6-7090F7367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491B-CD16-4954-929C-42F37681DD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33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0E8A3-81B0-48BF-BA43-309D0EBC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6393-686E-42F9-B6C4-0D651A2A5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B5D93D-EA76-4F8E-AD18-DF875857C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62F50C-CAD7-47FB-91EE-96F3DC58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13DC-C328-4912-B47D-2E625E9F636E}" type="datetime1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CFCA27-1F2B-44A0-8B1B-B6A1F92E2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DC36B1-CCB6-4D4C-BCF4-505EF9BA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491B-CD16-4954-929C-42F37681DD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09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766277-34C9-4EFF-AC24-13FA90BD3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2C005F-0860-4409-A9DD-E66D56275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3ADC8-08C6-4CAD-B3BE-E833E944F4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1DEE4-7D50-41C6-86B1-B7053B336FED}" type="datetime1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0B8666-8A43-4688-8124-5EF8BB381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68D062-6123-440B-B903-D5153B4A1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3491B-CD16-4954-929C-42F37681DD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969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546B66B-3250-4A6D-9B6D-4667A4BD7B3B}"/>
              </a:ext>
            </a:extLst>
          </p:cNvPr>
          <p:cNvSpPr txBox="1"/>
          <p:nvPr/>
        </p:nvSpPr>
        <p:spPr>
          <a:xfrm>
            <a:off x="1891003" y="1847461"/>
            <a:ext cx="7937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An introduction on demonstration learning</a:t>
            </a:r>
            <a:endParaRPr lang="zh-CN" altLang="en-US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39EEBBE-C40A-46EA-AB56-34C9189CDFCD}"/>
              </a:ext>
            </a:extLst>
          </p:cNvPr>
          <p:cNvSpPr txBox="1"/>
          <p:nvPr/>
        </p:nvSpPr>
        <p:spPr>
          <a:xfrm>
            <a:off x="4360506" y="3017680"/>
            <a:ext cx="287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Bran	2021.12.15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F328DC-EAC7-4218-99F8-F1B272CD8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491B-CD16-4954-929C-42F37681DD1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028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42CAF18-3843-4E85-8261-E2E0BA0E3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491B-CD16-4954-929C-42F37681DD1E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1FF1DE-CF94-4485-B69E-9A648B426ECF}"/>
              </a:ext>
            </a:extLst>
          </p:cNvPr>
          <p:cNvSpPr txBox="1"/>
          <p:nvPr/>
        </p:nvSpPr>
        <p:spPr>
          <a:xfrm>
            <a:off x="721568" y="422987"/>
            <a:ext cx="2687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Context</a:t>
            </a:r>
            <a:endParaRPr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8B74D44-728E-405E-B5FE-6A5596E6CD70}"/>
              </a:ext>
            </a:extLst>
          </p:cNvPr>
          <p:cNvSpPr txBox="1"/>
          <p:nvPr/>
        </p:nvSpPr>
        <p:spPr>
          <a:xfrm>
            <a:off x="721568" y="1748989"/>
            <a:ext cx="8055428" cy="336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</a:rPr>
              <a:t>What is demonstration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Two research directions of demonstration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Sample selection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</a:rPr>
              <a:t>Sample ordering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</a:rPr>
              <a:t>Conclusion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57226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F2AAEB1-A77F-4BB1-B398-06C82F252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491B-CD16-4954-929C-42F37681DD1E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AC5F13E-CC0E-4D89-8FC8-D52F6336A23D}"/>
              </a:ext>
            </a:extLst>
          </p:cNvPr>
          <p:cNvSpPr txBox="1"/>
          <p:nvPr/>
        </p:nvSpPr>
        <p:spPr>
          <a:xfrm>
            <a:off x="292360" y="27875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Sample selection</a:t>
            </a:r>
            <a:endParaRPr lang="zh-CN" altLang="en-US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4848BE1-8536-4D07-BA2C-E55170B13A4B}"/>
              </a:ext>
            </a:extLst>
          </p:cNvPr>
          <p:cNvSpPr txBox="1"/>
          <p:nvPr/>
        </p:nvSpPr>
        <p:spPr>
          <a:xfrm>
            <a:off x="637309" y="418378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H</a:t>
            </a:r>
            <a:r>
              <a:rPr lang="zh-CN" altLang="en-US" sz="2400" dirty="0"/>
              <a:t>ow to choose the most effective examples?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442FE94-58A9-4A2E-9D8F-25F5D139E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6254" y="1034038"/>
            <a:ext cx="6422159" cy="291768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EDF45C3-D789-424C-BCDE-EB61EEB01CB1}"/>
              </a:ext>
            </a:extLst>
          </p:cNvPr>
          <p:cNvSpPr/>
          <p:nvPr/>
        </p:nvSpPr>
        <p:spPr>
          <a:xfrm>
            <a:off x="6262255" y="1607127"/>
            <a:ext cx="544945" cy="38792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DBA03B3-23CB-4B16-8A8C-768422CCEE39}"/>
              </a:ext>
            </a:extLst>
          </p:cNvPr>
          <p:cNvSpPr/>
          <p:nvPr/>
        </p:nvSpPr>
        <p:spPr>
          <a:xfrm>
            <a:off x="7619134" y="1593273"/>
            <a:ext cx="544945" cy="38792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BFA9DA0-594A-4FBA-92CC-D5CCF969341E}"/>
              </a:ext>
            </a:extLst>
          </p:cNvPr>
          <p:cNvSpPr txBox="1"/>
          <p:nvPr/>
        </p:nvSpPr>
        <p:spPr>
          <a:xfrm>
            <a:off x="831273" y="5116945"/>
            <a:ext cx="3371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Similarity</a:t>
            </a:r>
          </a:p>
        </p:txBody>
      </p:sp>
    </p:spTree>
    <p:extLst>
      <p:ext uri="{BB962C8B-B14F-4D97-AF65-F5344CB8AC3E}">
        <p14:creationId xmlns:p14="http://schemas.microsoft.com/office/powerpoint/2010/main" val="57261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1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F2AAEB1-A77F-4BB1-B398-06C82F252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491B-CD16-4954-929C-42F37681DD1E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AC5F13E-CC0E-4D89-8FC8-D52F6336A23D}"/>
              </a:ext>
            </a:extLst>
          </p:cNvPr>
          <p:cNvSpPr txBox="1"/>
          <p:nvPr/>
        </p:nvSpPr>
        <p:spPr>
          <a:xfrm>
            <a:off x="292360" y="27875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Similarity</a:t>
            </a:r>
            <a:endParaRPr lang="zh-CN" altLang="en-US" sz="28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74EDF91-8B97-4A8F-AE2E-400ABE3579C1}"/>
              </a:ext>
            </a:extLst>
          </p:cNvPr>
          <p:cNvSpPr txBox="1"/>
          <p:nvPr/>
        </p:nvSpPr>
        <p:spPr>
          <a:xfrm>
            <a:off x="2650836" y="432642"/>
            <a:ext cx="7204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KATE</a:t>
            </a:r>
            <a:r>
              <a:rPr lang="en-US" altLang="zh-CN" dirty="0"/>
              <a:t> : </a:t>
            </a:r>
            <a:r>
              <a:rPr lang="en-US" altLang="zh-CN" i="1" dirty="0"/>
              <a:t>What Makes Good In-Context Examples for GPT-3? </a:t>
            </a:r>
            <a:r>
              <a:rPr lang="en-US" altLang="zh-CN" i="1" dirty="0" err="1"/>
              <a:t>Jiachang</a:t>
            </a:r>
            <a:r>
              <a:rPr lang="en-US" altLang="zh-CN" i="1" dirty="0"/>
              <a:t> Liu</a:t>
            </a:r>
            <a:endParaRPr lang="zh-CN" altLang="en-US" i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6237C46-ABCE-4133-A4FC-10859F77F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9" y="1565091"/>
            <a:ext cx="10160000" cy="372781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327455C-D31F-42D2-AEFC-A34F0D825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46" y="5700659"/>
            <a:ext cx="522807" cy="50132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F4FDB09-23D5-447E-956A-82DF6BB6E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4716" y="5722789"/>
            <a:ext cx="403471" cy="45778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5A583F0-4A27-4DB3-A2F5-3E632F96B4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0839" y="5569867"/>
            <a:ext cx="700328" cy="691349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93EC1543-7A01-4FF3-879F-13DF846739E1}"/>
              </a:ext>
            </a:extLst>
          </p:cNvPr>
          <p:cNvSpPr txBox="1"/>
          <p:nvPr/>
        </p:nvSpPr>
        <p:spPr>
          <a:xfrm>
            <a:off x="1132753" y="5769817"/>
            <a:ext cx="305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Unused training samples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E664E7A-F5DC-4A2C-9DC0-FC52B8E9E0D6}"/>
              </a:ext>
            </a:extLst>
          </p:cNvPr>
          <p:cNvSpPr txBox="1"/>
          <p:nvPr/>
        </p:nvSpPr>
        <p:spPr>
          <a:xfrm>
            <a:off x="4444552" y="5766654"/>
            <a:ext cx="354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training samples selected by KATE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A51A590-45F2-473F-85C3-44EC963D20F9}"/>
              </a:ext>
            </a:extLst>
          </p:cNvPr>
          <p:cNvSpPr txBox="1"/>
          <p:nvPr/>
        </p:nvSpPr>
        <p:spPr>
          <a:xfrm>
            <a:off x="8812550" y="5662452"/>
            <a:ext cx="3902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training samples selected by </a:t>
            </a:r>
          </a:p>
          <a:p>
            <a:r>
              <a:rPr lang="en-US" altLang="zh-CN" dirty="0"/>
              <a:t>random</a:t>
            </a:r>
            <a:endParaRPr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B27E2F06-F458-41D1-AF67-523A7FE90171}"/>
              </a:ext>
            </a:extLst>
          </p:cNvPr>
          <p:cNvSpPr/>
          <p:nvPr/>
        </p:nvSpPr>
        <p:spPr>
          <a:xfrm>
            <a:off x="3783187" y="4802043"/>
            <a:ext cx="1016000" cy="50132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7D5EBCB8-3BBA-43CC-AFC4-35A6F0F8B5AD}"/>
              </a:ext>
            </a:extLst>
          </p:cNvPr>
          <p:cNvSpPr/>
          <p:nvPr/>
        </p:nvSpPr>
        <p:spPr>
          <a:xfrm>
            <a:off x="3783187" y="2682245"/>
            <a:ext cx="1016000" cy="50132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7AE459E-3004-4744-9C6A-010D585A1D33}"/>
              </a:ext>
            </a:extLst>
          </p:cNvPr>
          <p:cNvSpPr txBox="1"/>
          <p:nvPr/>
        </p:nvSpPr>
        <p:spPr>
          <a:xfrm>
            <a:off x="4747491" y="5200536"/>
            <a:ext cx="178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RoBERTa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75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AC5F13E-CC0E-4D89-8FC8-D52F6336A23D}"/>
              </a:ext>
            </a:extLst>
          </p:cNvPr>
          <p:cNvSpPr txBox="1"/>
          <p:nvPr/>
        </p:nvSpPr>
        <p:spPr>
          <a:xfrm>
            <a:off x="292360" y="27875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Sentiment analysis</a:t>
            </a:r>
            <a:endParaRPr lang="zh-CN" altLang="en-US" sz="28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74EDF91-8B97-4A8F-AE2E-400ABE3579C1}"/>
              </a:ext>
            </a:extLst>
          </p:cNvPr>
          <p:cNvSpPr txBox="1"/>
          <p:nvPr/>
        </p:nvSpPr>
        <p:spPr>
          <a:xfrm>
            <a:off x="3980872" y="432642"/>
            <a:ext cx="7204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KATE</a:t>
            </a:r>
            <a:r>
              <a:rPr lang="en-US" altLang="zh-CN" dirty="0"/>
              <a:t> : </a:t>
            </a:r>
            <a:r>
              <a:rPr lang="en-US" altLang="zh-CN" i="1" dirty="0"/>
              <a:t>What Makes Good In-Context Examples for GPT-3? </a:t>
            </a:r>
            <a:r>
              <a:rPr lang="en-US" altLang="zh-CN" i="1" dirty="0" err="1"/>
              <a:t>Jiachang</a:t>
            </a:r>
            <a:r>
              <a:rPr lang="en-US" altLang="zh-CN" i="1" dirty="0"/>
              <a:t> Liu</a:t>
            </a:r>
            <a:endParaRPr lang="zh-CN" altLang="en-US" i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3B1469D-A2E9-4080-B5D1-2418193CE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836" y="1740730"/>
            <a:ext cx="5788354" cy="337654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017D0D9-291F-4AE2-A669-B2A93D892999}"/>
              </a:ext>
            </a:extLst>
          </p:cNvPr>
          <p:cNvSpPr/>
          <p:nvPr/>
        </p:nvSpPr>
        <p:spPr>
          <a:xfrm>
            <a:off x="3796145" y="2189018"/>
            <a:ext cx="358371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D532929-6ABA-4A99-9C7F-058873C4C7AD}"/>
              </a:ext>
            </a:extLst>
          </p:cNvPr>
          <p:cNvSpPr/>
          <p:nvPr/>
        </p:nvSpPr>
        <p:spPr>
          <a:xfrm>
            <a:off x="3796145" y="2489200"/>
            <a:ext cx="358371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A3B8F40-CD1D-4708-8181-B4199425E391}"/>
              </a:ext>
            </a:extLst>
          </p:cNvPr>
          <p:cNvSpPr/>
          <p:nvPr/>
        </p:nvSpPr>
        <p:spPr>
          <a:xfrm>
            <a:off x="3796145" y="3503053"/>
            <a:ext cx="358371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04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AC5F13E-CC0E-4D89-8FC8-D52F6336A23D}"/>
              </a:ext>
            </a:extLst>
          </p:cNvPr>
          <p:cNvSpPr txBox="1"/>
          <p:nvPr/>
        </p:nvSpPr>
        <p:spPr>
          <a:xfrm>
            <a:off x="292360" y="27875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QA</a:t>
            </a:r>
            <a:endParaRPr lang="zh-CN" altLang="en-US" sz="28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74EDF91-8B97-4A8F-AE2E-400ABE3579C1}"/>
              </a:ext>
            </a:extLst>
          </p:cNvPr>
          <p:cNvSpPr txBox="1"/>
          <p:nvPr/>
        </p:nvSpPr>
        <p:spPr>
          <a:xfrm>
            <a:off x="2650836" y="432642"/>
            <a:ext cx="7204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KATE</a:t>
            </a:r>
            <a:r>
              <a:rPr lang="en-US" altLang="zh-CN" dirty="0"/>
              <a:t> : </a:t>
            </a:r>
            <a:r>
              <a:rPr lang="en-US" altLang="zh-CN" i="1" dirty="0"/>
              <a:t>What Makes Good In-Context Examples for GPT-3? </a:t>
            </a:r>
            <a:r>
              <a:rPr lang="en-US" altLang="zh-CN" i="1" dirty="0" err="1"/>
              <a:t>Jiachang</a:t>
            </a:r>
            <a:r>
              <a:rPr lang="en-US" altLang="zh-CN" i="1" dirty="0"/>
              <a:t> Liu</a:t>
            </a:r>
            <a:endParaRPr lang="zh-CN" altLang="en-US" i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7BB05FE-FB66-482E-9258-BBAE865E1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836" y="1318280"/>
            <a:ext cx="6041736" cy="448458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64C9800-5BD1-4252-B268-FD26ADC52B33}"/>
              </a:ext>
            </a:extLst>
          </p:cNvPr>
          <p:cNvSpPr/>
          <p:nvPr/>
        </p:nvSpPr>
        <p:spPr>
          <a:xfrm>
            <a:off x="2650836" y="3140364"/>
            <a:ext cx="6373091" cy="28863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75F7176-1A94-4ECD-9BF5-744B42F266A4}"/>
              </a:ext>
            </a:extLst>
          </p:cNvPr>
          <p:cNvSpPr/>
          <p:nvPr/>
        </p:nvSpPr>
        <p:spPr>
          <a:xfrm>
            <a:off x="2636981" y="4216401"/>
            <a:ext cx="6373091" cy="28863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75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AC5F13E-CC0E-4D89-8FC8-D52F6336A23D}"/>
              </a:ext>
            </a:extLst>
          </p:cNvPr>
          <p:cNvSpPr txBox="1"/>
          <p:nvPr/>
        </p:nvSpPr>
        <p:spPr>
          <a:xfrm>
            <a:off x="292360" y="27875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QA</a:t>
            </a:r>
            <a:endParaRPr lang="zh-CN" altLang="en-US" sz="28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74EDF91-8B97-4A8F-AE2E-400ABE3579C1}"/>
              </a:ext>
            </a:extLst>
          </p:cNvPr>
          <p:cNvSpPr txBox="1"/>
          <p:nvPr/>
        </p:nvSpPr>
        <p:spPr>
          <a:xfrm>
            <a:off x="2650836" y="432642"/>
            <a:ext cx="7204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KATE</a:t>
            </a:r>
            <a:r>
              <a:rPr lang="en-US" altLang="zh-CN" dirty="0"/>
              <a:t> : </a:t>
            </a:r>
            <a:r>
              <a:rPr lang="en-US" altLang="zh-CN" i="1" dirty="0"/>
              <a:t>What Makes Good In-Context Examples for GPT-3? </a:t>
            </a:r>
            <a:r>
              <a:rPr lang="en-US" altLang="zh-CN" i="1" dirty="0" err="1"/>
              <a:t>Jiachang</a:t>
            </a:r>
            <a:r>
              <a:rPr lang="en-US" altLang="zh-CN" i="1" dirty="0"/>
              <a:t> Liu</a:t>
            </a:r>
            <a:endParaRPr lang="zh-CN" altLang="en-US" i="1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032BB03-39D9-4DC6-B0A3-B1EAF8857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60" y="1431636"/>
            <a:ext cx="11594303" cy="440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84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AC5F13E-CC0E-4D89-8FC8-D52F6336A23D}"/>
              </a:ext>
            </a:extLst>
          </p:cNvPr>
          <p:cNvSpPr txBox="1"/>
          <p:nvPr/>
        </p:nvSpPr>
        <p:spPr>
          <a:xfrm>
            <a:off x="292360" y="27875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Table to text generation</a:t>
            </a:r>
            <a:endParaRPr lang="zh-CN" altLang="en-US" sz="28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74EDF91-8B97-4A8F-AE2E-400ABE3579C1}"/>
              </a:ext>
            </a:extLst>
          </p:cNvPr>
          <p:cNvSpPr txBox="1"/>
          <p:nvPr/>
        </p:nvSpPr>
        <p:spPr>
          <a:xfrm>
            <a:off x="4571999" y="432642"/>
            <a:ext cx="7204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KATE</a:t>
            </a:r>
            <a:r>
              <a:rPr lang="en-US" altLang="zh-CN" dirty="0"/>
              <a:t> : </a:t>
            </a:r>
            <a:r>
              <a:rPr lang="en-US" altLang="zh-CN" i="1" dirty="0"/>
              <a:t>What Makes Good In-Context Examples for GPT-3? </a:t>
            </a:r>
            <a:r>
              <a:rPr lang="en-US" altLang="zh-CN" i="1" dirty="0" err="1"/>
              <a:t>Jiachang</a:t>
            </a:r>
            <a:r>
              <a:rPr lang="en-US" altLang="zh-CN" i="1" dirty="0"/>
              <a:t> Liu</a:t>
            </a:r>
            <a:endParaRPr lang="zh-CN" altLang="en-US" i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AAF0526-213F-4CE8-9AA0-B6C437D3E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818" y="1816753"/>
            <a:ext cx="9855200" cy="304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304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674EDF91-8B97-4A8F-AE2E-400ABE3579C1}"/>
              </a:ext>
            </a:extLst>
          </p:cNvPr>
          <p:cNvSpPr txBox="1"/>
          <p:nvPr/>
        </p:nvSpPr>
        <p:spPr>
          <a:xfrm>
            <a:off x="4507345" y="432642"/>
            <a:ext cx="7204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KATE</a:t>
            </a:r>
            <a:r>
              <a:rPr lang="en-US" altLang="zh-CN" dirty="0"/>
              <a:t> : </a:t>
            </a:r>
            <a:r>
              <a:rPr lang="en-US" altLang="zh-CN" i="1" dirty="0"/>
              <a:t>What Makes Good In-Context Examples for GPT-3? </a:t>
            </a:r>
            <a:r>
              <a:rPr lang="en-US" altLang="zh-CN" i="1" dirty="0" err="1"/>
              <a:t>Jiachang</a:t>
            </a:r>
            <a:r>
              <a:rPr lang="en-US" altLang="zh-CN" i="1" dirty="0"/>
              <a:t> Liu</a:t>
            </a:r>
            <a:endParaRPr lang="zh-CN" altLang="en-US" i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DE0402B-7FD7-4647-A303-7A47AFAFA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18" y="1743165"/>
            <a:ext cx="10557164" cy="357416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E7827BB-9AD3-439B-A364-F844F62BCA75}"/>
              </a:ext>
            </a:extLst>
          </p:cNvPr>
          <p:cNvSpPr txBox="1"/>
          <p:nvPr/>
        </p:nvSpPr>
        <p:spPr>
          <a:xfrm>
            <a:off x="292360" y="27875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Table to text generation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67555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AC5F13E-CC0E-4D89-8FC8-D52F6336A23D}"/>
              </a:ext>
            </a:extLst>
          </p:cNvPr>
          <p:cNvSpPr txBox="1"/>
          <p:nvPr/>
        </p:nvSpPr>
        <p:spPr>
          <a:xfrm>
            <a:off x="292360" y="27875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Demonstration number</a:t>
            </a:r>
            <a:endParaRPr lang="zh-CN" altLang="en-US" sz="28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74EDF91-8B97-4A8F-AE2E-400ABE3579C1}"/>
              </a:ext>
            </a:extLst>
          </p:cNvPr>
          <p:cNvSpPr txBox="1"/>
          <p:nvPr/>
        </p:nvSpPr>
        <p:spPr>
          <a:xfrm>
            <a:off x="4849091" y="432642"/>
            <a:ext cx="7204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KATE</a:t>
            </a:r>
            <a:r>
              <a:rPr lang="en-US" altLang="zh-CN" dirty="0"/>
              <a:t> : </a:t>
            </a:r>
            <a:r>
              <a:rPr lang="en-US" altLang="zh-CN" i="1" dirty="0"/>
              <a:t>What Makes Good In-Context Examples for GPT-3? </a:t>
            </a:r>
            <a:r>
              <a:rPr lang="en-US" altLang="zh-CN" i="1" dirty="0" err="1"/>
              <a:t>Jiachang</a:t>
            </a:r>
            <a:r>
              <a:rPr lang="en-US" altLang="zh-CN" i="1" dirty="0"/>
              <a:t> Liu</a:t>
            </a:r>
            <a:endParaRPr lang="zh-CN" altLang="en-US" i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21A36F-3C64-43DA-A645-87A3ED4C0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291" y="1240920"/>
            <a:ext cx="6924819" cy="464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527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AC5F13E-CC0E-4D89-8FC8-D52F6336A23D}"/>
              </a:ext>
            </a:extLst>
          </p:cNvPr>
          <p:cNvSpPr txBox="1"/>
          <p:nvPr/>
        </p:nvSpPr>
        <p:spPr>
          <a:xfrm>
            <a:off x="292360" y="27875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Size of training set</a:t>
            </a:r>
            <a:endParaRPr lang="zh-CN" altLang="en-US" sz="28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74EDF91-8B97-4A8F-AE2E-400ABE3579C1}"/>
              </a:ext>
            </a:extLst>
          </p:cNvPr>
          <p:cNvSpPr txBox="1"/>
          <p:nvPr/>
        </p:nvSpPr>
        <p:spPr>
          <a:xfrm>
            <a:off x="3943927" y="432642"/>
            <a:ext cx="7204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KATE</a:t>
            </a:r>
            <a:r>
              <a:rPr lang="en-US" altLang="zh-CN" dirty="0"/>
              <a:t> : </a:t>
            </a:r>
            <a:r>
              <a:rPr lang="en-US" altLang="zh-CN" i="1" dirty="0"/>
              <a:t>What Makes Good In-Context Examples for GPT-3? </a:t>
            </a:r>
            <a:r>
              <a:rPr lang="en-US" altLang="zh-CN" i="1" dirty="0" err="1"/>
              <a:t>Jiachang</a:t>
            </a:r>
            <a:r>
              <a:rPr lang="en-US" altLang="zh-CN" i="1" dirty="0"/>
              <a:t> Liu</a:t>
            </a:r>
            <a:endParaRPr lang="zh-CN" altLang="en-US" i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199B12-89BF-4E1E-8690-2BC018682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038" y="1251303"/>
            <a:ext cx="7301923" cy="491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808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42CAF18-3843-4E85-8261-E2E0BA0E3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491B-CD16-4954-929C-42F37681DD1E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1FF1DE-CF94-4485-B69E-9A648B426ECF}"/>
              </a:ext>
            </a:extLst>
          </p:cNvPr>
          <p:cNvSpPr txBox="1"/>
          <p:nvPr/>
        </p:nvSpPr>
        <p:spPr>
          <a:xfrm>
            <a:off x="721568" y="422987"/>
            <a:ext cx="2687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Context</a:t>
            </a:r>
            <a:endParaRPr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8B74D44-728E-405E-B5FE-6A5596E6CD70}"/>
              </a:ext>
            </a:extLst>
          </p:cNvPr>
          <p:cNvSpPr txBox="1"/>
          <p:nvPr/>
        </p:nvSpPr>
        <p:spPr>
          <a:xfrm>
            <a:off x="721568" y="1748989"/>
            <a:ext cx="8055428" cy="336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What is demonstration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Two research directions of demonstration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Sample selection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Sample ordering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Conclusion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64291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F2AAEB1-A77F-4BB1-B398-06C82F252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491B-CD16-4954-929C-42F37681DD1E}" type="slidenum">
              <a:rPr lang="zh-CN" altLang="en-US" smtClean="0"/>
              <a:t>20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AC5F13E-CC0E-4D89-8FC8-D52F6336A23D}"/>
              </a:ext>
            </a:extLst>
          </p:cNvPr>
          <p:cNvSpPr txBox="1"/>
          <p:nvPr/>
        </p:nvSpPr>
        <p:spPr>
          <a:xfrm>
            <a:off x="292360" y="27875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Similarity</a:t>
            </a:r>
            <a:endParaRPr lang="zh-CN" altLang="en-US" sz="28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74EDF91-8B97-4A8F-AE2E-400ABE3579C1}"/>
              </a:ext>
            </a:extLst>
          </p:cNvPr>
          <p:cNvSpPr txBox="1"/>
          <p:nvPr/>
        </p:nvSpPr>
        <p:spPr>
          <a:xfrm>
            <a:off x="2650835" y="432642"/>
            <a:ext cx="82480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1" dirty="0"/>
              <a:t>Making Pre-trained Language Models Better Few-shot Learners, </a:t>
            </a:r>
            <a:r>
              <a:rPr lang="en-US" altLang="zh-CN" i="1" dirty="0" err="1"/>
              <a:t>Tianyu</a:t>
            </a:r>
            <a:r>
              <a:rPr lang="en-US" altLang="zh-CN" i="1" dirty="0"/>
              <a:t> Gao</a:t>
            </a:r>
            <a:endParaRPr lang="zh-CN" altLang="en-US" i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7BBFE9-8BE7-4559-B7A7-D0D8AFE3C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726" y="1425735"/>
            <a:ext cx="10298545" cy="155924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808B15D-F27D-4294-B374-76FFD3A79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653" y="3608738"/>
            <a:ext cx="6532419" cy="243425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874186F-064C-436B-8AA6-9C15B692F8A0}"/>
              </a:ext>
            </a:extLst>
          </p:cNvPr>
          <p:cNvSpPr txBox="1"/>
          <p:nvPr/>
        </p:nvSpPr>
        <p:spPr>
          <a:xfrm>
            <a:off x="8102600" y="4230094"/>
            <a:ext cx="3415145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For each dataset, there are only </a:t>
            </a:r>
            <a:r>
              <a:rPr lang="en-US" altLang="zh-CN" b="1" dirty="0">
                <a:solidFill>
                  <a:srgbClr val="FF0000"/>
                </a:solidFill>
              </a:rPr>
              <a:t>16</a:t>
            </a:r>
            <a:r>
              <a:rPr lang="en-US" altLang="zh-CN" b="1" dirty="0"/>
              <a:t> samples for each class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4633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F2AAEB1-A77F-4BB1-B398-06C82F252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491B-CD16-4954-929C-42F37681DD1E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AC5F13E-CC0E-4D89-8FC8-D52F6336A23D}"/>
              </a:ext>
            </a:extLst>
          </p:cNvPr>
          <p:cNvSpPr txBox="1"/>
          <p:nvPr/>
        </p:nvSpPr>
        <p:spPr>
          <a:xfrm>
            <a:off x="292360" y="27875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Sample selection</a:t>
            </a:r>
            <a:endParaRPr lang="zh-CN" altLang="en-US" sz="28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2D400FE-BE55-4FB9-B7FF-B32B12687E93}"/>
              </a:ext>
            </a:extLst>
          </p:cNvPr>
          <p:cNvSpPr txBox="1"/>
          <p:nvPr/>
        </p:nvSpPr>
        <p:spPr>
          <a:xfrm>
            <a:off x="683491" y="1059968"/>
            <a:ext cx="6096000" cy="622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/>
              <a:t>Conclusion: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069ED97-682C-4955-B452-50795119E94B}"/>
              </a:ext>
            </a:extLst>
          </p:cNvPr>
          <p:cNvSpPr txBox="1"/>
          <p:nvPr/>
        </p:nvSpPr>
        <p:spPr>
          <a:xfrm>
            <a:off x="1320799" y="2047425"/>
            <a:ext cx="8266545" cy="622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Using similarity to choose the demonstration is helpful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02C9905-D7AE-486B-8009-16B8DE17FCFF}"/>
              </a:ext>
            </a:extLst>
          </p:cNvPr>
          <p:cNvSpPr txBox="1"/>
          <p:nvPr/>
        </p:nvSpPr>
        <p:spPr>
          <a:xfrm>
            <a:off x="1311563" y="3034882"/>
            <a:ext cx="8691419" cy="622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Use a fine tuned sentence encoder is better than a un-fine tuned one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DA20E07-DB88-4EF5-AD47-752595EABFEB}"/>
              </a:ext>
            </a:extLst>
          </p:cNvPr>
          <p:cNvSpPr txBox="1"/>
          <p:nvPr/>
        </p:nvSpPr>
        <p:spPr>
          <a:xfrm>
            <a:off x="1311563" y="4022339"/>
            <a:ext cx="8783782" cy="1238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This</a:t>
            </a:r>
            <a:r>
              <a:rPr lang="zh-CN" altLang="en-US" sz="2000" dirty="0"/>
              <a:t> </a:t>
            </a:r>
            <a:r>
              <a:rPr lang="en-US" altLang="zh-CN" sz="2000" dirty="0"/>
              <a:t>method</a:t>
            </a:r>
            <a:r>
              <a:rPr lang="zh-CN" altLang="en-US" sz="2000" dirty="0"/>
              <a:t> </a:t>
            </a:r>
            <a:r>
              <a:rPr lang="en-US" altLang="zh-CN" sz="2000" dirty="0"/>
              <a:t>only works for few shot. If there are a lot of training samples, it’s time consuming to measure the similarity</a:t>
            </a:r>
          </a:p>
        </p:txBody>
      </p:sp>
    </p:spTree>
    <p:extLst>
      <p:ext uri="{BB962C8B-B14F-4D97-AF65-F5344CB8AC3E}">
        <p14:creationId xmlns:p14="http://schemas.microsoft.com/office/powerpoint/2010/main" val="58950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42CAF18-3843-4E85-8261-E2E0BA0E3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491B-CD16-4954-929C-42F37681DD1E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1FF1DE-CF94-4485-B69E-9A648B426ECF}"/>
              </a:ext>
            </a:extLst>
          </p:cNvPr>
          <p:cNvSpPr txBox="1"/>
          <p:nvPr/>
        </p:nvSpPr>
        <p:spPr>
          <a:xfrm>
            <a:off x="721568" y="422987"/>
            <a:ext cx="2687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Context</a:t>
            </a:r>
            <a:endParaRPr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8B74D44-728E-405E-B5FE-6A5596E6CD70}"/>
              </a:ext>
            </a:extLst>
          </p:cNvPr>
          <p:cNvSpPr txBox="1"/>
          <p:nvPr/>
        </p:nvSpPr>
        <p:spPr>
          <a:xfrm>
            <a:off x="721568" y="1748989"/>
            <a:ext cx="8055428" cy="336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</a:rPr>
              <a:t>What is demonstration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Two research directions of demonstration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</a:rPr>
              <a:t>Sample selection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Sample ordering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</a:rPr>
              <a:t>Conclusion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67825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F2AAEB1-A77F-4BB1-B398-06C82F252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491B-CD16-4954-929C-42F37681DD1E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AC5F13E-CC0E-4D89-8FC8-D52F6336A23D}"/>
              </a:ext>
            </a:extLst>
          </p:cNvPr>
          <p:cNvSpPr txBox="1"/>
          <p:nvPr/>
        </p:nvSpPr>
        <p:spPr>
          <a:xfrm>
            <a:off x="292360" y="27875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Sample ordering</a:t>
            </a:r>
            <a:endParaRPr lang="zh-CN" altLang="en-US" sz="28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8EDF16-5B65-4348-89BD-431B8A41A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491" y="653097"/>
            <a:ext cx="6096000" cy="527042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123280C-AB5D-48BE-9BA3-F10A51FA6705}"/>
              </a:ext>
            </a:extLst>
          </p:cNvPr>
          <p:cNvSpPr txBox="1"/>
          <p:nvPr/>
        </p:nvSpPr>
        <p:spPr>
          <a:xfrm>
            <a:off x="480291" y="1288627"/>
            <a:ext cx="3786909" cy="1712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1. no common denominators between performant sample orders and they are not transferable across different model sizes and tasks.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82E0AA7-34E4-4AD8-B95C-18A28AD7C90D}"/>
              </a:ext>
            </a:extLst>
          </p:cNvPr>
          <p:cNvSpPr txBox="1"/>
          <p:nvPr/>
        </p:nvSpPr>
        <p:spPr>
          <a:xfrm>
            <a:off x="480291" y="3736216"/>
            <a:ext cx="3786909" cy="1712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2. In a few-shot setting where the size of the development set is very limited, we can’t use dev set to select the best order.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74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F2AAEB1-A77F-4BB1-B398-06C82F252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491B-CD16-4954-929C-42F37681DD1E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AC5F13E-CC0E-4D89-8FC8-D52F6336A23D}"/>
              </a:ext>
            </a:extLst>
          </p:cNvPr>
          <p:cNvSpPr txBox="1"/>
          <p:nvPr/>
        </p:nvSpPr>
        <p:spPr>
          <a:xfrm>
            <a:off x="292360" y="27875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Sample ordering</a:t>
            </a:r>
            <a:endParaRPr lang="zh-CN" altLang="en-US" sz="28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82CEFAE-524A-4242-BF14-CEFCA92F2550}"/>
              </a:ext>
            </a:extLst>
          </p:cNvPr>
          <p:cNvSpPr txBox="1"/>
          <p:nvPr/>
        </p:nvSpPr>
        <p:spPr>
          <a:xfrm>
            <a:off x="514032" y="911699"/>
            <a:ext cx="11748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1" dirty="0"/>
              <a:t>ICML 2021 : Calibrate Before Use: Improving Few-Shot Performance of Language Models</a:t>
            </a:r>
            <a:r>
              <a:rPr lang="en-US" altLang="zh-CN" dirty="0"/>
              <a:t>, Tony Z. Zhao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B56764-D59E-4DAA-A3BB-6C58E085A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658" y="1773504"/>
            <a:ext cx="4445435" cy="353073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8E60FDB-6B26-4CCA-BCFA-F098629BC26B}"/>
              </a:ext>
            </a:extLst>
          </p:cNvPr>
          <p:cNvSpPr txBox="1"/>
          <p:nvPr/>
        </p:nvSpPr>
        <p:spPr>
          <a:xfrm>
            <a:off x="2158370" y="5576969"/>
            <a:ext cx="1871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GPT2-XL(1.5B)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098D316-AA57-4BAA-9FAB-8F6FE5B67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473" y="1958109"/>
            <a:ext cx="5121327" cy="1126692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7F3441F-5AD3-45A2-B689-13409302688D}"/>
              </a:ext>
            </a:extLst>
          </p:cNvPr>
          <p:cNvCxnSpPr>
            <a:cxnSpLocks/>
          </p:cNvCxnSpPr>
          <p:nvPr/>
        </p:nvCxnSpPr>
        <p:spPr>
          <a:xfrm flipH="1" flipV="1">
            <a:off x="10317018" y="2890983"/>
            <a:ext cx="249382" cy="51713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C81972B6-70D6-443D-BB6B-A353AFDF5CB3}"/>
              </a:ext>
            </a:extLst>
          </p:cNvPr>
          <p:cNvSpPr txBox="1"/>
          <p:nvPr/>
        </p:nvSpPr>
        <p:spPr>
          <a:xfrm>
            <a:off x="9762954" y="3524916"/>
            <a:ext cx="1773264" cy="742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Positive: </a:t>
            </a:r>
            <a:r>
              <a:rPr lang="en-US" altLang="zh-CN" dirty="0">
                <a:solidFill>
                  <a:srgbClr val="FF0000"/>
                </a:solidFill>
              </a:rPr>
              <a:t>50%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Negative: </a:t>
            </a:r>
            <a:r>
              <a:rPr lang="en-US" altLang="zh-CN" dirty="0">
                <a:solidFill>
                  <a:srgbClr val="FF0000"/>
                </a:solidFill>
              </a:rPr>
              <a:t>50%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43E5BB9-4ABA-4044-8EF4-A1F748E875C1}"/>
              </a:ext>
            </a:extLst>
          </p:cNvPr>
          <p:cNvCxnSpPr>
            <a:cxnSpLocks/>
          </p:cNvCxnSpPr>
          <p:nvPr/>
        </p:nvCxnSpPr>
        <p:spPr>
          <a:xfrm flipV="1">
            <a:off x="6855655" y="3023919"/>
            <a:ext cx="570454" cy="51495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A0465E73-0B10-45BF-A56D-723991C1FB57}"/>
              </a:ext>
            </a:extLst>
          </p:cNvPr>
          <p:cNvSpPr txBox="1"/>
          <p:nvPr/>
        </p:nvSpPr>
        <p:spPr>
          <a:xfrm>
            <a:off x="5763465" y="3588534"/>
            <a:ext cx="359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Any non-sentimental sentence</a:t>
            </a:r>
            <a:endParaRPr lang="zh-CN" altLang="en-US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DAF8B2E0-FCE1-48E2-926E-76CDCE3CCD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6109" y="4992086"/>
            <a:ext cx="3200400" cy="504825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3B44EFCF-D189-4638-A562-4AA438291B87}"/>
              </a:ext>
            </a:extLst>
          </p:cNvPr>
          <p:cNvSpPr txBox="1"/>
          <p:nvPr/>
        </p:nvSpPr>
        <p:spPr>
          <a:xfrm>
            <a:off x="5975927" y="5053366"/>
            <a:ext cx="2466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Calibrated: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360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/>
      <p:bldP spid="24" grpId="0"/>
      <p:bldP spid="2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F2AAEB1-A77F-4BB1-B398-06C82F252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491B-CD16-4954-929C-42F37681DD1E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AC5F13E-CC0E-4D89-8FC8-D52F6336A23D}"/>
              </a:ext>
            </a:extLst>
          </p:cNvPr>
          <p:cNvSpPr txBox="1"/>
          <p:nvPr/>
        </p:nvSpPr>
        <p:spPr>
          <a:xfrm>
            <a:off x="292360" y="27875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Sample ordering</a:t>
            </a:r>
            <a:endParaRPr lang="zh-CN" altLang="en-US" sz="28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82CEFAE-524A-4242-BF14-CEFCA92F2550}"/>
              </a:ext>
            </a:extLst>
          </p:cNvPr>
          <p:cNvSpPr txBox="1"/>
          <p:nvPr/>
        </p:nvSpPr>
        <p:spPr>
          <a:xfrm>
            <a:off x="514032" y="911699"/>
            <a:ext cx="11748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1" dirty="0"/>
              <a:t>Fantastically Ordered Prompts and Where to Find Them: Overcoming Few-Shot Prompt Order Sensitivity, Yao Lu</a:t>
            </a:r>
            <a:endParaRPr lang="zh-CN" altLang="en-US" i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F69FF07-34A2-46B2-BA41-7016A7883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253" y="1540337"/>
            <a:ext cx="9125752" cy="377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631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F2AAEB1-A77F-4BB1-B398-06C82F252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491B-CD16-4954-929C-42F37681DD1E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AC5F13E-CC0E-4D89-8FC8-D52F6336A23D}"/>
              </a:ext>
            </a:extLst>
          </p:cNvPr>
          <p:cNvSpPr txBox="1"/>
          <p:nvPr/>
        </p:nvSpPr>
        <p:spPr>
          <a:xfrm>
            <a:off x="292360" y="27875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Sample ordering</a:t>
            </a:r>
            <a:endParaRPr lang="zh-CN" altLang="en-US" sz="28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82CEFAE-524A-4242-BF14-CEFCA92F2550}"/>
              </a:ext>
            </a:extLst>
          </p:cNvPr>
          <p:cNvSpPr txBox="1"/>
          <p:nvPr/>
        </p:nvSpPr>
        <p:spPr>
          <a:xfrm>
            <a:off x="514032" y="911699"/>
            <a:ext cx="11748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1" dirty="0"/>
              <a:t>Fantastically Ordered Prompts and Where to Find Them: Overcoming Few-Shot Prompt Order Sensitivity, Yao Lu</a:t>
            </a:r>
            <a:endParaRPr lang="zh-CN" altLang="en-US" i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F503DB5-C2A5-4730-BC7F-D71233235A78}"/>
              </a:ext>
            </a:extLst>
          </p:cNvPr>
          <p:cNvSpPr txBox="1"/>
          <p:nvPr/>
        </p:nvSpPr>
        <p:spPr>
          <a:xfrm>
            <a:off x="877455" y="1870472"/>
            <a:ext cx="102246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Idea</a:t>
            </a:r>
            <a:r>
              <a:rPr lang="en-US" altLang="zh-CN" sz="2400" dirty="0"/>
              <a:t>: Generate a ‘probing set’ to find performant prompt orderings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6D9994-0155-4059-9423-2CE326405EC5}"/>
              </a:ext>
            </a:extLst>
          </p:cNvPr>
          <p:cNvSpPr txBox="1"/>
          <p:nvPr/>
        </p:nvSpPr>
        <p:spPr>
          <a:xfrm>
            <a:off x="1071417" y="2808742"/>
            <a:ext cx="8423564" cy="96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) for a randomly-selected set of training samples, we use every possible ordering permutation of this set as candidates</a:t>
            </a:r>
            <a:endParaRPr lang="zh-CN" altLang="en-US" sz="20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775F1AD-BEB9-4531-BC13-AD39F0F95E29}"/>
              </a:ext>
            </a:extLst>
          </p:cNvPr>
          <p:cNvSpPr txBox="1"/>
          <p:nvPr/>
        </p:nvSpPr>
        <p:spPr>
          <a:xfrm>
            <a:off x="1071417" y="3942163"/>
            <a:ext cx="8986983" cy="968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(ii) constructing a probing set by querying the language model using all candidate prompts as context</a:t>
            </a:r>
            <a:endParaRPr lang="zh-CN" altLang="en-US" sz="20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5D89C37-7653-4D3C-AD3E-E34E4F70E7E5}"/>
              </a:ext>
            </a:extLst>
          </p:cNvPr>
          <p:cNvSpPr txBox="1"/>
          <p:nvPr/>
        </p:nvSpPr>
        <p:spPr>
          <a:xfrm>
            <a:off x="1071417" y="5149256"/>
            <a:ext cx="8645236" cy="968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(iii) using this probing set to identify the best ordering by ranking them using a probing metrics.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2502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  <p:bldP spid="15" grpId="0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F2AAEB1-A77F-4BB1-B398-06C82F252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491B-CD16-4954-929C-42F37681DD1E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AC5F13E-CC0E-4D89-8FC8-D52F6336A23D}"/>
              </a:ext>
            </a:extLst>
          </p:cNvPr>
          <p:cNvSpPr txBox="1"/>
          <p:nvPr/>
        </p:nvSpPr>
        <p:spPr>
          <a:xfrm>
            <a:off x="292360" y="27875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Construct probing set</a:t>
            </a:r>
            <a:endParaRPr lang="zh-CN" altLang="en-US" sz="28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84D2B65-84A8-48FA-96C0-662378B6C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63" y="1710188"/>
            <a:ext cx="10954327" cy="269576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DFE0AE5-BAC5-4F99-AC40-00732B24565B}"/>
              </a:ext>
            </a:extLst>
          </p:cNvPr>
          <p:cNvSpPr/>
          <p:nvPr/>
        </p:nvSpPr>
        <p:spPr>
          <a:xfrm>
            <a:off x="2872509" y="1403927"/>
            <a:ext cx="8866910" cy="3417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D803CD0-8973-4214-8136-B791CE877050}"/>
              </a:ext>
            </a:extLst>
          </p:cNvPr>
          <p:cNvSpPr/>
          <p:nvPr/>
        </p:nvSpPr>
        <p:spPr>
          <a:xfrm>
            <a:off x="2798618" y="1710188"/>
            <a:ext cx="785091" cy="13839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76BD31F-9F1F-480A-ACD3-02E7CFD1E5A0}"/>
              </a:ext>
            </a:extLst>
          </p:cNvPr>
          <p:cNvSpPr/>
          <p:nvPr/>
        </p:nvSpPr>
        <p:spPr>
          <a:xfrm>
            <a:off x="2798618" y="1228436"/>
            <a:ext cx="341746" cy="186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8456FBE-8356-4E2F-9E3E-1B67F2FD95E1}"/>
              </a:ext>
            </a:extLst>
          </p:cNvPr>
          <p:cNvSpPr txBox="1"/>
          <p:nvPr/>
        </p:nvSpPr>
        <p:spPr>
          <a:xfrm>
            <a:off x="628072" y="5219534"/>
            <a:ext cx="9576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Randomly sample 4 samples from the training set and get the prompt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0365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F2AAEB1-A77F-4BB1-B398-06C82F252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491B-CD16-4954-929C-42F37681DD1E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AC5F13E-CC0E-4D89-8FC8-D52F6336A23D}"/>
              </a:ext>
            </a:extLst>
          </p:cNvPr>
          <p:cNvSpPr txBox="1"/>
          <p:nvPr/>
        </p:nvSpPr>
        <p:spPr>
          <a:xfrm>
            <a:off x="292360" y="27875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Construct probing set</a:t>
            </a:r>
            <a:endParaRPr lang="zh-CN" altLang="en-US" sz="28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84D2B65-84A8-48FA-96C0-662378B6C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63" y="1710188"/>
            <a:ext cx="10954327" cy="269576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8FB9025-EDF6-4ED9-A20E-94AEC7C8D6BC}"/>
              </a:ext>
            </a:extLst>
          </p:cNvPr>
          <p:cNvSpPr/>
          <p:nvPr/>
        </p:nvSpPr>
        <p:spPr>
          <a:xfrm>
            <a:off x="6253017" y="1403927"/>
            <a:ext cx="5486401" cy="3417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ABCC8EEC-9854-4464-8595-9939E46A5CC3}"/>
              </a:ext>
            </a:extLst>
          </p:cNvPr>
          <p:cNvSpPr/>
          <p:nvPr/>
        </p:nvSpPr>
        <p:spPr>
          <a:xfrm rot="16200000">
            <a:off x="5548504" y="3185491"/>
            <a:ext cx="1192695" cy="48701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121206D-11DB-4AE3-9D76-AC18F5E44BC5}"/>
              </a:ext>
            </a:extLst>
          </p:cNvPr>
          <p:cNvSpPr txBox="1"/>
          <p:nvPr/>
        </p:nvSpPr>
        <p:spPr>
          <a:xfrm>
            <a:off x="628072" y="5219534"/>
            <a:ext cx="9576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Get all the 24 different permutation as the candidate ordering</a:t>
            </a:r>
            <a:endParaRPr lang="zh-CN" altLang="en-US" sz="20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9528053-77C8-4E5F-B168-0610FD441AC5}"/>
              </a:ext>
            </a:extLst>
          </p:cNvPr>
          <p:cNvCxnSpPr/>
          <p:nvPr/>
        </p:nvCxnSpPr>
        <p:spPr>
          <a:xfrm flipH="1">
            <a:off x="4538870" y="1239078"/>
            <a:ext cx="642730" cy="47111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694A54E0-3D93-4361-B1B1-E5249354F531}"/>
              </a:ext>
            </a:extLst>
          </p:cNvPr>
          <p:cNvSpPr txBox="1"/>
          <p:nvPr/>
        </p:nvSpPr>
        <p:spPr>
          <a:xfrm>
            <a:off x="5260308" y="966378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C1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C277B98-8A8E-4AA0-AEAF-CBB17B56A940}"/>
              </a:ext>
            </a:extLst>
          </p:cNvPr>
          <p:cNvSpPr txBox="1"/>
          <p:nvPr/>
        </p:nvSpPr>
        <p:spPr>
          <a:xfrm>
            <a:off x="4784034" y="4626347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C24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0A4CD79-7C16-4B07-BBDA-285063A77DD0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4273826" y="4514421"/>
            <a:ext cx="510208" cy="29659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07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F2AAEB1-A77F-4BB1-B398-06C82F252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491B-CD16-4954-929C-42F37681DD1E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AC5F13E-CC0E-4D89-8FC8-D52F6336A23D}"/>
              </a:ext>
            </a:extLst>
          </p:cNvPr>
          <p:cNvSpPr txBox="1"/>
          <p:nvPr/>
        </p:nvSpPr>
        <p:spPr>
          <a:xfrm>
            <a:off x="292360" y="27875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Construct probing set</a:t>
            </a:r>
            <a:endParaRPr lang="zh-CN" altLang="en-US" sz="28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84D2B65-84A8-48FA-96C0-662378B6C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63" y="1710188"/>
            <a:ext cx="10954327" cy="269576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48929B9-1FD2-4EFC-B25B-EE1E87A21272}"/>
              </a:ext>
            </a:extLst>
          </p:cNvPr>
          <p:cNvSpPr txBox="1"/>
          <p:nvPr/>
        </p:nvSpPr>
        <p:spPr>
          <a:xfrm>
            <a:off x="6341977" y="3269974"/>
            <a:ext cx="860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(GPT2/GPT3)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8E2A244-BE14-43B8-AC2A-5198747C7268}"/>
              </a:ext>
            </a:extLst>
          </p:cNvPr>
          <p:cNvSpPr/>
          <p:nvPr/>
        </p:nvSpPr>
        <p:spPr>
          <a:xfrm>
            <a:off x="9521687" y="1663148"/>
            <a:ext cx="1931403" cy="31275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F9AC7071-4427-4A9C-9F73-637E4D07FFCB}"/>
              </a:ext>
            </a:extLst>
          </p:cNvPr>
          <p:cNvSpPr/>
          <p:nvPr/>
        </p:nvSpPr>
        <p:spPr>
          <a:xfrm rot="16200000">
            <a:off x="8150087" y="3250074"/>
            <a:ext cx="2743200" cy="33797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4970F1A-00EE-4A83-BF91-4C124D62F486}"/>
              </a:ext>
            </a:extLst>
          </p:cNvPr>
          <p:cNvSpPr txBox="1"/>
          <p:nvPr/>
        </p:nvSpPr>
        <p:spPr>
          <a:xfrm>
            <a:off x="628072" y="5219534"/>
            <a:ext cx="9576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Use a gpt2 or gpt3 model to generate a new sample based on the demonstration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4923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42CAF18-3843-4E85-8261-E2E0BA0E3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491B-CD16-4954-929C-42F37681DD1E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1FF1DE-CF94-4485-B69E-9A648B426ECF}"/>
              </a:ext>
            </a:extLst>
          </p:cNvPr>
          <p:cNvSpPr txBox="1"/>
          <p:nvPr/>
        </p:nvSpPr>
        <p:spPr>
          <a:xfrm>
            <a:off x="721568" y="422987"/>
            <a:ext cx="2687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Context</a:t>
            </a:r>
            <a:endParaRPr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8B74D44-728E-405E-B5FE-6A5596E6CD70}"/>
              </a:ext>
            </a:extLst>
          </p:cNvPr>
          <p:cNvSpPr txBox="1"/>
          <p:nvPr/>
        </p:nvSpPr>
        <p:spPr>
          <a:xfrm>
            <a:off x="721568" y="1748989"/>
            <a:ext cx="8055428" cy="336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What is demonstration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</a:rPr>
              <a:t>Two research directions of demonstration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</a:rPr>
              <a:t>Sample selection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</a:rPr>
              <a:t>Sample ordering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</a:rPr>
              <a:t>Conclusion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09790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F2AAEB1-A77F-4BB1-B398-06C82F252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491B-CD16-4954-929C-42F37681DD1E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AC5F13E-CC0E-4D89-8FC8-D52F6336A23D}"/>
              </a:ext>
            </a:extLst>
          </p:cNvPr>
          <p:cNvSpPr txBox="1"/>
          <p:nvPr/>
        </p:nvSpPr>
        <p:spPr>
          <a:xfrm>
            <a:off x="292360" y="27875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Construct probing set</a:t>
            </a:r>
            <a:endParaRPr lang="zh-CN" altLang="en-US" sz="28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84D2B65-84A8-48FA-96C0-662378B6C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63" y="1710188"/>
            <a:ext cx="10954327" cy="269576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628CE2F-A534-4E80-87D6-1B2B55B4FA04}"/>
              </a:ext>
            </a:extLst>
          </p:cNvPr>
          <p:cNvSpPr txBox="1"/>
          <p:nvPr/>
        </p:nvSpPr>
        <p:spPr>
          <a:xfrm>
            <a:off x="6341977" y="3269974"/>
            <a:ext cx="860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(GPT2/GPT3)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D22FE34-5C29-430E-8C98-242F6B3B81AB}"/>
              </a:ext>
            </a:extLst>
          </p:cNvPr>
          <p:cNvSpPr txBox="1"/>
          <p:nvPr/>
        </p:nvSpPr>
        <p:spPr>
          <a:xfrm>
            <a:off x="581689" y="4806333"/>
            <a:ext cx="9576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Convert the prompt back to original data format. Get the probing set.</a:t>
            </a:r>
          </a:p>
          <a:p>
            <a:endParaRPr lang="en-US" altLang="zh-CN" sz="2000" dirty="0"/>
          </a:p>
          <a:p>
            <a:r>
              <a:rPr lang="en-US" altLang="zh-CN" sz="2000" dirty="0"/>
              <a:t>Drop the generated labels. </a:t>
            </a:r>
            <a:endParaRPr lang="zh-CN" altLang="en-US" sz="2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3186500-BE60-48CD-BDC3-566CE0D92B02}"/>
              </a:ext>
            </a:extLst>
          </p:cNvPr>
          <p:cNvSpPr txBox="1"/>
          <p:nvPr/>
        </p:nvSpPr>
        <p:spPr>
          <a:xfrm>
            <a:off x="581689" y="6089374"/>
            <a:ext cx="948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prob sentences in probing set should have the same distribution as training data (50%-50%)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374CCE4-7724-47DA-B274-2793A50B2D4E}"/>
              </a:ext>
            </a:extLst>
          </p:cNvPr>
          <p:cNvCxnSpPr/>
          <p:nvPr/>
        </p:nvCxnSpPr>
        <p:spPr>
          <a:xfrm flipH="1">
            <a:off x="2166730" y="1179443"/>
            <a:ext cx="2895600" cy="23323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904FD51-1C73-426C-9F24-9FA68D3D8B46}"/>
              </a:ext>
            </a:extLst>
          </p:cNvPr>
          <p:cNvCxnSpPr>
            <a:cxnSpLocks/>
          </p:cNvCxnSpPr>
          <p:nvPr/>
        </p:nvCxnSpPr>
        <p:spPr>
          <a:xfrm>
            <a:off x="7202556" y="1175834"/>
            <a:ext cx="3014870" cy="16168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44B01931-01A5-4D12-991C-001E6C3DFA9F}"/>
              </a:ext>
            </a:extLst>
          </p:cNvPr>
          <p:cNvSpPr txBox="1"/>
          <p:nvPr/>
        </p:nvSpPr>
        <p:spPr>
          <a:xfrm>
            <a:off x="5062330" y="794586"/>
            <a:ext cx="252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same distribution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261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F2AAEB1-A77F-4BB1-B398-06C82F252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491B-CD16-4954-929C-42F37681DD1E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AC5F13E-CC0E-4D89-8FC8-D52F6336A23D}"/>
              </a:ext>
            </a:extLst>
          </p:cNvPr>
          <p:cNvSpPr txBox="1"/>
          <p:nvPr/>
        </p:nvSpPr>
        <p:spPr>
          <a:xfrm>
            <a:off x="292360" y="27875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Evaluate ordering permutations</a:t>
            </a:r>
            <a:endParaRPr lang="zh-CN" altLang="en-US" sz="2800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76BD31F-9F1F-480A-ACD3-02E7CFD1E5A0}"/>
              </a:ext>
            </a:extLst>
          </p:cNvPr>
          <p:cNvSpPr/>
          <p:nvPr/>
        </p:nvSpPr>
        <p:spPr>
          <a:xfrm>
            <a:off x="2798618" y="1228436"/>
            <a:ext cx="341746" cy="186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DE55EA-A9F1-4B00-B2DE-67FB054F9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99" y="1821465"/>
            <a:ext cx="4677189" cy="71608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F52ABF5-5D1D-4815-9BB5-C032AD510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597" y="2899664"/>
            <a:ext cx="2960041" cy="92310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00D0A74-D5FD-41D2-90F5-CC98DA71D6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8103" y="4242692"/>
            <a:ext cx="3770245" cy="88987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1EF45C6B-8C66-40FA-91B2-60281E5DA122}"/>
              </a:ext>
            </a:extLst>
          </p:cNvPr>
          <p:cNvSpPr txBox="1"/>
          <p:nvPr/>
        </p:nvSpPr>
        <p:spPr>
          <a:xfrm>
            <a:off x="458204" y="1154320"/>
            <a:ext cx="2511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Global entropy</a:t>
            </a:r>
            <a:endParaRPr lang="zh-CN" altLang="en-US" sz="20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B838E97-FE72-47CF-BFF3-2B1F5BB1F244}"/>
              </a:ext>
            </a:extLst>
          </p:cNvPr>
          <p:cNvSpPr txBox="1"/>
          <p:nvPr/>
        </p:nvSpPr>
        <p:spPr>
          <a:xfrm>
            <a:off x="6306262" y="1149075"/>
            <a:ext cx="2511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Local entropy</a:t>
            </a:r>
            <a:endParaRPr lang="zh-CN" altLang="en-US" sz="2000" b="1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FEA44E74-4F51-4FBC-8BE6-A8A92F2BCC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5723" y="2221056"/>
            <a:ext cx="4918419" cy="63297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3A5FA54-A577-45B2-8707-6BD6B73496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1202" y="3361216"/>
            <a:ext cx="3952695" cy="991641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F89158F2-2B39-4DDE-A639-78F8B3C3E1F4}"/>
              </a:ext>
            </a:extLst>
          </p:cNvPr>
          <p:cNvSpPr txBox="1"/>
          <p:nvPr/>
        </p:nvSpPr>
        <p:spPr>
          <a:xfrm>
            <a:off x="649355" y="5873337"/>
            <a:ext cx="665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Choose the top 4 ordering permutation with max entropy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362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F2AAEB1-A77F-4BB1-B398-06C82F252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491B-CD16-4954-929C-42F37681DD1E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AC5F13E-CC0E-4D89-8FC8-D52F6336A23D}"/>
              </a:ext>
            </a:extLst>
          </p:cNvPr>
          <p:cNvSpPr txBox="1"/>
          <p:nvPr/>
        </p:nvSpPr>
        <p:spPr>
          <a:xfrm>
            <a:off x="292360" y="27875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Results</a:t>
            </a:r>
            <a:endParaRPr lang="zh-CN" altLang="en-US" sz="28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42CAE6A-06E7-4F88-ABC4-632EB8D16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946" y="949555"/>
            <a:ext cx="9342783" cy="520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909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42CAF18-3843-4E85-8261-E2E0BA0E3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491B-CD16-4954-929C-42F37681DD1E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1FF1DE-CF94-4485-B69E-9A648B426ECF}"/>
              </a:ext>
            </a:extLst>
          </p:cNvPr>
          <p:cNvSpPr txBox="1"/>
          <p:nvPr/>
        </p:nvSpPr>
        <p:spPr>
          <a:xfrm>
            <a:off x="721568" y="422987"/>
            <a:ext cx="2687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Context</a:t>
            </a:r>
            <a:endParaRPr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8B74D44-728E-405E-B5FE-6A5596E6CD70}"/>
              </a:ext>
            </a:extLst>
          </p:cNvPr>
          <p:cNvSpPr txBox="1"/>
          <p:nvPr/>
        </p:nvSpPr>
        <p:spPr>
          <a:xfrm>
            <a:off x="721568" y="1748989"/>
            <a:ext cx="8055428" cy="336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</a:rPr>
              <a:t>What is demonstration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</a:rPr>
              <a:t>Two research directions of demonstration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</a:rPr>
              <a:t>Sample selection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</a:rPr>
              <a:t>Sample ordering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Conclusion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528856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EFF5CDC-577D-429A-9754-F50D99D4C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491B-CD16-4954-929C-42F37681DD1E}" type="slidenum">
              <a:rPr lang="zh-CN" altLang="en-US" b="1" smtClean="0"/>
              <a:t>34</a:t>
            </a:fld>
            <a:endParaRPr lang="zh-CN" altLang="en-US" b="1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BA8681A-F571-4074-A9F8-919BD2363642}"/>
              </a:ext>
            </a:extLst>
          </p:cNvPr>
          <p:cNvSpPr txBox="1"/>
          <p:nvPr/>
        </p:nvSpPr>
        <p:spPr>
          <a:xfrm>
            <a:off x="460586" y="311573"/>
            <a:ext cx="22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Conclusion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459CA3-A2D5-4E1A-9C3F-0EC0CEFC1207}"/>
              </a:ext>
            </a:extLst>
          </p:cNvPr>
          <p:cNvSpPr txBox="1"/>
          <p:nvPr/>
        </p:nvSpPr>
        <p:spPr>
          <a:xfrm>
            <a:off x="839893" y="1442721"/>
            <a:ext cx="81957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Demonstration is useful in few-shot learning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There are two main challenge in demonstration learning: which to sample and the ordering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There are still a lot of work can be done for these problems. Such as a end to end retriever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792314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DEBD7C1-3DA3-44BD-A786-D6E5494E6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491B-CD16-4954-929C-42F37681DD1E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7C038D-3633-4F55-B101-F826BA600FD5}"/>
              </a:ext>
            </a:extLst>
          </p:cNvPr>
          <p:cNvSpPr txBox="1"/>
          <p:nvPr/>
        </p:nvSpPr>
        <p:spPr>
          <a:xfrm>
            <a:off x="4903893" y="2289387"/>
            <a:ext cx="1950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Thanks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9033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F2AAEB1-A77F-4BB1-B398-06C82F252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6484" y="6362571"/>
            <a:ext cx="2743200" cy="365125"/>
          </a:xfrm>
        </p:spPr>
        <p:txBody>
          <a:bodyPr/>
          <a:lstStyle/>
          <a:p>
            <a:fld id="{2223491B-CD16-4954-929C-42F37681DD1E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AC5F13E-CC0E-4D89-8FC8-D52F6336A23D}"/>
              </a:ext>
            </a:extLst>
          </p:cNvPr>
          <p:cNvSpPr txBox="1"/>
          <p:nvPr/>
        </p:nvSpPr>
        <p:spPr>
          <a:xfrm>
            <a:off x="292360" y="27875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GPT</a:t>
            </a:r>
            <a:endParaRPr lang="zh-CN" altLang="en-US" sz="28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138978-11A7-41D5-9053-493073F73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62" y="1381003"/>
            <a:ext cx="7731188" cy="409599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4D24B59-A108-4518-9B86-5256F920E686}"/>
              </a:ext>
            </a:extLst>
          </p:cNvPr>
          <p:cNvSpPr txBox="1"/>
          <p:nvPr/>
        </p:nvSpPr>
        <p:spPr>
          <a:xfrm>
            <a:off x="1231251" y="5827816"/>
            <a:ext cx="652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Transformer-based Pretrained LM + Fine-tuning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318E465-2F46-4CD3-90CF-84C1F0F89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6484" y="1446364"/>
            <a:ext cx="1104890" cy="30195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31AAD353-74D0-4AE7-9F9B-81AB80C630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0600" y="2191431"/>
            <a:ext cx="847627" cy="349023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C2BAA31B-A7BE-4992-B119-322DEFE3A21F}"/>
              </a:ext>
            </a:extLst>
          </p:cNvPr>
          <p:cNvSpPr txBox="1"/>
          <p:nvPr/>
        </p:nvSpPr>
        <p:spPr>
          <a:xfrm>
            <a:off x="9982200" y="1412676"/>
            <a:ext cx="1766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Pretrained LM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58F30B2-7B4F-4348-95E2-198F494EDE9B}"/>
              </a:ext>
            </a:extLst>
          </p:cNvPr>
          <p:cNvSpPr txBox="1"/>
          <p:nvPr/>
        </p:nvSpPr>
        <p:spPr>
          <a:xfrm>
            <a:off x="9982199" y="2171122"/>
            <a:ext cx="209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Task-specific head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5694E08-1133-4A55-BB6C-7CBAFE0BD1EB}"/>
              </a:ext>
            </a:extLst>
          </p:cNvPr>
          <p:cNvSpPr txBox="1"/>
          <p:nvPr/>
        </p:nvSpPr>
        <p:spPr>
          <a:xfrm>
            <a:off x="8733452" y="3645159"/>
            <a:ext cx="28924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Disadvantage: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Need a lot of task-specific data to fine tune the model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(thousands or hundreds of thousands)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5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4" grpId="0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F2AAEB1-A77F-4BB1-B398-06C82F252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491B-CD16-4954-929C-42F37681DD1E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AC5F13E-CC0E-4D89-8FC8-D52F6336A23D}"/>
              </a:ext>
            </a:extLst>
          </p:cNvPr>
          <p:cNvSpPr txBox="1"/>
          <p:nvPr/>
        </p:nvSpPr>
        <p:spPr>
          <a:xfrm>
            <a:off x="292360" y="27875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How do humans solve problems? </a:t>
            </a:r>
            <a:endParaRPr lang="zh-CN" altLang="en-US" sz="28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078C98-C8C4-42FA-8F2B-4F4679BAC0E3}"/>
              </a:ext>
            </a:extLst>
          </p:cNvPr>
          <p:cNvSpPr txBox="1"/>
          <p:nvPr/>
        </p:nvSpPr>
        <p:spPr>
          <a:xfrm>
            <a:off x="665387" y="924468"/>
            <a:ext cx="10027299" cy="1430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Let’s take cooking as an example. Suppose: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Your mom ask you to cook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There are a lot of ingredients, such as steaks, eggs and tomatoes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32EE2D2-E9A6-4554-AEF1-4EF4593C2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169" y="5086856"/>
            <a:ext cx="899734" cy="92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946104E-17A0-4F66-963B-1990D5E9F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021" y="2799634"/>
            <a:ext cx="2350875" cy="191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ADB7883-EDF9-440B-842D-8D5A2B0744FC}"/>
              </a:ext>
            </a:extLst>
          </p:cNvPr>
          <p:cNvSpPr txBox="1"/>
          <p:nvPr/>
        </p:nvSpPr>
        <p:spPr>
          <a:xfrm>
            <a:off x="1659953" y="5287201"/>
            <a:ext cx="3453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What should I cook? </a:t>
            </a:r>
            <a:r>
              <a:rPr lang="en-US" altLang="zh-CN" b="1" dirty="0">
                <a:solidFill>
                  <a:srgbClr val="FF0000"/>
                </a:solidFill>
              </a:rPr>
              <a:t>Steak</a:t>
            </a:r>
            <a:r>
              <a:rPr lang="en-US" altLang="zh-CN" b="1" dirty="0"/>
              <a:t> or </a:t>
            </a:r>
            <a:r>
              <a:rPr lang="en-US" altLang="zh-CN" b="1" dirty="0">
                <a:solidFill>
                  <a:srgbClr val="FF0000"/>
                </a:solidFill>
              </a:rPr>
              <a:t>tomato and egg soup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3A14474-52E4-4EAD-9A86-9DDED86C6072}"/>
              </a:ext>
            </a:extLst>
          </p:cNvPr>
          <p:cNvSpPr txBox="1"/>
          <p:nvPr/>
        </p:nvSpPr>
        <p:spPr>
          <a:xfrm>
            <a:off x="6692432" y="5425700"/>
            <a:ext cx="215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How to cook it?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53728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F2AAEB1-A77F-4BB1-B398-06C82F252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491B-CD16-4954-929C-42F37681DD1E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AC5F13E-CC0E-4D89-8FC8-D52F6336A23D}"/>
              </a:ext>
            </a:extLst>
          </p:cNvPr>
          <p:cNvSpPr txBox="1"/>
          <p:nvPr/>
        </p:nvSpPr>
        <p:spPr>
          <a:xfrm>
            <a:off x="292360" y="27875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How can your mom help you?</a:t>
            </a:r>
            <a:endParaRPr lang="zh-CN" altLang="en-US" sz="2800" b="1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946104E-17A0-4F66-963B-1990D5E9F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021" y="2799634"/>
            <a:ext cx="2350875" cy="191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4494AD1-DC1D-4338-A39B-AEB05FAD0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516" y="540364"/>
            <a:ext cx="1430439" cy="114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C5518A1-E2D7-400D-90AA-9BA893D8683B}"/>
              </a:ext>
            </a:extLst>
          </p:cNvPr>
          <p:cNvCxnSpPr/>
          <p:nvPr/>
        </p:nvCxnSpPr>
        <p:spPr>
          <a:xfrm flipV="1">
            <a:off x="6105261" y="1726805"/>
            <a:ext cx="852195" cy="104502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B1CDFB2-9DCC-4DDD-A591-F0AE6182D69E}"/>
              </a:ext>
            </a:extLst>
          </p:cNvPr>
          <p:cNvSpPr txBox="1"/>
          <p:nvPr/>
        </p:nvSpPr>
        <p:spPr>
          <a:xfrm>
            <a:off x="8761989" y="684742"/>
            <a:ext cx="3218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Arial" panose="020B0604020202020204" pitchFamily="34" charset="0"/>
              </a:rPr>
              <a:t>trial and error 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513076E-458E-4E96-A1D9-B6D34AA8EDC7}"/>
              </a:ext>
            </a:extLst>
          </p:cNvPr>
          <p:cNvGrpSpPr/>
          <p:nvPr/>
        </p:nvGrpSpPr>
        <p:grpSpPr>
          <a:xfrm>
            <a:off x="787855" y="4053576"/>
            <a:ext cx="2448724" cy="1268363"/>
            <a:chOff x="453911" y="4743711"/>
            <a:chExt cx="2043134" cy="964308"/>
          </a:xfrm>
        </p:grpSpPr>
        <p:pic>
          <p:nvPicPr>
            <p:cNvPr id="2052" name="Picture 4" descr="Gordon Ramsay to open his third restaurant in Hong Kong - The Drinks  Business">
              <a:extLst>
                <a:ext uri="{FF2B5EF4-FFF2-40B4-BE49-F238E27FC236}">
                  <a16:creationId xmlns:a16="http://schemas.microsoft.com/office/drawing/2014/main" id="{B9276AC4-1F86-4818-9BA9-939E5DE8C8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5342" y="4743711"/>
              <a:ext cx="641703" cy="9643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Steak with cheese and chive polenta | Tesco Real Food">
              <a:extLst>
                <a:ext uri="{FF2B5EF4-FFF2-40B4-BE49-F238E27FC236}">
                  <a16:creationId xmlns:a16="http://schemas.microsoft.com/office/drawing/2014/main" id="{53D30F60-9032-48A6-8D47-745C140D28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911" y="4787223"/>
              <a:ext cx="1401431" cy="9207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5B5DC5C3-3D8B-4BD9-9C34-EBB0F2273F9E}"/>
              </a:ext>
            </a:extLst>
          </p:cNvPr>
          <p:cNvGrpSpPr/>
          <p:nvPr/>
        </p:nvGrpSpPr>
        <p:grpSpPr>
          <a:xfrm>
            <a:off x="787855" y="1441395"/>
            <a:ext cx="2394543" cy="1235772"/>
            <a:chOff x="452330" y="1601008"/>
            <a:chExt cx="2281492" cy="1110227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4E118075-A809-40FA-8D1F-7AB49B7D69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3671" y="1601008"/>
              <a:ext cx="740151" cy="11102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F072D825-CB51-4DA2-9FEC-36063077DF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30" y="1633859"/>
              <a:ext cx="1541341" cy="1045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33EEF78-5936-48DE-9087-6B9868FF331D}"/>
              </a:ext>
            </a:extLst>
          </p:cNvPr>
          <p:cNvCxnSpPr>
            <a:cxnSpLocks/>
          </p:cNvCxnSpPr>
          <p:nvPr/>
        </p:nvCxnSpPr>
        <p:spPr>
          <a:xfrm flipH="1" flipV="1">
            <a:off x="3438640" y="2163754"/>
            <a:ext cx="1066467" cy="60808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F135EB0-5D6B-450A-A977-1D37FA77DB91}"/>
              </a:ext>
            </a:extLst>
          </p:cNvPr>
          <p:cNvCxnSpPr>
            <a:cxnSpLocks/>
          </p:cNvCxnSpPr>
          <p:nvPr/>
        </p:nvCxnSpPr>
        <p:spPr>
          <a:xfrm flipH="1">
            <a:off x="3512875" y="4086167"/>
            <a:ext cx="920978" cy="72265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8B512BBB-AF1F-481E-B300-1C12F3547941}"/>
              </a:ext>
            </a:extLst>
          </p:cNvPr>
          <p:cNvSpPr txBox="1"/>
          <p:nvPr/>
        </p:nvSpPr>
        <p:spPr>
          <a:xfrm>
            <a:off x="348656" y="5466665"/>
            <a:ext cx="3857862" cy="376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Find a steak master to teach you</a:t>
            </a:r>
            <a:endParaRPr lang="zh-CN" altLang="en-US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15F50D1-0E56-48DC-A9A2-2BA3733F36AC}"/>
              </a:ext>
            </a:extLst>
          </p:cNvPr>
          <p:cNvSpPr txBox="1"/>
          <p:nvPr/>
        </p:nvSpPr>
        <p:spPr>
          <a:xfrm>
            <a:off x="244498" y="2735790"/>
            <a:ext cx="3914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Find a tomato and egg soup master to teach you</a:t>
            </a:r>
            <a:endParaRPr lang="zh-CN" altLang="en-US" b="1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2D49FF1-9D1B-46F9-B1FA-7059605D5624}"/>
              </a:ext>
            </a:extLst>
          </p:cNvPr>
          <p:cNvCxnSpPr>
            <a:cxnSpLocks/>
          </p:cNvCxnSpPr>
          <p:nvPr/>
        </p:nvCxnSpPr>
        <p:spPr>
          <a:xfrm flipV="1">
            <a:off x="7273151" y="3429000"/>
            <a:ext cx="989187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 descr="PBS Food | The Best Food and Cooking Shows on TV | PBS">
            <a:extLst>
              <a:ext uri="{FF2B5EF4-FFF2-40B4-BE49-F238E27FC236}">
                <a16:creationId xmlns:a16="http://schemas.microsoft.com/office/drawing/2014/main" id="{FBD44118-5402-4315-9A51-F1962ECBF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4071" y="2519031"/>
            <a:ext cx="2472496" cy="138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32FC99B0-85FB-4FBD-9D6E-ED56A2AF85D8}"/>
              </a:ext>
            </a:extLst>
          </p:cNvPr>
          <p:cNvSpPr txBox="1"/>
          <p:nvPr/>
        </p:nvSpPr>
        <p:spPr>
          <a:xfrm>
            <a:off x="8202057" y="3995020"/>
            <a:ext cx="401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Give you some cooking videos</a:t>
            </a:r>
            <a:endParaRPr lang="zh-CN" altLang="en-US" b="1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D0930C93-E173-4C4D-9527-DD2C9C9EAE24}"/>
              </a:ext>
            </a:extLst>
          </p:cNvPr>
          <p:cNvCxnSpPr>
            <a:cxnSpLocks/>
          </p:cNvCxnSpPr>
          <p:nvPr/>
        </p:nvCxnSpPr>
        <p:spPr>
          <a:xfrm>
            <a:off x="5748091" y="4808825"/>
            <a:ext cx="1525060" cy="42759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EDD7EB7D-357C-4884-92D4-E34FDB453FE4}"/>
              </a:ext>
            </a:extLst>
          </p:cNvPr>
          <p:cNvSpPr txBox="1"/>
          <p:nvPr/>
        </p:nvSpPr>
        <p:spPr>
          <a:xfrm>
            <a:off x="9133615" y="5022622"/>
            <a:ext cx="27097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She told you to make a tomato and egg soup (but she didn’t tell you how to cook it)</a:t>
            </a:r>
            <a:endParaRPr lang="zh-CN" altLang="en-US" b="1" dirty="0"/>
          </a:p>
        </p:txBody>
      </p:sp>
      <p:pic>
        <p:nvPicPr>
          <p:cNvPr id="2060" name="Picture 12">
            <a:extLst>
              <a:ext uri="{FF2B5EF4-FFF2-40B4-BE49-F238E27FC236}">
                <a16:creationId xmlns:a16="http://schemas.microsoft.com/office/drawing/2014/main" id="{CE0F99D2-BD62-42A7-B7E8-7D19DD99D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808" y="5139268"/>
            <a:ext cx="1525060" cy="103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784A215D-51B2-45DC-AC1E-4269B1BB651D}"/>
              </a:ext>
            </a:extLst>
          </p:cNvPr>
          <p:cNvSpPr txBox="1"/>
          <p:nvPr/>
        </p:nvSpPr>
        <p:spPr>
          <a:xfrm>
            <a:off x="983413" y="3389459"/>
            <a:ext cx="181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(fine-tuning)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E627CFF-C40D-4F6F-8462-28D544AA0F51}"/>
              </a:ext>
            </a:extLst>
          </p:cNvPr>
          <p:cNvSpPr txBox="1"/>
          <p:nvPr/>
        </p:nvSpPr>
        <p:spPr>
          <a:xfrm>
            <a:off x="983413" y="5865960"/>
            <a:ext cx="181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(fine-tuning)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F663CBF-C861-4AA5-B6FD-1F83AB0613D3}"/>
              </a:ext>
            </a:extLst>
          </p:cNvPr>
          <p:cNvSpPr txBox="1"/>
          <p:nvPr/>
        </p:nvSpPr>
        <p:spPr>
          <a:xfrm>
            <a:off x="8786464" y="1054074"/>
            <a:ext cx="285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(reinforcement learning)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9BC0705-DEC6-4852-A90D-580AA6B040D5}"/>
              </a:ext>
            </a:extLst>
          </p:cNvPr>
          <p:cNvSpPr txBox="1"/>
          <p:nvPr/>
        </p:nvSpPr>
        <p:spPr>
          <a:xfrm>
            <a:off x="8975033" y="4347041"/>
            <a:ext cx="181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(demonstration)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3" name="文本框 22">
            <a:extLst>
              <a:ext uri="{FF2B5EF4-FFF2-40B4-BE49-F238E27FC236}">
                <a16:creationId xmlns:a16="http://schemas.microsoft.com/office/drawing/2014/main" id="{784A215D-51B2-45DC-AC1E-4269B1BB651D}"/>
              </a:ext>
            </a:extLst>
          </p:cNvPr>
          <p:cNvSpPr txBox="1"/>
          <p:nvPr/>
        </p:nvSpPr>
        <p:spPr>
          <a:xfrm>
            <a:off x="8401269" y="6221377"/>
            <a:ext cx="181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</a:rPr>
              <a:t>(prompt)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B9A08BC0-DC97-49C3-B585-9D0889EDEDBF}"/>
              </a:ext>
            </a:extLst>
          </p:cNvPr>
          <p:cNvSpPr/>
          <p:nvPr/>
        </p:nvSpPr>
        <p:spPr>
          <a:xfrm rot="3801709">
            <a:off x="7981031" y="3242758"/>
            <a:ext cx="2651046" cy="4181202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0E90BB3-D721-4DFD-96AA-0EE3EF04CC6E}"/>
              </a:ext>
            </a:extLst>
          </p:cNvPr>
          <p:cNvSpPr txBox="1"/>
          <p:nvPr/>
        </p:nvSpPr>
        <p:spPr>
          <a:xfrm>
            <a:off x="4874607" y="5927154"/>
            <a:ext cx="2516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92D050"/>
                </a:solidFill>
              </a:rPr>
              <a:t>In-context learning</a:t>
            </a:r>
            <a:endParaRPr lang="zh-CN" altLang="en-US" sz="2000" b="1" dirty="0">
              <a:solidFill>
                <a:srgbClr val="92D050"/>
              </a:solidFill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7B1E2437-3DD2-4398-A2F8-F01AC7481957}"/>
              </a:ext>
            </a:extLst>
          </p:cNvPr>
          <p:cNvSpPr/>
          <p:nvPr/>
        </p:nvSpPr>
        <p:spPr>
          <a:xfrm rot="657455">
            <a:off x="185709" y="951028"/>
            <a:ext cx="4006464" cy="5754588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0074741-BDEF-4D09-BA33-89789B3AB36B}"/>
              </a:ext>
            </a:extLst>
          </p:cNvPr>
          <p:cNvSpPr txBox="1"/>
          <p:nvPr/>
        </p:nvSpPr>
        <p:spPr>
          <a:xfrm>
            <a:off x="3616149" y="974672"/>
            <a:ext cx="3067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B0F0"/>
                </a:solidFill>
              </a:rPr>
              <a:t>Need a lot of extra ingredients </a:t>
            </a:r>
            <a:endParaRPr lang="zh-CN" altLang="en-US" sz="2000" b="1" dirty="0">
              <a:solidFill>
                <a:srgbClr val="00B0F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9887FD-14A8-4A02-9B8D-7D45CC060954}"/>
              </a:ext>
            </a:extLst>
          </p:cNvPr>
          <p:cNvSpPr txBox="1"/>
          <p:nvPr/>
        </p:nvSpPr>
        <p:spPr>
          <a:xfrm>
            <a:off x="4464916" y="866451"/>
            <a:ext cx="2895490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Reinforcement learning</a:t>
            </a:r>
            <a:endParaRPr lang="zh-CN" altLang="en-US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Fine-tuning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Prompt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2208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28" grpId="0"/>
      <p:bldP spid="32" grpId="0"/>
      <p:bldP spid="35" grpId="0"/>
      <p:bldP spid="23" grpId="0"/>
      <p:bldP spid="38" grpId="0"/>
      <p:bldP spid="39" grpId="0"/>
      <p:bldP spid="43" grpId="0"/>
      <p:bldP spid="25" grpId="0" animBg="1"/>
      <p:bldP spid="26" grpId="0"/>
      <p:bldP spid="27" grpId="0" animBg="1"/>
      <p:bldP spid="47" grpId="0"/>
      <p:bldP spid="5" grpId="0"/>
      <p:bldP spid="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F2AAEB1-A77F-4BB1-B398-06C82F252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491B-CD16-4954-929C-42F37681DD1E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AC5F13E-CC0E-4D89-8FC8-D52F6336A23D}"/>
              </a:ext>
            </a:extLst>
          </p:cNvPr>
          <p:cNvSpPr txBox="1"/>
          <p:nvPr/>
        </p:nvSpPr>
        <p:spPr>
          <a:xfrm>
            <a:off x="292360" y="27875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What is demonstration</a:t>
            </a:r>
            <a:endParaRPr lang="zh-CN" altLang="en-US" sz="28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D6947E-8ED5-4334-8108-FCFB2E8A0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498" y="1831976"/>
            <a:ext cx="69151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00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F2AAEB1-A77F-4BB1-B398-06C82F252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491B-CD16-4954-929C-42F37681DD1E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AC5F13E-CC0E-4D89-8FC8-D52F6336A23D}"/>
              </a:ext>
            </a:extLst>
          </p:cNvPr>
          <p:cNvSpPr txBox="1"/>
          <p:nvPr/>
        </p:nvSpPr>
        <p:spPr>
          <a:xfrm>
            <a:off x="292360" y="27875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Why it’s important?</a:t>
            </a:r>
            <a:endParaRPr lang="zh-CN" altLang="en-US" sz="28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9390E7A-0B2D-4528-9AC1-AC95E1604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124" y="1145982"/>
            <a:ext cx="9535312" cy="513715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E74EFA5-E06F-49D2-8660-81536C5B5275}"/>
              </a:ext>
            </a:extLst>
          </p:cNvPr>
          <p:cNvSpPr txBox="1"/>
          <p:nvPr/>
        </p:nvSpPr>
        <p:spPr>
          <a:xfrm>
            <a:off x="3048000" y="62099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Remove </a:t>
            </a:r>
            <a:r>
              <a:rPr lang="zh-CN" altLang="en-US" dirty="0"/>
              <a:t>extraneous symbols from a word </a:t>
            </a:r>
            <a:r>
              <a:rPr lang="en-US" altLang="zh-CN" dirty="0"/>
              <a:t>task by GPT3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E3BE82D-478B-4BC6-ABBE-83E634AA0970}"/>
              </a:ext>
            </a:extLst>
          </p:cNvPr>
          <p:cNvSpPr/>
          <p:nvPr/>
        </p:nvSpPr>
        <p:spPr>
          <a:xfrm>
            <a:off x="1754909" y="4941455"/>
            <a:ext cx="877455" cy="85436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36A4BEA-8C8A-4DAB-BE3D-680AE8B5ABA3}"/>
              </a:ext>
            </a:extLst>
          </p:cNvPr>
          <p:cNvSpPr/>
          <p:nvPr/>
        </p:nvSpPr>
        <p:spPr>
          <a:xfrm>
            <a:off x="8428182" y="1741055"/>
            <a:ext cx="877455" cy="85436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94147B0-6F03-4714-8119-0CA5B7387831}"/>
              </a:ext>
            </a:extLst>
          </p:cNvPr>
          <p:cNvSpPr/>
          <p:nvPr/>
        </p:nvSpPr>
        <p:spPr>
          <a:xfrm>
            <a:off x="8428181" y="3835403"/>
            <a:ext cx="877455" cy="85436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8C9D2F5-E920-40FA-BAC3-9CAFF174038A}"/>
              </a:ext>
            </a:extLst>
          </p:cNvPr>
          <p:cNvSpPr/>
          <p:nvPr/>
        </p:nvSpPr>
        <p:spPr>
          <a:xfrm>
            <a:off x="8428181" y="5020350"/>
            <a:ext cx="877455" cy="85436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C1A6E27-CBC2-42FD-935B-52368847F952}"/>
              </a:ext>
            </a:extLst>
          </p:cNvPr>
          <p:cNvSpPr/>
          <p:nvPr/>
        </p:nvSpPr>
        <p:spPr>
          <a:xfrm>
            <a:off x="1787236" y="5185113"/>
            <a:ext cx="877455" cy="85436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53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F2AAEB1-A77F-4BB1-B398-06C82F252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491B-CD16-4954-929C-42F37681DD1E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AC5F13E-CC0E-4D89-8FC8-D52F6336A23D}"/>
              </a:ext>
            </a:extLst>
          </p:cNvPr>
          <p:cNvSpPr txBox="1"/>
          <p:nvPr/>
        </p:nvSpPr>
        <p:spPr>
          <a:xfrm>
            <a:off x="292360" y="27875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Why it’s important?</a:t>
            </a:r>
            <a:endParaRPr lang="zh-CN" altLang="en-US" sz="2800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E4745D2-00BB-4F63-9059-6393A4457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961" y="478061"/>
            <a:ext cx="6382116" cy="557526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431BA8E-DE3B-4A32-8BDE-8B18565B559C}"/>
              </a:ext>
            </a:extLst>
          </p:cNvPr>
          <p:cNvSpPr/>
          <p:nvPr/>
        </p:nvSpPr>
        <p:spPr>
          <a:xfrm>
            <a:off x="5329382" y="3639127"/>
            <a:ext cx="609600" cy="2414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74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1587</Words>
  <Application>Microsoft Office PowerPoint</Application>
  <PresentationFormat>宽屏</PresentationFormat>
  <Paragraphs>287</Paragraphs>
  <Slides>35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KJ</dc:creator>
  <cp:lastModifiedBy>Lee KJ</cp:lastModifiedBy>
  <cp:revision>13</cp:revision>
  <dcterms:created xsi:type="dcterms:W3CDTF">2021-11-03T02:56:51Z</dcterms:created>
  <dcterms:modified xsi:type="dcterms:W3CDTF">2021-12-15T07:46:06Z</dcterms:modified>
</cp:coreProperties>
</file>