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8" r:id="rId3"/>
    <p:sldId id="267" r:id="rId4"/>
    <p:sldId id="257" r:id="rId5"/>
    <p:sldId id="268" r:id="rId6"/>
    <p:sldId id="259" r:id="rId7"/>
    <p:sldId id="260" r:id="rId8"/>
    <p:sldId id="263" r:id="rId9"/>
    <p:sldId id="269" r:id="rId10"/>
    <p:sldId id="261" r:id="rId11"/>
    <p:sldId id="262" r:id="rId12"/>
    <p:sldId id="264" r:id="rId13"/>
    <p:sldId id="265" r:id="rId14"/>
    <p:sldId id="270" r:id="rId15"/>
    <p:sldId id="271" r:id="rId16"/>
    <p:sldId id="272" r:id="rId17"/>
    <p:sldId id="273" r:id="rId18"/>
    <p:sldId id="274" r:id="rId19"/>
    <p:sldId id="276" r:id="rId20"/>
    <p:sldId id="278" r:id="rId21"/>
    <p:sldId id="277" r:id="rId22"/>
    <p:sldId id="279"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9"/>
    <p:restoredTop sz="73485"/>
  </p:normalViewPr>
  <p:slideViewPr>
    <p:cSldViewPr snapToGrid="0" snapToObjects="1">
      <p:cViewPr>
        <p:scale>
          <a:sx n="64" d="100"/>
          <a:sy n="64" d="100"/>
        </p:scale>
        <p:origin x="272" y="176"/>
      </p:cViewPr>
      <p:guideLst/>
    </p:cSldViewPr>
  </p:slideViewPr>
  <p:notesTextViewPr>
    <p:cViewPr>
      <p:scale>
        <a:sx n="110" d="100"/>
        <a:sy n="110" d="100"/>
      </p:scale>
      <p:origin x="0" y="-82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9959F8-213B-7D47-85F1-6D080B79A3DE}" type="datetimeFigureOut">
              <a:rPr kumimoji="1" lang="zh-CN" altLang="en-US" smtClean="0"/>
              <a:t>2021/3/13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EFC7C8-BF96-5E42-BCC0-836F54200893}" type="slidenum">
              <a:rPr kumimoji="1" lang="zh-CN" altLang="en-US" smtClean="0"/>
              <a:t>‹#›</a:t>
            </a:fld>
            <a:endParaRPr kumimoji="1" lang="zh-CN" altLang="en-US"/>
          </a:p>
        </p:txBody>
      </p:sp>
    </p:spTree>
    <p:extLst>
      <p:ext uri="{BB962C8B-B14F-4D97-AF65-F5344CB8AC3E}">
        <p14:creationId xmlns:p14="http://schemas.microsoft.com/office/powerpoint/2010/main" val="1141527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7EFC7C8-BF96-5E42-BCC0-836F54200893}" type="slidenum">
              <a:rPr kumimoji="1" lang="zh-CN" altLang="en-US" smtClean="0"/>
              <a:t>2</a:t>
            </a:fld>
            <a:endParaRPr kumimoji="1" lang="zh-CN" altLang="en-US"/>
          </a:p>
        </p:txBody>
      </p:sp>
    </p:spTree>
    <p:extLst>
      <p:ext uri="{BB962C8B-B14F-4D97-AF65-F5344CB8AC3E}">
        <p14:creationId xmlns:p14="http://schemas.microsoft.com/office/powerpoint/2010/main" val="3407669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fr-FR" altLang="zh-CN" dirty="0"/>
              <a:t>W</a:t>
            </a:r>
            <a:r>
              <a:rPr kumimoji="1" lang="en-US" altLang="zh-CN" dirty="0" err="1"/>
              <a:t>hy</a:t>
            </a:r>
            <a:r>
              <a:rPr kumimoji="1" lang="fr-FR" altLang="zh-CN" dirty="0"/>
              <a:t> </a:t>
            </a:r>
            <a:r>
              <a:rPr kumimoji="1" lang="en-US" altLang="zh-CN" dirty="0"/>
              <a:t>we</a:t>
            </a:r>
            <a:r>
              <a:rPr kumimoji="1" lang="fr-FR" altLang="zh-CN" dirty="0"/>
              <a:t> </a:t>
            </a:r>
            <a:r>
              <a:rPr kumimoji="1" lang="en-US" altLang="zh-CN" dirty="0"/>
              <a:t>need</a:t>
            </a:r>
            <a:r>
              <a:rPr kumimoji="1" lang="fr-FR" altLang="zh-CN" dirty="0"/>
              <a:t> </a:t>
            </a:r>
            <a:r>
              <a:rPr kumimoji="1" lang="en-US" altLang="zh-CN" dirty="0"/>
              <a:t>survival</a:t>
            </a:r>
            <a:r>
              <a:rPr kumimoji="1" lang="fr-FR" altLang="zh-CN" dirty="0"/>
              <a:t> </a:t>
            </a:r>
            <a:r>
              <a:rPr kumimoji="1" lang="en-US" altLang="zh-CN" dirty="0"/>
              <a:t>analysis</a:t>
            </a:r>
            <a:r>
              <a:rPr kumimoji="1" lang="fr-FR" altLang="zh-CN" dirty="0"/>
              <a:t>? : </a:t>
            </a:r>
          </a:p>
          <a:p>
            <a:pPr marL="228600" indent="-228600">
              <a:buAutoNum type="arabicPeriod"/>
            </a:pPr>
            <a:r>
              <a:rPr kumimoji="1" lang="fr-FR" altLang="zh-CN" dirty="0" err="1"/>
              <a:t>While</a:t>
            </a:r>
            <a:r>
              <a:rPr kumimoji="1" lang="fr-FR" altLang="zh-CN" dirty="0"/>
              <a:t> pair-</a:t>
            </a:r>
            <a:r>
              <a:rPr kumimoji="1" lang="fr-FR" altLang="zh-CN" dirty="0" err="1"/>
              <a:t>wise</a:t>
            </a:r>
            <a:r>
              <a:rPr kumimoji="1" lang="fr-FR" altLang="zh-CN" dirty="0"/>
              <a:t> </a:t>
            </a:r>
            <a:r>
              <a:rPr kumimoji="1" lang="fr-FR" altLang="zh-CN" dirty="0" err="1"/>
              <a:t>win</a:t>
            </a:r>
            <a:r>
              <a:rPr kumimoji="1" lang="fr-FR" altLang="zh-CN" dirty="0"/>
              <a:t> rates </a:t>
            </a:r>
            <a:r>
              <a:rPr kumimoji="1" lang="fr-FR" altLang="zh-CN" dirty="0" err="1"/>
              <a:t>can</a:t>
            </a:r>
            <a:r>
              <a:rPr kumimoji="1" lang="fr-FR" altLang="zh-CN" dirty="0"/>
              <a:t> </a:t>
            </a:r>
            <a:r>
              <a:rPr kumimoji="1" lang="fr-FR" altLang="zh-CN" dirty="0" err="1"/>
              <a:t>provide</a:t>
            </a:r>
            <a:r>
              <a:rPr kumimoji="1" lang="fr-FR" altLang="zh-CN" dirty="0"/>
              <a:t> a relative </a:t>
            </a:r>
            <a:r>
              <a:rPr kumimoji="1" lang="fr-FR" altLang="zh-CN" dirty="0" err="1"/>
              <a:t>ranking</a:t>
            </a:r>
            <a:r>
              <a:rPr kumimoji="1" lang="fr-FR" altLang="zh-CN" dirty="0"/>
              <a:t> </a:t>
            </a:r>
            <a:r>
              <a:rPr kumimoji="1" lang="fr-FR" altLang="zh-CN" dirty="0" err="1"/>
              <a:t>among</a:t>
            </a:r>
            <a:r>
              <a:rPr kumimoji="1" lang="fr-FR" altLang="zh-CN" dirty="0"/>
              <a:t> a pool of bots, </a:t>
            </a:r>
            <a:r>
              <a:rPr kumimoji="1" lang="fr-FR" altLang="zh-CN" dirty="0" err="1"/>
              <a:t>it</a:t>
            </a:r>
            <a:r>
              <a:rPr kumimoji="1" lang="fr-FR" altLang="zh-CN" dirty="0"/>
              <a:t> </a:t>
            </a:r>
            <a:r>
              <a:rPr kumimoji="1" lang="fr-FR" altLang="zh-CN" dirty="0" err="1"/>
              <a:t>does</a:t>
            </a:r>
            <a:r>
              <a:rPr kumimoji="1" lang="fr-FR" altLang="zh-CN" dirty="0"/>
              <a:t> not serve as an </a:t>
            </a:r>
            <a:r>
              <a:rPr kumimoji="1" lang="fr-FR" altLang="zh-CN" dirty="0" err="1"/>
              <a:t>absolute</a:t>
            </a:r>
            <a:r>
              <a:rPr kumimoji="1" lang="fr-FR" altLang="zh-CN" dirty="0"/>
              <a:t> </a:t>
            </a:r>
            <a:r>
              <a:rPr kumimoji="1" lang="fr-FR" altLang="zh-CN" dirty="0" err="1"/>
              <a:t>evaluation</a:t>
            </a:r>
            <a:r>
              <a:rPr kumimoji="1" lang="fr-FR" altLang="zh-CN" dirty="0"/>
              <a:t> of a single </a:t>
            </a:r>
            <a:r>
              <a:rPr kumimoji="1" lang="fr-FR" altLang="zh-CN" dirty="0" err="1"/>
              <a:t>bot’s</a:t>
            </a:r>
            <a:r>
              <a:rPr kumimoji="1" lang="fr-FR" altLang="zh-CN" dirty="0"/>
              <a:t> </a:t>
            </a:r>
            <a:r>
              <a:rPr kumimoji="1" lang="fr-FR" altLang="zh-CN" dirty="0" err="1"/>
              <a:t>ability</a:t>
            </a:r>
            <a:r>
              <a:rPr kumimoji="1" lang="fr-FR" altLang="zh-CN" dirty="0"/>
              <a:t> to </a:t>
            </a:r>
            <a:r>
              <a:rPr kumimoji="1" lang="fr-FR" altLang="zh-CN" dirty="0" err="1"/>
              <a:t>disguise</a:t>
            </a:r>
            <a:r>
              <a:rPr kumimoji="1" lang="fr-FR" altLang="zh-CN" dirty="0"/>
              <a:t> as a human.</a:t>
            </a:r>
          </a:p>
          <a:p>
            <a:pPr marL="228600" indent="-228600">
              <a:buAutoNum type="arabicPeriod"/>
            </a:pPr>
            <a:r>
              <a:rPr kumimoji="1" lang="fr-FR" altLang="zh-CN" dirty="0"/>
              <a:t> </a:t>
            </a:r>
            <a:r>
              <a:rPr kumimoji="1" lang="fr-FR" altLang="zh-CN" dirty="0" err="1"/>
              <a:t>They</a:t>
            </a:r>
            <a:r>
              <a:rPr kumimoji="1" lang="fr-FR" altLang="zh-CN" dirty="0"/>
              <a:t> have </a:t>
            </a:r>
            <a:r>
              <a:rPr kumimoji="1" lang="fr-FR" altLang="zh-CN" dirty="0" err="1"/>
              <a:t>introduced</a:t>
            </a:r>
            <a:r>
              <a:rPr kumimoji="1" lang="fr-FR" altLang="zh-CN" dirty="0"/>
              <a:t> a time component </a:t>
            </a:r>
            <a:r>
              <a:rPr kumimoji="1" lang="fr-FR" altLang="zh-CN" dirty="0" err="1"/>
              <a:t>when</a:t>
            </a:r>
            <a:r>
              <a:rPr kumimoji="1" lang="fr-FR" altLang="zh-CN" dirty="0"/>
              <a:t> </a:t>
            </a:r>
            <a:r>
              <a:rPr kumimoji="1" lang="fr-FR" altLang="zh-CN" dirty="0" err="1"/>
              <a:t>we</a:t>
            </a:r>
            <a:r>
              <a:rPr kumimoji="1" lang="fr-FR" altLang="zh-CN" dirty="0"/>
              <a:t> segment </a:t>
            </a:r>
            <a:r>
              <a:rPr kumimoji="1" lang="fr-FR" altLang="zh-CN" dirty="0" err="1"/>
              <a:t>those</a:t>
            </a:r>
            <a:r>
              <a:rPr kumimoji="1" lang="fr-FR" altLang="zh-CN" dirty="0"/>
              <a:t> bot-bot conversations, </a:t>
            </a:r>
            <a:r>
              <a:rPr kumimoji="1" lang="fr-FR" altLang="zh-CN" dirty="0" err="1"/>
              <a:t>which</a:t>
            </a:r>
            <a:r>
              <a:rPr kumimoji="1" lang="fr-FR" altLang="zh-CN" dirty="0"/>
              <a:t> </a:t>
            </a:r>
            <a:r>
              <a:rPr kumimoji="1" lang="fr-FR" altLang="zh-CN" dirty="0" err="1"/>
              <a:t>can</a:t>
            </a:r>
            <a:r>
              <a:rPr kumimoji="1" lang="fr-FR" altLang="zh-CN" dirty="0"/>
              <a:t> </a:t>
            </a:r>
            <a:r>
              <a:rPr kumimoji="1" lang="fr-FR" altLang="zh-CN" dirty="0" err="1"/>
              <a:t>be</a:t>
            </a:r>
            <a:r>
              <a:rPr kumimoji="1" lang="fr-FR" altLang="zh-CN" dirty="0"/>
              <a:t> </a:t>
            </a:r>
            <a:r>
              <a:rPr kumimoji="1" lang="fr-FR" altLang="zh-CN" dirty="0" err="1"/>
              <a:t>leveraged</a:t>
            </a:r>
            <a:r>
              <a:rPr kumimoji="1" lang="fr-FR" altLang="zh-CN" dirty="0"/>
              <a:t> to </a:t>
            </a:r>
            <a:r>
              <a:rPr kumimoji="1" lang="fr-FR" altLang="zh-CN" dirty="0" err="1"/>
              <a:t>investigate</a:t>
            </a:r>
            <a:r>
              <a:rPr kumimoji="1" lang="fr-FR" altLang="zh-CN" dirty="0"/>
              <a:t> the intuition </a:t>
            </a:r>
            <a:r>
              <a:rPr kumimoji="1" lang="fr-FR" altLang="zh-CN" dirty="0" err="1"/>
              <a:t>that</a:t>
            </a:r>
            <a:r>
              <a:rPr kumimoji="1" lang="fr-FR" altLang="zh-CN" dirty="0"/>
              <a:t> bots are more </a:t>
            </a:r>
            <a:r>
              <a:rPr kumimoji="1" lang="fr-FR" altLang="zh-CN" dirty="0" err="1"/>
              <a:t>likely</a:t>
            </a:r>
            <a:r>
              <a:rPr kumimoji="1" lang="fr-FR" altLang="zh-CN" dirty="0"/>
              <a:t> to </a:t>
            </a:r>
            <a:r>
              <a:rPr kumimoji="1" lang="fr-FR" altLang="zh-CN" dirty="0" err="1"/>
              <a:t>reveal</a:t>
            </a:r>
            <a:r>
              <a:rPr kumimoji="1" lang="fr-FR" altLang="zh-CN" dirty="0"/>
              <a:t> </a:t>
            </a:r>
            <a:r>
              <a:rPr kumimoji="1" lang="fr-FR" altLang="zh-CN" dirty="0" err="1"/>
              <a:t>themselves</a:t>
            </a:r>
            <a:r>
              <a:rPr kumimoji="1" lang="fr-FR" altLang="zh-CN" dirty="0"/>
              <a:t> in longer </a:t>
            </a:r>
            <a:r>
              <a:rPr kumimoji="1" lang="fr-FR" altLang="zh-CN" dirty="0" err="1"/>
              <a:t>conversations.and</a:t>
            </a:r>
            <a:r>
              <a:rPr kumimoji="1" lang="fr-FR" altLang="zh-CN" dirty="0"/>
              <a:t> </a:t>
            </a:r>
            <a:r>
              <a:rPr kumimoji="1" lang="fr-FR" altLang="zh-CN" dirty="0" err="1"/>
              <a:t>that's</a:t>
            </a:r>
            <a:r>
              <a:rPr kumimoji="1" lang="fr-FR" altLang="zh-CN" dirty="0"/>
              <a:t> the principal. </a:t>
            </a:r>
            <a:r>
              <a:rPr kumimoji="1" lang="fr-FR" altLang="zh-CN" dirty="0" err="1"/>
              <a:t>Thus</a:t>
            </a:r>
            <a:r>
              <a:rPr kumimoji="1" lang="en-US" altLang="zh-CN" dirty="0"/>
              <a:t>, a</a:t>
            </a:r>
            <a:r>
              <a:rPr kumimoji="1" lang="fr-FR" altLang="zh-CN" dirty="0"/>
              <a:t> bot </a:t>
            </a:r>
            <a:r>
              <a:rPr kumimoji="1" lang="fr-FR" altLang="zh-CN" dirty="0" err="1"/>
              <a:t>that</a:t>
            </a:r>
            <a:r>
              <a:rPr kumimoji="1" lang="fr-FR" altLang="zh-CN" dirty="0"/>
              <a:t> </a:t>
            </a:r>
            <a:r>
              <a:rPr kumimoji="1" lang="fr-FR" altLang="zh-CN" dirty="0" err="1"/>
              <a:t>is</a:t>
            </a:r>
            <a:r>
              <a:rPr kumimoji="1" lang="fr-FR" altLang="zh-CN" dirty="0"/>
              <a:t> able to </a:t>
            </a:r>
            <a:r>
              <a:rPr kumimoji="1" lang="fr-FR" altLang="zh-CN" dirty="0" err="1"/>
              <a:t>disguise</a:t>
            </a:r>
            <a:r>
              <a:rPr kumimoji="1" lang="fr-FR" altLang="zh-CN" dirty="0"/>
              <a:t> in long conversations </a:t>
            </a:r>
            <a:r>
              <a:rPr kumimoji="1" lang="fr-FR" altLang="zh-CN" dirty="0" err="1"/>
              <a:t>is</a:t>
            </a:r>
            <a:r>
              <a:rPr kumimoji="1" lang="fr-FR" altLang="zh-CN" dirty="0"/>
              <a:t> more </a:t>
            </a:r>
            <a:r>
              <a:rPr kumimoji="1" lang="fr-FR" altLang="zh-CN" dirty="0" err="1"/>
              <a:t>successful</a:t>
            </a:r>
            <a:r>
              <a:rPr kumimoji="1" lang="fr-FR" altLang="zh-CN" dirty="0"/>
              <a:t> </a:t>
            </a:r>
            <a:endParaRPr kumimoji="1" lang="en-US" altLang="zh-CN" dirty="0"/>
          </a:p>
          <a:p>
            <a:pPr marL="0" indent="0">
              <a:buNone/>
            </a:pPr>
            <a:endParaRPr kumimoji="1" lang="fr-FR" altLang="zh-CN" dirty="0"/>
          </a:p>
          <a:p>
            <a:pPr marL="0" indent="0">
              <a:buNone/>
            </a:pPr>
            <a:r>
              <a:rPr kumimoji="1" lang="fr-FR" altLang="zh-CN" dirty="0" err="1"/>
              <a:t>Survival</a:t>
            </a:r>
            <a:r>
              <a:rPr kumimoji="1" lang="fr-FR" altLang="zh-CN" dirty="0"/>
              <a:t> </a:t>
            </a:r>
            <a:r>
              <a:rPr kumimoji="1" lang="fr-FR" altLang="zh-CN" dirty="0" err="1"/>
              <a:t>Analysis</a:t>
            </a:r>
            <a:r>
              <a:rPr kumimoji="1" lang="fr-FR" altLang="zh-CN" dirty="0"/>
              <a:t> </a:t>
            </a:r>
            <a:r>
              <a:rPr kumimoji="1" lang="fr-FR" altLang="zh-CN" dirty="0" err="1"/>
              <a:t>estimates</a:t>
            </a:r>
            <a:r>
              <a:rPr kumimoji="1" lang="fr-FR" altLang="zh-CN" dirty="0"/>
              <a:t> </a:t>
            </a:r>
            <a:r>
              <a:rPr kumimoji="1" lang="fr-FR" altLang="zh-CN" dirty="0" err="1"/>
              <a:t>probabilities</a:t>
            </a:r>
            <a:r>
              <a:rPr kumimoji="1" lang="fr-FR" altLang="zh-CN" dirty="0"/>
              <a:t> for the occurrence of an </a:t>
            </a:r>
            <a:r>
              <a:rPr kumimoji="1" lang="fr-FR" altLang="zh-CN" dirty="0" err="1"/>
              <a:t>event</a:t>
            </a:r>
            <a:r>
              <a:rPr kumimoji="1" lang="fr-FR" altLang="zh-CN" dirty="0"/>
              <a:t> at </a:t>
            </a:r>
            <a:r>
              <a:rPr kumimoji="1" lang="fr-FR" altLang="zh-CN" dirty="0" err="1"/>
              <a:t>different</a:t>
            </a:r>
            <a:r>
              <a:rPr kumimoji="1" lang="fr-FR" altLang="zh-CN" dirty="0"/>
              <a:t> points in </a:t>
            </a:r>
            <a:r>
              <a:rPr kumimoji="1" lang="fr-FR" altLang="zh-CN" dirty="0" err="1"/>
              <a:t>time.It</a:t>
            </a:r>
            <a:r>
              <a:rPr kumimoji="1" lang="fr-FR" altLang="zh-CN" dirty="0"/>
              <a:t> </a:t>
            </a:r>
            <a:r>
              <a:rPr kumimoji="1" lang="fr-FR" altLang="zh-CN" dirty="0" err="1"/>
              <a:t>is</a:t>
            </a:r>
            <a:r>
              <a:rPr kumimoji="1" lang="fr-FR" altLang="zh-CN" dirty="0"/>
              <a:t> </a:t>
            </a:r>
            <a:r>
              <a:rPr kumimoji="1" lang="fr-FR" altLang="zh-CN" dirty="0" err="1"/>
              <a:t>widely</a:t>
            </a:r>
            <a:r>
              <a:rPr kumimoji="1" lang="fr-FR" altLang="zh-CN" dirty="0"/>
              <a:t> </a:t>
            </a:r>
            <a:r>
              <a:rPr kumimoji="1" lang="fr-FR" altLang="zh-CN" dirty="0" err="1"/>
              <a:t>used</a:t>
            </a:r>
            <a:r>
              <a:rPr kumimoji="1" lang="fr-FR" altLang="zh-CN" dirty="0"/>
              <a:t> in </a:t>
            </a:r>
            <a:r>
              <a:rPr kumimoji="1" lang="fr-FR" altLang="zh-CN" dirty="0" err="1"/>
              <a:t>other</a:t>
            </a:r>
            <a:r>
              <a:rPr kumimoji="1" lang="fr-FR" altLang="zh-CN" dirty="0"/>
              <a:t> </a:t>
            </a:r>
            <a:r>
              <a:rPr kumimoji="1" lang="fr-FR" altLang="zh-CN" dirty="0" err="1"/>
              <a:t>domains</a:t>
            </a:r>
            <a:r>
              <a:rPr kumimoji="1" lang="fr-FR" altLang="zh-CN" dirty="0"/>
              <a:t>.</a:t>
            </a:r>
          </a:p>
          <a:p>
            <a:pPr marL="0" indent="0">
              <a:buNone/>
            </a:pPr>
            <a:endParaRPr kumimoji="1" lang="fr-FR" altLang="zh-CN" dirty="0"/>
          </a:p>
          <a:p>
            <a:pPr marL="0" indent="0">
              <a:buNone/>
            </a:pPr>
            <a:r>
              <a:rPr kumimoji="1" lang="fr-FR" altLang="zh-CN" dirty="0" err="1"/>
              <a:t>Here,the</a:t>
            </a:r>
            <a:r>
              <a:rPr kumimoji="1" lang="fr-FR" altLang="zh-CN" dirty="0"/>
              <a:t> </a:t>
            </a:r>
            <a:r>
              <a:rPr kumimoji="1" lang="fr-FR" altLang="zh-CN" dirty="0" err="1"/>
              <a:t>spotted</a:t>
            </a:r>
            <a:r>
              <a:rPr kumimoji="1" lang="fr-FR" altLang="zh-CN" dirty="0"/>
              <a:t> </a:t>
            </a:r>
            <a:r>
              <a:rPr kumimoji="1" lang="fr-FR" altLang="zh-CN" dirty="0" err="1"/>
              <a:t>event</a:t>
            </a:r>
            <a:r>
              <a:rPr kumimoji="1" lang="fr-FR" altLang="zh-CN" dirty="0"/>
              <a:t> </a:t>
            </a:r>
            <a:r>
              <a:rPr kumimoji="1" lang="fr-FR" altLang="zh-CN" dirty="0" err="1"/>
              <a:t>occurred</a:t>
            </a:r>
            <a:r>
              <a:rPr kumimoji="1" lang="fr-FR" altLang="zh-CN" dirty="0"/>
              <a:t> if the system </a:t>
            </a:r>
            <a:r>
              <a:rPr kumimoji="1" lang="fr-FR" altLang="zh-CN" dirty="0" err="1"/>
              <a:t>was</a:t>
            </a:r>
            <a:r>
              <a:rPr kumimoji="1" lang="fr-FR" altLang="zh-CN" dirty="0"/>
              <a:t> </a:t>
            </a:r>
            <a:r>
              <a:rPr kumimoji="1" lang="fr-FR" altLang="zh-CN" dirty="0" err="1"/>
              <a:t>annotated</a:t>
            </a:r>
            <a:r>
              <a:rPr kumimoji="1" lang="fr-FR" altLang="zh-CN" dirty="0"/>
              <a:t> as “bot” and </a:t>
            </a:r>
            <a:r>
              <a:rPr kumimoji="1" lang="fr-FR" altLang="zh-CN" dirty="0" err="1"/>
              <a:t>it</a:t>
            </a:r>
            <a:r>
              <a:rPr kumimoji="1" lang="fr-FR" altLang="zh-CN" dirty="0"/>
              <a:t> </a:t>
            </a:r>
            <a:r>
              <a:rPr kumimoji="1" lang="fr-FR" altLang="zh-CN" dirty="0" err="1"/>
              <a:t>survived</a:t>
            </a:r>
            <a:r>
              <a:rPr kumimoji="1" lang="fr-FR" altLang="zh-CN" dirty="0"/>
              <a:t> if </a:t>
            </a:r>
            <a:r>
              <a:rPr kumimoji="1" lang="fr-FR" altLang="zh-CN" dirty="0" err="1"/>
              <a:t>it</a:t>
            </a:r>
            <a:r>
              <a:rPr kumimoji="1" lang="fr-FR" altLang="zh-CN" dirty="0"/>
              <a:t> </a:t>
            </a:r>
            <a:r>
              <a:rPr kumimoji="1" lang="fr-FR" altLang="zh-CN" dirty="0" err="1"/>
              <a:t>was</a:t>
            </a:r>
            <a:r>
              <a:rPr kumimoji="1" lang="fr-FR" altLang="zh-CN" dirty="0"/>
              <a:t> </a:t>
            </a:r>
            <a:r>
              <a:rPr kumimoji="1" lang="fr-FR" altLang="zh-CN" dirty="0" err="1"/>
              <a:t>annotated</a:t>
            </a:r>
            <a:r>
              <a:rPr kumimoji="1" lang="fr-FR" altLang="zh-CN" dirty="0"/>
              <a:t> as “</a:t>
            </a:r>
            <a:r>
              <a:rPr kumimoji="1" lang="fr-FR" altLang="zh-CN" dirty="0" err="1"/>
              <a:t>unsure</a:t>
            </a:r>
            <a:r>
              <a:rPr kumimoji="1" lang="fr-FR" altLang="zh-CN" dirty="0"/>
              <a:t>” or “human”. </a:t>
            </a:r>
          </a:p>
          <a:p>
            <a:pPr marL="0" indent="0">
              <a:buNone/>
            </a:pPr>
            <a:endParaRPr kumimoji="1" lang="fr-FR" altLang="zh-CN" dirty="0"/>
          </a:p>
        </p:txBody>
      </p:sp>
      <p:sp>
        <p:nvSpPr>
          <p:cNvPr id="4" name="灯片编号占位符 3"/>
          <p:cNvSpPr>
            <a:spLocks noGrp="1"/>
          </p:cNvSpPr>
          <p:nvPr>
            <p:ph type="sldNum" sz="quarter" idx="5"/>
          </p:nvPr>
        </p:nvSpPr>
        <p:spPr/>
        <p:txBody>
          <a:bodyPr/>
          <a:lstStyle/>
          <a:p>
            <a:fld id="{D7EFC7C8-BF96-5E42-BCC0-836F54200893}" type="slidenum">
              <a:rPr kumimoji="1" lang="zh-CN" altLang="en-US" smtClean="0"/>
              <a:t>13</a:t>
            </a:fld>
            <a:endParaRPr kumimoji="1" lang="zh-CN" altLang="en-US"/>
          </a:p>
        </p:txBody>
      </p:sp>
    </p:spTree>
    <p:extLst>
      <p:ext uri="{BB962C8B-B14F-4D97-AF65-F5344CB8AC3E}">
        <p14:creationId xmlns:p14="http://schemas.microsoft.com/office/powerpoint/2010/main" val="4137305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fr-FR" altLang="zh-CN" dirty="0"/>
              <a:t>The </a:t>
            </a:r>
            <a:r>
              <a:rPr kumimoji="1" lang="fr-FR" altLang="zh-CN" dirty="0" err="1"/>
              <a:t>authors</a:t>
            </a:r>
            <a:r>
              <a:rPr kumimoji="1" lang="fr-FR" altLang="zh-CN" dirty="0"/>
              <a:t> </a:t>
            </a:r>
            <a:r>
              <a:rPr kumimoji="1" lang="fr-FR" altLang="zh-CN" dirty="0" err="1"/>
              <a:t>apply</a:t>
            </a:r>
            <a:r>
              <a:rPr kumimoji="1" lang="fr-FR" altLang="zh-CN" dirty="0"/>
              <a:t> Spot The Bot to </a:t>
            </a:r>
            <a:r>
              <a:rPr kumimoji="1" lang="fr-FR" altLang="zh-CN" dirty="0" err="1"/>
              <a:t>three</a:t>
            </a:r>
            <a:r>
              <a:rPr kumimoji="1" lang="fr-FR" altLang="zh-CN" dirty="0"/>
              <a:t> </a:t>
            </a:r>
            <a:r>
              <a:rPr kumimoji="1" lang="fr-FR" altLang="zh-CN" dirty="0" err="1"/>
              <a:t>widely</a:t>
            </a:r>
            <a:r>
              <a:rPr kumimoji="1" lang="fr-FR" altLang="zh-CN" dirty="0"/>
              <a:t> </a:t>
            </a:r>
            <a:r>
              <a:rPr kumimoji="1" lang="fr-FR" altLang="zh-CN" dirty="0" err="1"/>
              <a:t>used</a:t>
            </a:r>
            <a:r>
              <a:rPr kumimoji="1" lang="fr-FR" altLang="zh-CN" dirty="0"/>
              <a:t> </a:t>
            </a:r>
            <a:r>
              <a:rPr kumimoji="1" lang="fr-FR" altLang="zh-CN" dirty="0" err="1"/>
              <a:t>domains</a:t>
            </a:r>
            <a:r>
              <a:rPr kumimoji="1" lang="fr-FR" altLang="zh-CN" dirty="0"/>
              <a:t> for </a:t>
            </a:r>
            <a:r>
              <a:rPr kumimoji="1" lang="fr-FR" altLang="zh-CN" dirty="0" err="1"/>
              <a:t>conversational</a:t>
            </a:r>
            <a:r>
              <a:rPr kumimoji="1" lang="fr-FR" altLang="zh-CN" dirty="0"/>
              <a:t> dialogue </a:t>
            </a:r>
            <a:r>
              <a:rPr kumimoji="1" lang="fr-FR" altLang="zh-CN" dirty="0" err="1"/>
              <a:t>systems</a:t>
            </a:r>
            <a:r>
              <a:rPr kumimoji="1" lang="fr-FR" altLang="zh-CN" dirty="0"/>
              <a:t>: </a:t>
            </a:r>
            <a:r>
              <a:rPr kumimoji="1" lang="fr-FR" altLang="zh-CN" dirty="0" err="1"/>
              <a:t>Dailydialog</a:t>
            </a:r>
            <a:r>
              <a:rPr kumimoji="1" lang="fr-FR" altLang="zh-CN" dirty="0"/>
              <a:t>, </a:t>
            </a:r>
            <a:r>
              <a:rPr kumimoji="1" lang="fr-FR" altLang="zh-CN" dirty="0" err="1"/>
              <a:t>Empathetic</a:t>
            </a:r>
            <a:r>
              <a:rPr kumimoji="1" lang="fr-FR" altLang="zh-CN" dirty="0"/>
              <a:t> Dialogues and </a:t>
            </a:r>
            <a:r>
              <a:rPr kumimoji="1" lang="fr-FR" altLang="zh-CN" dirty="0" err="1"/>
              <a:t>PersonaChat</a:t>
            </a:r>
            <a:r>
              <a:rPr kumimoji="1" lang="fr-FR" altLang="zh-CN" dirty="0"/>
              <a:t>. For </a:t>
            </a:r>
            <a:r>
              <a:rPr kumimoji="1" lang="fr-FR" altLang="zh-CN" dirty="0" err="1"/>
              <a:t>each</a:t>
            </a:r>
            <a:r>
              <a:rPr kumimoji="1" lang="fr-FR" altLang="zh-CN" dirty="0"/>
              <a:t> domain, </a:t>
            </a:r>
            <a:r>
              <a:rPr kumimoji="1" lang="fr-FR" altLang="zh-CN" dirty="0" err="1"/>
              <a:t>they</a:t>
            </a:r>
            <a:r>
              <a:rPr kumimoji="1" lang="fr-FR" altLang="zh-CN" dirty="0"/>
              <a:t> </a:t>
            </a:r>
            <a:r>
              <a:rPr kumimoji="1" lang="fr-FR" altLang="zh-CN" dirty="0" err="1"/>
              <a:t>prepared</a:t>
            </a:r>
            <a:r>
              <a:rPr kumimoji="1" lang="fr-FR" altLang="zh-CN" dirty="0"/>
              <a:t> a pool of bots to </a:t>
            </a:r>
            <a:r>
              <a:rPr kumimoji="1" lang="fr-FR" altLang="zh-CN" dirty="0" err="1"/>
              <a:t>be</a:t>
            </a:r>
            <a:r>
              <a:rPr kumimoji="1" lang="fr-FR" altLang="zh-CN" dirty="0"/>
              <a:t> </a:t>
            </a:r>
            <a:r>
              <a:rPr kumimoji="1" lang="fr-FR" altLang="zh-CN" dirty="0" err="1"/>
              <a:t>ranked</a:t>
            </a:r>
            <a:r>
              <a:rPr kumimoji="1" lang="fr-FR" altLang="zh-CN" dirty="0"/>
              <a:t>. For </a:t>
            </a:r>
            <a:r>
              <a:rPr kumimoji="1" lang="fr-FR" altLang="zh-CN" dirty="0" err="1"/>
              <a:t>each</a:t>
            </a:r>
            <a:r>
              <a:rPr kumimoji="1" lang="fr-FR" altLang="zh-CN" dirty="0"/>
              <a:t> pair of bots, </a:t>
            </a:r>
            <a:r>
              <a:rPr kumimoji="1" lang="fr-FR" altLang="zh-CN" dirty="0" err="1"/>
              <a:t>they</a:t>
            </a:r>
            <a:r>
              <a:rPr kumimoji="1" lang="fr-FR" altLang="zh-CN" dirty="0"/>
              <a:t> </a:t>
            </a:r>
            <a:r>
              <a:rPr kumimoji="1" lang="fr-FR" altLang="zh-CN" dirty="0" err="1"/>
              <a:t>sampled</a:t>
            </a:r>
            <a:r>
              <a:rPr kumimoji="1" lang="fr-FR" altLang="zh-CN" dirty="0"/>
              <a:t> 45 conversations.</a:t>
            </a:r>
          </a:p>
          <a:p>
            <a:endParaRPr kumimoji="1" lang="fr-FR" altLang="zh-CN" dirty="0"/>
          </a:p>
          <a:p>
            <a:r>
              <a:rPr kumimoji="1" lang="fr-FR" altLang="zh-CN" dirty="0"/>
              <a:t>Segmentation : </a:t>
            </a:r>
            <a:r>
              <a:rPr kumimoji="1" lang="fr-FR" altLang="zh-CN" dirty="0" err="1"/>
              <a:t>PersonaChat</a:t>
            </a:r>
            <a:r>
              <a:rPr kumimoji="1" lang="fr-FR" altLang="zh-CN" dirty="0"/>
              <a:t> and </a:t>
            </a:r>
            <a:r>
              <a:rPr kumimoji="1" lang="fr-FR" altLang="zh-CN" dirty="0" err="1"/>
              <a:t>Dailydialog</a:t>
            </a:r>
            <a:r>
              <a:rPr kumimoji="1" lang="fr-FR" altLang="zh-CN" dirty="0"/>
              <a:t> have longer conversations; </a:t>
            </a:r>
            <a:r>
              <a:rPr kumimoji="1" lang="fr-FR" altLang="zh-CN" dirty="0" err="1"/>
              <a:t>thus</a:t>
            </a:r>
            <a:r>
              <a:rPr kumimoji="1" lang="fr-FR" altLang="zh-CN" dirty="0"/>
              <a:t>, </a:t>
            </a:r>
            <a:r>
              <a:rPr kumimoji="1" lang="fr-FR" altLang="zh-CN" dirty="0" err="1"/>
              <a:t>they</a:t>
            </a:r>
            <a:r>
              <a:rPr kumimoji="1" lang="fr-FR" altLang="zh-CN" dirty="0"/>
              <a:t> </a:t>
            </a:r>
            <a:r>
              <a:rPr kumimoji="1" lang="fr-FR" altLang="zh-CN" dirty="0" err="1"/>
              <a:t>used</a:t>
            </a:r>
            <a:r>
              <a:rPr kumimoji="1" lang="fr-FR" altLang="zh-CN" dirty="0"/>
              <a:t> segments of 2, 3, and 5 exchanges. The </a:t>
            </a:r>
            <a:r>
              <a:rPr kumimoji="1" lang="fr-FR" altLang="zh-CN" dirty="0" err="1"/>
              <a:t>Empathetic</a:t>
            </a:r>
            <a:r>
              <a:rPr kumimoji="1" lang="fr-FR" altLang="zh-CN" dirty="0"/>
              <a:t> Dialogue domain has </a:t>
            </a:r>
            <a:r>
              <a:rPr kumimoji="1" lang="fr-FR" altLang="zh-CN" dirty="0" err="1"/>
              <a:t>shorter</a:t>
            </a:r>
            <a:r>
              <a:rPr kumimoji="1" lang="fr-FR" altLang="zh-CN" dirty="0"/>
              <a:t> dialogues; </a:t>
            </a:r>
            <a:r>
              <a:rPr kumimoji="1" lang="fr-FR" altLang="zh-CN" dirty="0" err="1"/>
              <a:t>thus</a:t>
            </a:r>
            <a:r>
              <a:rPr kumimoji="1" lang="fr-FR" altLang="zh-CN" dirty="0"/>
              <a:t>, </a:t>
            </a:r>
            <a:r>
              <a:rPr kumimoji="1" lang="fr-FR" altLang="zh-CN" dirty="0" err="1"/>
              <a:t>they</a:t>
            </a:r>
            <a:r>
              <a:rPr kumimoji="1" lang="fr-FR" altLang="zh-CN" dirty="0"/>
              <a:t> </a:t>
            </a:r>
            <a:r>
              <a:rPr kumimoji="1" lang="fr-FR" altLang="zh-CN" dirty="0" err="1"/>
              <a:t>used</a:t>
            </a:r>
            <a:r>
              <a:rPr kumimoji="1" lang="fr-FR" altLang="zh-CN" dirty="0"/>
              <a:t> segment </a:t>
            </a:r>
            <a:r>
              <a:rPr kumimoji="1" lang="fr-FR" altLang="zh-CN" dirty="0" err="1"/>
              <a:t>lengths</a:t>
            </a:r>
            <a:r>
              <a:rPr kumimoji="1" lang="fr-FR" altLang="zh-CN" dirty="0"/>
              <a:t> of 1, 2, and 3 exchanges.</a:t>
            </a:r>
            <a:endParaRPr kumimoji="1" lang="zh-CN" altLang="en-US" dirty="0"/>
          </a:p>
        </p:txBody>
      </p:sp>
      <p:sp>
        <p:nvSpPr>
          <p:cNvPr id="4" name="灯片编号占位符 3"/>
          <p:cNvSpPr>
            <a:spLocks noGrp="1"/>
          </p:cNvSpPr>
          <p:nvPr>
            <p:ph type="sldNum" sz="quarter" idx="5"/>
          </p:nvPr>
        </p:nvSpPr>
        <p:spPr/>
        <p:txBody>
          <a:bodyPr/>
          <a:lstStyle/>
          <a:p>
            <a:fld id="{D7EFC7C8-BF96-5E42-BCC0-836F54200893}" type="slidenum">
              <a:rPr kumimoji="1" lang="zh-CN" altLang="en-US" smtClean="0"/>
              <a:t>14</a:t>
            </a:fld>
            <a:endParaRPr kumimoji="1" lang="zh-CN" altLang="en-US"/>
          </a:p>
        </p:txBody>
      </p:sp>
    </p:spTree>
    <p:extLst>
      <p:ext uri="{BB962C8B-B14F-4D97-AF65-F5344CB8AC3E}">
        <p14:creationId xmlns:p14="http://schemas.microsoft.com/office/powerpoint/2010/main" val="171947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DR is short for a small sequence-to-sequence model (DR) for only 3 epochs for assessing the performance of Spot The Bot regarding weak models. SR is a  sequence-to-sequence model with attention and BR is a BERT-Rank model. As for empathetic dialogues, they add another bot BL, which is</a:t>
            </a:r>
            <a:r>
              <a:rPr kumimoji="1" lang="zh-CN" altLang="en-US" dirty="0"/>
              <a:t> </a:t>
            </a:r>
            <a:r>
              <a:rPr kumimoji="1" lang="en-US" altLang="zh-CN" dirty="0"/>
              <a:t>short for </a:t>
            </a:r>
            <a:r>
              <a:rPr kumimoji="1" lang="en-US" altLang="zh-CN" dirty="0" err="1"/>
              <a:t>blenderbot</a:t>
            </a:r>
            <a:r>
              <a:rPr kumimoji="1" lang="en-US" altLang="zh-CN" dirty="0"/>
              <a:t>, a very competitive dialogue system trained on the Empathetic Dialogues and </a:t>
            </a:r>
            <a:r>
              <a:rPr kumimoji="1" lang="en-US" altLang="zh-CN" dirty="0" err="1"/>
              <a:t>personachat</a:t>
            </a:r>
            <a:r>
              <a:rPr kumimoji="1" lang="en-US" altLang="zh-CN" dirty="0"/>
              <a:t> as well. As for </a:t>
            </a:r>
            <a:r>
              <a:rPr kumimoji="1" lang="en-US" altLang="zh-CN" dirty="0" err="1"/>
              <a:t>personachat</a:t>
            </a:r>
            <a:r>
              <a:rPr kumimoji="1" lang="en-US" altLang="zh-CN" dirty="0"/>
              <a:t>, they mostly reuse the openly available systems of the ConvAI2 </a:t>
            </a:r>
            <a:r>
              <a:rPr kumimoji="1" lang="en-US" altLang="zh-CN" dirty="0" err="1"/>
              <a:t>challenge.e.g</a:t>
            </a:r>
            <a:r>
              <a:rPr kumimoji="1" lang="en-US" altLang="zh-CN" dirty="0"/>
              <a:t>., LC for Lost in Conversation and HF for </a:t>
            </a:r>
            <a:r>
              <a:rPr kumimoji="1" lang="en-US" altLang="zh-CN" dirty="0" err="1"/>
              <a:t>Huggingface</a:t>
            </a:r>
            <a:r>
              <a:rPr kumimoji="1" lang="en-US" altLang="zh-CN" dirty="0"/>
              <a:t>. </a:t>
            </a:r>
            <a:endParaRPr kumimoji="1" lang="zh-CN" altLang="en-US" dirty="0"/>
          </a:p>
        </p:txBody>
      </p:sp>
      <p:sp>
        <p:nvSpPr>
          <p:cNvPr id="4" name="灯片编号占位符 3"/>
          <p:cNvSpPr>
            <a:spLocks noGrp="1"/>
          </p:cNvSpPr>
          <p:nvPr>
            <p:ph type="sldNum" sz="quarter" idx="5"/>
          </p:nvPr>
        </p:nvSpPr>
        <p:spPr/>
        <p:txBody>
          <a:bodyPr/>
          <a:lstStyle/>
          <a:p>
            <a:fld id="{D7EFC7C8-BF96-5E42-BCC0-836F54200893}" type="slidenum">
              <a:rPr kumimoji="1" lang="zh-CN" altLang="en-US" smtClean="0"/>
              <a:t>15</a:t>
            </a:fld>
            <a:endParaRPr kumimoji="1" lang="zh-CN" altLang="en-US"/>
          </a:p>
        </p:txBody>
      </p:sp>
    </p:spTree>
    <p:extLst>
      <p:ext uri="{BB962C8B-B14F-4D97-AF65-F5344CB8AC3E}">
        <p14:creationId xmlns:p14="http://schemas.microsoft.com/office/powerpoint/2010/main" val="1917269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fr-FR" altLang="zh-CN" dirty="0"/>
              <a:t>This table </a:t>
            </a:r>
            <a:r>
              <a:rPr kumimoji="1" lang="fr-FR" altLang="zh-CN" dirty="0" err="1"/>
              <a:t>gives</a:t>
            </a:r>
            <a:r>
              <a:rPr kumimoji="1" lang="fr-FR" altLang="zh-CN" dirty="0"/>
              <a:t> an </a:t>
            </a:r>
            <a:r>
              <a:rPr kumimoji="1" lang="fr-FR" altLang="zh-CN" dirty="0" err="1"/>
              <a:t>overview</a:t>
            </a:r>
            <a:r>
              <a:rPr kumimoji="1" lang="fr-FR" altLang="zh-CN" dirty="0"/>
              <a:t> of the </a:t>
            </a:r>
            <a:r>
              <a:rPr kumimoji="1" lang="fr-FR" altLang="zh-CN" dirty="0" err="1"/>
              <a:t>win</a:t>
            </a:r>
            <a:r>
              <a:rPr kumimoji="1" lang="fr-FR" altLang="zh-CN" dirty="0"/>
              <a:t> rates for </a:t>
            </a:r>
            <a:r>
              <a:rPr kumimoji="1" lang="fr-FR" altLang="zh-CN" dirty="0" err="1"/>
              <a:t>each</a:t>
            </a:r>
            <a:r>
              <a:rPr kumimoji="1" lang="fr-FR" altLang="zh-CN" dirty="0"/>
              <a:t> pair of bots and </a:t>
            </a:r>
            <a:r>
              <a:rPr kumimoji="1" lang="fr-FR" altLang="zh-CN" dirty="0" err="1"/>
              <a:t>their</a:t>
            </a:r>
            <a:r>
              <a:rPr kumimoji="1" lang="fr-FR" altLang="zh-CN" dirty="0"/>
              <a:t> </a:t>
            </a:r>
            <a:r>
              <a:rPr kumimoji="1" lang="fr-FR" altLang="zh-CN" dirty="0" err="1"/>
              <a:t>ranking</a:t>
            </a:r>
            <a:r>
              <a:rPr kumimoji="1" lang="fr-FR" altLang="zh-CN" dirty="0"/>
              <a:t> ranges. The </a:t>
            </a:r>
            <a:r>
              <a:rPr kumimoji="1" lang="fr-FR" altLang="zh-CN" dirty="0" err="1"/>
              <a:t>bold</a:t>
            </a:r>
            <a:r>
              <a:rPr kumimoji="1" lang="fr-FR" altLang="zh-CN" dirty="0"/>
              <a:t> entries </a:t>
            </a:r>
            <a:r>
              <a:rPr kumimoji="1" lang="fr-FR" altLang="zh-CN" dirty="0" err="1"/>
              <a:t>denote</a:t>
            </a:r>
            <a:r>
              <a:rPr kumimoji="1" lang="fr-FR" altLang="zh-CN" dirty="0"/>
              <a:t> </a:t>
            </a:r>
            <a:r>
              <a:rPr kumimoji="1" lang="fr-FR" altLang="zh-CN" dirty="0" err="1"/>
              <a:t>signiﬁcance</a:t>
            </a:r>
            <a:r>
              <a:rPr kumimoji="1" lang="fr-FR" altLang="zh-CN" dirty="0"/>
              <a:t> (p &lt; 0.05) </a:t>
            </a:r>
            <a:r>
              <a:rPr kumimoji="1" lang="fr-FR" altLang="zh-CN" dirty="0" err="1"/>
              <a:t>computed</a:t>
            </a:r>
            <a:r>
              <a:rPr kumimoji="1" lang="fr-FR" altLang="zh-CN" dirty="0"/>
              <a:t> </a:t>
            </a:r>
            <a:r>
              <a:rPr kumimoji="1" lang="fr-FR" altLang="zh-CN" dirty="0" err="1"/>
              <a:t>with</a:t>
            </a:r>
            <a:r>
              <a:rPr kumimoji="1" lang="fr-FR" altLang="zh-CN" dirty="0"/>
              <a:t> Chi-square test. The </a:t>
            </a:r>
            <a:r>
              <a:rPr kumimoji="1" lang="fr-FR" altLang="zh-CN" dirty="0" err="1"/>
              <a:t>ranking</a:t>
            </a:r>
            <a:r>
              <a:rPr kumimoji="1" lang="fr-FR" altLang="zh-CN" dirty="0"/>
              <a:t> ranges are </a:t>
            </a:r>
            <a:r>
              <a:rPr kumimoji="1" lang="fr-FR" altLang="zh-CN" dirty="0" err="1"/>
              <a:t>computed</a:t>
            </a:r>
            <a:r>
              <a:rPr kumimoji="1" lang="fr-FR" altLang="zh-CN" dirty="0"/>
              <a:t> </a:t>
            </a:r>
            <a:r>
              <a:rPr kumimoji="1" lang="fr-FR" altLang="zh-CN" dirty="0" err="1"/>
              <a:t>using</a:t>
            </a:r>
            <a:r>
              <a:rPr kumimoji="1" lang="fr-FR" altLang="zh-CN" dirty="0"/>
              <a:t> </a:t>
            </a:r>
            <a:r>
              <a:rPr kumimoji="1" lang="fr-FR" altLang="zh-CN" dirty="0" err="1"/>
              <a:t>bootstrap</a:t>
            </a:r>
            <a:r>
              <a:rPr kumimoji="1" lang="fr-FR" altLang="zh-CN" dirty="0"/>
              <a:t> </a:t>
            </a:r>
            <a:r>
              <a:rPr kumimoji="1" lang="fr-FR" altLang="zh-CN" dirty="0" err="1"/>
              <a:t>sampling</a:t>
            </a:r>
            <a:r>
              <a:rPr kumimoji="1" lang="fr-FR" altLang="zh-CN" dirty="0"/>
              <a:t>.</a:t>
            </a:r>
          </a:p>
          <a:p>
            <a:endParaRPr kumimoji="1" lang="fr-FR" altLang="zh-CN" dirty="0"/>
          </a:p>
        </p:txBody>
      </p:sp>
      <p:sp>
        <p:nvSpPr>
          <p:cNvPr id="4" name="灯片编号占位符 3"/>
          <p:cNvSpPr>
            <a:spLocks noGrp="1"/>
          </p:cNvSpPr>
          <p:nvPr>
            <p:ph type="sldNum" sz="quarter" idx="5"/>
          </p:nvPr>
        </p:nvSpPr>
        <p:spPr/>
        <p:txBody>
          <a:bodyPr/>
          <a:lstStyle/>
          <a:p>
            <a:fld id="{D7EFC7C8-BF96-5E42-BCC0-836F54200893}" type="slidenum">
              <a:rPr kumimoji="1" lang="zh-CN" altLang="en-US" smtClean="0"/>
              <a:t>16</a:t>
            </a:fld>
            <a:endParaRPr kumimoji="1" lang="zh-CN" altLang="en-US"/>
          </a:p>
        </p:txBody>
      </p:sp>
    </p:spTree>
    <p:extLst>
      <p:ext uri="{BB962C8B-B14F-4D97-AF65-F5344CB8AC3E}">
        <p14:creationId xmlns:p14="http://schemas.microsoft.com/office/powerpoint/2010/main" val="1092557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fr-FR" altLang="zh-CN" dirty="0"/>
              <a:t>As </a:t>
            </a:r>
            <a:r>
              <a:rPr kumimoji="1" lang="fr-FR" altLang="zh-CN" dirty="0" err="1"/>
              <a:t>expected</a:t>
            </a:r>
            <a:r>
              <a:rPr kumimoji="1" lang="fr-FR" altLang="zh-CN" dirty="0"/>
              <a:t>, DR </a:t>
            </a:r>
            <a:r>
              <a:rPr kumimoji="1" lang="fr-FR" altLang="zh-CN" dirty="0" err="1"/>
              <a:t>performs</a:t>
            </a:r>
            <a:r>
              <a:rPr kumimoji="1" lang="fr-FR" altLang="zh-CN" dirty="0"/>
              <a:t> </a:t>
            </a:r>
            <a:r>
              <a:rPr kumimoji="1" lang="fr-FR" altLang="zh-CN" dirty="0" err="1"/>
              <a:t>worst</a:t>
            </a:r>
            <a:r>
              <a:rPr kumimoji="1" lang="fr-FR" altLang="zh-CN" dirty="0"/>
              <a:t> in all </a:t>
            </a:r>
            <a:r>
              <a:rPr kumimoji="1" lang="fr-FR" altLang="zh-CN" dirty="0" err="1"/>
              <a:t>three</a:t>
            </a:r>
            <a:r>
              <a:rPr kumimoji="1" lang="fr-FR" altLang="zh-CN" dirty="0"/>
              <a:t> </a:t>
            </a:r>
            <a:r>
              <a:rPr kumimoji="1" lang="fr-FR" altLang="zh-CN" dirty="0" err="1"/>
              <a:t>domains</a:t>
            </a:r>
            <a:r>
              <a:rPr kumimoji="1" lang="fr-FR" altLang="zh-CN" dirty="0"/>
              <a:t>, </a:t>
            </a:r>
            <a:r>
              <a:rPr kumimoji="1" lang="fr-FR" altLang="zh-CN" dirty="0" err="1"/>
              <a:t>which</a:t>
            </a:r>
            <a:r>
              <a:rPr kumimoji="1" lang="fr-FR" altLang="zh-CN" dirty="0"/>
              <a:t> </a:t>
            </a:r>
            <a:r>
              <a:rPr kumimoji="1" lang="fr-FR" altLang="zh-CN" dirty="0" err="1"/>
              <a:t>is</a:t>
            </a:r>
            <a:r>
              <a:rPr kumimoji="1" lang="fr-FR" altLang="zh-CN" dirty="0"/>
              <a:t> due to </a:t>
            </a:r>
            <a:r>
              <a:rPr kumimoji="1" lang="fr-FR" altLang="zh-CN" dirty="0" err="1"/>
              <a:t>its</a:t>
            </a:r>
            <a:r>
              <a:rPr kumimoji="1" lang="fr-FR" altLang="zh-CN" dirty="0"/>
              <a:t> </a:t>
            </a:r>
            <a:r>
              <a:rPr kumimoji="1" lang="fr-FR" altLang="zh-CN" dirty="0" err="1"/>
              <a:t>repetitive</a:t>
            </a:r>
            <a:r>
              <a:rPr kumimoji="1" lang="fr-FR" altLang="zh-CN" dirty="0"/>
              <a:t> nature, </a:t>
            </a:r>
            <a:r>
              <a:rPr kumimoji="1" lang="fr-FR" altLang="zh-CN" dirty="0" err="1"/>
              <a:t>which</a:t>
            </a:r>
            <a:r>
              <a:rPr kumimoji="1" lang="fr-FR" altLang="zh-CN" dirty="0"/>
              <a:t> </a:t>
            </a:r>
            <a:r>
              <a:rPr kumimoji="1" lang="fr-FR" altLang="zh-CN" dirty="0" err="1"/>
              <a:t>is</a:t>
            </a:r>
            <a:r>
              <a:rPr kumimoji="1" lang="fr-FR" altLang="zh-CN" dirty="0"/>
              <a:t> </a:t>
            </a:r>
            <a:r>
              <a:rPr kumimoji="1" lang="fr-FR" altLang="zh-CN" dirty="0" err="1"/>
              <a:t>exposed</a:t>
            </a:r>
            <a:r>
              <a:rPr kumimoji="1" lang="fr-FR" altLang="zh-CN" dirty="0"/>
              <a:t> over the course of a dialogue In </a:t>
            </a:r>
            <a:r>
              <a:rPr kumimoji="1" lang="fr-FR" altLang="zh-CN" dirty="0" err="1"/>
              <a:t>both</a:t>
            </a:r>
            <a:r>
              <a:rPr kumimoji="1" lang="fr-FR" altLang="zh-CN" dirty="0"/>
              <a:t> </a:t>
            </a:r>
            <a:r>
              <a:rPr kumimoji="1" lang="fr-FR" altLang="zh-CN" dirty="0" err="1"/>
              <a:t>domains</a:t>
            </a:r>
            <a:r>
              <a:rPr kumimoji="1" lang="fr-FR" altLang="zh-CN" dirty="0"/>
              <a:t>, </a:t>
            </a:r>
            <a:r>
              <a:rPr kumimoji="1" lang="fr-FR" altLang="zh-CN" dirty="0" err="1"/>
              <a:t>systems</a:t>
            </a:r>
            <a:r>
              <a:rPr kumimoji="1" lang="fr-FR" altLang="zh-CN" dirty="0"/>
              <a:t> </a:t>
            </a:r>
            <a:r>
              <a:rPr kumimoji="1" lang="fr-FR" altLang="zh-CN" dirty="0" err="1"/>
              <a:t>using</a:t>
            </a:r>
            <a:r>
              <a:rPr kumimoji="1" lang="fr-FR" altLang="zh-CN" dirty="0"/>
              <a:t> </a:t>
            </a:r>
            <a:r>
              <a:rPr kumimoji="1" lang="fr-FR" altLang="zh-CN" dirty="0" err="1"/>
              <a:t>pre-trained</a:t>
            </a:r>
            <a:r>
              <a:rPr kumimoji="1" lang="fr-FR" altLang="zh-CN" dirty="0"/>
              <a:t> </a:t>
            </a:r>
            <a:r>
              <a:rPr kumimoji="1" lang="fr-FR" altLang="zh-CN" dirty="0" err="1"/>
              <a:t>language</a:t>
            </a:r>
            <a:r>
              <a:rPr kumimoji="1" lang="fr-FR" altLang="zh-CN" dirty="0"/>
              <a:t> </a:t>
            </a:r>
            <a:r>
              <a:rPr kumimoji="1" lang="fr-FR" altLang="zh-CN" dirty="0" err="1"/>
              <a:t>models</a:t>
            </a:r>
            <a:r>
              <a:rPr kumimoji="1" lang="fr-FR" altLang="zh-CN" dirty="0"/>
              <a:t> </a:t>
            </a:r>
            <a:r>
              <a:rPr kumimoji="1" lang="fr-FR" altLang="zh-CN" dirty="0" err="1"/>
              <a:t>outperform</a:t>
            </a:r>
            <a:r>
              <a:rPr kumimoji="1" lang="fr-FR" altLang="zh-CN" dirty="0"/>
              <a:t> the S2 model, </a:t>
            </a:r>
            <a:r>
              <a:rPr kumimoji="1" lang="fr-FR" altLang="zh-CN" dirty="0" err="1"/>
              <a:t>which</a:t>
            </a:r>
            <a:r>
              <a:rPr kumimoji="1" lang="fr-FR" altLang="zh-CN" dirty="0"/>
              <a:t> </a:t>
            </a:r>
            <a:r>
              <a:rPr kumimoji="1" lang="fr-FR" altLang="zh-CN" dirty="0" err="1"/>
              <a:t>aligns</a:t>
            </a:r>
            <a:r>
              <a:rPr kumimoji="1" lang="fr-FR" altLang="zh-CN" dirty="0"/>
              <a:t> </a:t>
            </a:r>
            <a:r>
              <a:rPr kumimoji="1" lang="fr-FR" altLang="zh-CN" dirty="0" err="1"/>
              <a:t>with</a:t>
            </a:r>
            <a:r>
              <a:rPr kumimoji="1" lang="fr-FR" altLang="zh-CN" dirty="0"/>
              <a:t> the expectation of </a:t>
            </a:r>
            <a:r>
              <a:rPr kumimoji="1" lang="fr-FR" altLang="zh-CN" dirty="0" err="1"/>
              <a:t>related</a:t>
            </a:r>
            <a:r>
              <a:rPr kumimoji="1" lang="fr-FR" altLang="zh-CN" dirty="0"/>
              <a:t> </a:t>
            </a:r>
            <a:r>
              <a:rPr kumimoji="1" lang="fr-FR" altLang="zh-CN" dirty="0" err="1"/>
              <a:t>ﬁndings</a:t>
            </a:r>
            <a:r>
              <a:rPr kumimoji="1" lang="fr-FR" altLang="zh-CN" dirty="0"/>
              <a:t>. The BL model </a:t>
            </a:r>
            <a:r>
              <a:rPr kumimoji="1" lang="fr-FR" altLang="zh-CN" dirty="0" err="1"/>
              <a:t>outperforms</a:t>
            </a:r>
            <a:r>
              <a:rPr kumimoji="1" lang="fr-FR" altLang="zh-CN" dirty="0"/>
              <a:t> all </a:t>
            </a:r>
            <a:r>
              <a:rPr kumimoji="1" lang="fr-FR" altLang="zh-CN" dirty="0" err="1"/>
              <a:t>other</a:t>
            </a:r>
            <a:r>
              <a:rPr kumimoji="1" lang="fr-FR" altLang="zh-CN" dirty="0"/>
              <a:t> </a:t>
            </a:r>
            <a:r>
              <a:rPr kumimoji="1" lang="fr-FR" altLang="zh-CN" dirty="0" err="1"/>
              <a:t>models</a:t>
            </a:r>
            <a:r>
              <a:rPr kumimoji="1" lang="fr-FR" altLang="zh-CN" dirty="0"/>
              <a:t> in </a:t>
            </a:r>
            <a:r>
              <a:rPr kumimoji="1" lang="fr-FR" altLang="zh-CN" dirty="0" err="1"/>
              <a:t>both</a:t>
            </a:r>
            <a:r>
              <a:rPr kumimoji="1" lang="fr-FR" altLang="zh-CN" dirty="0"/>
              <a:t> the </a:t>
            </a:r>
            <a:r>
              <a:rPr kumimoji="1" lang="fr-FR" altLang="zh-CN" dirty="0" err="1"/>
              <a:t>PersonaChat</a:t>
            </a:r>
            <a:r>
              <a:rPr kumimoji="1" lang="fr-FR" altLang="zh-CN" dirty="0"/>
              <a:t> and </a:t>
            </a:r>
            <a:r>
              <a:rPr kumimoji="1" lang="fr-FR" altLang="zh-CN" dirty="0" err="1"/>
              <a:t>Empathetic</a:t>
            </a:r>
            <a:r>
              <a:rPr kumimoji="1" lang="fr-FR" altLang="zh-CN" dirty="0"/>
              <a:t> Dialogues </a:t>
            </a:r>
            <a:r>
              <a:rPr kumimoji="1" lang="fr-FR" altLang="zh-CN" dirty="0" err="1"/>
              <a:t>domains</a:t>
            </a:r>
            <a:r>
              <a:rPr kumimoji="1" lang="fr-FR" altLang="zh-CN" dirty="0"/>
              <a:t>, </a:t>
            </a:r>
            <a:r>
              <a:rPr kumimoji="1" lang="fr-FR" altLang="zh-CN" dirty="0" err="1"/>
              <a:t>which</a:t>
            </a:r>
            <a:r>
              <a:rPr kumimoji="1" lang="fr-FR" altLang="zh-CN" dirty="0"/>
              <a:t> </a:t>
            </a:r>
            <a:r>
              <a:rPr kumimoji="1" lang="fr-FR" altLang="zh-CN" dirty="0" err="1"/>
              <a:t>is</a:t>
            </a:r>
            <a:r>
              <a:rPr kumimoji="1" lang="fr-FR" altLang="zh-CN" dirty="0"/>
              <a:t> in line </a:t>
            </a:r>
            <a:r>
              <a:rPr kumimoji="1" lang="fr-FR" altLang="zh-CN" dirty="0" err="1"/>
              <a:t>with</a:t>
            </a:r>
            <a:r>
              <a:rPr kumimoji="1" lang="fr-FR" altLang="zh-CN" dirty="0"/>
              <a:t> the </a:t>
            </a:r>
            <a:r>
              <a:rPr kumimoji="1" lang="fr-FR" altLang="zh-CN" dirty="0" err="1"/>
              <a:t>results</a:t>
            </a:r>
            <a:r>
              <a:rPr kumimoji="1" lang="fr-FR" altLang="zh-CN" dirty="0"/>
              <a:t> </a:t>
            </a:r>
            <a:r>
              <a:rPr kumimoji="1" lang="fr-FR" altLang="zh-CN" dirty="0" err="1"/>
              <a:t>presented</a:t>
            </a:r>
            <a:r>
              <a:rPr kumimoji="1" lang="fr-FR" altLang="zh-CN" dirty="0"/>
              <a:t> by the </a:t>
            </a:r>
            <a:r>
              <a:rPr kumimoji="1" lang="fr-FR" altLang="zh-CN" dirty="0" err="1"/>
              <a:t>authors</a:t>
            </a:r>
            <a:r>
              <a:rPr kumimoji="1" lang="fr-FR" altLang="zh-CN" dirty="0"/>
              <a:t> of the Blender model. </a:t>
            </a:r>
          </a:p>
          <a:p>
            <a:endParaRPr kumimoji="1" lang="fr-FR" altLang="zh-CN" dirty="0"/>
          </a:p>
          <a:p>
            <a:r>
              <a:rPr kumimoji="1" lang="fr-FR" altLang="zh-CN" dirty="0" err="1"/>
              <a:t>Furthermore</a:t>
            </a:r>
            <a:r>
              <a:rPr kumimoji="1" lang="fr-FR" altLang="zh-CN" dirty="0"/>
              <a:t>, the LC model </a:t>
            </a:r>
            <a:r>
              <a:rPr kumimoji="1" lang="fr-FR" altLang="zh-CN" dirty="0" err="1"/>
              <a:t>is</a:t>
            </a:r>
            <a:r>
              <a:rPr kumimoji="1" lang="fr-FR" altLang="zh-CN" dirty="0"/>
              <a:t> </a:t>
            </a:r>
            <a:r>
              <a:rPr kumimoji="1" lang="fr-FR" altLang="zh-CN" dirty="0" err="1"/>
              <a:t>ranked</a:t>
            </a:r>
            <a:r>
              <a:rPr kumimoji="1" lang="fr-FR" altLang="zh-CN" dirty="0"/>
              <a:t> </a:t>
            </a:r>
            <a:r>
              <a:rPr kumimoji="1" lang="fr-FR" altLang="zh-CN" dirty="0" err="1"/>
              <a:t>very</a:t>
            </a:r>
            <a:r>
              <a:rPr kumimoji="1" lang="fr-FR" altLang="zh-CN" dirty="0"/>
              <a:t> </a:t>
            </a:r>
            <a:r>
              <a:rPr kumimoji="1" lang="fr-FR" altLang="zh-CN" dirty="0" err="1"/>
              <a:t>highly</a:t>
            </a:r>
            <a:r>
              <a:rPr kumimoji="1" lang="fr-FR" altLang="zh-CN" dirty="0"/>
              <a:t>. This corresponds to the </a:t>
            </a:r>
            <a:r>
              <a:rPr kumimoji="1" lang="fr-FR" altLang="zh-CN" dirty="0" err="1"/>
              <a:t>ﬁndings</a:t>
            </a:r>
            <a:r>
              <a:rPr kumimoji="1" lang="fr-FR" altLang="zh-CN" dirty="0"/>
              <a:t> of the ConvAI2 challenge (Dinan et al., 2020a). </a:t>
            </a:r>
            <a:r>
              <a:rPr kumimoji="1" lang="fr-FR" altLang="zh-CN" dirty="0" err="1"/>
              <a:t>However</a:t>
            </a:r>
            <a:r>
              <a:rPr kumimoji="1" lang="fr-FR" altLang="zh-CN" dirty="0"/>
              <a:t>, in Spot The Bot, the KV </a:t>
            </a:r>
            <a:r>
              <a:rPr kumimoji="1" lang="fr-FR" altLang="zh-CN" dirty="0" err="1"/>
              <a:t>is</a:t>
            </a:r>
            <a:r>
              <a:rPr kumimoji="1" lang="fr-FR" altLang="zh-CN" dirty="0"/>
              <a:t> </a:t>
            </a:r>
            <a:r>
              <a:rPr kumimoji="1" lang="fr-FR" altLang="zh-CN" dirty="0" err="1"/>
              <a:t>ranked</a:t>
            </a:r>
            <a:r>
              <a:rPr kumimoji="1" lang="fr-FR" altLang="zh-CN" dirty="0"/>
              <a:t> </a:t>
            </a:r>
            <a:r>
              <a:rPr kumimoji="1" lang="fr-FR" altLang="zh-CN" dirty="0" err="1"/>
              <a:t>much</a:t>
            </a:r>
            <a:r>
              <a:rPr kumimoji="1" lang="fr-FR" altLang="zh-CN" dirty="0"/>
              <a:t> </a:t>
            </a:r>
            <a:r>
              <a:rPr kumimoji="1" lang="fr-FR" altLang="zh-CN" dirty="0" err="1"/>
              <a:t>higher</a:t>
            </a:r>
            <a:r>
              <a:rPr kumimoji="1" lang="fr-FR" altLang="zh-CN" dirty="0"/>
              <a:t> </a:t>
            </a:r>
            <a:r>
              <a:rPr kumimoji="1" lang="fr-FR" altLang="zh-CN" dirty="0" err="1"/>
              <a:t>than</a:t>
            </a:r>
            <a:r>
              <a:rPr kumimoji="1" lang="fr-FR" altLang="zh-CN" dirty="0"/>
              <a:t> the HF model, </a:t>
            </a:r>
            <a:r>
              <a:rPr kumimoji="1" lang="fr-FR" altLang="zh-CN" dirty="0" err="1"/>
              <a:t>which</a:t>
            </a:r>
            <a:r>
              <a:rPr kumimoji="1" lang="fr-FR" altLang="zh-CN" dirty="0"/>
              <a:t> </a:t>
            </a:r>
            <a:r>
              <a:rPr kumimoji="1" lang="fr-FR" altLang="zh-CN" dirty="0" err="1"/>
              <a:t>is</a:t>
            </a:r>
            <a:r>
              <a:rPr kumimoji="1" lang="fr-FR" altLang="zh-CN" dirty="0"/>
              <a:t> not in line </a:t>
            </a:r>
            <a:r>
              <a:rPr kumimoji="1" lang="fr-FR" altLang="zh-CN" dirty="0" err="1"/>
              <a:t>with</a:t>
            </a:r>
            <a:r>
              <a:rPr kumimoji="1" lang="fr-FR" altLang="zh-CN" dirty="0"/>
              <a:t> the ConvAI2 </a:t>
            </a:r>
            <a:r>
              <a:rPr kumimoji="1" lang="fr-FR" altLang="zh-CN" dirty="0" err="1"/>
              <a:t>evaluation</a:t>
            </a:r>
            <a:r>
              <a:rPr kumimoji="1" lang="fr-FR" altLang="zh-CN" dirty="0"/>
              <a:t>.</a:t>
            </a:r>
            <a:endParaRPr kumimoji="1" lang="zh-CN" altLang="en-US" dirty="0"/>
          </a:p>
        </p:txBody>
      </p:sp>
      <p:sp>
        <p:nvSpPr>
          <p:cNvPr id="4" name="灯片编号占位符 3"/>
          <p:cNvSpPr>
            <a:spLocks noGrp="1"/>
          </p:cNvSpPr>
          <p:nvPr>
            <p:ph type="sldNum" sz="quarter" idx="5"/>
          </p:nvPr>
        </p:nvSpPr>
        <p:spPr/>
        <p:txBody>
          <a:bodyPr/>
          <a:lstStyle/>
          <a:p>
            <a:fld id="{D7EFC7C8-BF96-5E42-BCC0-836F54200893}" type="slidenum">
              <a:rPr kumimoji="1" lang="zh-CN" altLang="en-US" smtClean="0"/>
              <a:t>18</a:t>
            </a:fld>
            <a:endParaRPr kumimoji="1" lang="zh-CN" altLang="en-US"/>
          </a:p>
        </p:txBody>
      </p:sp>
    </p:spTree>
    <p:extLst>
      <p:ext uri="{BB962C8B-B14F-4D97-AF65-F5344CB8AC3E}">
        <p14:creationId xmlns:p14="http://schemas.microsoft.com/office/powerpoint/2010/main" val="1278101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fr-FR" altLang="zh-CN" dirty="0"/>
              <a:t>This figure shows the </a:t>
            </a:r>
            <a:r>
              <a:rPr kumimoji="1" lang="fr-FR" altLang="zh-CN" dirty="0" err="1"/>
              <a:t>survival</a:t>
            </a:r>
            <a:r>
              <a:rPr kumimoji="1" lang="fr-FR" altLang="zh-CN" dirty="0"/>
              <a:t> </a:t>
            </a:r>
            <a:r>
              <a:rPr kumimoji="1" lang="fr-FR" altLang="zh-CN" dirty="0" err="1"/>
              <a:t>functions</a:t>
            </a:r>
            <a:r>
              <a:rPr kumimoji="1" lang="fr-FR" altLang="zh-CN" dirty="0"/>
              <a:t> for the </a:t>
            </a:r>
            <a:r>
              <a:rPr kumimoji="1" lang="fr-FR" altLang="zh-CN" dirty="0" err="1"/>
              <a:t>three</a:t>
            </a:r>
            <a:r>
              <a:rPr kumimoji="1" lang="fr-FR" altLang="zh-CN" dirty="0"/>
              <a:t> </a:t>
            </a:r>
            <a:r>
              <a:rPr kumimoji="1" lang="fr-FR" altLang="zh-CN" dirty="0" err="1"/>
              <a:t>domains</a:t>
            </a:r>
            <a:r>
              <a:rPr kumimoji="1" lang="fr-FR" altLang="zh-CN" dirty="0"/>
              <a:t>. The </a:t>
            </a:r>
            <a:r>
              <a:rPr kumimoji="1" lang="fr-FR" altLang="zh-CN" dirty="0" err="1"/>
              <a:t>survival</a:t>
            </a:r>
            <a:r>
              <a:rPr kumimoji="1" lang="fr-FR" altLang="zh-CN" dirty="0"/>
              <a:t> rates </a:t>
            </a:r>
            <a:r>
              <a:rPr kumimoji="1" lang="fr-FR" altLang="zh-CN" dirty="0" err="1"/>
              <a:t>produce</a:t>
            </a:r>
            <a:r>
              <a:rPr kumimoji="1" lang="fr-FR" altLang="zh-CN" dirty="0"/>
              <a:t> the </a:t>
            </a:r>
            <a:r>
              <a:rPr kumimoji="1" lang="fr-FR" altLang="zh-CN" dirty="0" err="1"/>
              <a:t>same</a:t>
            </a:r>
            <a:r>
              <a:rPr kumimoji="1" lang="fr-FR" altLang="zh-CN" dirty="0"/>
              <a:t> </a:t>
            </a:r>
            <a:r>
              <a:rPr kumimoji="1" lang="fr-FR" altLang="zh-CN" dirty="0" err="1"/>
              <a:t>rankings</a:t>
            </a:r>
            <a:r>
              <a:rPr kumimoji="1" lang="fr-FR" altLang="zh-CN" dirty="0"/>
              <a:t> as </a:t>
            </a:r>
            <a:r>
              <a:rPr kumimoji="1" lang="fr-FR" altLang="zh-CN" dirty="0" err="1"/>
              <a:t>those</a:t>
            </a:r>
            <a:r>
              <a:rPr kumimoji="1" lang="fr-FR" altLang="zh-CN" dirty="0"/>
              <a:t> </a:t>
            </a:r>
            <a:r>
              <a:rPr kumimoji="1" lang="fr-FR" altLang="zh-CN" dirty="0" err="1"/>
              <a:t>from</a:t>
            </a:r>
            <a:r>
              <a:rPr kumimoji="1" lang="fr-FR" altLang="zh-CN" dirty="0"/>
              <a:t> </a:t>
            </a:r>
            <a:r>
              <a:rPr kumimoji="1" lang="fr-FR" altLang="zh-CN" dirty="0" err="1"/>
              <a:t>pairwise</a:t>
            </a:r>
            <a:r>
              <a:rPr kumimoji="1" lang="fr-FR" altLang="zh-CN" dirty="0"/>
              <a:t> </a:t>
            </a:r>
            <a:r>
              <a:rPr kumimoji="1" lang="fr-FR" altLang="zh-CN" dirty="0" err="1"/>
              <a:t>win</a:t>
            </a:r>
            <a:r>
              <a:rPr kumimoji="1" lang="fr-FR" altLang="zh-CN" dirty="0"/>
              <a:t> rates </a:t>
            </a:r>
            <a:r>
              <a:rPr kumimoji="1" lang="fr-FR" altLang="zh-CN" dirty="0" err="1"/>
              <a:t>reported</a:t>
            </a:r>
            <a:r>
              <a:rPr kumimoji="1" lang="fr-FR" altLang="zh-CN" dirty="0"/>
              <a:t> in </a:t>
            </a:r>
            <a:r>
              <a:rPr kumimoji="1" lang="fr-FR" altLang="zh-CN" dirty="0" err="1"/>
              <a:t>previous</a:t>
            </a:r>
            <a:r>
              <a:rPr kumimoji="1" lang="fr-FR" altLang="zh-CN" dirty="0"/>
              <a:t> slides, </a:t>
            </a:r>
            <a:r>
              <a:rPr kumimoji="1" lang="fr-FR" altLang="zh-CN" dirty="0" err="1"/>
              <a:t>except</a:t>
            </a:r>
            <a:r>
              <a:rPr kumimoji="1" lang="fr-FR" altLang="zh-CN" dirty="0"/>
              <a:t> for the </a:t>
            </a:r>
            <a:r>
              <a:rPr kumimoji="1" lang="fr-FR" altLang="zh-CN" dirty="0" err="1"/>
              <a:t>Empathetic</a:t>
            </a:r>
            <a:r>
              <a:rPr kumimoji="1" lang="fr-FR" altLang="zh-CN" dirty="0"/>
              <a:t> Dialogues domain, </a:t>
            </a:r>
            <a:r>
              <a:rPr kumimoji="1" lang="fr-FR" altLang="zh-CN" dirty="0" err="1"/>
              <a:t>where</a:t>
            </a:r>
            <a:r>
              <a:rPr kumimoji="1" lang="fr-FR" altLang="zh-CN" dirty="0"/>
              <a:t> GPT and BR switch places. </a:t>
            </a:r>
            <a:r>
              <a:rPr kumimoji="1" lang="fr-FR" altLang="zh-CN" dirty="0" err="1"/>
              <a:t>However</a:t>
            </a:r>
            <a:r>
              <a:rPr kumimoji="1" lang="fr-FR" altLang="zh-CN" dirty="0"/>
              <a:t>, the distinction between </a:t>
            </a:r>
            <a:r>
              <a:rPr kumimoji="1" lang="fr-FR" altLang="zh-CN" dirty="0" err="1"/>
              <a:t>these</a:t>
            </a:r>
            <a:r>
              <a:rPr kumimoji="1" lang="fr-FR" altLang="zh-CN" dirty="0"/>
              <a:t> </a:t>
            </a:r>
            <a:r>
              <a:rPr kumimoji="1" lang="fr-FR" altLang="zh-CN" dirty="0" err="1"/>
              <a:t>two</a:t>
            </a:r>
            <a:r>
              <a:rPr kumimoji="1" lang="fr-FR" altLang="zh-CN" dirty="0"/>
              <a:t> </a:t>
            </a:r>
            <a:r>
              <a:rPr kumimoji="1" lang="fr-FR" altLang="zh-CN" dirty="0" err="1"/>
              <a:t>is</a:t>
            </a:r>
            <a:r>
              <a:rPr kumimoji="1" lang="fr-FR" altLang="zh-CN" dirty="0"/>
              <a:t> not </a:t>
            </a:r>
            <a:r>
              <a:rPr kumimoji="1" lang="fr-FR" altLang="zh-CN" dirty="0" err="1"/>
              <a:t>signiﬁcant</a:t>
            </a:r>
            <a:r>
              <a:rPr kumimoji="1" lang="fr-FR" altLang="zh-CN" dirty="0"/>
              <a:t> in </a:t>
            </a:r>
            <a:r>
              <a:rPr kumimoji="1" lang="fr-FR" altLang="zh-CN" dirty="0" err="1"/>
              <a:t>any</a:t>
            </a:r>
            <a:r>
              <a:rPr kumimoji="1" lang="fr-FR" altLang="zh-CN" dirty="0"/>
              <a:t> of the </a:t>
            </a:r>
            <a:r>
              <a:rPr kumimoji="1" lang="fr-FR" altLang="zh-CN" dirty="0" err="1"/>
              <a:t>rankings</a:t>
            </a:r>
            <a:r>
              <a:rPr kumimoji="1" lang="fr-FR" altLang="zh-CN" dirty="0"/>
              <a:t>. </a:t>
            </a:r>
            <a:r>
              <a:rPr kumimoji="1" lang="fr-FR" altLang="zh-CN" dirty="0" err="1"/>
              <a:t>Further</a:t>
            </a:r>
            <a:r>
              <a:rPr kumimoji="1" lang="fr-FR" altLang="zh-CN" dirty="0"/>
              <a:t> non-</a:t>
            </a:r>
            <a:r>
              <a:rPr kumimoji="1" lang="fr-FR" altLang="zh-CN" dirty="0" err="1"/>
              <a:t>signiﬁcant</a:t>
            </a:r>
            <a:r>
              <a:rPr kumimoji="1" lang="fr-FR" altLang="zh-CN" dirty="0"/>
              <a:t> </a:t>
            </a:r>
            <a:r>
              <a:rPr kumimoji="1" lang="fr-FR" altLang="zh-CN" dirty="0" err="1"/>
              <a:t>differences</a:t>
            </a:r>
            <a:r>
              <a:rPr kumimoji="1" lang="fr-FR" altLang="zh-CN" dirty="0"/>
              <a:t> </a:t>
            </a:r>
            <a:r>
              <a:rPr kumimoji="1" lang="fr-FR" altLang="zh-CN" dirty="0" err="1"/>
              <a:t>within</a:t>
            </a:r>
            <a:r>
              <a:rPr kumimoji="1" lang="fr-FR" altLang="zh-CN" dirty="0"/>
              <a:t> the </a:t>
            </a:r>
            <a:r>
              <a:rPr kumimoji="1" lang="fr-FR" altLang="zh-CN" dirty="0" err="1"/>
              <a:t>Survival</a:t>
            </a:r>
            <a:r>
              <a:rPr kumimoji="1" lang="fr-FR" altLang="zh-CN" dirty="0"/>
              <a:t> </a:t>
            </a:r>
            <a:r>
              <a:rPr kumimoji="1" lang="fr-FR" altLang="zh-CN" dirty="0" err="1"/>
              <a:t>Analysis</a:t>
            </a:r>
            <a:r>
              <a:rPr kumimoji="1" lang="fr-FR" altLang="zh-CN" dirty="0"/>
              <a:t> are S2 and DR in the </a:t>
            </a:r>
            <a:r>
              <a:rPr kumimoji="1" lang="fr-FR" altLang="zh-CN" dirty="0" err="1"/>
              <a:t>Empathetic</a:t>
            </a:r>
            <a:r>
              <a:rPr kumimoji="1" lang="fr-FR" altLang="zh-CN" dirty="0"/>
              <a:t> Dialogues domain, BR and S2 in the </a:t>
            </a:r>
            <a:r>
              <a:rPr kumimoji="1" lang="fr-FR" altLang="zh-CN" dirty="0" err="1"/>
              <a:t>Dailydialog</a:t>
            </a:r>
            <a:r>
              <a:rPr kumimoji="1" lang="fr-FR" altLang="zh-CN" dirty="0"/>
              <a:t> domain, and LC and KV in the </a:t>
            </a:r>
            <a:r>
              <a:rPr kumimoji="1" lang="fr-FR" altLang="zh-CN" dirty="0" err="1"/>
              <a:t>PersonaChat</a:t>
            </a:r>
            <a:r>
              <a:rPr kumimoji="1" lang="fr-FR" altLang="zh-CN" dirty="0"/>
              <a:t> domain. </a:t>
            </a:r>
            <a:endParaRPr kumimoji="1" lang="zh-CN" altLang="en-US" dirty="0"/>
          </a:p>
        </p:txBody>
      </p:sp>
      <p:sp>
        <p:nvSpPr>
          <p:cNvPr id="4" name="灯片编号占位符 3"/>
          <p:cNvSpPr>
            <a:spLocks noGrp="1"/>
          </p:cNvSpPr>
          <p:nvPr>
            <p:ph type="sldNum" sz="quarter" idx="5"/>
          </p:nvPr>
        </p:nvSpPr>
        <p:spPr/>
        <p:txBody>
          <a:bodyPr/>
          <a:lstStyle/>
          <a:p>
            <a:fld id="{D7EFC7C8-BF96-5E42-BCC0-836F54200893}" type="slidenum">
              <a:rPr kumimoji="1" lang="zh-CN" altLang="en-US" smtClean="0"/>
              <a:t>19</a:t>
            </a:fld>
            <a:endParaRPr kumimoji="1" lang="zh-CN" altLang="en-US"/>
          </a:p>
        </p:txBody>
      </p:sp>
    </p:spTree>
    <p:extLst>
      <p:ext uri="{BB962C8B-B14F-4D97-AF65-F5344CB8AC3E}">
        <p14:creationId xmlns:p14="http://schemas.microsoft.com/office/powerpoint/2010/main" val="2164442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7EFC7C8-BF96-5E42-BCC0-836F54200893}" type="slidenum">
              <a:rPr kumimoji="1" lang="zh-CN" altLang="en-US" smtClean="0"/>
              <a:t>20</a:t>
            </a:fld>
            <a:endParaRPr kumimoji="1" lang="zh-CN" altLang="en-US"/>
          </a:p>
        </p:txBody>
      </p:sp>
    </p:spTree>
    <p:extLst>
      <p:ext uri="{BB962C8B-B14F-4D97-AF65-F5344CB8AC3E}">
        <p14:creationId xmlns:p14="http://schemas.microsoft.com/office/powerpoint/2010/main" val="2988063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dirty="0">
                <a:latin typeface="Times New Roman" panose="02020603050405020304" pitchFamily="18" charset="0"/>
                <a:cs typeface="Times New Roman" panose="02020603050405020304" pitchFamily="18" charset="0"/>
              </a:rPr>
              <a:t>Time efficiency</a:t>
            </a:r>
          </a:p>
          <a:p>
            <a:r>
              <a:rPr kumimoji="1" lang="fr-FR" altLang="zh-CN" dirty="0"/>
              <a:t>As spot the bot </a:t>
            </a:r>
            <a:r>
              <a:rPr kumimoji="1" lang="fr-FR" altLang="zh-CN" dirty="0" err="1"/>
              <a:t>is</a:t>
            </a:r>
            <a:r>
              <a:rPr kumimoji="1" lang="fr-FR" altLang="zh-CN" dirty="0"/>
              <a:t> </a:t>
            </a:r>
            <a:r>
              <a:rPr kumimoji="1" lang="fr-FR" altLang="zh-CN" dirty="0" err="1"/>
              <a:t>also</a:t>
            </a:r>
            <a:r>
              <a:rPr kumimoji="1" lang="fr-FR" altLang="zh-CN" dirty="0"/>
              <a:t> a </a:t>
            </a:r>
            <a:r>
              <a:rPr kumimoji="1" lang="fr-FR" altLang="zh-CN" dirty="0" err="1"/>
              <a:t>kind</a:t>
            </a:r>
            <a:r>
              <a:rPr kumimoji="1" lang="fr-FR" altLang="zh-CN" dirty="0"/>
              <a:t> of human </a:t>
            </a:r>
            <a:r>
              <a:rPr kumimoji="1" lang="fr-FR" altLang="zh-CN" dirty="0" err="1"/>
              <a:t>participated</a:t>
            </a:r>
            <a:r>
              <a:rPr kumimoji="1" lang="fr-FR" altLang="zh-CN" dirty="0"/>
              <a:t> </a:t>
            </a:r>
            <a:r>
              <a:rPr kumimoji="1" lang="fr-FR" altLang="zh-CN" dirty="0" err="1"/>
              <a:t>evaluation</a:t>
            </a:r>
            <a:r>
              <a:rPr kumimoji="1" lang="fr-FR" altLang="zh-CN" dirty="0"/>
              <a:t> </a:t>
            </a:r>
            <a:r>
              <a:rPr kumimoji="1" lang="fr-FR" altLang="zh-CN" dirty="0" err="1"/>
              <a:t>appoaches</a:t>
            </a:r>
            <a:r>
              <a:rPr kumimoji="1" lang="fr-FR" altLang="zh-CN" dirty="0"/>
              <a:t>, </a:t>
            </a:r>
            <a:r>
              <a:rPr kumimoji="1" lang="fr-FR" altLang="zh-CN" dirty="0" err="1"/>
              <a:t>we</a:t>
            </a:r>
            <a:r>
              <a:rPr kumimoji="1" lang="fr-FR" altLang="zh-CN" dirty="0"/>
              <a:t> </a:t>
            </a:r>
            <a:r>
              <a:rPr kumimoji="1" lang="fr-FR" altLang="zh-CN" dirty="0" err="1"/>
              <a:t>need</a:t>
            </a:r>
            <a:r>
              <a:rPr kumimoji="1" lang="fr-FR" altLang="zh-CN" dirty="0"/>
              <a:t> to </a:t>
            </a:r>
            <a:r>
              <a:rPr kumimoji="1" lang="fr-FR" altLang="zh-CN" dirty="0" err="1"/>
              <a:t>discuss</a:t>
            </a:r>
            <a:r>
              <a:rPr kumimoji="1" lang="fr-FR" altLang="zh-CN" dirty="0"/>
              <a:t> </a:t>
            </a:r>
            <a:r>
              <a:rPr kumimoji="1" lang="fr-FR" altLang="zh-CN" dirty="0" err="1"/>
              <a:t>its</a:t>
            </a:r>
            <a:r>
              <a:rPr kumimoji="1" lang="fr-FR" altLang="zh-CN" dirty="0"/>
              <a:t> </a:t>
            </a:r>
            <a:r>
              <a:rPr kumimoji="1" lang="fr-FR" altLang="zh-CN" dirty="0" err="1"/>
              <a:t>efficiency</a:t>
            </a:r>
            <a:r>
              <a:rPr kumimoji="1" lang="fr-FR" altLang="zh-CN" dirty="0"/>
              <a:t>. Spot The Bot </a:t>
            </a:r>
            <a:r>
              <a:rPr kumimoji="1" lang="fr-FR" altLang="zh-CN" dirty="0" err="1"/>
              <a:t>brings</a:t>
            </a:r>
            <a:r>
              <a:rPr kumimoji="1" lang="fr-FR" altLang="zh-CN" dirty="0"/>
              <a:t> down the </a:t>
            </a:r>
            <a:r>
              <a:rPr kumimoji="1" lang="fr-FR" altLang="zh-CN" dirty="0" err="1"/>
              <a:t>cost</a:t>
            </a:r>
            <a:r>
              <a:rPr kumimoji="1" lang="fr-FR" altLang="zh-CN" dirty="0"/>
              <a:t> and time effort </a:t>
            </a:r>
            <a:r>
              <a:rPr kumimoji="1" lang="fr-FR" altLang="zh-CN" dirty="0" err="1"/>
              <a:t>compared</a:t>
            </a:r>
            <a:r>
              <a:rPr kumimoji="1" lang="fr-FR" altLang="zh-CN" dirty="0"/>
              <a:t> to </a:t>
            </a:r>
            <a:r>
              <a:rPr kumimoji="1" lang="fr-FR" altLang="zh-CN" dirty="0" err="1"/>
              <a:t>other</a:t>
            </a:r>
            <a:r>
              <a:rPr kumimoji="1" lang="fr-FR" altLang="zh-CN" dirty="0"/>
              <a:t> human </a:t>
            </a:r>
            <a:r>
              <a:rPr kumimoji="1" lang="fr-FR" altLang="zh-CN" dirty="0" err="1"/>
              <a:t>participating</a:t>
            </a:r>
            <a:r>
              <a:rPr kumimoji="1" lang="fr-FR" altLang="zh-CN" dirty="0"/>
              <a:t> </a:t>
            </a:r>
            <a:r>
              <a:rPr kumimoji="1" lang="fr-FR" altLang="zh-CN" dirty="0" err="1"/>
              <a:t>evaluation</a:t>
            </a:r>
            <a:r>
              <a:rPr kumimoji="1" lang="fr-FR" altLang="zh-CN" dirty="0"/>
              <a:t> </a:t>
            </a:r>
            <a:r>
              <a:rPr kumimoji="1" lang="fr-FR" altLang="zh-CN" dirty="0" err="1"/>
              <a:t>methods</a:t>
            </a:r>
            <a:r>
              <a:rPr kumimoji="1" lang="fr-FR" altLang="zh-CN" dirty="0"/>
              <a:t>. </a:t>
            </a:r>
          </a:p>
          <a:p>
            <a:endParaRPr kumimoji="1" lang="fr-FR" altLang="zh-CN" dirty="0"/>
          </a:p>
          <a:p>
            <a:r>
              <a:rPr kumimoji="1" lang="fr-FR" altLang="zh-CN" dirty="0"/>
              <a:t>the </a:t>
            </a:r>
            <a:r>
              <a:rPr kumimoji="1" lang="fr-FR" altLang="zh-CN" dirty="0" err="1"/>
              <a:t>mean</a:t>
            </a:r>
            <a:r>
              <a:rPr kumimoji="1" lang="fr-FR" altLang="zh-CN" dirty="0"/>
              <a:t> time per annotation </a:t>
            </a:r>
            <a:r>
              <a:rPr kumimoji="1" lang="fr-FR" altLang="zh-CN" dirty="0" err="1"/>
              <a:t>is</a:t>
            </a:r>
            <a:r>
              <a:rPr kumimoji="1" lang="fr-FR" altLang="zh-CN" dirty="0"/>
              <a:t> </a:t>
            </a:r>
            <a:r>
              <a:rPr kumimoji="1" lang="fr-FR" altLang="zh-CN" dirty="0" err="1"/>
              <a:t>displayed</a:t>
            </a:r>
            <a:r>
              <a:rPr kumimoji="1" lang="fr-FR" altLang="zh-CN" dirty="0"/>
              <a:t> </a:t>
            </a:r>
            <a:r>
              <a:rPr kumimoji="1" lang="fr-FR" altLang="zh-CN" dirty="0" err="1"/>
              <a:t>here</a:t>
            </a:r>
            <a:r>
              <a:rPr kumimoji="1" lang="fr-FR" altLang="zh-CN" dirty="0"/>
              <a:t>. For the </a:t>
            </a:r>
            <a:r>
              <a:rPr kumimoji="1" lang="fr-FR" altLang="zh-CN" dirty="0" err="1"/>
              <a:t>Dailydialog</a:t>
            </a:r>
            <a:r>
              <a:rPr kumimoji="1" lang="fr-FR" altLang="zh-CN" dirty="0"/>
              <a:t> and </a:t>
            </a:r>
            <a:r>
              <a:rPr kumimoji="1" lang="fr-FR" altLang="zh-CN" dirty="0" err="1"/>
              <a:t>PersonaChat</a:t>
            </a:r>
            <a:r>
              <a:rPr kumimoji="1" lang="fr-FR" altLang="zh-CN" dirty="0"/>
              <a:t> domain, the </a:t>
            </a:r>
            <a:r>
              <a:rPr kumimoji="1" lang="fr-FR" altLang="zh-CN" dirty="0" err="1"/>
              <a:t>average</a:t>
            </a:r>
            <a:r>
              <a:rPr kumimoji="1" lang="fr-FR" altLang="zh-CN" dirty="0"/>
              <a:t> annotation time </a:t>
            </a:r>
            <a:r>
              <a:rPr kumimoji="1" lang="fr-FR" altLang="zh-CN" dirty="0" err="1"/>
              <a:t>is</a:t>
            </a:r>
            <a:r>
              <a:rPr kumimoji="1" lang="fr-FR" altLang="zh-CN" dirty="0"/>
              <a:t> at </a:t>
            </a:r>
            <a:r>
              <a:rPr kumimoji="1" lang="fr-FR" altLang="zh-CN" dirty="0" err="1"/>
              <a:t>around</a:t>
            </a:r>
            <a:r>
              <a:rPr kumimoji="1" lang="fr-FR" altLang="zh-CN" dirty="0"/>
              <a:t> 25 seconds. For the </a:t>
            </a:r>
            <a:r>
              <a:rPr kumimoji="1" lang="fr-FR" altLang="zh-CN" dirty="0" err="1"/>
              <a:t>Empathetic</a:t>
            </a:r>
            <a:r>
              <a:rPr kumimoji="1" lang="fr-FR" altLang="zh-CN" dirty="0"/>
              <a:t> Dialogues, </a:t>
            </a:r>
            <a:r>
              <a:rPr kumimoji="1" lang="fr-FR" altLang="zh-CN" dirty="0" err="1"/>
              <a:t>it</a:t>
            </a:r>
            <a:r>
              <a:rPr kumimoji="1" lang="fr-FR" altLang="zh-CN" dirty="0"/>
              <a:t> </a:t>
            </a:r>
            <a:r>
              <a:rPr kumimoji="1" lang="fr-FR" altLang="zh-CN" dirty="0" err="1"/>
              <a:t>is</a:t>
            </a:r>
            <a:r>
              <a:rPr kumimoji="1" lang="fr-FR" altLang="zh-CN" dirty="0"/>
              <a:t> at 18 seconds, due to the </a:t>
            </a:r>
            <a:r>
              <a:rPr kumimoji="1" lang="fr-FR" altLang="zh-CN" dirty="0" err="1"/>
              <a:t>shorter</a:t>
            </a:r>
            <a:r>
              <a:rPr kumimoji="1" lang="fr-FR" altLang="zh-CN" dirty="0"/>
              <a:t> dialogues. </a:t>
            </a:r>
          </a:p>
          <a:p>
            <a:endParaRPr kumimoji="1" lang="fr-FR" altLang="zh-CN" dirty="0"/>
          </a:p>
          <a:p>
            <a:r>
              <a:rPr kumimoji="1" lang="fr-FR" altLang="zh-CN" dirty="0" err="1"/>
              <a:t>Comparing</a:t>
            </a:r>
            <a:r>
              <a:rPr kumimoji="1" lang="fr-FR" altLang="zh-CN" dirty="0"/>
              <a:t> </a:t>
            </a:r>
            <a:r>
              <a:rPr kumimoji="1" lang="fr-FR" altLang="zh-CN" dirty="0" err="1"/>
              <a:t>this</a:t>
            </a:r>
            <a:r>
              <a:rPr kumimoji="1" lang="fr-FR" altLang="zh-CN" dirty="0"/>
              <a:t> to the time to </a:t>
            </a:r>
            <a:r>
              <a:rPr kumimoji="1" lang="fr-FR" altLang="zh-CN" dirty="0" err="1"/>
              <a:t>create</a:t>
            </a:r>
            <a:r>
              <a:rPr kumimoji="1" lang="fr-FR" altLang="zh-CN" dirty="0"/>
              <a:t> conversations between </a:t>
            </a:r>
            <a:r>
              <a:rPr kumimoji="1" lang="fr-FR" altLang="zh-CN" dirty="0" err="1"/>
              <a:t>humans</a:t>
            </a:r>
            <a:r>
              <a:rPr kumimoji="1" lang="fr-FR" altLang="zh-CN" dirty="0"/>
              <a:t> and bots</a:t>
            </a:r>
            <a:r>
              <a:rPr kumimoji="1" lang="zh-CN" altLang="en-US" dirty="0"/>
              <a:t> </a:t>
            </a:r>
            <a:r>
              <a:rPr kumimoji="1" lang="en-US" altLang="zh-CN" dirty="0"/>
              <a:t>which</a:t>
            </a:r>
            <a:r>
              <a:rPr kumimoji="1" lang="zh-CN" altLang="en-US" dirty="0"/>
              <a:t> </a:t>
            </a:r>
            <a:r>
              <a:rPr kumimoji="1" lang="en-US" altLang="zh-CN" dirty="0"/>
              <a:t>are</a:t>
            </a:r>
            <a:r>
              <a:rPr kumimoji="1" lang="zh-CN" altLang="en-US" dirty="0"/>
              <a:t> </a:t>
            </a:r>
            <a:r>
              <a:rPr kumimoji="1" lang="en-US" altLang="zh-CN" dirty="0"/>
              <a:t>used by traditional interactive human judgements</a:t>
            </a:r>
            <a:r>
              <a:rPr kumimoji="1" lang="fr-FR" altLang="zh-CN" dirty="0"/>
              <a:t>. </a:t>
            </a:r>
            <a:r>
              <a:rPr kumimoji="1" lang="fr-FR" altLang="zh-CN" dirty="0" err="1"/>
              <a:t>They</a:t>
            </a:r>
            <a:r>
              <a:rPr kumimoji="1" lang="fr-FR" altLang="zh-CN" dirty="0"/>
              <a:t> </a:t>
            </a:r>
            <a:r>
              <a:rPr kumimoji="1" lang="fr-FR" altLang="zh-CN" dirty="0" err="1"/>
              <a:t>recruited</a:t>
            </a:r>
            <a:r>
              <a:rPr kumimoji="1" lang="fr-FR" altLang="zh-CN" dirty="0"/>
              <a:t> </a:t>
            </a:r>
            <a:r>
              <a:rPr kumimoji="1" lang="fr-FR" altLang="zh-CN" dirty="0" err="1"/>
              <a:t>three</a:t>
            </a:r>
            <a:r>
              <a:rPr kumimoji="1" lang="fr-FR" altLang="zh-CN" dirty="0"/>
              <a:t> dialogue system experts to </a:t>
            </a:r>
            <a:r>
              <a:rPr kumimoji="1" lang="fr-FR" altLang="zh-CN" dirty="0" err="1"/>
              <a:t>interact</a:t>
            </a:r>
            <a:r>
              <a:rPr kumimoji="1" lang="fr-FR" altLang="zh-CN" dirty="0"/>
              <a:t> </a:t>
            </a:r>
            <a:r>
              <a:rPr kumimoji="1" lang="fr-FR" altLang="zh-CN" dirty="0" err="1"/>
              <a:t>with</a:t>
            </a:r>
            <a:r>
              <a:rPr kumimoji="1" lang="fr-FR" altLang="zh-CN" dirty="0"/>
              <a:t> the </a:t>
            </a:r>
            <a:r>
              <a:rPr kumimoji="1" lang="fr-FR" altLang="zh-CN" dirty="0" err="1"/>
              <a:t>systems</a:t>
            </a:r>
            <a:r>
              <a:rPr kumimoji="1" lang="fr-FR" altLang="zh-CN" dirty="0"/>
              <a:t>. </a:t>
            </a:r>
            <a:r>
              <a:rPr kumimoji="1" lang="fr-FR" altLang="zh-CN" dirty="0" err="1"/>
              <a:t>Each</a:t>
            </a:r>
            <a:r>
              <a:rPr kumimoji="1" lang="fr-FR" altLang="zh-CN" dirty="0"/>
              <a:t> expert </a:t>
            </a:r>
            <a:r>
              <a:rPr kumimoji="1" lang="fr-FR" altLang="zh-CN" dirty="0" err="1"/>
              <a:t>created</a:t>
            </a:r>
            <a:r>
              <a:rPr kumimoji="1" lang="fr-FR" altLang="zh-CN" dirty="0"/>
              <a:t> 5 conversations </a:t>
            </a:r>
            <a:r>
              <a:rPr kumimoji="1" lang="fr-FR" altLang="zh-CN" dirty="0" err="1"/>
              <a:t>with</a:t>
            </a:r>
            <a:r>
              <a:rPr kumimoji="1" lang="fr-FR" altLang="zh-CN" dirty="0"/>
              <a:t> </a:t>
            </a:r>
            <a:r>
              <a:rPr kumimoji="1" lang="fr-FR" altLang="zh-CN" dirty="0" err="1"/>
              <a:t>each</a:t>
            </a:r>
            <a:r>
              <a:rPr kumimoji="1" lang="fr-FR" altLang="zh-CN" dirty="0"/>
              <a:t> system. </a:t>
            </a:r>
            <a:r>
              <a:rPr kumimoji="1" lang="fr-FR" altLang="zh-CN" dirty="0" err="1"/>
              <a:t>they</a:t>
            </a:r>
            <a:r>
              <a:rPr kumimoji="1" lang="fr-FR" altLang="zh-CN" dirty="0"/>
              <a:t> ignore the time </a:t>
            </a:r>
            <a:r>
              <a:rPr kumimoji="1" lang="fr-FR" altLang="zh-CN" dirty="0" err="1"/>
              <a:t>needed</a:t>
            </a:r>
            <a:r>
              <a:rPr kumimoji="1" lang="fr-FR" altLang="zh-CN" dirty="0"/>
              <a:t> to </a:t>
            </a:r>
            <a:r>
              <a:rPr kumimoji="1" lang="fr-FR" altLang="zh-CN" dirty="0" err="1"/>
              <a:t>instruct</a:t>
            </a:r>
            <a:r>
              <a:rPr kumimoji="1" lang="fr-FR" altLang="zh-CN" dirty="0"/>
              <a:t> the experts. For the </a:t>
            </a:r>
            <a:r>
              <a:rPr kumimoji="1" lang="fr-FR" altLang="zh-CN" dirty="0" err="1"/>
              <a:t>Dailydialog</a:t>
            </a:r>
            <a:r>
              <a:rPr kumimoji="1" lang="fr-FR" altLang="zh-CN" dirty="0"/>
              <a:t> and </a:t>
            </a:r>
            <a:r>
              <a:rPr kumimoji="1" lang="fr-FR" altLang="zh-CN" dirty="0" err="1"/>
              <a:t>Empathetic</a:t>
            </a:r>
            <a:r>
              <a:rPr kumimoji="1" lang="fr-FR" altLang="zh-CN" dirty="0"/>
              <a:t> Dialogues </a:t>
            </a:r>
            <a:r>
              <a:rPr kumimoji="1" lang="fr-FR" altLang="zh-CN" dirty="0" err="1"/>
              <a:t>domains</a:t>
            </a:r>
            <a:r>
              <a:rPr kumimoji="1" lang="fr-FR" altLang="zh-CN" dirty="0"/>
              <a:t>, </a:t>
            </a:r>
            <a:r>
              <a:rPr kumimoji="1" lang="fr-FR" altLang="zh-CN" dirty="0" err="1"/>
              <a:t>it</a:t>
            </a:r>
            <a:r>
              <a:rPr kumimoji="1" lang="fr-FR" altLang="zh-CN" dirty="0"/>
              <a:t> </a:t>
            </a:r>
            <a:r>
              <a:rPr kumimoji="1" lang="fr-FR" altLang="zh-CN" dirty="0" err="1"/>
              <a:t>takes</a:t>
            </a:r>
            <a:r>
              <a:rPr kumimoji="1" lang="fr-FR" altLang="zh-CN" dirty="0"/>
              <a:t> over 2 Minutes per conversation.</a:t>
            </a:r>
          </a:p>
          <a:p>
            <a:endParaRPr kumimoji="1" lang="fr-FR" altLang="zh-CN" dirty="0"/>
          </a:p>
          <a:p>
            <a:r>
              <a:rPr kumimoji="1" lang="fr-FR" altLang="zh-CN" dirty="0"/>
              <a:t>In total, </a:t>
            </a:r>
            <a:r>
              <a:rPr kumimoji="1" lang="fr-FR" altLang="zh-CN" dirty="0" err="1"/>
              <a:t>they</a:t>
            </a:r>
            <a:r>
              <a:rPr kumimoji="1" lang="fr-FR" altLang="zh-CN" dirty="0"/>
              <a:t> </a:t>
            </a:r>
            <a:r>
              <a:rPr kumimoji="1" lang="fr-FR" altLang="zh-CN" dirty="0" err="1"/>
              <a:t>reported</a:t>
            </a:r>
            <a:r>
              <a:rPr kumimoji="1" lang="fr-FR" altLang="zh-CN" dirty="0"/>
              <a:t> </a:t>
            </a:r>
            <a:r>
              <a:rPr kumimoji="1" lang="fr-FR" altLang="zh-CN" dirty="0" err="1"/>
              <a:t>that</a:t>
            </a:r>
            <a:r>
              <a:rPr kumimoji="1" lang="fr-FR" altLang="zh-CN" dirty="0"/>
              <a:t> spot the bot </a:t>
            </a:r>
            <a:r>
              <a:rPr kumimoji="1" lang="fr-FR" altLang="zh-CN" dirty="0" err="1"/>
              <a:t>requires</a:t>
            </a:r>
            <a:r>
              <a:rPr kumimoji="1" lang="fr-FR" altLang="zh-CN" dirty="0"/>
              <a:t> </a:t>
            </a:r>
            <a:r>
              <a:rPr kumimoji="1" lang="fr-FR" altLang="zh-CN" dirty="0" err="1"/>
              <a:t>only</a:t>
            </a:r>
            <a:r>
              <a:rPr kumimoji="1" lang="fr-FR" altLang="zh-CN" dirty="0"/>
              <a:t> 16 minutes (</a:t>
            </a:r>
            <a:r>
              <a:rPr kumimoji="1" lang="fr-FR" altLang="zh-CN" dirty="0" err="1"/>
              <a:t>with</a:t>
            </a:r>
            <a:r>
              <a:rPr kumimoji="1" lang="fr-FR" altLang="zh-CN" dirty="0"/>
              <a:t> 40 annotations). </a:t>
            </a:r>
            <a:r>
              <a:rPr kumimoji="1" lang="fr-FR" altLang="zh-CN" dirty="0" err="1"/>
              <a:t>Thus</a:t>
            </a:r>
            <a:r>
              <a:rPr kumimoji="1" lang="fr-FR" altLang="zh-CN" dirty="0"/>
              <a:t>, Spot The Bot </a:t>
            </a:r>
            <a:r>
              <a:rPr kumimoji="1" lang="fr-FR" altLang="zh-CN" dirty="0" err="1"/>
              <a:t>increases</a:t>
            </a:r>
            <a:r>
              <a:rPr kumimoji="1" lang="fr-FR" altLang="zh-CN" dirty="0"/>
              <a:t> the annotation speed </a:t>
            </a:r>
            <a:r>
              <a:rPr kumimoji="1" lang="fr-FR" altLang="zh-CN" dirty="0" err="1"/>
              <a:t>while</a:t>
            </a:r>
            <a:r>
              <a:rPr kumimoji="1" lang="fr-FR" altLang="zh-CN" dirty="0"/>
              <a:t> </a:t>
            </a:r>
            <a:r>
              <a:rPr kumimoji="1" lang="fr-FR" altLang="zh-CN" dirty="0" err="1"/>
              <a:t>reducing</a:t>
            </a:r>
            <a:r>
              <a:rPr kumimoji="1" lang="fr-FR" altLang="zh-CN" dirty="0"/>
              <a:t> the human </a:t>
            </a:r>
            <a:r>
              <a:rPr kumimoji="1" lang="fr-FR" altLang="zh-CN" dirty="0" err="1"/>
              <a:t>raters</a:t>
            </a:r>
            <a:r>
              <a:rPr kumimoji="1" lang="fr-FR" altLang="zh-CN" dirty="0"/>
              <a:t>’ mental </a:t>
            </a:r>
            <a:r>
              <a:rPr kumimoji="1" lang="fr-FR" altLang="zh-CN" dirty="0" err="1"/>
              <a:t>strain</a:t>
            </a:r>
            <a:r>
              <a:rPr kumimoji="1" lang="fr-FR" altLang="zh-CN" dirty="0"/>
              <a:t>.</a:t>
            </a:r>
          </a:p>
          <a:p>
            <a:endParaRPr kumimoji="1" lang="fr-FR" altLang="zh-CN" dirty="0"/>
          </a:p>
          <a:p>
            <a:r>
              <a:rPr kumimoji="1" lang="fr-FR" altLang="zh-CN" dirty="0"/>
              <a:t>Possible direction to </a:t>
            </a:r>
            <a:r>
              <a:rPr kumimoji="1" lang="fr-FR" altLang="zh-CN" dirty="0" err="1"/>
              <a:t>improve</a:t>
            </a:r>
            <a:r>
              <a:rPr kumimoji="1" lang="fr-FR" altLang="zh-CN" dirty="0"/>
              <a:t>:</a:t>
            </a:r>
          </a:p>
          <a:p>
            <a:r>
              <a:rPr kumimoji="1" lang="fr-FR" altLang="zh-CN" dirty="0"/>
              <a:t>Spot the bot has </a:t>
            </a:r>
            <a:r>
              <a:rPr kumimoji="1" lang="fr-FR" altLang="zh-CN" dirty="0" err="1"/>
              <a:t>provided</a:t>
            </a:r>
            <a:r>
              <a:rPr kumimoji="1" lang="fr-FR" altLang="zh-CN" dirty="0"/>
              <a:t> us </a:t>
            </a:r>
            <a:r>
              <a:rPr kumimoji="1" lang="fr-FR" altLang="zh-CN" dirty="0" err="1"/>
              <a:t>with</a:t>
            </a:r>
            <a:r>
              <a:rPr kumimoji="1" lang="fr-FR" altLang="zh-CN" dirty="0"/>
              <a:t> a good </a:t>
            </a:r>
            <a:r>
              <a:rPr kumimoji="1" lang="fr-FR" altLang="zh-CN" dirty="0" err="1"/>
              <a:t>idea</a:t>
            </a:r>
            <a:r>
              <a:rPr kumimoji="1" lang="fr-FR" altLang="zh-CN" dirty="0"/>
              <a:t> </a:t>
            </a:r>
            <a:r>
              <a:rPr kumimoji="1" lang="fr-FR" altLang="zh-CN" dirty="0" err="1"/>
              <a:t>that</a:t>
            </a:r>
            <a:r>
              <a:rPr kumimoji="1" lang="fr-FR" altLang="zh-CN" dirty="0"/>
              <a:t> </a:t>
            </a:r>
            <a:r>
              <a:rPr kumimoji="1" lang="fr-FR" altLang="zh-CN" dirty="0" err="1"/>
              <a:t>we</a:t>
            </a:r>
            <a:r>
              <a:rPr kumimoji="1" lang="fr-FR" altLang="zh-CN" dirty="0"/>
              <a:t> </a:t>
            </a:r>
            <a:r>
              <a:rPr kumimoji="1" lang="fr-FR" altLang="zh-CN" dirty="0" err="1"/>
              <a:t>can</a:t>
            </a:r>
            <a:r>
              <a:rPr kumimoji="1" lang="fr-FR" altLang="zh-CN" dirty="0"/>
              <a:t> let </a:t>
            </a:r>
            <a:r>
              <a:rPr kumimoji="1" lang="fr-FR" altLang="zh-CN" dirty="0" err="1"/>
              <a:t>those</a:t>
            </a:r>
            <a:r>
              <a:rPr kumimoji="1" lang="fr-FR" altLang="zh-CN" dirty="0"/>
              <a:t> </a:t>
            </a:r>
            <a:r>
              <a:rPr kumimoji="1" lang="fr-FR" altLang="zh-CN" dirty="0" err="1"/>
              <a:t>evaluated</a:t>
            </a:r>
            <a:r>
              <a:rPr kumimoji="1" lang="fr-FR" altLang="zh-CN" dirty="0"/>
              <a:t> </a:t>
            </a:r>
            <a:r>
              <a:rPr kumimoji="1" lang="fr-FR" altLang="zh-CN" dirty="0" err="1"/>
              <a:t>chatbots</a:t>
            </a:r>
            <a:r>
              <a:rPr kumimoji="1" lang="fr-FR" altLang="zh-CN" dirty="0"/>
              <a:t> to talk to </a:t>
            </a:r>
            <a:r>
              <a:rPr kumimoji="1" lang="fr-FR" altLang="zh-CN" dirty="0" err="1"/>
              <a:t>each</a:t>
            </a:r>
            <a:r>
              <a:rPr kumimoji="1" lang="fr-FR" altLang="zh-CN" dirty="0"/>
              <a:t> </a:t>
            </a:r>
            <a:r>
              <a:rPr kumimoji="1" lang="fr-FR" altLang="zh-CN" dirty="0" err="1"/>
              <a:t>other</a:t>
            </a:r>
            <a:r>
              <a:rPr kumimoji="1" lang="fr-FR" altLang="zh-CN" dirty="0"/>
              <a:t> </a:t>
            </a:r>
            <a:r>
              <a:rPr kumimoji="1" lang="fr-FR" altLang="zh-CN" dirty="0" err="1"/>
              <a:t>directly.However</a:t>
            </a:r>
            <a:r>
              <a:rPr kumimoji="1" lang="fr-FR" altLang="zh-CN" dirty="0"/>
              <a:t>, </a:t>
            </a:r>
            <a:r>
              <a:rPr kumimoji="1" lang="fr-FR" altLang="zh-CN" dirty="0" err="1"/>
              <a:t>it</a:t>
            </a:r>
            <a:r>
              <a:rPr kumimoji="1" lang="fr-FR" altLang="zh-CN" dirty="0"/>
              <a:t> </a:t>
            </a:r>
            <a:r>
              <a:rPr kumimoji="1" lang="fr-FR" altLang="zh-CN" dirty="0" err="1"/>
              <a:t>still</a:t>
            </a:r>
            <a:r>
              <a:rPr kumimoji="1" lang="fr-FR" altLang="zh-CN" dirty="0"/>
              <a:t> </a:t>
            </a:r>
            <a:r>
              <a:rPr kumimoji="1" lang="fr-FR" altLang="zh-CN" dirty="0" err="1"/>
              <a:t>needs</a:t>
            </a:r>
            <a:r>
              <a:rPr kumimoji="1" lang="fr-FR" altLang="zh-CN" dirty="0"/>
              <a:t> human participation and the </a:t>
            </a:r>
            <a:r>
              <a:rPr kumimoji="1" lang="fr-FR" altLang="zh-CN" dirty="0" err="1"/>
              <a:t>length</a:t>
            </a:r>
            <a:r>
              <a:rPr kumimoji="1" lang="fr-FR" altLang="zh-CN" dirty="0"/>
              <a:t> of </a:t>
            </a:r>
            <a:r>
              <a:rPr kumimoji="1" lang="fr-FR" altLang="zh-CN" dirty="0" err="1"/>
              <a:t>each</a:t>
            </a:r>
            <a:r>
              <a:rPr kumimoji="1" lang="fr-FR" altLang="zh-CN" dirty="0"/>
              <a:t> conversation are </a:t>
            </a:r>
            <a:r>
              <a:rPr kumimoji="1" lang="fr-FR" altLang="zh-CN" dirty="0" err="1"/>
              <a:t>always</a:t>
            </a:r>
            <a:r>
              <a:rPr kumimoji="1" lang="fr-FR" altLang="zh-CN" dirty="0"/>
              <a:t> </a:t>
            </a:r>
            <a:r>
              <a:rPr kumimoji="1" lang="fr-FR" altLang="zh-CN" dirty="0" err="1"/>
              <a:t>quite</a:t>
            </a:r>
            <a:r>
              <a:rPr kumimoji="1" lang="fr-FR" altLang="zh-CN" dirty="0"/>
              <a:t> short. </a:t>
            </a:r>
            <a:r>
              <a:rPr kumimoji="1" lang="fr-FR" altLang="zh-CN" dirty="0" err="1"/>
              <a:t>While</a:t>
            </a:r>
            <a:r>
              <a:rPr kumimoji="1" lang="fr-FR" altLang="zh-CN" dirty="0"/>
              <a:t> for me, </a:t>
            </a:r>
            <a:r>
              <a:rPr kumimoji="1" lang="fr-FR" altLang="zh-CN" dirty="0" err="1"/>
              <a:t>looking</a:t>
            </a:r>
            <a:r>
              <a:rPr kumimoji="1" lang="fr-FR" altLang="zh-CN" dirty="0"/>
              <a:t> at </a:t>
            </a:r>
            <a:r>
              <a:rPr kumimoji="1" lang="fr-FR" altLang="zh-CN" dirty="0" err="1"/>
              <a:t>some</a:t>
            </a:r>
            <a:r>
              <a:rPr kumimoji="1" lang="fr-FR" altLang="zh-CN" dirty="0"/>
              <a:t> of the </a:t>
            </a:r>
            <a:r>
              <a:rPr kumimoji="1" lang="fr-FR" altLang="zh-CN" dirty="0" err="1"/>
              <a:t>chatlogs</a:t>
            </a:r>
            <a:r>
              <a:rPr kumimoji="1" lang="fr-FR" altLang="zh-CN" dirty="0"/>
              <a:t> between </a:t>
            </a:r>
            <a:r>
              <a:rPr kumimoji="1" lang="fr-FR" altLang="zh-CN" dirty="0" err="1"/>
              <a:t>chatbots</a:t>
            </a:r>
            <a:r>
              <a:rPr kumimoji="1" lang="fr-FR" altLang="zh-CN" dirty="0"/>
              <a:t>, </a:t>
            </a:r>
            <a:r>
              <a:rPr kumimoji="1" lang="fr-FR" altLang="zh-CN" dirty="0" err="1"/>
              <a:t>we</a:t>
            </a:r>
            <a:r>
              <a:rPr kumimoji="1" lang="fr-FR" altLang="zh-CN" dirty="0"/>
              <a:t> </a:t>
            </a:r>
            <a:r>
              <a:rPr kumimoji="1" lang="fr-FR" altLang="zh-CN" dirty="0" err="1"/>
              <a:t>find</a:t>
            </a:r>
            <a:r>
              <a:rPr kumimoji="1" lang="fr-FR" altLang="zh-CN" dirty="0"/>
              <a:t> </a:t>
            </a:r>
            <a:r>
              <a:rPr kumimoji="1" lang="fr-FR" altLang="zh-CN" dirty="0" err="1"/>
              <a:t>some</a:t>
            </a:r>
            <a:r>
              <a:rPr kumimoji="1" lang="fr-FR" altLang="zh-CN" dirty="0"/>
              <a:t> simple </a:t>
            </a:r>
            <a:r>
              <a:rPr kumimoji="1" lang="fr-FR" altLang="zh-CN" dirty="0" err="1"/>
              <a:t>errors</a:t>
            </a:r>
            <a:r>
              <a:rPr kumimoji="1" lang="fr-FR" altLang="zh-CN" dirty="0"/>
              <a:t> </a:t>
            </a:r>
            <a:r>
              <a:rPr kumimoji="1" lang="fr-FR" altLang="zh-CN" dirty="0" err="1"/>
              <a:t>like</a:t>
            </a:r>
            <a:r>
              <a:rPr kumimoji="1" lang="fr-FR" altLang="zh-CN" dirty="0"/>
              <a:t> </a:t>
            </a:r>
            <a:r>
              <a:rPr kumimoji="1" lang="fr-FR" altLang="zh-CN" dirty="0" err="1"/>
              <a:t>repetition</a:t>
            </a:r>
            <a:r>
              <a:rPr kumimoji="1" lang="fr-FR" altLang="zh-CN" dirty="0"/>
              <a:t> and </a:t>
            </a:r>
            <a:r>
              <a:rPr kumimoji="1" lang="fr-FR" altLang="zh-CN" dirty="0" err="1"/>
              <a:t>inconsistency</a:t>
            </a:r>
            <a:r>
              <a:rPr kumimoji="1" lang="fr-FR" altLang="zh-CN" dirty="0"/>
              <a:t>. So </a:t>
            </a:r>
            <a:r>
              <a:rPr kumimoji="1" lang="fr-FR" altLang="zh-CN" dirty="0" err="1"/>
              <a:t>maybe</a:t>
            </a:r>
            <a:r>
              <a:rPr kumimoji="1" lang="fr-FR" altLang="zh-CN" dirty="0"/>
              <a:t> </a:t>
            </a:r>
            <a:r>
              <a:rPr kumimoji="1" lang="fr-FR" altLang="zh-CN" dirty="0" err="1"/>
              <a:t>it’s</a:t>
            </a:r>
            <a:r>
              <a:rPr kumimoji="1" lang="fr-FR" altLang="zh-CN" dirty="0"/>
              <a:t> a good </a:t>
            </a:r>
            <a:r>
              <a:rPr kumimoji="1" lang="fr-FR" altLang="zh-CN" dirty="0" err="1"/>
              <a:t>way</a:t>
            </a:r>
            <a:r>
              <a:rPr kumimoji="1" lang="fr-FR" altLang="zh-CN" dirty="0"/>
              <a:t> to </a:t>
            </a:r>
            <a:r>
              <a:rPr kumimoji="1" lang="fr-FR" altLang="zh-CN" dirty="0" err="1"/>
              <a:t>develop</a:t>
            </a:r>
            <a:r>
              <a:rPr kumimoji="1" lang="fr-FR" altLang="zh-CN" dirty="0"/>
              <a:t> </a:t>
            </a:r>
            <a:r>
              <a:rPr kumimoji="1" lang="fr-FR" altLang="zh-CN" dirty="0" err="1"/>
              <a:t>just</a:t>
            </a:r>
            <a:r>
              <a:rPr kumimoji="1" lang="fr-FR" altLang="zh-CN" dirty="0"/>
              <a:t> </a:t>
            </a:r>
            <a:r>
              <a:rPr kumimoji="1" lang="fr-FR" altLang="zh-CN" dirty="0" err="1"/>
              <a:t>some</a:t>
            </a:r>
            <a:r>
              <a:rPr kumimoji="1" lang="fr-FR" altLang="zh-CN" dirty="0"/>
              <a:t> simple </a:t>
            </a:r>
            <a:r>
              <a:rPr kumimoji="1" lang="fr-FR" altLang="zh-CN" dirty="0" err="1"/>
              <a:t>rules</a:t>
            </a:r>
            <a:r>
              <a:rPr kumimoji="1" lang="fr-FR" altLang="zh-CN" dirty="0"/>
              <a:t> </a:t>
            </a:r>
            <a:r>
              <a:rPr kumimoji="1" lang="fr-FR" altLang="zh-CN" dirty="0" err="1"/>
              <a:t>which</a:t>
            </a:r>
            <a:r>
              <a:rPr kumimoji="1" lang="fr-FR" altLang="zh-CN" dirty="0"/>
              <a:t> </a:t>
            </a:r>
            <a:r>
              <a:rPr kumimoji="1" lang="fr-FR" altLang="zh-CN" dirty="0" err="1"/>
              <a:t>can</a:t>
            </a:r>
            <a:r>
              <a:rPr kumimoji="1" lang="fr-FR" altLang="zh-CN" dirty="0"/>
              <a:t> score on </a:t>
            </a:r>
            <a:r>
              <a:rPr kumimoji="1" lang="fr-FR" altLang="zh-CN" dirty="0" err="1"/>
              <a:t>their</a:t>
            </a:r>
            <a:r>
              <a:rPr kumimoji="1" lang="fr-FR" altLang="zh-CN" dirty="0"/>
              <a:t> logs </a:t>
            </a:r>
            <a:r>
              <a:rPr kumimoji="1" lang="fr-FR" altLang="zh-CN" dirty="0" err="1"/>
              <a:t>automatically</a:t>
            </a:r>
            <a:r>
              <a:rPr kumimoji="1" lang="fr-FR" altLang="zh-CN" dirty="0"/>
              <a:t> and </a:t>
            </a:r>
            <a:r>
              <a:rPr kumimoji="1" lang="fr-FR" altLang="zh-CN" dirty="0" err="1"/>
              <a:t>reduces</a:t>
            </a:r>
            <a:r>
              <a:rPr kumimoji="1" lang="fr-FR" altLang="zh-CN" dirty="0"/>
              <a:t> the </a:t>
            </a:r>
            <a:r>
              <a:rPr kumimoji="1" lang="fr-FR" altLang="zh-CN" dirty="0" err="1"/>
              <a:t>cost</a:t>
            </a:r>
            <a:r>
              <a:rPr kumimoji="1" lang="fr-FR" altLang="zh-CN" dirty="0"/>
              <a:t> of time </a:t>
            </a:r>
            <a:r>
              <a:rPr kumimoji="1" lang="fr-FR" altLang="zh-CN" dirty="0" err="1"/>
              <a:t>definitely</a:t>
            </a:r>
            <a:r>
              <a:rPr kumimoji="1" lang="fr-FR" altLang="zh-CN" dirty="0"/>
              <a:t>. And </a:t>
            </a:r>
            <a:r>
              <a:rPr kumimoji="1" lang="fr-FR" altLang="zh-CN" dirty="0" err="1"/>
              <a:t>that’s</a:t>
            </a:r>
            <a:r>
              <a:rPr kumimoji="1" lang="fr-FR" altLang="zh-CN" dirty="0"/>
              <a:t> </a:t>
            </a:r>
            <a:r>
              <a:rPr kumimoji="1" lang="fr-FR" altLang="zh-CN" dirty="0" err="1"/>
              <a:t>what</a:t>
            </a:r>
            <a:r>
              <a:rPr kumimoji="1" lang="fr-FR" altLang="zh-CN" dirty="0"/>
              <a:t> </a:t>
            </a:r>
            <a:r>
              <a:rPr kumimoji="1" lang="fr-FR" altLang="zh-CN" dirty="0" err="1"/>
              <a:t>i’m</a:t>
            </a:r>
            <a:r>
              <a:rPr kumimoji="1" lang="fr-FR" altLang="zh-CN" dirty="0"/>
              <a:t> </a:t>
            </a:r>
            <a:r>
              <a:rPr kumimoji="1" lang="fr-FR" altLang="zh-CN" dirty="0" err="1"/>
              <a:t>trying</a:t>
            </a:r>
            <a:r>
              <a:rPr kumimoji="1" lang="fr-FR" altLang="zh-CN" dirty="0"/>
              <a:t> to do </a:t>
            </a:r>
            <a:r>
              <a:rPr kumimoji="1" lang="fr-FR" altLang="zh-CN" dirty="0" err="1"/>
              <a:t>before</a:t>
            </a:r>
            <a:r>
              <a:rPr kumimoji="1" lang="fr-FR" altLang="zh-CN" dirty="0"/>
              <a:t>. </a:t>
            </a:r>
            <a:r>
              <a:rPr kumimoji="1" lang="fr-FR" altLang="zh-CN" dirty="0" err="1"/>
              <a:t>Maybe</a:t>
            </a:r>
            <a:r>
              <a:rPr kumimoji="1" lang="fr-FR" altLang="zh-CN" dirty="0"/>
              <a:t> </a:t>
            </a:r>
            <a:r>
              <a:rPr kumimoji="1" lang="fr-FR" altLang="zh-CN" dirty="0" err="1"/>
              <a:t>i’ll</a:t>
            </a:r>
            <a:r>
              <a:rPr kumimoji="1" lang="fr-FR" altLang="zh-CN" dirty="0"/>
              <a:t> talk about </a:t>
            </a:r>
            <a:r>
              <a:rPr kumimoji="1" lang="fr-FR" altLang="zh-CN" dirty="0" err="1"/>
              <a:t>it</a:t>
            </a:r>
            <a:r>
              <a:rPr kumimoji="1" lang="fr-FR" altLang="zh-CN" dirty="0"/>
              <a:t> </a:t>
            </a:r>
            <a:r>
              <a:rPr kumimoji="1" lang="fr-FR" altLang="zh-CN" dirty="0" err="1"/>
              <a:t>next</a:t>
            </a:r>
            <a:r>
              <a:rPr kumimoji="1" lang="fr-FR" altLang="zh-CN" dirty="0"/>
              <a:t> time.  </a:t>
            </a:r>
          </a:p>
          <a:p>
            <a:endParaRPr kumimoji="1" lang="zh-CN" altLang="en-US" dirty="0"/>
          </a:p>
        </p:txBody>
      </p:sp>
      <p:sp>
        <p:nvSpPr>
          <p:cNvPr id="4" name="灯片编号占位符 3"/>
          <p:cNvSpPr>
            <a:spLocks noGrp="1"/>
          </p:cNvSpPr>
          <p:nvPr>
            <p:ph type="sldNum" sz="quarter" idx="5"/>
          </p:nvPr>
        </p:nvSpPr>
        <p:spPr/>
        <p:txBody>
          <a:bodyPr/>
          <a:lstStyle/>
          <a:p>
            <a:fld id="{D7EFC7C8-BF96-5E42-BCC0-836F54200893}" type="slidenum">
              <a:rPr kumimoji="1" lang="zh-CN" altLang="en-US" smtClean="0"/>
              <a:t>21</a:t>
            </a:fld>
            <a:endParaRPr kumimoji="1" lang="zh-CN" altLang="en-US"/>
          </a:p>
        </p:txBody>
      </p:sp>
    </p:spTree>
    <p:extLst>
      <p:ext uri="{BB962C8B-B14F-4D97-AF65-F5344CB8AC3E}">
        <p14:creationId xmlns:p14="http://schemas.microsoft.com/office/powerpoint/2010/main" val="3785494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tLang="zh-CN" sz="1200" b="0" i="0" kern="1200" dirty="0">
                <a:solidFill>
                  <a:schemeClr val="tx1"/>
                </a:solidFill>
                <a:effectLst/>
                <a:latin typeface="+mn-lt"/>
                <a:ea typeface="+mn-ea"/>
                <a:cs typeface="+mn-cs"/>
              </a:rPr>
              <a:t>Evaluation </a:t>
            </a:r>
            <a:r>
              <a:rPr lang="fr-FR" altLang="zh-CN" sz="1200" b="0" i="0" kern="1200" dirty="0" err="1">
                <a:solidFill>
                  <a:schemeClr val="tx1"/>
                </a:solidFill>
                <a:effectLst/>
                <a:latin typeface="+mn-lt"/>
                <a:ea typeface="+mn-ea"/>
                <a:cs typeface="+mn-cs"/>
              </a:rPr>
              <a:t>is</a:t>
            </a:r>
            <a:r>
              <a:rPr lang="fr-FR" altLang="zh-CN" sz="1200" b="0" i="0" kern="1200" dirty="0">
                <a:solidFill>
                  <a:schemeClr val="tx1"/>
                </a:solidFill>
                <a:effectLst/>
                <a:latin typeface="+mn-lt"/>
                <a:ea typeface="+mn-ea"/>
                <a:cs typeface="+mn-cs"/>
              </a:rPr>
              <a:t> a long-standing issue in </a:t>
            </a:r>
            <a:r>
              <a:rPr lang="fr-FR" altLang="zh-CN" sz="1200" b="0" i="0" kern="1200" dirty="0" err="1">
                <a:solidFill>
                  <a:schemeClr val="tx1"/>
                </a:solidFill>
                <a:effectLst/>
                <a:latin typeface="+mn-lt"/>
                <a:ea typeface="+mn-ea"/>
                <a:cs typeface="+mn-cs"/>
              </a:rPr>
              <a:t>developing</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conversational</a:t>
            </a:r>
            <a:r>
              <a:rPr lang="fr-FR" altLang="zh-CN" sz="1200" b="0" i="0" kern="1200" dirty="0">
                <a:solidFill>
                  <a:schemeClr val="tx1"/>
                </a:solidFill>
                <a:effectLst/>
                <a:latin typeface="+mn-lt"/>
                <a:ea typeface="+mn-ea"/>
                <a:cs typeface="+mn-cs"/>
              </a:rPr>
              <a:t> dialogue </a:t>
            </a:r>
            <a:r>
              <a:rPr lang="fr-FR" altLang="zh-CN" sz="1200" b="0" i="0" kern="1200" dirty="0" err="1">
                <a:solidFill>
                  <a:schemeClr val="tx1"/>
                </a:solidFill>
                <a:effectLst/>
                <a:latin typeface="+mn-lt"/>
                <a:ea typeface="+mn-ea"/>
                <a:cs typeface="+mn-cs"/>
              </a:rPr>
              <a:t>systems</a:t>
            </a:r>
            <a:r>
              <a:rPr lang="en-US" altLang="zh-CN" sz="1200" b="0" i="0" kern="1200" dirty="0">
                <a:solidFill>
                  <a:schemeClr val="tx1"/>
                </a:solidFill>
                <a:effectLst/>
                <a:latin typeface="+mn-lt"/>
                <a:ea typeface="+mn-ea"/>
                <a:cs typeface="+mn-cs"/>
              </a:rPr>
              <a:t>. Unlike those task-oriented dialogue systems whose success can be measured in relation to a priori deﬁned ground truth, chatbots do not solve a clearly-deﬁned task, it has an open-ended nature.</a:t>
            </a:r>
            <a:r>
              <a:rPr lang="fr-FR" altLang="zh-CN" sz="1200" b="0" i="0" kern="1200" dirty="0">
                <a:solidFill>
                  <a:schemeClr val="tx1"/>
                </a:solidFill>
                <a:effectLst/>
                <a:latin typeface="+mn-lt"/>
                <a:ea typeface="+mn-ea"/>
                <a:cs typeface="+mn-cs"/>
              </a:rPr>
              <a:t> The major challenge </a:t>
            </a:r>
            <a:r>
              <a:rPr lang="fr-FR" altLang="zh-CN" sz="1200" b="0" i="0" kern="1200" dirty="0" err="1">
                <a:solidFill>
                  <a:schemeClr val="tx1"/>
                </a:solidFill>
                <a:effectLst/>
                <a:latin typeface="+mn-lt"/>
                <a:ea typeface="+mn-ea"/>
                <a:cs typeface="+mn-cs"/>
              </a:rPr>
              <a:t>with</a:t>
            </a:r>
            <a:r>
              <a:rPr lang="fr-FR" altLang="zh-CN" sz="1200" b="0" i="0" kern="1200" dirty="0">
                <a:solidFill>
                  <a:schemeClr val="tx1"/>
                </a:solidFill>
                <a:effectLst/>
                <a:latin typeface="+mn-lt"/>
                <a:ea typeface="+mn-ea"/>
                <a:cs typeface="+mn-cs"/>
              </a:rPr>
              <a:t> the </a:t>
            </a:r>
            <a:r>
              <a:rPr lang="fr-FR" altLang="zh-CN" sz="1200" b="0" i="0" kern="1200" dirty="0" err="1">
                <a:solidFill>
                  <a:schemeClr val="tx1"/>
                </a:solidFill>
                <a:effectLst/>
                <a:latin typeface="+mn-lt"/>
                <a:ea typeface="+mn-ea"/>
                <a:cs typeface="+mn-cs"/>
              </a:rPr>
              <a:t>evaluation</a:t>
            </a:r>
            <a:r>
              <a:rPr lang="fr-FR" altLang="zh-CN" sz="1200" b="0" i="0" kern="1200" dirty="0">
                <a:solidFill>
                  <a:schemeClr val="tx1"/>
                </a:solidFill>
                <a:effectLst/>
                <a:latin typeface="+mn-lt"/>
                <a:ea typeface="+mn-ea"/>
                <a:cs typeface="+mn-cs"/>
              </a:rPr>
              <a:t> of open-domain </a:t>
            </a:r>
            <a:r>
              <a:rPr lang="fr-FR" altLang="zh-CN" sz="1200" b="0" i="0" kern="1200" dirty="0" err="1">
                <a:solidFill>
                  <a:schemeClr val="tx1"/>
                </a:solidFill>
                <a:effectLst/>
                <a:latin typeface="+mn-lt"/>
                <a:ea typeface="+mn-ea"/>
                <a:cs typeface="+mn-cs"/>
              </a:rPr>
              <a:t>dialog</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systems</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comes</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from</a:t>
            </a:r>
            <a:r>
              <a:rPr lang="fr-FR" altLang="zh-CN" sz="1200" b="0" i="0" kern="1200" dirty="0">
                <a:solidFill>
                  <a:schemeClr val="tx1"/>
                </a:solidFill>
                <a:effectLst/>
                <a:latin typeface="+mn-lt"/>
                <a:ea typeface="+mn-ea"/>
                <a:cs typeface="+mn-cs"/>
              </a:rPr>
              <a:t> the one-to-</a:t>
            </a:r>
            <a:r>
              <a:rPr lang="fr-FR" altLang="zh-CN" sz="1200" b="0" i="0" kern="1200" dirty="0" err="1">
                <a:solidFill>
                  <a:schemeClr val="tx1"/>
                </a:solidFill>
                <a:effectLst/>
                <a:latin typeface="+mn-lt"/>
                <a:ea typeface="+mn-ea"/>
                <a:cs typeface="+mn-cs"/>
              </a:rPr>
              <a:t>many</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relationship</a:t>
            </a:r>
            <a:r>
              <a:rPr lang="fr-FR" altLang="zh-CN" sz="1200" b="0" i="0" kern="1200" dirty="0">
                <a:solidFill>
                  <a:schemeClr val="tx1"/>
                </a:solidFill>
                <a:effectLst/>
                <a:latin typeface="+mn-lt"/>
                <a:ea typeface="+mn-ea"/>
                <a:cs typeface="+mn-cs"/>
              </a:rPr>
              <a:t> between the </a:t>
            </a:r>
            <a:r>
              <a:rPr lang="fr-FR" altLang="zh-CN" sz="1200" b="0" i="0" kern="1200" dirty="0" err="1">
                <a:solidFill>
                  <a:schemeClr val="tx1"/>
                </a:solidFill>
                <a:effectLst/>
                <a:latin typeface="+mn-lt"/>
                <a:ea typeface="+mn-ea"/>
                <a:cs typeface="+mn-cs"/>
              </a:rPr>
              <a:t>user’s</a:t>
            </a:r>
            <a:r>
              <a:rPr lang="fr-FR" altLang="zh-CN" sz="1200" b="0" i="0" kern="1200" dirty="0">
                <a:solidFill>
                  <a:schemeClr val="tx1"/>
                </a:solidFill>
                <a:effectLst/>
                <a:latin typeface="+mn-lt"/>
                <a:ea typeface="+mn-ea"/>
                <a:cs typeface="+mn-cs"/>
              </a:rPr>
              <a:t> input and plausible </a:t>
            </a:r>
            <a:r>
              <a:rPr lang="fr-FR" altLang="zh-CN" sz="1200" b="0" i="0" kern="1200" dirty="0" err="1">
                <a:solidFill>
                  <a:schemeClr val="tx1"/>
                </a:solidFill>
                <a:effectLst/>
                <a:latin typeface="+mn-lt"/>
                <a:ea typeface="+mn-ea"/>
                <a:cs typeface="+mn-cs"/>
              </a:rPr>
              <a:t>responses</a:t>
            </a:r>
            <a:r>
              <a:rPr lang="fr-FR" altLang="zh-CN"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altLang="zh-CN" sz="1200" b="0" i="0" kern="1200" dirty="0">
                <a:solidFill>
                  <a:schemeClr val="tx1"/>
                </a:solidFill>
                <a:effectLst/>
                <a:latin typeface="+mn-lt"/>
                <a:ea typeface="+mn-ea"/>
                <a:cs typeface="+mn-cs"/>
              </a:rPr>
              <a:t>For </a:t>
            </a:r>
            <a:r>
              <a:rPr lang="fr-FR" altLang="zh-CN" sz="1200" b="0" i="0" kern="1200" dirty="0" err="1">
                <a:solidFill>
                  <a:schemeClr val="tx1"/>
                </a:solidFill>
                <a:effectLst/>
                <a:latin typeface="+mn-lt"/>
                <a:ea typeface="+mn-ea"/>
                <a:cs typeface="+mn-cs"/>
              </a:rPr>
              <a:t>example</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here</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we</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can</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see</a:t>
            </a:r>
            <a:r>
              <a:rPr lang="fr-FR" altLang="zh-CN" sz="1200" b="0" i="0" kern="1200" dirty="0">
                <a:solidFill>
                  <a:schemeClr val="tx1"/>
                </a:solidFill>
                <a:effectLst/>
                <a:latin typeface="+mn-lt"/>
                <a:ea typeface="+mn-ea"/>
                <a:cs typeface="+mn-cs"/>
              </a:rPr>
              <a:t> in </a:t>
            </a:r>
            <a:r>
              <a:rPr lang="fr-FR" altLang="zh-CN" sz="1200" b="0" i="0" kern="1200" dirty="0" err="1">
                <a:solidFill>
                  <a:schemeClr val="tx1"/>
                </a:solidFill>
                <a:effectLst/>
                <a:latin typeface="+mn-lt"/>
                <a:ea typeface="+mn-ea"/>
                <a:cs typeface="+mn-cs"/>
              </a:rPr>
              <a:t>this</a:t>
            </a:r>
            <a:r>
              <a:rPr lang="fr-FR" altLang="zh-CN" sz="1200" b="0" i="0" kern="1200" dirty="0">
                <a:solidFill>
                  <a:schemeClr val="tx1"/>
                </a:solidFill>
                <a:effectLst/>
                <a:latin typeface="+mn-lt"/>
                <a:ea typeface="+mn-ea"/>
                <a:cs typeface="+mn-cs"/>
              </a:rPr>
              <a:t> conversation….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altLang="zh-CN" sz="1200" b="0" i="0" kern="1200" dirty="0">
                <a:solidFill>
                  <a:schemeClr val="tx1"/>
                </a:solidFill>
                <a:effectLst/>
                <a:latin typeface="+mn-lt"/>
                <a:ea typeface="+mn-ea"/>
                <a:cs typeface="+mn-cs"/>
              </a:rPr>
              <a:t>The </a:t>
            </a:r>
            <a:r>
              <a:rPr lang="fr-FR" altLang="zh-CN" sz="1200" b="0" i="0" kern="1200" dirty="0" err="1">
                <a:solidFill>
                  <a:schemeClr val="tx1"/>
                </a:solidFill>
                <a:effectLst/>
                <a:latin typeface="+mn-lt"/>
                <a:ea typeface="+mn-ea"/>
                <a:cs typeface="+mn-cs"/>
              </a:rPr>
              <a:t>available</a:t>
            </a:r>
            <a:r>
              <a:rPr lang="fr-FR" altLang="zh-CN" sz="1200" b="0" i="0" kern="1200" dirty="0">
                <a:solidFill>
                  <a:schemeClr val="tx1"/>
                </a:solidFill>
                <a:effectLst/>
                <a:latin typeface="+mn-lt"/>
                <a:ea typeface="+mn-ea"/>
                <a:cs typeface="+mn-cs"/>
              </a:rPr>
              <a:t> automatic metrics </a:t>
            </a:r>
            <a:r>
              <a:rPr lang="fr-FR" altLang="zh-CN" sz="1200" b="0" i="0" kern="1200" dirty="0" err="1">
                <a:solidFill>
                  <a:schemeClr val="tx1"/>
                </a:solidFill>
                <a:effectLst/>
                <a:latin typeface="+mn-lt"/>
                <a:ea typeface="+mn-ea"/>
                <a:cs typeface="+mn-cs"/>
              </a:rPr>
              <a:t>mostly</a:t>
            </a:r>
            <a:r>
              <a:rPr lang="fr-FR" altLang="zh-CN" sz="1200" b="0" i="0" kern="1200" dirty="0">
                <a:solidFill>
                  <a:schemeClr val="tx1"/>
                </a:solidFill>
                <a:effectLst/>
                <a:latin typeface="+mn-lt"/>
                <a:ea typeface="+mn-ea"/>
                <a:cs typeface="+mn-cs"/>
              </a:rPr>
              <a:t> do not </a:t>
            </a:r>
            <a:r>
              <a:rPr lang="fr-FR" altLang="zh-CN" sz="1200" b="0" i="0" kern="1200" dirty="0" err="1">
                <a:solidFill>
                  <a:schemeClr val="tx1"/>
                </a:solidFill>
                <a:effectLst/>
                <a:latin typeface="+mn-lt"/>
                <a:ea typeface="+mn-ea"/>
                <a:cs typeface="+mn-cs"/>
              </a:rPr>
              <a:t>solve</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this</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problem</a:t>
            </a:r>
            <a:r>
              <a:rPr lang="fr-FR" altLang="zh-CN" sz="1200" b="0" i="0" kern="1200" dirty="0">
                <a:solidFill>
                  <a:schemeClr val="tx1"/>
                </a:solidFill>
                <a:effectLst/>
                <a:latin typeface="+mn-lt"/>
                <a:ea typeface="+mn-ea"/>
                <a:cs typeface="+mn-cs"/>
              </a:rPr>
              <a:t> but </a:t>
            </a:r>
            <a:r>
              <a:rPr lang="fr-FR" altLang="zh-CN" sz="1200" b="0" i="0" kern="1200" dirty="0" err="1">
                <a:solidFill>
                  <a:schemeClr val="tx1"/>
                </a:solidFill>
                <a:effectLst/>
                <a:latin typeface="+mn-lt"/>
                <a:ea typeface="+mn-ea"/>
                <a:cs typeface="+mn-cs"/>
              </a:rPr>
              <a:t>they</a:t>
            </a:r>
            <a:r>
              <a:rPr lang="fr-FR" altLang="zh-CN" sz="1200" b="0" i="0" kern="1200" dirty="0">
                <a:solidFill>
                  <a:schemeClr val="tx1"/>
                </a:solidFill>
                <a:effectLst/>
                <a:latin typeface="+mn-lt"/>
                <a:ea typeface="+mn-ea"/>
                <a:cs typeface="+mn-cs"/>
              </a:rPr>
              <a:t> are </a:t>
            </a:r>
            <a:r>
              <a:rPr lang="fr-FR" altLang="zh-CN" sz="1200" b="0" i="0" kern="1200" dirty="0" err="1">
                <a:solidFill>
                  <a:schemeClr val="tx1"/>
                </a:solidFill>
                <a:effectLst/>
                <a:latin typeface="+mn-lt"/>
                <a:ea typeface="+mn-ea"/>
                <a:cs typeface="+mn-cs"/>
              </a:rPr>
              <a:t>still</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widely</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used</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when</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developing</a:t>
            </a:r>
            <a:r>
              <a:rPr lang="fr-FR" altLang="zh-CN" sz="1200" b="0" i="0" kern="1200" dirty="0">
                <a:solidFill>
                  <a:schemeClr val="tx1"/>
                </a:solidFill>
                <a:effectLst/>
                <a:latin typeface="+mn-lt"/>
                <a:ea typeface="+mn-ea"/>
                <a:cs typeface="+mn-cs"/>
              </a:rPr>
              <a:t> open-domain </a:t>
            </a:r>
            <a:r>
              <a:rPr lang="fr-FR" altLang="zh-CN" sz="1200" b="0" i="0" kern="1200" dirty="0" err="1">
                <a:solidFill>
                  <a:schemeClr val="tx1"/>
                </a:solidFill>
                <a:effectLst/>
                <a:latin typeface="+mn-lt"/>
                <a:ea typeface="+mn-ea"/>
                <a:cs typeface="+mn-cs"/>
              </a:rPr>
              <a:t>dialog</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models</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because</a:t>
            </a:r>
            <a:r>
              <a:rPr lang="fr-FR" altLang="zh-CN" sz="1200" b="0" i="0" kern="1200" dirty="0">
                <a:solidFill>
                  <a:schemeClr val="tx1"/>
                </a:solidFill>
                <a:effectLst/>
                <a:latin typeface="+mn-lt"/>
                <a:ea typeface="+mn-ea"/>
                <a:cs typeface="+mn-cs"/>
              </a:rPr>
              <a:t> human </a:t>
            </a:r>
            <a:r>
              <a:rPr lang="fr-FR" altLang="zh-CN" sz="1200" b="0" i="0" kern="1200" dirty="0" err="1">
                <a:solidFill>
                  <a:schemeClr val="tx1"/>
                </a:solidFill>
                <a:effectLst/>
                <a:latin typeface="+mn-lt"/>
                <a:ea typeface="+mn-ea"/>
                <a:cs typeface="+mn-cs"/>
              </a:rPr>
              <a:t>evaluations</a:t>
            </a:r>
            <a:r>
              <a:rPr lang="fr-FR" altLang="zh-CN" sz="1200" b="0" i="0" kern="1200" dirty="0">
                <a:solidFill>
                  <a:schemeClr val="tx1"/>
                </a:solidFill>
                <a:effectLst/>
                <a:latin typeface="+mn-lt"/>
                <a:ea typeface="+mn-ea"/>
                <a:cs typeface="+mn-cs"/>
              </a:rPr>
              <a:t> are </a:t>
            </a:r>
            <a:r>
              <a:rPr lang="fr-FR" altLang="zh-CN" sz="1200" b="0" i="0" kern="1200" dirty="0" err="1">
                <a:solidFill>
                  <a:schemeClr val="tx1"/>
                </a:solidFill>
                <a:effectLst/>
                <a:latin typeface="+mn-lt"/>
                <a:ea typeface="+mn-ea"/>
                <a:cs typeface="+mn-cs"/>
              </a:rPr>
              <a:t>prohibitively</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expensive</a:t>
            </a:r>
            <a:r>
              <a:rPr lang="fr-FR" altLang="zh-CN" sz="1200" b="0" i="0" kern="1200" dirty="0">
                <a:solidFill>
                  <a:schemeClr val="tx1"/>
                </a:solidFill>
                <a:effectLst/>
                <a:latin typeface="+mn-lt"/>
                <a:ea typeface="+mn-ea"/>
                <a:cs typeface="+mn-cs"/>
              </a:rPr>
              <a:t> to use at the model </a:t>
            </a:r>
            <a:r>
              <a:rPr lang="fr-FR" altLang="zh-CN" sz="1200" b="0" i="0" kern="1200" dirty="0" err="1">
                <a:solidFill>
                  <a:schemeClr val="tx1"/>
                </a:solidFill>
                <a:effectLst/>
                <a:latin typeface="+mn-lt"/>
                <a:ea typeface="+mn-ea"/>
                <a:cs typeface="+mn-cs"/>
              </a:rPr>
              <a:t>development</a:t>
            </a:r>
            <a:r>
              <a:rPr lang="fr-FR" altLang="zh-CN" sz="1200" b="0" i="0" kern="1200" dirty="0">
                <a:solidFill>
                  <a:schemeClr val="tx1"/>
                </a:solidFill>
                <a:effectLst/>
                <a:latin typeface="+mn-lt"/>
                <a:ea typeface="+mn-ea"/>
                <a:cs typeface="+mn-cs"/>
              </a:rPr>
              <a:t> stage.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fr-FR"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fr-FR" altLang="zh-CN" sz="1200" b="0" i="0" kern="1200" dirty="0">
                <a:solidFill>
                  <a:schemeClr val="tx1"/>
                </a:solidFill>
                <a:effectLst/>
                <a:latin typeface="+mn-lt"/>
                <a:ea typeface="+mn-ea"/>
                <a:cs typeface="+mn-cs"/>
              </a:rPr>
              <a:t>The goal </a:t>
            </a:r>
            <a:r>
              <a:rPr kumimoji="1" lang="fr-FR" altLang="zh-CN" sz="1200" b="0" i="0" kern="1200" dirty="0" err="1">
                <a:solidFill>
                  <a:schemeClr val="tx1"/>
                </a:solidFill>
                <a:effectLst/>
                <a:latin typeface="+mn-lt"/>
                <a:ea typeface="+mn-ea"/>
                <a:cs typeface="+mn-cs"/>
              </a:rPr>
              <a:t>is</a:t>
            </a:r>
            <a:r>
              <a:rPr kumimoji="1" lang="fr-FR" altLang="zh-CN" sz="1200" b="0" i="0" kern="1200" dirty="0">
                <a:solidFill>
                  <a:schemeClr val="tx1"/>
                </a:solidFill>
                <a:effectLst/>
                <a:latin typeface="+mn-lt"/>
                <a:ea typeface="+mn-ea"/>
                <a:cs typeface="+mn-cs"/>
              </a:rPr>
              <a:t> to…</a:t>
            </a:r>
            <a:endParaRPr kumimoji="1" lang="en-US" altLang="zh-CN" dirty="0"/>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D7EFC7C8-BF96-5E42-BCC0-836F54200893}" type="slidenum">
              <a:rPr kumimoji="1" lang="zh-CN" altLang="en-US" smtClean="0"/>
              <a:t>4</a:t>
            </a:fld>
            <a:endParaRPr kumimoji="1" lang="zh-CN" altLang="en-US"/>
          </a:p>
        </p:txBody>
      </p:sp>
    </p:spTree>
    <p:extLst>
      <p:ext uri="{BB962C8B-B14F-4D97-AF65-F5344CB8AC3E}">
        <p14:creationId xmlns:p14="http://schemas.microsoft.com/office/powerpoint/2010/main" val="3172713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7EFC7C8-BF96-5E42-BCC0-836F54200893}" type="slidenum">
              <a:rPr kumimoji="1" lang="zh-CN" altLang="en-US" smtClean="0"/>
              <a:t>5</a:t>
            </a:fld>
            <a:endParaRPr kumimoji="1" lang="zh-CN" altLang="en-US"/>
          </a:p>
        </p:txBody>
      </p:sp>
    </p:spTree>
    <p:extLst>
      <p:ext uri="{BB962C8B-B14F-4D97-AF65-F5344CB8AC3E}">
        <p14:creationId xmlns:p14="http://schemas.microsoft.com/office/powerpoint/2010/main" val="3460897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Above all, we first quickly go through these traditional evaluation approaches used for open domain dialogue systems.</a:t>
            </a:r>
            <a:r>
              <a:rPr lang="fr-FR" altLang="zh-CN" sz="1200" b="0" i="0" kern="1200" dirty="0">
                <a:solidFill>
                  <a:schemeClr val="tx1"/>
                </a:solidFill>
                <a:effectLst/>
                <a:latin typeface="+mn-lt"/>
                <a:ea typeface="+mn-ea"/>
                <a:cs typeface="+mn-cs"/>
              </a:rPr>
              <a:t> The </a:t>
            </a:r>
            <a:r>
              <a:rPr lang="fr-FR" altLang="zh-CN" sz="1200" b="1" i="0" kern="1200" dirty="0">
                <a:solidFill>
                  <a:schemeClr val="tx1"/>
                </a:solidFill>
                <a:effectLst/>
                <a:latin typeface="+mn-lt"/>
                <a:ea typeface="+mn-ea"/>
                <a:cs typeface="+mn-cs"/>
              </a:rPr>
              <a:t>BLEU</a:t>
            </a:r>
            <a:r>
              <a:rPr lang="fr-FR" altLang="zh-CN" sz="1200" b="0" i="0" kern="1200" dirty="0">
                <a:solidFill>
                  <a:schemeClr val="tx1"/>
                </a:solidFill>
                <a:effectLst/>
                <a:latin typeface="+mn-lt"/>
                <a:ea typeface="+mn-ea"/>
                <a:cs typeface="+mn-cs"/>
              </a:rPr>
              <a:t> , </a:t>
            </a:r>
            <a:r>
              <a:rPr lang="fr-FR" altLang="zh-CN" sz="1200" b="1" i="0" kern="1200" dirty="0">
                <a:solidFill>
                  <a:schemeClr val="tx1"/>
                </a:solidFill>
                <a:effectLst/>
                <a:latin typeface="+mn-lt"/>
                <a:ea typeface="+mn-ea"/>
                <a:cs typeface="+mn-cs"/>
              </a:rPr>
              <a:t>ROUGE</a:t>
            </a:r>
            <a:r>
              <a:rPr lang="fr-FR" altLang="zh-CN" sz="1200" b="0" i="0" kern="1200" dirty="0">
                <a:solidFill>
                  <a:schemeClr val="tx1"/>
                </a:solidFill>
                <a:effectLst/>
                <a:latin typeface="+mn-lt"/>
                <a:ea typeface="+mn-ea"/>
                <a:cs typeface="+mn-cs"/>
              </a:rPr>
              <a:t> , and </a:t>
            </a:r>
            <a:r>
              <a:rPr lang="fr-FR" altLang="zh-CN" sz="1200" b="1" i="0" kern="1200" dirty="0">
                <a:solidFill>
                  <a:schemeClr val="tx1"/>
                </a:solidFill>
                <a:effectLst/>
                <a:latin typeface="+mn-lt"/>
                <a:ea typeface="+mn-ea"/>
                <a:cs typeface="+mn-cs"/>
              </a:rPr>
              <a:t>METEOR</a:t>
            </a:r>
            <a:r>
              <a:rPr lang="fr-FR" altLang="zh-CN" sz="1200" b="0" i="0" kern="1200" dirty="0">
                <a:solidFill>
                  <a:schemeClr val="tx1"/>
                </a:solidFill>
                <a:effectLst/>
                <a:latin typeface="+mn-lt"/>
                <a:ea typeface="+mn-ea"/>
                <a:cs typeface="+mn-cs"/>
              </a:rPr>
              <a:t> metrics </a:t>
            </a:r>
            <a:r>
              <a:rPr lang="fr-FR" altLang="zh-CN" sz="1200" b="0" i="0" kern="1200" dirty="0" err="1">
                <a:solidFill>
                  <a:schemeClr val="tx1"/>
                </a:solidFill>
                <a:effectLst/>
                <a:latin typeface="+mn-lt"/>
                <a:ea typeface="+mn-ea"/>
                <a:cs typeface="+mn-cs"/>
              </a:rPr>
              <a:t>measure</a:t>
            </a:r>
            <a:r>
              <a:rPr lang="fr-FR" altLang="zh-CN" sz="1200" b="0" i="0" kern="1200" dirty="0">
                <a:solidFill>
                  <a:schemeClr val="tx1"/>
                </a:solidFill>
                <a:effectLst/>
                <a:latin typeface="+mn-lt"/>
                <a:ea typeface="+mn-ea"/>
                <a:cs typeface="+mn-cs"/>
              </a:rPr>
              <a:t> the </a:t>
            </a:r>
            <a:r>
              <a:rPr lang="fr-FR" altLang="zh-CN" sz="1200" b="0" i="0" kern="1200" dirty="0" err="1">
                <a:solidFill>
                  <a:schemeClr val="tx1"/>
                </a:solidFill>
                <a:effectLst/>
                <a:latin typeface="+mn-lt"/>
                <a:ea typeface="+mn-ea"/>
                <a:cs typeface="+mn-cs"/>
              </a:rPr>
              <a:t>word</a:t>
            </a:r>
            <a:r>
              <a:rPr lang="fr-FR" altLang="zh-CN" sz="1200" b="0" i="0" kern="1200" dirty="0">
                <a:solidFill>
                  <a:schemeClr val="tx1"/>
                </a:solidFill>
                <a:effectLst/>
                <a:latin typeface="+mn-lt"/>
                <a:ea typeface="+mn-ea"/>
                <a:cs typeface="+mn-cs"/>
              </a:rPr>
              <a:t> overlap between the </a:t>
            </a:r>
            <a:r>
              <a:rPr lang="fr-FR" altLang="zh-CN" sz="1200" b="0" i="0" kern="1200" dirty="0" err="1">
                <a:solidFill>
                  <a:schemeClr val="tx1"/>
                </a:solidFill>
                <a:effectLst/>
                <a:latin typeface="+mn-lt"/>
                <a:ea typeface="+mn-ea"/>
                <a:cs typeface="+mn-cs"/>
              </a:rPr>
              <a:t>generated</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responses</a:t>
            </a:r>
            <a:r>
              <a:rPr lang="fr-FR" altLang="zh-CN" sz="1200" b="0" i="0" kern="1200" dirty="0">
                <a:solidFill>
                  <a:schemeClr val="tx1"/>
                </a:solidFill>
                <a:effectLst/>
                <a:latin typeface="+mn-lt"/>
                <a:ea typeface="+mn-ea"/>
                <a:cs typeface="+mn-cs"/>
              </a:rPr>
              <a:t> and the </a:t>
            </a:r>
            <a:r>
              <a:rPr lang="fr-FR" altLang="zh-CN" sz="1200" b="0" i="0" kern="1200" dirty="0" err="1">
                <a:solidFill>
                  <a:schemeClr val="tx1"/>
                </a:solidFill>
                <a:effectLst/>
                <a:latin typeface="+mn-lt"/>
                <a:ea typeface="+mn-ea"/>
                <a:cs typeface="+mn-cs"/>
              </a:rPr>
              <a:t>reference</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ones</a:t>
            </a:r>
            <a:r>
              <a:rPr lang="fr-FR" altLang="zh-CN" sz="1200" b="0" i="0" kern="1200" dirty="0">
                <a:solidFill>
                  <a:schemeClr val="tx1"/>
                </a:solidFill>
                <a:effectLst/>
                <a:latin typeface="+mn-lt"/>
                <a:ea typeface="+mn-ea"/>
                <a:cs typeface="+mn-cs"/>
              </a:rPr>
              <a:t>. This </a:t>
            </a:r>
            <a:r>
              <a:rPr lang="fr-FR" altLang="zh-CN" sz="1200" b="0" i="0" kern="1200" dirty="0" err="1">
                <a:solidFill>
                  <a:schemeClr val="tx1"/>
                </a:solidFill>
                <a:effectLst/>
                <a:latin typeface="+mn-lt"/>
                <a:ea typeface="+mn-ea"/>
                <a:cs typeface="+mn-cs"/>
              </a:rPr>
              <a:t>is</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nearly</a:t>
            </a:r>
            <a:r>
              <a:rPr lang="fr-FR" altLang="zh-CN" sz="1200" b="0" i="0" kern="1200" dirty="0">
                <a:solidFill>
                  <a:schemeClr val="tx1"/>
                </a:solidFill>
                <a:effectLst/>
                <a:latin typeface="+mn-lt"/>
                <a:ea typeface="+mn-ea"/>
                <a:cs typeface="+mn-cs"/>
              </a:rPr>
              <a:t> the </a:t>
            </a:r>
            <a:r>
              <a:rPr lang="fr-FR" altLang="zh-CN" sz="1200" b="0" i="0" kern="1200" dirty="0" err="1">
                <a:solidFill>
                  <a:schemeClr val="tx1"/>
                </a:solidFill>
                <a:effectLst/>
                <a:latin typeface="+mn-lt"/>
                <a:ea typeface="+mn-ea"/>
                <a:cs typeface="+mn-cs"/>
              </a:rPr>
              <a:t>same</a:t>
            </a:r>
            <a:r>
              <a:rPr lang="fr-FR" altLang="zh-CN" sz="1200" b="0" i="0" kern="1200" dirty="0">
                <a:solidFill>
                  <a:schemeClr val="tx1"/>
                </a:solidFill>
                <a:effectLst/>
                <a:latin typeface="+mn-lt"/>
                <a:ea typeface="+mn-ea"/>
                <a:cs typeface="+mn-cs"/>
              </a:rPr>
              <a:t> as </a:t>
            </a:r>
            <a:r>
              <a:rPr lang="fr-FR" altLang="zh-CN" sz="1200" b="0" i="0" kern="1200" dirty="0" err="1">
                <a:solidFill>
                  <a:schemeClr val="tx1"/>
                </a:solidFill>
                <a:effectLst/>
                <a:latin typeface="+mn-lt"/>
                <a:ea typeface="+mn-ea"/>
                <a:cs typeface="+mn-cs"/>
              </a:rPr>
              <a:t>other</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natural</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language</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generation</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tasks</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Many</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researchers</a:t>
            </a:r>
            <a:r>
              <a:rPr lang="fr-FR" altLang="zh-CN" sz="1200" b="0" i="0" kern="1200" dirty="0">
                <a:solidFill>
                  <a:schemeClr val="tx1"/>
                </a:solidFill>
                <a:effectLst/>
                <a:latin typeface="+mn-lt"/>
                <a:ea typeface="+mn-ea"/>
                <a:cs typeface="+mn-cs"/>
              </a:rPr>
              <a:t> argue </a:t>
            </a:r>
            <a:r>
              <a:rPr lang="fr-FR" altLang="zh-CN" sz="1200" b="0" i="0" kern="1200" dirty="0" err="1">
                <a:solidFill>
                  <a:schemeClr val="tx1"/>
                </a:solidFill>
                <a:effectLst/>
                <a:latin typeface="+mn-lt"/>
                <a:ea typeface="+mn-ea"/>
                <a:cs typeface="+mn-cs"/>
              </a:rPr>
              <a:t>that</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these</a:t>
            </a:r>
            <a:r>
              <a:rPr lang="fr-FR" altLang="zh-CN" sz="1200" b="0" i="0" kern="1200" dirty="0">
                <a:solidFill>
                  <a:schemeClr val="tx1"/>
                </a:solidFill>
                <a:effectLst/>
                <a:latin typeface="+mn-lt"/>
                <a:ea typeface="+mn-ea"/>
                <a:cs typeface="+mn-cs"/>
              </a:rPr>
              <a:t> metrics are not </a:t>
            </a:r>
            <a:r>
              <a:rPr lang="fr-FR" altLang="zh-CN" sz="1200" b="0" i="0" kern="1200" dirty="0" err="1">
                <a:solidFill>
                  <a:schemeClr val="tx1"/>
                </a:solidFill>
                <a:effectLst/>
                <a:latin typeface="+mn-lt"/>
                <a:ea typeface="+mn-ea"/>
                <a:cs typeface="+mn-cs"/>
              </a:rPr>
              <a:t>appropriate</a:t>
            </a:r>
            <a:r>
              <a:rPr lang="fr-FR" altLang="zh-CN" sz="1200" b="0" i="0" kern="1200" dirty="0">
                <a:solidFill>
                  <a:schemeClr val="tx1"/>
                </a:solidFill>
                <a:effectLst/>
                <a:latin typeface="+mn-lt"/>
                <a:ea typeface="+mn-ea"/>
                <a:cs typeface="+mn-cs"/>
              </a:rPr>
              <a:t> for the </a:t>
            </a:r>
            <a:r>
              <a:rPr lang="fr-FR" altLang="zh-CN" sz="1200" b="0" i="0" kern="1200" dirty="0" err="1">
                <a:solidFill>
                  <a:schemeClr val="tx1"/>
                </a:solidFill>
                <a:effectLst/>
                <a:latin typeface="+mn-lt"/>
                <a:ea typeface="+mn-ea"/>
                <a:cs typeface="+mn-cs"/>
              </a:rPr>
              <a:t>evaluation</a:t>
            </a:r>
            <a:r>
              <a:rPr lang="fr-FR" altLang="zh-CN" sz="1200" b="0" i="0" kern="1200" dirty="0">
                <a:solidFill>
                  <a:schemeClr val="tx1"/>
                </a:solidFill>
                <a:effectLst/>
                <a:latin typeface="+mn-lt"/>
                <a:ea typeface="+mn-ea"/>
                <a:cs typeface="+mn-cs"/>
              </a:rPr>
              <a:t> of open-domain </a:t>
            </a:r>
            <a:r>
              <a:rPr lang="fr-FR" altLang="zh-CN" sz="1200" b="0" i="0" kern="1200" dirty="0" err="1">
                <a:solidFill>
                  <a:schemeClr val="tx1"/>
                </a:solidFill>
                <a:effectLst/>
                <a:latin typeface="+mn-lt"/>
                <a:ea typeface="+mn-ea"/>
                <a:cs typeface="+mn-cs"/>
              </a:rPr>
              <a:t>dialog</a:t>
            </a:r>
            <a:r>
              <a:rPr lang="fr-FR" altLang="zh-CN" sz="1200" b="0" i="0" kern="1200" dirty="0">
                <a:solidFill>
                  <a:schemeClr val="tx1"/>
                </a:solidFill>
                <a:effectLst/>
                <a:latin typeface="+mn-lt"/>
                <a:ea typeface="+mn-ea"/>
                <a:cs typeface="+mn-cs"/>
              </a:rPr>
              <a:t> agents </a:t>
            </a:r>
            <a:r>
              <a:rPr lang="fr-FR" altLang="zh-CN" sz="1200" b="0" i="0" kern="1200" dirty="0" err="1">
                <a:solidFill>
                  <a:schemeClr val="tx1"/>
                </a:solidFill>
                <a:effectLst/>
                <a:latin typeface="+mn-lt"/>
                <a:ea typeface="+mn-ea"/>
                <a:cs typeface="+mn-cs"/>
              </a:rPr>
              <a:t>since</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there</a:t>
            </a:r>
            <a:r>
              <a:rPr lang="fr-FR" altLang="zh-CN" sz="1200" b="0" i="0" kern="1200" dirty="0">
                <a:solidFill>
                  <a:schemeClr val="tx1"/>
                </a:solidFill>
                <a:effectLst/>
                <a:latin typeface="+mn-lt"/>
                <a:ea typeface="+mn-ea"/>
                <a:cs typeface="+mn-cs"/>
              </a:rPr>
              <a:t> are </a:t>
            </a:r>
            <a:r>
              <a:rPr lang="fr-FR" altLang="zh-CN" sz="1200" b="0" i="0" kern="1200" dirty="0" err="1">
                <a:solidFill>
                  <a:schemeClr val="tx1"/>
                </a:solidFill>
                <a:effectLst/>
                <a:latin typeface="+mn-lt"/>
                <a:ea typeface="+mn-ea"/>
                <a:cs typeface="+mn-cs"/>
              </a:rPr>
              <a:t>many</a:t>
            </a:r>
            <a:r>
              <a:rPr lang="fr-FR" altLang="zh-CN" sz="1200" b="0" i="0" kern="1200" dirty="0">
                <a:solidFill>
                  <a:schemeClr val="tx1"/>
                </a:solidFill>
                <a:effectLst/>
                <a:latin typeface="+mn-lt"/>
                <a:ea typeface="+mn-ea"/>
                <a:cs typeface="+mn-cs"/>
              </a:rPr>
              <a:t> plausible </a:t>
            </a:r>
            <a:r>
              <a:rPr lang="fr-FR" altLang="zh-CN" sz="1200" b="0" i="0" kern="1200" dirty="0" err="1">
                <a:solidFill>
                  <a:schemeClr val="tx1"/>
                </a:solidFill>
                <a:effectLst/>
                <a:latin typeface="+mn-lt"/>
                <a:ea typeface="+mn-ea"/>
                <a:cs typeface="+mn-cs"/>
              </a:rPr>
              <a:t>responses</a:t>
            </a:r>
            <a:r>
              <a:rPr lang="fr-FR" altLang="zh-CN" sz="1200" b="0" i="0" kern="1200" dirty="0">
                <a:solidFill>
                  <a:schemeClr val="tx1"/>
                </a:solidFill>
                <a:effectLst/>
                <a:latin typeface="+mn-lt"/>
                <a:ea typeface="+mn-ea"/>
                <a:cs typeface="+mn-cs"/>
              </a:rPr>
              <a:t> to the </a:t>
            </a:r>
            <a:r>
              <a:rPr lang="fr-FR" altLang="zh-CN" sz="1200" b="0" i="0" kern="1200" dirty="0" err="1">
                <a:solidFill>
                  <a:schemeClr val="tx1"/>
                </a:solidFill>
                <a:effectLst/>
                <a:latin typeface="+mn-lt"/>
                <a:ea typeface="+mn-ea"/>
                <a:cs typeface="+mn-cs"/>
              </a:rPr>
              <a:t>same</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user’s</a:t>
            </a:r>
            <a:r>
              <a:rPr lang="fr-FR" altLang="zh-CN" sz="1200" b="0" i="0" kern="1200" dirty="0">
                <a:solidFill>
                  <a:schemeClr val="tx1"/>
                </a:solidFill>
                <a:effectLst/>
                <a:latin typeface="+mn-lt"/>
                <a:ea typeface="+mn-ea"/>
                <a:cs typeface="+mn-cs"/>
              </a:rPr>
              <a:t> input, </a:t>
            </a:r>
            <a:r>
              <a:rPr lang="fr-FR" altLang="zh-CN" sz="1200" b="0" i="0" kern="1200" dirty="0" err="1">
                <a:solidFill>
                  <a:schemeClr val="tx1"/>
                </a:solidFill>
                <a:effectLst/>
                <a:latin typeface="+mn-lt"/>
                <a:ea typeface="+mn-ea"/>
                <a:cs typeface="+mn-cs"/>
              </a:rPr>
              <a:t>while</a:t>
            </a:r>
            <a:r>
              <a:rPr lang="fr-FR" altLang="zh-CN" sz="1200" b="0" i="0" kern="1200" dirty="0">
                <a:solidFill>
                  <a:schemeClr val="tx1"/>
                </a:solidFill>
                <a:effectLst/>
                <a:latin typeface="+mn-lt"/>
                <a:ea typeface="+mn-ea"/>
                <a:cs typeface="+mn-cs"/>
              </a:rPr>
              <a:t> the </a:t>
            </a:r>
            <a:r>
              <a:rPr lang="fr-FR" altLang="zh-CN" sz="1200" b="0" i="0" kern="1200" dirty="0" err="1">
                <a:solidFill>
                  <a:schemeClr val="tx1"/>
                </a:solidFill>
                <a:effectLst/>
                <a:latin typeface="+mn-lt"/>
                <a:ea typeface="+mn-ea"/>
                <a:cs typeface="+mn-cs"/>
              </a:rPr>
              <a:t>number</a:t>
            </a:r>
            <a:r>
              <a:rPr lang="fr-FR" altLang="zh-CN" sz="1200" b="0" i="0" kern="1200" dirty="0">
                <a:solidFill>
                  <a:schemeClr val="tx1"/>
                </a:solidFill>
                <a:effectLst/>
                <a:latin typeface="+mn-lt"/>
                <a:ea typeface="+mn-ea"/>
                <a:cs typeface="+mn-cs"/>
              </a:rPr>
              <a:t> of </a:t>
            </a:r>
            <a:r>
              <a:rPr lang="fr-FR" altLang="zh-CN" sz="1200" b="0" i="0" kern="1200" dirty="0" err="1">
                <a:solidFill>
                  <a:schemeClr val="tx1"/>
                </a:solidFill>
                <a:effectLst/>
                <a:latin typeface="+mn-lt"/>
                <a:ea typeface="+mn-ea"/>
                <a:cs typeface="+mn-cs"/>
              </a:rPr>
              <a:t>reference</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responses</a:t>
            </a:r>
            <a:r>
              <a:rPr lang="fr-FR" altLang="zh-CN" sz="1200" b="0" i="0" kern="1200" dirty="0">
                <a:solidFill>
                  <a:schemeClr val="tx1"/>
                </a:solidFill>
                <a:effectLst/>
                <a:latin typeface="+mn-lt"/>
                <a:ea typeface="+mn-ea"/>
                <a:cs typeface="+mn-cs"/>
              </a:rPr>
              <a:t> in a test set </a:t>
            </a:r>
            <a:r>
              <a:rPr lang="fr-FR" altLang="zh-CN" sz="1200" b="0" i="0" kern="1200" dirty="0" err="1">
                <a:solidFill>
                  <a:schemeClr val="tx1"/>
                </a:solidFill>
                <a:effectLst/>
                <a:latin typeface="+mn-lt"/>
                <a:ea typeface="+mn-ea"/>
                <a:cs typeface="+mn-cs"/>
              </a:rPr>
              <a:t>is</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always</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limited</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Thus</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neither</a:t>
            </a:r>
            <a:r>
              <a:rPr lang="fr-FR" altLang="zh-CN" sz="1200" b="0" i="0" kern="1200" dirty="0">
                <a:solidFill>
                  <a:schemeClr val="tx1"/>
                </a:solidFill>
                <a:effectLst/>
                <a:latin typeface="+mn-lt"/>
                <a:ea typeface="+mn-ea"/>
                <a:cs typeface="+mn-cs"/>
              </a:rPr>
              <a:t> of the </a:t>
            </a:r>
            <a:r>
              <a:rPr lang="fr-FR" altLang="zh-CN" sz="1200" b="0" i="0" kern="1200" dirty="0" err="1">
                <a:solidFill>
                  <a:schemeClr val="tx1"/>
                </a:solidFill>
                <a:effectLst/>
                <a:latin typeface="+mn-lt"/>
                <a:ea typeface="+mn-ea"/>
                <a:cs typeface="+mn-cs"/>
              </a:rPr>
              <a:t>word</a:t>
            </a:r>
            <a:r>
              <a:rPr lang="fr-FR" altLang="zh-CN" sz="1200" b="0" i="0" kern="1200" dirty="0">
                <a:solidFill>
                  <a:schemeClr val="tx1"/>
                </a:solidFill>
                <a:effectLst/>
                <a:latin typeface="+mn-lt"/>
                <a:ea typeface="+mn-ea"/>
                <a:cs typeface="+mn-cs"/>
              </a:rPr>
              <a:t>-overlap-based scores has </a:t>
            </a:r>
            <a:r>
              <a:rPr lang="fr-FR" altLang="zh-CN" sz="1200" b="0" i="0" kern="1200" dirty="0" err="1">
                <a:solidFill>
                  <a:schemeClr val="tx1"/>
                </a:solidFill>
                <a:effectLst/>
                <a:latin typeface="+mn-lt"/>
                <a:ea typeface="+mn-ea"/>
                <a:cs typeface="+mn-cs"/>
              </a:rPr>
              <a:t>any</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correlation</a:t>
            </a:r>
            <a:r>
              <a:rPr lang="fr-FR" altLang="zh-CN" sz="1200" b="0" i="0" kern="1200" dirty="0">
                <a:solidFill>
                  <a:schemeClr val="tx1"/>
                </a:solidFill>
                <a:effectLst/>
                <a:latin typeface="+mn-lt"/>
                <a:ea typeface="+mn-ea"/>
                <a:cs typeface="+mn-cs"/>
              </a:rPr>
              <a:t> to human </a:t>
            </a:r>
            <a:r>
              <a:rPr lang="fr-FR" altLang="zh-CN" sz="1200" b="0" i="0" kern="1200" dirty="0" err="1">
                <a:solidFill>
                  <a:schemeClr val="tx1"/>
                </a:solidFill>
                <a:effectLst/>
                <a:latin typeface="+mn-lt"/>
                <a:ea typeface="+mn-ea"/>
                <a:cs typeface="+mn-cs"/>
              </a:rPr>
              <a:t>judgments</a:t>
            </a:r>
            <a:r>
              <a:rPr lang="fr-FR" altLang="zh-CN" sz="1200" b="0" i="0" kern="1200" dirty="0">
                <a:solidFill>
                  <a:schemeClr val="tx1"/>
                </a:solidFill>
                <a:effectLst/>
                <a:latin typeface="+mn-lt"/>
                <a:ea typeface="+mn-ea"/>
                <a:cs typeface="+mn-cs"/>
              </a:rPr>
              <a:t>.</a:t>
            </a:r>
          </a:p>
          <a:p>
            <a:endParaRPr lang="fr-FR" altLang="zh-CN" sz="1200" b="0" i="0" kern="1200" dirty="0">
              <a:solidFill>
                <a:schemeClr val="tx1"/>
              </a:solidFill>
              <a:effectLst/>
              <a:latin typeface="+mn-lt"/>
              <a:ea typeface="+mn-ea"/>
              <a:cs typeface="+mn-cs"/>
            </a:endParaRPr>
          </a:p>
          <a:p>
            <a:r>
              <a:rPr lang="en-US" altLang="zh-CN" dirty="0">
                <a:latin typeface="Times New Roman" panose="02020603050405020304" pitchFamily="18" charset="0"/>
                <a:cs typeface="Times New Roman" panose="02020603050405020304" pitchFamily="18" charset="0"/>
              </a:rPr>
              <a:t>Coherence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measures the </a:t>
            </a:r>
            <a:r>
              <a:rPr lang="fr-FR" altLang="zh-CN" sz="1200" b="0" i="0" kern="1200" dirty="0" err="1">
                <a:solidFill>
                  <a:schemeClr val="tx1"/>
                </a:solidFill>
                <a:effectLst/>
                <a:latin typeface="+mn-lt"/>
                <a:ea typeface="+mn-ea"/>
                <a:cs typeface="+mn-cs"/>
              </a:rPr>
              <a:t>average</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word</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embedding</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similarity</a:t>
            </a:r>
            <a:r>
              <a:rPr lang="fr-FR" altLang="zh-CN" sz="1200" b="0" i="0" kern="1200" dirty="0">
                <a:solidFill>
                  <a:schemeClr val="tx1"/>
                </a:solidFill>
                <a:effectLst/>
                <a:latin typeface="+mn-lt"/>
                <a:ea typeface="+mn-ea"/>
                <a:cs typeface="+mn-cs"/>
              </a:rPr>
              <a:t> between dialogue </a:t>
            </a:r>
            <a:r>
              <a:rPr lang="fr-FR" altLang="zh-CN" sz="1200" b="0" i="0" kern="1200" dirty="0" err="1">
                <a:solidFill>
                  <a:schemeClr val="tx1"/>
                </a:solidFill>
                <a:effectLst/>
                <a:latin typeface="+mn-lt"/>
                <a:ea typeface="+mn-ea"/>
                <a:cs typeface="+mn-cs"/>
              </a:rPr>
              <a:t>context</a:t>
            </a:r>
            <a:r>
              <a:rPr lang="fr-FR" altLang="zh-CN" sz="1200" b="0" i="0" kern="1200" dirty="0">
                <a:solidFill>
                  <a:schemeClr val="tx1"/>
                </a:solidFill>
                <a:effectLst/>
                <a:latin typeface="+mn-lt"/>
                <a:ea typeface="+mn-ea"/>
                <a:cs typeface="+mn-cs"/>
              </a:rPr>
              <a:t> and </a:t>
            </a:r>
            <a:r>
              <a:rPr lang="fr-FR" altLang="zh-CN" sz="1200" b="0" i="0" kern="1200" dirty="0" err="1">
                <a:solidFill>
                  <a:schemeClr val="tx1"/>
                </a:solidFill>
                <a:effectLst/>
                <a:latin typeface="+mn-lt"/>
                <a:ea typeface="+mn-ea"/>
                <a:cs typeface="+mn-cs"/>
              </a:rPr>
              <a:t>generated</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response.Unluckily</a:t>
            </a:r>
            <a:r>
              <a:rPr lang="fr-FR" altLang="zh-CN" sz="1200" b="0" i="0" kern="1200" dirty="0">
                <a:solidFill>
                  <a:schemeClr val="tx1"/>
                </a:solidFill>
                <a:effectLst/>
                <a:latin typeface="+mn-lt"/>
                <a:ea typeface="+mn-ea"/>
                <a:cs typeface="+mn-cs"/>
              </a:rPr>
              <a:t>,..</a:t>
            </a:r>
          </a:p>
          <a:p>
            <a:endParaRPr lang="fr-FR" altLang="zh-CN" sz="1200" b="0" i="0" kern="1200" dirty="0">
              <a:solidFill>
                <a:schemeClr val="tx1"/>
              </a:solidFill>
              <a:effectLst/>
              <a:latin typeface="+mn-lt"/>
              <a:ea typeface="+mn-ea"/>
              <a:cs typeface="+mn-cs"/>
            </a:endParaRPr>
          </a:p>
          <a:p>
            <a:r>
              <a:rPr lang="fr-FR" altLang="zh-CN" sz="1200" b="0" i="0" kern="1200" dirty="0">
                <a:solidFill>
                  <a:schemeClr val="tx1"/>
                </a:solidFill>
                <a:effectLst/>
                <a:latin typeface="+mn-lt"/>
                <a:ea typeface="+mn-ea"/>
                <a:cs typeface="+mn-cs"/>
              </a:rPr>
              <a:t>Trained metrics : Lowe et al. (2017a) </a:t>
            </a:r>
            <a:r>
              <a:rPr lang="fr-FR" altLang="zh-CN" sz="1200" b="0" i="0" kern="1200" dirty="0" err="1">
                <a:solidFill>
                  <a:schemeClr val="tx1"/>
                </a:solidFill>
                <a:effectLst/>
                <a:latin typeface="+mn-lt"/>
                <a:ea typeface="+mn-ea"/>
                <a:cs typeface="+mn-cs"/>
              </a:rPr>
              <a:t>present</a:t>
            </a:r>
            <a:r>
              <a:rPr lang="fr-FR" altLang="zh-CN" sz="1200" b="0" i="0" kern="1200" dirty="0">
                <a:solidFill>
                  <a:schemeClr val="tx1"/>
                </a:solidFill>
                <a:effectLst/>
                <a:latin typeface="+mn-lt"/>
                <a:ea typeface="+mn-ea"/>
                <a:cs typeface="+mn-cs"/>
              </a:rPr>
              <a:t> an automatic dialogue </a:t>
            </a:r>
            <a:r>
              <a:rPr lang="fr-FR" altLang="zh-CN" sz="1200" b="0" i="0" kern="1200" dirty="0" err="1">
                <a:solidFill>
                  <a:schemeClr val="tx1"/>
                </a:solidFill>
                <a:effectLst/>
                <a:latin typeface="+mn-lt"/>
                <a:ea typeface="+mn-ea"/>
                <a:cs typeface="+mn-cs"/>
              </a:rPr>
              <a:t>evaluation</a:t>
            </a:r>
            <a:r>
              <a:rPr lang="fr-FR" altLang="zh-CN" sz="1200" b="0" i="0" kern="1200" dirty="0">
                <a:solidFill>
                  <a:schemeClr val="tx1"/>
                </a:solidFill>
                <a:effectLst/>
                <a:latin typeface="+mn-lt"/>
                <a:ea typeface="+mn-ea"/>
                <a:cs typeface="+mn-cs"/>
              </a:rPr>
              <a:t> model (ADEM), </a:t>
            </a:r>
            <a:r>
              <a:rPr lang="fr-FR" altLang="zh-CN" sz="1200" b="0" i="0" kern="1200" dirty="0" err="1">
                <a:solidFill>
                  <a:schemeClr val="tx1"/>
                </a:solidFill>
                <a:effectLst/>
                <a:latin typeface="+mn-lt"/>
                <a:ea typeface="+mn-ea"/>
                <a:cs typeface="+mn-cs"/>
              </a:rPr>
              <a:t>which</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uses </a:t>
            </a:r>
            <a:r>
              <a:rPr lang="fr-FR" altLang="zh-CN" sz="1200" b="0" i="0" kern="1200" dirty="0">
                <a:solidFill>
                  <a:schemeClr val="tx1"/>
                </a:solidFill>
                <a:effectLst/>
                <a:latin typeface="+mn-lt"/>
                <a:ea typeface="+mn-ea"/>
                <a:cs typeface="+mn-cs"/>
              </a:rPr>
              <a:t>a </a:t>
            </a:r>
            <a:r>
              <a:rPr lang="fr-FR" altLang="zh-CN" sz="1200" b="0" i="0" kern="1200" dirty="0" err="1">
                <a:solidFill>
                  <a:schemeClr val="tx1"/>
                </a:solidFill>
                <a:effectLst/>
                <a:latin typeface="+mn-lt"/>
                <a:ea typeface="+mn-ea"/>
                <a:cs typeface="+mn-cs"/>
              </a:rPr>
              <a:t>recurrent</a:t>
            </a:r>
            <a:r>
              <a:rPr lang="fr-FR" altLang="zh-CN" sz="1200" b="0" i="0" kern="1200" dirty="0">
                <a:solidFill>
                  <a:schemeClr val="tx1"/>
                </a:solidFill>
                <a:effectLst/>
                <a:latin typeface="+mn-lt"/>
                <a:ea typeface="+mn-ea"/>
                <a:cs typeface="+mn-cs"/>
              </a:rPr>
              <a:t> neural network </a:t>
            </a:r>
            <a:r>
              <a:rPr lang="fr-FR" altLang="zh-CN" sz="1200" b="0" i="0" kern="1200" dirty="0" err="1">
                <a:solidFill>
                  <a:schemeClr val="tx1"/>
                </a:solidFill>
                <a:effectLst/>
                <a:latin typeface="+mn-lt"/>
                <a:ea typeface="+mn-ea"/>
                <a:cs typeface="+mn-cs"/>
              </a:rPr>
              <a:t>trained</a:t>
            </a:r>
            <a:r>
              <a:rPr lang="fr-FR" altLang="zh-CN" sz="1200" b="0" i="0" kern="1200" dirty="0">
                <a:solidFill>
                  <a:schemeClr val="tx1"/>
                </a:solidFill>
                <a:effectLst/>
                <a:latin typeface="+mn-lt"/>
                <a:ea typeface="+mn-ea"/>
                <a:cs typeface="+mn-cs"/>
              </a:rPr>
              <a:t> to </a:t>
            </a:r>
            <a:r>
              <a:rPr lang="fr-FR" altLang="zh-CN" sz="1200" b="0" i="0" kern="1200" dirty="0" err="1">
                <a:solidFill>
                  <a:schemeClr val="tx1"/>
                </a:solidFill>
                <a:effectLst/>
                <a:latin typeface="+mn-lt"/>
                <a:ea typeface="+mn-ea"/>
                <a:cs typeface="+mn-cs"/>
              </a:rPr>
              <a:t>predict</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appropriateness</a:t>
            </a:r>
            <a:r>
              <a:rPr lang="fr-FR" altLang="zh-CN" sz="1200" b="0" i="0" kern="1200" dirty="0">
                <a:solidFill>
                  <a:schemeClr val="tx1"/>
                </a:solidFill>
                <a:effectLst/>
                <a:latin typeface="+mn-lt"/>
                <a:ea typeface="+mn-ea"/>
                <a:cs typeface="+mn-cs"/>
              </a:rPr>
              <a:t> ratings by human </a:t>
            </a:r>
            <a:r>
              <a:rPr lang="fr-FR" altLang="zh-CN" sz="1200" b="0" i="0" kern="1200" dirty="0" err="1">
                <a:solidFill>
                  <a:schemeClr val="tx1"/>
                </a:solidFill>
                <a:effectLst/>
                <a:latin typeface="+mn-lt"/>
                <a:ea typeface="+mn-ea"/>
                <a:cs typeface="+mn-cs"/>
              </a:rPr>
              <a:t>judges</a:t>
            </a:r>
            <a:r>
              <a:rPr lang="fr-FR" altLang="zh-CN" sz="1200" b="0" i="0" kern="1200" dirty="0">
                <a:solidFill>
                  <a:schemeClr val="tx1"/>
                </a:solidFill>
                <a:effectLst/>
                <a:latin typeface="+mn-lt"/>
                <a:ea typeface="+mn-ea"/>
                <a:cs typeface="+mn-cs"/>
              </a:rPr>
              <a:t>. The human ratings </a:t>
            </a:r>
            <a:r>
              <a:rPr lang="fr-FR" altLang="zh-CN" sz="1200" b="0" i="0" kern="1200" dirty="0" err="1">
                <a:solidFill>
                  <a:schemeClr val="tx1"/>
                </a:solidFill>
                <a:effectLst/>
                <a:latin typeface="+mn-lt"/>
                <a:ea typeface="+mn-ea"/>
                <a:cs typeface="+mn-cs"/>
              </a:rPr>
              <a:t>were</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collected</a:t>
            </a:r>
            <a:r>
              <a:rPr lang="fr-FR" altLang="zh-CN" sz="1200" b="0" i="0" kern="1200" dirty="0">
                <a:solidFill>
                  <a:schemeClr val="tx1"/>
                </a:solidFill>
                <a:effectLst/>
                <a:latin typeface="+mn-lt"/>
                <a:ea typeface="+mn-ea"/>
                <a:cs typeface="+mn-cs"/>
              </a:rPr>
              <a:t> via Amazon </a:t>
            </a:r>
            <a:r>
              <a:rPr lang="fr-FR" altLang="zh-CN" sz="1200" b="0" i="0" kern="1200" dirty="0" err="1">
                <a:solidFill>
                  <a:schemeClr val="tx1"/>
                </a:solidFill>
                <a:effectLst/>
                <a:latin typeface="+mn-lt"/>
                <a:ea typeface="+mn-ea"/>
                <a:cs typeface="+mn-cs"/>
              </a:rPr>
              <a:t>Mechanical</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Turk</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where</a:t>
            </a:r>
            <a:r>
              <a:rPr lang="fr-FR" altLang="zh-CN" sz="1200" b="0" i="0" kern="1200" dirty="0">
                <a:solidFill>
                  <a:schemeClr val="tx1"/>
                </a:solidFill>
                <a:effectLst/>
                <a:latin typeface="+mn-lt"/>
                <a:ea typeface="+mn-ea"/>
                <a:cs typeface="+mn-cs"/>
              </a:rPr>
              <a:t> the </a:t>
            </a:r>
            <a:r>
              <a:rPr lang="fr-FR" altLang="zh-CN" sz="1200" b="0" i="0" kern="1200" dirty="0" err="1">
                <a:solidFill>
                  <a:schemeClr val="tx1"/>
                </a:solidFill>
                <a:effectLst/>
                <a:latin typeface="+mn-lt"/>
                <a:ea typeface="+mn-ea"/>
                <a:cs typeface="+mn-cs"/>
              </a:rPr>
              <a:t>judges</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were</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presented</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with</a:t>
            </a:r>
            <a:r>
              <a:rPr lang="fr-FR" altLang="zh-CN" sz="1200" b="0" i="0" kern="1200" dirty="0">
                <a:solidFill>
                  <a:schemeClr val="tx1"/>
                </a:solidFill>
                <a:effectLst/>
                <a:latin typeface="+mn-lt"/>
                <a:ea typeface="+mn-ea"/>
                <a:cs typeface="+mn-cs"/>
              </a:rPr>
              <a:t> a dialogue </a:t>
            </a:r>
            <a:r>
              <a:rPr lang="fr-FR" altLang="zh-CN" sz="1200" b="0" i="0" kern="1200" dirty="0" err="1">
                <a:solidFill>
                  <a:schemeClr val="tx1"/>
                </a:solidFill>
                <a:effectLst/>
                <a:latin typeface="+mn-lt"/>
                <a:ea typeface="+mn-ea"/>
                <a:cs typeface="+mn-cs"/>
              </a:rPr>
              <a:t>context</a:t>
            </a:r>
            <a:r>
              <a:rPr lang="fr-FR" altLang="zh-CN" sz="1200" b="0" i="0" kern="1200" dirty="0">
                <a:solidFill>
                  <a:schemeClr val="tx1"/>
                </a:solidFill>
                <a:effectLst/>
                <a:latin typeface="+mn-lt"/>
                <a:ea typeface="+mn-ea"/>
                <a:cs typeface="+mn-cs"/>
              </a:rPr>
              <a:t> and a candidate </a:t>
            </a:r>
            <a:r>
              <a:rPr lang="fr-FR" altLang="zh-CN" sz="1200" b="0" i="0" kern="1200" dirty="0" err="1">
                <a:solidFill>
                  <a:schemeClr val="tx1"/>
                </a:solidFill>
                <a:effectLst/>
                <a:latin typeface="+mn-lt"/>
                <a:ea typeface="+mn-ea"/>
                <a:cs typeface="+mn-cs"/>
              </a:rPr>
              <a:t>response</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they</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rated</a:t>
            </a:r>
            <a:r>
              <a:rPr lang="fr-FR" altLang="zh-CN" sz="1200" b="0" i="0" kern="1200" dirty="0">
                <a:solidFill>
                  <a:schemeClr val="tx1"/>
                </a:solidFill>
                <a:effectLst/>
                <a:latin typeface="+mn-lt"/>
                <a:ea typeface="+mn-ea"/>
                <a:cs typeface="+mn-cs"/>
              </a:rPr>
              <a:t> on </a:t>
            </a:r>
            <a:r>
              <a:rPr lang="fr-FR" altLang="zh-CN" sz="1200" b="0" i="0" kern="1200" dirty="0" err="1">
                <a:solidFill>
                  <a:schemeClr val="tx1"/>
                </a:solidFill>
                <a:effectLst/>
                <a:latin typeface="+mn-lt"/>
                <a:ea typeface="+mn-ea"/>
                <a:cs typeface="+mn-cs"/>
              </a:rPr>
              <a:t>appropriateness</a:t>
            </a:r>
            <a:r>
              <a:rPr lang="fr-FR" altLang="zh-CN" sz="1200" b="0" i="0" kern="1200" dirty="0">
                <a:solidFill>
                  <a:schemeClr val="tx1"/>
                </a:solidFill>
                <a:effectLst/>
                <a:latin typeface="+mn-lt"/>
                <a:ea typeface="+mn-ea"/>
                <a:cs typeface="+mn-cs"/>
              </a:rPr>
              <a:t> on a </a:t>
            </a:r>
            <a:r>
              <a:rPr lang="fr-FR" altLang="zh-CN" sz="1200" b="0" i="0" kern="1200" dirty="0" err="1">
                <a:solidFill>
                  <a:schemeClr val="tx1"/>
                </a:solidFill>
                <a:effectLst/>
                <a:latin typeface="+mn-lt"/>
                <a:ea typeface="+mn-ea"/>
                <a:cs typeface="+mn-cs"/>
              </a:rPr>
              <a:t>scale</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from</a:t>
            </a:r>
            <a:r>
              <a:rPr lang="fr-FR" altLang="zh-CN" sz="1200" b="0" i="0" kern="1200" dirty="0">
                <a:solidFill>
                  <a:schemeClr val="tx1"/>
                </a:solidFill>
                <a:effectLst/>
                <a:latin typeface="+mn-lt"/>
                <a:ea typeface="+mn-ea"/>
                <a:cs typeface="+mn-cs"/>
              </a:rPr>
              <a:t> 1 to 5. Based on the ratings, a </a:t>
            </a:r>
            <a:r>
              <a:rPr lang="fr-FR" altLang="zh-CN" sz="1200" b="0" i="0" kern="1200" dirty="0" err="1">
                <a:solidFill>
                  <a:schemeClr val="tx1"/>
                </a:solidFill>
                <a:effectLst/>
                <a:latin typeface="+mn-lt"/>
                <a:ea typeface="+mn-ea"/>
                <a:cs typeface="+mn-cs"/>
              </a:rPr>
              <a:t>recurrent</a:t>
            </a:r>
            <a:r>
              <a:rPr lang="fr-FR" altLang="zh-CN" sz="1200" b="0" i="0" kern="1200" dirty="0">
                <a:solidFill>
                  <a:schemeClr val="tx1"/>
                </a:solidFill>
                <a:effectLst/>
                <a:latin typeface="+mn-lt"/>
                <a:ea typeface="+mn-ea"/>
                <a:cs typeface="+mn-cs"/>
              </a:rPr>
              <a:t> neural network </a:t>
            </a:r>
            <a:r>
              <a:rPr lang="fr-FR" altLang="zh-CN" sz="1200" b="0" i="0" kern="1200" dirty="0" err="1">
                <a:solidFill>
                  <a:schemeClr val="tx1"/>
                </a:solidFill>
                <a:effectLst/>
                <a:latin typeface="+mn-lt"/>
                <a:ea typeface="+mn-ea"/>
                <a:cs typeface="+mn-cs"/>
              </a:rPr>
              <a:t>was</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trained</a:t>
            </a:r>
            <a:r>
              <a:rPr lang="fr-FR" altLang="zh-CN" sz="1200" b="0" i="0" kern="1200" dirty="0">
                <a:solidFill>
                  <a:schemeClr val="tx1"/>
                </a:solidFill>
                <a:effectLst/>
                <a:latin typeface="+mn-lt"/>
                <a:ea typeface="+mn-ea"/>
                <a:cs typeface="+mn-cs"/>
              </a:rPr>
              <a:t> to score the model </a:t>
            </a:r>
            <a:r>
              <a:rPr lang="fr-FR" altLang="zh-CN" sz="1200" b="0" i="0" kern="1200" dirty="0" err="1">
                <a:solidFill>
                  <a:schemeClr val="tx1"/>
                </a:solidFill>
                <a:effectLst/>
                <a:latin typeface="+mn-lt"/>
                <a:ea typeface="+mn-ea"/>
                <a:cs typeface="+mn-cs"/>
              </a:rPr>
              <a:t>response</a:t>
            </a:r>
            <a:r>
              <a:rPr lang="fr-FR" altLang="zh-CN" sz="1200" b="0" i="0" kern="1200" dirty="0">
                <a:solidFill>
                  <a:schemeClr val="tx1"/>
                </a:solidFill>
                <a:effectLst/>
                <a:latin typeface="+mn-lt"/>
                <a:ea typeface="+mn-ea"/>
                <a:cs typeface="+mn-cs"/>
              </a:rPr>
              <a:t>. As </a:t>
            </a:r>
            <a:r>
              <a:rPr lang="fr-FR" altLang="zh-CN" sz="1200" b="0" i="0" kern="1200" dirty="0" err="1">
                <a:solidFill>
                  <a:schemeClr val="tx1"/>
                </a:solidFill>
                <a:effectLst/>
                <a:latin typeface="+mn-lt"/>
                <a:ea typeface="+mn-ea"/>
                <a:cs typeface="+mn-cs"/>
              </a:rPr>
              <a:t>we</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can</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see</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we</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need</a:t>
            </a:r>
            <a:r>
              <a:rPr lang="fr-FR" altLang="zh-CN" sz="1200" b="0" i="0" kern="1200" dirty="0">
                <a:solidFill>
                  <a:schemeClr val="tx1"/>
                </a:solidFill>
                <a:effectLst/>
                <a:latin typeface="+mn-lt"/>
                <a:ea typeface="+mn-ea"/>
                <a:cs typeface="+mn-cs"/>
              </a:rPr>
              <a:t> human </a:t>
            </a:r>
            <a:r>
              <a:rPr lang="fr-FR" altLang="zh-CN" sz="1200" b="0" i="0" kern="1200" dirty="0" err="1">
                <a:solidFill>
                  <a:schemeClr val="tx1"/>
                </a:solidFill>
                <a:effectLst/>
                <a:latin typeface="+mn-lt"/>
                <a:ea typeface="+mn-ea"/>
                <a:cs typeface="+mn-cs"/>
              </a:rPr>
              <a:t>annotators</a:t>
            </a:r>
            <a:r>
              <a:rPr lang="fr-FR" altLang="zh-CN" sz="1200" b="0" i="0" kern="1200" dirty="0">
                <a:solidFill>
                  <a:schemeClr val="tx1"/>
                </a:solidFill>
                <a:effectLst/>
                <a:latin typeface="+mn-lt"/>
                <a:ea typeface="+mn-ea"/>
                <a:cs typeface="+mn-cs"/>
              </a:rPr>
              <a:t> to </a:t>
            </a:r>
            <a:r>
              <a:rPr lang="fr-FR" altLang="zh-CN" sz="1200" b="0" i="0" kern="1200" dirty="0" err="1">
                <a:solidFill>
                  <a:schemeClr val="tx1"/>
                </a:solidFill>
                <a:effectLst/>
                <a:latin typeface="+mn-lt"/>
                <a:ea typeface="+mn-ea"/>
                <a:cs typeface="+mn-cs"/>
              </a:rPr>
              <a:t>provide</a:t>
            </a:r>
            <a:r>
              <a:rPr lang="fr-FR" altLang="zh-CN" sz="1200" b="0" i="0" kern="1200" dirty="0">
                <a:solidFill>
                  <a:schemeClr val="tx1"/>
                </a:solidFill>
                <a:effectLst/>
                <a:latin typeface="+mn-lt"/>
                <a:ea typeface="+mn-ea"/>
                <a:cs typeface="+mn-cs"/>
              </a:rPr>
              <a:t> </a:t>
            </a:r>
            <a:r>
              <a:rPr lang="fr-FR" altLang="zh-CN" sz="1200" b="0" i="0" kern="1200" dirty="0" err="1">
                <a:solidFill>
                  <a:schemeClr val="tx1"/>
                </a:solidFill>
                <a:effectLst/>
                <a:latin typeface="+mn-lt"/>
                <a:ea typeface="+mn-ea"/>
                <a:cs typeface="+mn-cs"/>
              </a:rPr>
              <a:t>these</a:t>
            </a:r>
            <a:r>
              <a:rPr lang="fr-FR" altLang="zh-CN" sz="1200" b="0" i="0" kern="1200" dirty="0">
                <a:solidFill>
                  <a:schemeClr val="tx1"/>
                </a:solidFill>
                <a:effectLst/>
                <a:latin typeface="+mn-lt"/>
                <a:ea typeface="+mn-ea"/>
                <a:cs typeface="+mn-cs"/>
              </a:rPr>
              <a:t> annotations in </a:t>
            </a:r>
            <a:r>
              <a:rPr lang="fr-FR" altLang="zh-CN" sz="1200" b="0" i="0" kern="1200" dirty="0" err="1">
                <a:solidFill>
                  <a:schemeClr val="tx1"/>
                </a:solidFill>
                <a:effectLst/>
                <a:latin typeface="+mn-lt"/>
                <a:ea typeface="+mn-ea"/>
                <a:cs typeface="+mn-cs"/>
              </a:rPr>
              <a:t>advance</a:t>
            </a:r>
            <a:r>
              <a:rPr lang="fr-FR" altLang="zh-CN" sz="1200" b="0" i="0" kern="1200" dirty="0">
                <a:solidFill>
                  <a:schemeClr val="tx1"/>
                </a:solidFill>
                <a:effectLst/>
                <a:latin typeface="+mn-lt"/>
                <a:ea typeface="+mn-ea"/>
                <a:cs typeface="+mn-cs"/>
              </a:rPr>
              <a:t>. </a:t>
            </a:r>
          </a:p>
          <a:p>
            <a:endParaRPr lang="en-US" altLang="zh-CN" sz="1200" b="0" i="0" kern="1200" dirty="0">
              <a:solidFill>
                <a:schemeClr val="tx1"/>
              </a:solidFill>
              <a:effectLst/>
              <a:latin typeface="+mn-lt"/>
              <a:ea typeface="+mn-ea"/>
              <a:cs typeface="+mn-cs"/>
            </a:endParaRPr>
          </a:p>
          <a:p>
            <a:endParaRPr kumimoji="1" lang="en-US" altLang="zh-CN" sz="1200" b="0" i="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D7EFC7C8-BF96-5E42-BCC0-836F54200893}" type="slidenum">
              <a:rPr kumimoji="1" lang="zh-CN" altLang="en-US" smtClean="0"/>
              <a:t>6</a:t>
            </a:fld>
            <a:endParaRPr kumimoji="1" lang="zh-CN" altLang="en-US"/>
          </a:p>
        </p:txBody>
      </p:sp>
    </p:spTree>
    <p:extLst>
      <p:ext uri="{BB962C8B-B14F-4D97-AF65-F5344CB8AC3E}">
        <p14:creationId xmlns:p14="http://schemas.microsoft.com/office/powerpoint/2010/main" val="1087686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divide traditional human evaluation approaches into two categories. Static evaluation is an ofﬂine procedure where the evaluators never directly interact with the dialogue systems. instead, they are provided with dialogue excerpts. These excerpts are generated by ﬁrst randomly sampling dialogues from a corpus consisting of human-to-human conversations, then having the systems produce responses to the sampled dialogues. The sampled dialogues together with the system responses are provided to human evaluators to assess. Because only the last utterance in these excerpts are generated by the dialogue systems, it is difﬁcult to evaluate sequential aspects about dialogue management.</a:t>
            </a:r>
          </a:p>
          <a:p>
            <a:endParaRPr kumimoji="1" lang="en-US" altLang="zh-CN" dirty="0"/>
          </a:p>
          <a:p>
            <a:r>
              <a:rPr kumimoji="1" lang="fr-FR" altLang="zh-CN" dirty="0" err="1"/>
              <a:t>Unlike</a:t>
            </a:r>
            <a:r>
              <a:rPr kumimoji="1" lang="fr-FR" altLang="zh-CN" dirty="0"/>
              <a:t> </a:t>
            </a:r>
            <a:r>
              <a:rPr kumimoji="1" lang="fr-FR" altLang="zh-CN" dirty="0" err="1"/>
              <a:t>static</a:t>
            </a:r>
            <a:r>
              <a:rPr kumimoji="1" lang="fr-FR" altLang="zh-CN" dirty="0"/>
              <a:t> </a:t>
            </a:r>
            <a:r>
              <a:rPr kumimoji="1" lang="fr-FR" altLang="zh-CN" dirty="0" err="1"/>
              <a:t>evaluation</a:t>
            </a:r>
            <a:r>
              <a:rPr kumimoji="1" lang="fr-FR" altLang="zh-CN" dirty="0"/>
              <a:t>, interactive </a:t>
            </a:r>
            <a:r>
              <a:rPr kumimoji="1" lang="fr-FR" altLang="zh-CN" dirty="0" err="1"/>
              <a:t>evaluation</a:t>
            </a:r>
            <a:r>
              <a:rPr kumimoji="1" lang="fr-FR" altLang="zh-CN" dirty="0"/>
              <a:t> has the </a:t>
            </a:r>
            <a:r>
              <a:rPr kumimoji="1" lang="fr-FR" altLang="zh-CN" dirty="0" err="1"/>
              <a:t>same</a:t>
            </a:r>
            <a:r>
              <a:rPr kumimoji="1" lang="fr-FR" altLang="zh-CN" dirty="0"/>
              <a:t> </a:t>
            </a:r>
            <a:r>
              <a:rPr kumimoji="1" lang="fr-FR" altLang="zh-CN" dirty="0" err="1"/>
              <a:t>person</a:t>
            </a:r>
            <a:r>
              <a:rPr kumimoji="1" lang="fr-FR" altLang="zh-CN" dirty="0"/>
              <a:t> </a:t>
            </a:r>
            <a:r>
              <a:rPr kumimoji="1" lang="fr-FR" altLang="zh-CN" dirty="0" err="1"/>
              <a:t>play</a:t>
            </a:r>
            <a:r>
              <a:rPr kumimoji="1" lang="fr-FR" altLang="zh-CN" dirty="0"/>
              <a:t> the </a:t>
            </a:r>
            <a:r>
              <a:rPr kumimoji="1" lang="fr-FR" altLang="zh-CN" dirty="0" err="1"/>
              <a:t>role</a:t>
            </a:r>
            <a:r>
              <a:rPr kumimoji="1" lang="fr-FR" altLang="zh-CN" dirty="0"/>
              <a:t> of </a:t>
            </a:r>
            <a:r>
              <a:rPr kumimoji="1" lang="fr-FR" altLang="zh-CN" dirty="0" err="1"/>
              <a:t>both</a:t>
            </a:r>
            <a:r>
              <a:rPr kumimoji="1" lang="fr-FR" altLang="zh-CN" dirty="0"/>
              <a:t> the user (one </a:t>
            </a:r>
            <a:r>
              <a:rPr kumimoji="1" lang="fr-FR" altLang="zh-CN" dirty="0" err="1"/>
              <a:t>who</a:t>
            </a:r>
            <a:r>
              <a:rPr kumimoji="1" lang="fr-FR" altLang="zh-CN" dirty="0"/>
              <a:t> </a:t>
            </a:r>
            <a:r>
              <a:rPr kumimoji="1" lang="fr-FR" altLang="zh-CN" dirty="0" err="1"/>
              <a:t>interacts</a:t>
            </a:r>
            <a:r>
              <a:rPr kumimoji="1" lang="fr-FR" altLang="zh-CN" dirty="0"/>
              <a:t> </a:t>
            </a:r>
            <a:r>
              <a:rPr kumimoji="1" lang="fr-FR" altLang="zh-CN" dirty="0" err="1"/>
              <a:t>with</a:t>
            </a:r>
            <a:r>
              <a:rPr kumimoji="1" lang="fr-FR" altLang="zh-CN" dirty="0"/>
              <a:t> the system) and the </a:t>
            </a:r>
            <a:r>
              <a:rPr kumimoji="1" lang="fr-FR" altLang="zh-CN" dirty="0" err="1"/>
              <a:t>evaluator</a:t>
            </a:r>
            <a:r>
              <a:rPr kumimoji="1" lang="fr-FR" altLang="zh-CN" dirty="0"/>
              <a:t>. In </a:t>
            </a:r>
            <a:r>
              <a:rPr kumimoji="1" lang="fr-FR" altLang="zh-CN" dirty="0" err="1"/>
              <a:t>this</a:t>
            </a:r>
            <a:r>
              <a:rPr kumimoji="1" lang="fr-FR" altLang="zh-CN" dirty="0"/>
              <a:t> setup, the </a:t>
            </a:r>
            <a:r>
              <a:rPr kumimoji="1" lang="fr-FR" altLang="zh-CN" dirty="0" err="1"/>
              <a:t>evaluator</a:t>
            </a:r>
            <a:r>
              <a:rPr kumimoji="1" lang="fr-FR" altLang="zh-CN" dirty="0"/>
              <a:t> has a conversation </a:t>
            </a:r>
            <a:r>
              <a:rPr kumimoji="1" lang="fr-FR" altLang="zh-CN" dirty="0" err="1"/>
              <a:t>with</a:t>
            </a:r>
            <a:r>
              <a:rPr kumimoji="1" lang="fr-FR" altLang="zh-CN" dirty="0"/>
              <a:t> the dialogue system and </a:t>
            </a:r>
            <a:r>
              <a:rPr kumimoji="1" lang="fr-FR" altLang="zh-CN" dirty="0" err="1"/>
              <a:t>makes</a:t>
            </a:r>
            <a:r>
              <a:rPr kumimoji="1" lang="fr-FR" altLang="zh-CN" dirty="0"/>
              <a:t> the </a:t>
            </a:r>
            <a:r>
              <a:rPr kumimoji="1" lang="fr-FR" altLang="zh-CN" dirty="0" err="1"/>
              <a:t>assessment</a:t>
            </a:r>
            <a:r>
              <a:rPr kumimoji="1" lang="fr-FR" altLang="zh-CN" dirty="0"/>
              <a:t> at the end of the conversation. </a:t>
            </a:r>
            <a:r>
              <a:rPr kumimoji="1" lang="fr-FR" altLang="zh-CN" dirty="0" err="1"/>
              <a:t>Even</a:t>
            </a:r>
            <a:r>
              <a:rPr kumimoji="1" lang="fr-FR" altLang="zh-CN" dirty="0"/>
              <a:t> </a:t>
            </a:r>
            <a:r>
              <a:rPr kumimoji="1" lang="fr-FR" altLang="zh-CN" dirty="0" err="1"/>
              <a:t>though</a:t>
            </a:r>
            <a:r>
              <a:rPr kumimoji="1" lang="fr-FR" altLang="zh-CN" dirty="0"/>
              <a:t> </a:t>
            </a:r>
            <a:r>
              <a:rPr kumimoji="1" lang="fr-FR" altLang="zh-CN" dirty="0" err="1"/>
              <a:t>this</a:t>
            </a:r>
            <a:r>
              <a:rPr kumimoji="1" lang="fr-FR" altLang="zh-CN" dirty="0"/>
              <a:t> </a:t>
            </a:r>
            <a:r>
              <a:rPr kumimoji="1" lang="fr-FR" altLang="zh-CN" dirty="0" err="1"/>
              <a:t>procedure</a:t>
            </a:r>
            <a:r>
              <a:rPr kumimoji="1" lang="fr-FR" altLang="zh-CN" dirty="0"/>
              <a:t> </a:t>
            </a:r>
            <a:r>
              <a:rPr kumimoji="1" lang="fr-FR" altLang="zh-CN" dirty="0" err="1"/>
              <a:t>is</a:t>
            </a:r>
            <a:r>
              <a:rPr kumimoji="1" lang="fr-FR" altLang="zh-CN" dirty="0"/>
              <a:t> more </a:t>
            </a:r>
            <a:r>
              <a:rPr kumimoji="1" lang="fr-FR" altLang="zh-CN" dirty="0" err="1"/>
              <a:t>demanding</a:t>
            </a:r>
            <a:r>
              <a:rPr kumimoji="1" lang="fr-FR" altLang="zh-CN" dirty="0"/>
              <a:t> in </a:t>
            </a:r>
            <a:r>
              <a:rPr kumimoji="1" lang="fr-FR" altLang="zh-CN" dirty="0" err="1"/>
              <a:t>terms</a:t>
            </a:r>
            <a:r>
              <a:rPr kumimoji="1" lang="fr-FR" altLang="zh-CN" dirty="0"/>
              <a:t> of time and human effort </a:t>
            </a:r>
            <a:r>
              <a:rPr kumimoji="1" lang="fr-FR" altLang="zh-CN" dirty="0" err="1"/>
              <a:t>than</a:t>
            </a:r>
            <a:r>
              <a:rPr kumimoji="1" lang="fr-FR" altLang="zh-CN" dirty="0"/>
              <a:t> </a:t>
            </a:r>
            <a:r>
              <a:rPr kumimoji="1" lang="fr-FR" altLang="zh-CN" dirty="0" err="1"/>
              <a:t>static</a:t>
            </a:r>
            <a:r>
              <a:rPr kumimoji="1" lang="fr-FR" altLang="zh-CN" dirty="0"/>
              <a:t> </a:t>
            </a:r>
            <a:r>
              <a:rPr kumimoji="1" lang="fr-FR" altLang="zh-CN" dirty="0" err="1"/>
              <a:t>evaluation</a:t>
            </a:r>
            <a:r>
              <a:rPr kumimoji="1" lang="fr-FR" altLang="zh-CN" dirty="0"/>
              <a:t>, </a:t>
            </a:r>
            <a:r>
              <a:rPr kumimoji="1" lang="fr-FR" altLang="zh-CN" dirty="0" err="1"/>
              <a:t>it</a:t>
            </a:r>
            <a:r>
              <a:rPr kumimoji="1" lang="fr-FR" altLang="zh-CN" dirty="0"/>
              <a:t> </a:t>
            </a:r>
            <a:r>
              <a:rPr kumimoji="1" lang="fr-FR" altLang="zh-CN" dirty="0" err="1"/>
              <a:t>allows</a:t>
            </a:r>
            <a:r>
              <a:rPr kumimoji="1" lang="fr-FR" altLang="zh-CN" dirty="0"/>
              <a:t> the </a:t>
            </a:r>
            <a:r>
              <a:rPr kumimoji="1" lang="fr-FR" altLang="zh-CN" dirty="0" err="1"/>
              <a:t>evaluator</a:t>
            </a:r>
            <a:r>
              <a:rPr kumimoji="1" lang="fr-FR" altLang="zh-CN" dirty="0"/>
              <a:t> to gain a </a:t>
            </a:r>
            <a:r>
              <a:rPr kumimoji="1" lang="fr-FR" altLang="zh-CN" dirty="0" err="1"/>
              <a:t>better</a:t>
            </a:r>
            <a:r>
              <a:rPr kumimoji="1" lang="fr-FR" altLang="zh-CN" dirty="0"/>
              <a:t> </a:t>
            </a:r>
            <a:r>
              <a:rPr kumimoji="1" lang="fr-FR" altLang="zh-CN" dirty="0" err="1"/>
              <a:t>sense</a:t>
            </a:r>
            <a:r>
              <a:rPr kumimoji="1" lang="fr-FR" altLang="zh-CN" dirty="0"/>
              <a:t> of the </a:t>
            </a:r>
            <a:r>
              <a:rPr kumimoji="1" lang="fr-FR" altLang="zh-CN" dirty="0" err="1"/>
              <a:t>capability</a:t>
            </a:r>
            <a:r>
              <a:rPr kumimoji="1" lang="fr-FR" altLang="zh-CN" dirty="0"/>
              <a:t> of the dialogue system </a:t>
            </a:r>
            <a:r>
              <a:rPr kumimoji="1" lang="fr-FR" altLang="zh-CN" dirty="0" err="1"/>
              <a:t>through</a:t>
            </a:r>
            <a:r>
              <a:rPr kumimoji="1" lang="fr-FR" altLang="zh-CN" dirty="0"/>
              <a:t> explicit interaction.</a:t>
            </a:r>
          </a:p>
          <a:p>
            <a:endParaRPr kumimoji="1" lang="fr-FR"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fr-FR" altLang="zh-CN" dirty="0"/>
              <a:t>Common metrics :There </a:t>
            </a:r>
            <a:r>
              <a:rPr kumimoji="1" lang="fr-FR" altLang="zh-CN" dirty="0" err="1"/>
              <a:t>is</a:t>
            </a:r>
            <a:r>
              <a:rPr kumimoji="1" lang="fr-FR" altLang="zh-CN" dirty="0"/>
              <a:t> high </a:t>
            </a:r>
            <a:r>
              <a:rPr kumimoji="1" lang="fr-FR" altLang="zh-CN" dirty="0" err="1"/>
              <a:t>variability</a:t>
            </a:r>
            <a:r>
              <a:rPr kumimoji="1" lang="fr-FR" altLang="zh-CN" dirty="0"/>
              <a:t> in the dimensions of dialogue </a:t>
            </a:r>
            <a:r>
              <a:rPr kumimoji="1" lang="fr-FR" altLang="zh-CN" dirty="0" err="1"/>
              <a:t>that</a:t>
            </a:r>
            <a:r>
              <a:rPr kumimoji="1" lang="fr-FR" altLang="zh-CN" dirty="0"/>
              <a:t> </a:t>
            </a:r>
            <a:r>
              <a:rPr kumimoji="1" lang="fr-FR" altLang="zh-CN" dirty="0" err="1"/>
              <a:t>previous</a:t>
            </a:r>
            <a:r>
              <a:rPr kumimoji="1" lang="fr-FR" altLang="zh-CN" dirty="0"/>
              <a:t> </a:t>
            </a:r>
            <a:r>
              <a:rPr kumimoji="1" lang="fr-FR" altLang="zh-CN" dirty="0" err="1"/>
              <a:t>studies</a:t>
            </a:r>
            <a:r>
              <a:rPr kumimoji="1" lang="fr-FR" altLang="zh-CN" dirty="0"/>
              <a:t> have </a:t>
            </a:r>
            <a:r>
              <a:rPr kumimoji="1" lang="fr-FR" altLang="zh-CN" dirty="0" err="1"/>
              <a:t>used</a:t>
            </a:r>
            <a:r>
              <a:rPr kumimoji="1" lang="fr-FR" altLang="zh-CN" dirty="0"/>
              <a:t> for </a:t>
            </a:r>
            <a:r>
              <a:rPr kumimoji="1" lang="fr-FR" altLang="zh-CN" dirty="0" err="1"/>
              <a:t>assessing</a:t>
            </a:r>
            <a:r>
              <a:rPr kumimoji="1" lang="fr-FR" altLang="zh-CN" dirty="0"/>
              <a:t> dialogue </a:t>
            </a:r>
            <a:r>
              <a:rPr kumimoji="1" lang="fr-FR" altLang="zh-CN" dirty="0" err="1"/>
              <a:t>systems</a:t>
            </a:r>
            <a:r>
              <a:rPr kumimoji="1" lang="fr-FR" altLang="zh-CN" dirty="0"/>
              <a:t>. </a:t>
            </a:r>
            <a:r>
              <a:rPr kumimoji="1" lang="fr-FR" altLang="zh-CN" dirty="0" err="1"/>
              <a:t>Generally</a:t>
            </a:r>
            <a:r>
              <a:rPr kumimoji="1" lang="fr-FR" altLang="zh-CN" dirty="0"/>
              <a:t> </a:t>
            </a:r>
            <a:r>
              <a:rPr kumimoji="1" lang="fr-FR" altLang="zh-CN" dirty="0" err="1"/>
              <a:t>speaking</a:t>
            </a:r>
            <a:r>
              <a:rPr kumimoji="1" lang="fr-FR" altLang="zh-CN" dirty="0"/>
              <a:t>, </a:t>
            </a:r>
            <a:r>
              <a:rPr kumimoji="1" lang="fr-FR" altLang="zh-CN" dirty="0" err="1"/>
              <a:t>these</a:t>
            </a:r>
            <a:r>
              <a:rPr kumimoji="1" lang="fr-FR" altLang="zh-CN" dirty="0"/>
              <a:t> metrics </a:t>
            </a:r>
            <a:r>
              <a:rPr kumimoji="1" lang="fr-FR" altLang="zh-CN" dirty="0" err="1"/>
              <a:t>can</a:t>
            </a:r>
            <a:r>
              <a:rPr kumimoji="1" lang="fr-FR" altLang="zh-CN" dirty="0"/>
              <a:t> </a:t>
            </a:r>
            <a:r>
              <a:rPr kumimoji="1" lang="fr-FR" altLang="zh-CN" dirty="0" err="1"/>
              <a:t>be</a:t>
            </a:r>
            <a:r>
              <a:rPr kumimoji="1" lang="fr-FR" altLang="zh-CN" dirty="0"/>
              <a:t> </a:t>
            </a:r>
            <a:r>
              <a:rPr kumimoji="1" lang="fr-FR" altLang="zh-CN" dirty="0" err="1"/>
              <a:t>grouped</a:t>
            </a:r>
            <a:r>
              <a:rPr kumimoji="1" lang="fr-FR" altLang="zh-CN" dirty="0"/>
              <a:t> to 3 non-</a:t>
            </a:r>
            <a:r>
              <a:rPr kumimoji="1" lang="fr-FR" altLang="zh-CN" dirty="0" err="1"/>
              <a:t>overlapping</a:t>
            </a:r>
            <a:r>
              <a:rPr kumimoji="1" lang="fr-FR" altLang="zh-CN" dirty="0"/>
              <a:t> components, </a:t>
            </a:r>
            <a:r>
              <a:rPr kumimoji="1" lang="fr-FR" altLang="zh-CN" dirty="0" err="1"/>
              <a:t>which</a:t>
            </a:r>
            <a:r>
              <a:rPr kumimoji="1" lang="fr-FR" altLang="zh-CN" dirty="0"/>
              <a:t> are grammatical </a:t>
            </a:r>
            <a:r>
              <a:rPr kumimoji="1" lang="fr-FR" altLang="zh-CN" dirty="0" err="1"/>
              <a:t>capability</a:t>
            </a:r>
            <a:r>
              <a:rPr kumimoji="1" lang="fr-FR" altLang="zh-CN" dirty="0"/>
              <a:t>, </a:t>
            </a:r>
            <a:r>
              <a:rPr kumimoji="1" lang="fr-FR" altLang="zh-CN" dirty="0" err="1"/>
              <a:t>turn</a:t>
            </a:r>
            <a:r>
              <a:rPr kumimoji="1" lang="fr-FR" altLang="zh-CN" dirty="0"/>
              <a:t> </a:t>
            </a:r>
            <a:r>
              <a:rPr kumimoji="1" lang="fr-FR" altLang="zh-CN" dirty="0" err="1"/>
              <a:t>coherence</a:t>
            </a:r>
            <a:r>
              <a:rPr kumimoji="1" lang="fr-FR" altLang="zh-CN" dirty="0"/>
              <a:t> and </a:t>
            </a:r>
            <a:r>
              <a:rPr kumimoji="1" lang="fr-FR" altLang="zh-CN" dirty="0" err="1"/>
              <a:t>response</a:t>
            </a:r>
            <a:r>
              <a:rPr kumimoji="1" lang="fr-FR" altLang="zh-CN" dirty="0"/>
              <a:t> </a:t>
            </a:r>
            <a:r>
              <a:rPr kumimoji="1" lang="fr-FR" altLang="zh-CN" dirty="0" err="1"/>
              <a:t>informativeness</a:t>
            </a:r>
            <a:r>
              <a:rPr kumimoji="1" lang="fr-FR" altLang="zh-CN" dirty="0"/>
              <a:t>.</a:t>
            </a:r>
          </a:p>
          <a:p>
            <a:endParaRPr kumimoji="1" lang="fr-FR" altLang="zh-CN" dirty="0"/>
          </a:p>
          <a:p>
            <a:endParaRPr kumimoji="1" lang="fr-FR" altLang="zh-CN" dirty="0"/>
          </a:p>
          <a:p>
            <a:endParaRPr kumimoji="1" lang="fr-FR" altLang="zh-CN" dirty="0"/>
          </a:p>
        </p:txBody>
      </p:sp>
      <p:sp>
        <p:nvSpPr>
          <p:cNvPr id="4" name="灯片编号占位符 3"/>
          <p:cNvSpPr>
            <a:spLocks noGrp="1"/>
          </p:cNvSpPr>
          <p:nvPr>
            <p:ph type="sldNum" sz="quarter" idx="5"/>
          </p:nvPr>
        </p:nvSpPr>
        <p:spPr/>
        <p:txBody>
          <a:bodyPr/>
          <a:lstStyle/>
          <a:p>
            <a:fld id="{D7EFC7C8-BF96-5E42-BCC0-836F54200893}" type="slidenum">
              <a:rPr kumimoji="1" lang="zh-CN" altLang="en-US" smtClean="0"/>
              <a:t>7</a:t>
            </a:fld>
            <a:endParaRPr kumimoji="1" lang="zh-CN" altLang="en-US"/>
          </a:p>
        </p:txBody>
      </p:sp>
    </p:spTree>
    <p:extLst>
      <p:ext uri="{BB962C8B-B14F-4D97-AF65-F5344CB8AC3E}">
        <p14:creationId xmlns:p14="http://schemas.microsoft.com/office/powerpoint/2010/main" val="2882418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7EFC7C8-BF96-5E42-BCC0-836F54200893}" type="slidenum">
              <a:rPr kumimoji="1" lang="zh-CN" altLang="en-US" smtClean="0"/>
              <a:t>8</a:t>
            </a:fld>
            <a:endParaRPr kumimoji="1" lang="zh-CN" altLang="en-US"/>
          </a:p>
        </p:txBody>
      </p:sp>
    </p:spTree>
    <p:extLst>
      <p:ext uri="{BB962C8B-B14F-4D97-AF65-F5344CB8AC3E}">
        <p14:creationId xmlns:p14="http://schemas.microsoft.com/office/powerpoint/2010/main" val="2450393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latin typeface="Times New Roman" panose="02020603050405020304" pitchFamily="18" charset="0"/>
                <a:cs typeface="Times New Roman" panose="02020603050405020304" pitchFamily="18" charset="0"/>
              </a:rPr>
              <a:t>in the work of this paper, Spot The Bot, the authors have come up with a cost-efficient </a:t>
            </a:r>
            <a:r>
              <a:rPr kumimoji="1" lang="en-US" altLang="zh-CN" dirty="0" err="1">
                <a:latin typeface="Times New Roman" panose="02020603050405020304" pitchFamily="18" charset="0"/>
                <a:cs typeface="Times New Roman" panose="02020603050405020304" pitchFamily="18" charset="0"/>
              </a:rPr>
              <a:t>huamn</a:t>
            </a:r>
            <a:r>
              <a:rPr kumimoji="1" lang="en-US" altLang="zh-CN" dirty="0">
                <a:latin typeface="Times New Roman" panose="02020603050405020304" pitchFamily="18" charset="0"/>
                <a:cs typeface="Times New Roman" panose="02020603050405020304" pitchFamily="18" charset="0"/>
              </a:rPr>
              <a:t> evaluation framework. Spot The Bot employs a</a:t>
            </a:r>
            <a:r>
              <a:rPr kumimoji="1" lang="zh-CN" altLang="en-US" dirty="0">
                <a:latin typeface="Times New Roman" panose="02020603050405020304" pitchFamily="18" charset="0"/>
                <a:cs typeface="Times New Roman" panose="02020603050405020304" pitchFamily="18" charset="0"/>
              </a:rPr>
              <a:t> </a:t>
            </a:r>
            <a:r>
              <a:rPr kumimoji="1" lang="fr-FR" altLang="zh-CN" dirty="0" err="1">
                <a:latin typeface="Times New Roman" panose="02020603050405020304" pitchFamily="18" charset="0"/>
                <a:cs typeface="Times New Roman" panose="02020603050405020304" pitchFamily="18" charset="0"/>
              </a:rPr>
              <a:t>tournament</a:t>
            </a:r>
            <a:r>
              <a:rPr kumimoji="1" lang="fr-FR" altLang="zh-CN" dirty="0">
                <a:latin typeface="Times New Roman" panose="02020603050405020304" pitchFamily="18" charset="0"/>
                <a:cs typeface="Times New Roman" panose="02020603050405020304" pitchFamily="18" charset="0"/>
              </a:rPr>
              <a:t> </a:t>
            </a:r>
            <a:r>
              <a:rPr kumimoji="1" lang="fr-FR" altLang="zh-CN" dirty="0" err="1">
                <a:latin typeface="Times New Roman" panose="02020603050405020304" pitchFamily="18" charset="0"/>
                <a:cs typeface="Times New Roman" panose="02020603050405020304" pitchFamily="18" charset="0"/>
              </a:rPr>
              <a:t>among</a:t>
            </a:r>
            <a:r>
              <a:rPr kumimoji="1" lang="fr-FR" altLang="zh-CN" dirty="0">
                <a:latin typeface="Times New Roman" panose="02020603050405020304" pitchFamily="18" charset="0"/>
                <a:cs typeface="Times New Roman" panose="02020603050405020304" pitchFamily="18" charset="0"/>
              </a:rPr>
              <a:t> </a:t>
            </a:r>
            <a:r>
              <a:rPr kumimoji="1" lang="fr-FR" altLang="zh-CN" dirty="0" err="1">
                <a:latin typeface="Times New Roman" panose="02020603050405020304" pitchFamily="18" charset="0"/>
                <a:cs typeface="Times New Roman" panose="02020603050405020304" pitchFamily="18" charset="0"/>
              </a:rPr>
              <a:t>chatbots</a:t>
            </a:r>
            <a:r>
              <a:rPr kumimoji="1" lang="fr-FR" altLang="zh-CN" dirty="0">
                <a:latin typeface="Times New Roman" panose="02020603050405020304" pitchFamily="18" charset="0"/>
                <a:cs typeface="Times New Roman" panose="02020603050405020304" pitchFamily="18" charset="0"/>
              </a:rPr>
              <a:t> to </a:t>
            </a:r>
            <a:r>
              <a:rPr kumimoji="1" lang="fr-FR" altLang="zh-CN" dirty="0" err="1">
                <a:latin typeface="Times New Roman" panose="02020603050405020304" pitchFamily="18" charset="0"/>
                <a:cs typeface="Times New Roman" panose="02020603050405020304" pitchFamily="18" charset="0"/>
              </a:rPr>
              <a:t>determine</a:t>
            </a:r>
            <a:r>
              <a:rPr kumimoji="1" lang="fr-FR" altLang="zh-CN" dirty="0">
                <a:latin typeface="Times New Roman" panose="02020603050405020304" pitchFamily="18" charset="0"/>
                <a:cs typeface="Times New Roman" panose="02020603050405020304" pitchFamily="18" charset="0"/>
              </a:rPr>
              <a:t> </a:t>
            </a:r>
            <a:r>
              <a:rPr kumimoji="1" lang="fr-FR" altLang="zh-CN" dirty="0" err="1">
                <a:latin typeface="Times New Roman" panose="02020603050405020304" pitchFamily="18" charset="0"/>
                <a:cs typeface="Times New Roman" panose="02020603050405020304" pitchFamily="18" charset="0"/>
              </a:rPr>
              <a:t>which</a:t>
            </a:r>
            <a:r>
              <a:rPr kumimoji="1" lang="fr-FR" altLang="zh-CN" dirty="0">
                <a:latin typeface="Times New Roman" panose="02020603050405020304" pitchFamily="18" charset="0"/>
                <a:cs typeface="Times New Roman" panose="02020603050405020304" pitchFamily="18" charset="0"/>
              </a:rPr>
              <a:t> </a:t>
            </a:r>
            <a:r>
              <a:rPr kumimoji="1" lang="fr-FR" altLang="zh-CN" dirty="0" err="1">
                <a:latin typeface="Times New Roman" panose="02020603050405020304" pitchFamily="18" charset="0"/>
                <a:cs typeface="Times New Roman" panose="02020603050405020304" pitchFamily="18" charset="0"/>
              </a:rPr>
              <a:t>performs</a:t>
            </a:r>
            <a:r>
              <a:rPr kumimoji="1" lang="fr-FR" altLang="zh-CN" dirty="0">
                <a:latin typeface="Times New Roman" panose="02020603050405020304" pitchFamily="18" charset="0"/>
                <a:cs typeface="Times New Roman" panose="02020603050405020304" pitchFamily="18" charset="0"/>
              </a:rPr>
              <a:t> the best at </a:t>
            </a:r>
            <a:r>
              <a:rPr kumimoji="1" lang="fr-FR" altLang="zh-CN" dirty="0" err="1">
                <a:latin typeface="Times New Roman" panose="02020603050405020304" pitchFamily="18" charset="0"/>
                <a:cs typeface="Times New Roman" panose="02020603050405020304" pitchFamily="18" charset="0"/>
              </a:rPr>
              <a:t>mimicking</a:t>
            </a:r>
            <a:r>
              <a:rPr kumimoji="1" lang="fr-FR" altLang="zh-CN" dirty="0">
                <a:latin typeface="Times New Roman" panose="02020603050405020304" pitchFamily="18" charset="0"/>
                <a:cs typeface="Times New Roman" panose="02020603050405020304" pitchFamily="18" charset="0"/>
              </a:rPr>
              <a:t> </a:t>
            </a:r>
            <a:r>
              <a:rPr kumimoji="1" lang="fr-FR" altLang="zh-CN" dirty="0" err="1">
                <a:latin typeface="Times New Roman" panose="02020603050405020304" pitchFamily="18" charset="0"/>
                <a:cs typeface="Times New Roman" panose="02020603050405020304" pitchFamily="18" charset="0"/>
              </a:rPr>
              <a:t>humans'conversational</a:t>
            </a:r>
            <a:r>
              <a:rPr kumimoji="1" lang="fr-FR" altLang="zh-CN" dirty="0">
                <a:latin typeface="Times New Roman" panose="02020603050405020304" pitchFamily="18" charset="0"/>
                <a:cs typeface="Times New Roman" panose="02020603050405020304" pitchFamily="18" charset="0"/>
              </a:rPr>
              <a:t> behavior</a:t>
            </a:r>
            <a:r>
              <a:rPr kumimoji="1" lang="en-US" altLang="zh-CN" dirty="0">
                <a:latin typeface="Times New Roman" panose="02020603050405020304" pitchFamily="18" charset="0"/>
                <a:cs typeface="Times New Roman" panose="02020603050405020304" pitchFamily="18" charset="0"/>
              </a:rPr>
              <a:t>.</a:t>
            </a:r>
            <a:r>
              <a:rPr kumimoji="1" lang="en-US" altLang="zh-CN" dirty="0"/>
              <a:t> It works as a multiturn-based evaluation with human judges. </a:t>
            </a:r>
          </a:p>
          <a:p>
            <a:endParaRPr kumimoji="1" lang="en-US" altLang="zh-CN" dirty="0"/>
          </a:p>
          <a:p>
            <a:r>
              <a:rPr kumimoji="1" lang="en-US" altLang="zh-CN" dirty="0"/>
              <a:t>This evaluation framework is based on two observations: First, chatbots are trained on conversations between humans, and thus, it’s reasonable that they should be evaluated regarding their ability to mimic human behavior. Second, the longer a conversation is, the more likely it is that a bot exhibits non-human-like behavior.</a:t>
            </a:r>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fr-FR" altLang="zh-CN" dirty="0">
                <a:latin typeface="Times New Roman" panose="02020603050405020304" pitchFamily="18" charset="0"/>
                <a:cs typeface="Times New Roman" panose="02020603050405020304" pitchFamily="18" charset="0"/>
              </a:rPr>
              <a:t>To </a:t>
            </a:r>
            <a:r>
              <a:rPr kumimoji="1" lang="fr-FR" altLang="zh-CN" dirty="0" err="1">
                <a:latin typeface="Times New Roman" panose="02020603050405020304" pitchFamily="18" charset="0"/>
                <a:cs typeface="Times New Roman" panose="02020603050405020304" pitchFamily="18" charset="0"/>
              </a:rPr>
              <a:t>measure</a:t>
            </a:r>
            <a:r>
              <a:rPr kumimoji="1" lang="fr-FR" altLang="zh-CN" dirty="0">
                <a:latin typeface="Times New Roman" panose="02020603050405020304" pitchFamily="18" charset="0"/>
                <a:cs typeface="Times New Roman" panose="02020603050405020304" pitchFamily="18" charset="0"/>
              </a:rPr>
              <a:t> the </a:t>
            </a:r>
            <a:r>
              <a:rPr kumimoji="1" lang="fr-FR" altLang="zh-CN" dirty="0" err="1">
                <a:latin typeface="Times New Roman" panose="02020603050405020304" pitchFamily="18" charset="0"/>
                <a:cs typeface="Times New Roman" panose="02020603050405020304" pitchFamily="18" charset="0"/>
              </a:rPr>
              <a:t>success</a:t>
            </a:r>
            <a:r>
              <a:rPr kumimoji="1" lang="fr-FR" altLang="zh-CN" dirty="0">
                <a:latin typeface="Times New Roman" panose="02020603050405020304" pitchFamily="18" charset="0"/>
                <a:cs typeface="Times New Roman" panose="02020603050405020304" pitchFamily="18" charset="0"/>
              </a:rPr>
              <a:t> of </a:t>
            </a:r>
            <a:r>
              <a:rPr kumimoji="1" lang="fr-FR" altLang="zh-CN" dirty="0" err="1">
                <a:latin typeface="Times New Roman" panose="02020603050405020304" pitchFamily="18" charset="0"/>
                <a:cs typeface="Times New Roman" panose="02020603050405020304" pitchFamily="18" charset="0"/>
              </a:rPr>
              <a:t>each</a:t>
            </a:r>
            <a:r>
              <a:rPr kumimoji="1" lang="fr-FR" altLang="zh-CN" dirty="0">
                <a:latin typeface="Times New Roman" panose="02020603050405020304" pitchFamily="18" charset="0"/>
                <a:cs typeface="Times New Roman" panose="02020603050405020304" pitchFamily="18" charset="0"/>
              </a:rPr>
              <a:t> bot, human </a:t>
            </a:r>
            <a:r>
              <a:rPr kumimoji="1" lang="fr-FR" altLang="zh-CN" dirty="0" err="1">
                <a:latin typeface="Times New Roman" panose="02020603050405020304" pitchFamily="18" charset="0"/>
                <a:cs typeface="Times New Roman" panose="02020603050405020304" pitchFamily="18" charset="0"/>
              </a:rPr>
              <a:t>crowd-workers</a:t>
            </a:r>
            <a:r>
              <a:rPr kumimoji="1" lang="fr-FR" altLang="zh-CN" dirty="0">
                <a:latin typeface="Times New Roman" panose="02020603050405020304" pitchFamily="18" charset="0"/>
                <a:cs typeface="Times New Roman" panose="02020603050405020304" pitchFamily="18" charset="0"/>
              </a:rPr>
              <a:t> are </a:t>
            </a:r>
            <a:r>
              <a:rPr kumimoji="1" lang="fr-FR" altLang="zh-CN" dirty="0" err="1">
                <a:latin typeface="Times New Roman" panose="02020603050405020304" pitchFamily="18" charset="0"/>
                <a:cs typeface="Times New Roman" panose="02020603050405020304" pitchFamily="18" charset="0"/>
              </a:rPr>
              <a:t>shown</a:t>
            </a:r>
            <a:r>
              <a:rPr kumimoji="1" lang="fr-FR" altLang="zh-CN" dirty="0">
                <a:latin typeface="Times New Roman" panose="02020603050405020304" pitchFamily="18" charset="0"/>
                <a:cs typeface="Times New Roman" panose="02020603050405020304" pitchFamily="18" charset="0"/>
              </a:rPr>
              <a:t> conversations between </a:t>
            </a:r>
            <a:r>
              <a:rPr kumimoji="1" lang="fr-FR" altLang="zh-CN" dirty="0" err="1">
                <a:latin typeface="Times New Roman" panose="02020603050405020304" pitchFamily="18" charset="0"/>
                <a:cs typeface="Times New Roman" panose="02020603050405020304" pitchFamily="18" charset="0"/>
              </a:rPr>
              <a:t>two</a:t>
            </a:r>
            <a:r>
              <a:rPr kumimoji="1" lang="fr-FR" altLang="zh-CN" dirty="0">
                <a:latin typeface="Times New Roman" panose="02020603050405020304" pitchFamily="18" charset="0"/>
                <a:cs typeface="Times New Roman" panose="02020603050405020304" pitchFamily="18" charset="0"/>
              </a:rPr>
              <a:t> </a:t>
            </a:r>
            <a:r>
              <a:rPr kumimoji="1" lang="fr-FR" altLang="zh-CN" dirty="0" err="1">
                <a:latin typeface="Times New Roman" panose="02020603050405020304" pitchFamily="18" charset="0"/>
                <a:cs typeface="Times New Roman" panose="02020603050405020304" pitchFamily="18" charset="0"/>
              </a:rPr>
              <a:t>competing</a:t>
            </a:r>
            <a:r>
              <a:rPr kumimoji="1" lang="fr-FR" altLang="zh-CN" dirty="0">
                <a:latin typeface="Times New Roman" panose="02020603050405020304" pitchFamily="18" charset="0"/>
                <a:cs typeface="Times New Roman" panose="02020603050405020304" pitchFamily="18" charset="0"/>
              </a:rPr>
              <a:t> bots at a time, mixed </a:t>
            </a:r>
            <a:r>
              <a:rPr kumimoji="1" lang="fr-FR" altLang="zh-CN" dirty="0" err="1">
                <a:latin typeface="Times New Roman" panose="02020603050405020304" pitchFamily="18" charset="0"/>
                <a:cs typeface="Times New Roman" panose="02020603050405020304" pitchFamily="18" charset="0"/>
              </a:rPr>
              <a:t>with</a:t>
            </a:r>
            <a:r>
              <a:rPr kumimoji="1" lang="fr-FR" altLang="zh-CN" dirty="0">
                <a:latin typeface="Times New Roman" panose="02020603050405020304" pitchFamily="18" charset="0"/>
                <a:cs typeface="Times New Roman" panose="02020603050405020304" pitchFamily="18" charset="0"/>
              </a:rPr>
              <a:t> conversations between </a:t>
            </a:r>
            <a:r>
              <a:rPr kumimoji="1" lang="fr-FR" altLang="zh-CN" dirty="0" err="1">
                <a:latin typeface="Times New Roman" panose="02020603050405020304" pitchFamily="18" charset="0"/>
                <a:cs typeface="Times New Roman" panose="02020603050405020304" pitchFamily="18" charset="0"/>
              </a:rPr>
              <a:t>two</a:t>
            </a:r>
            <a:r>
              <a:rPr kumimoji="1" lang="fr-FR" altLang="zh-CN" dirty="0">
                <a:latin typeface="Times New Roman" panose="02020603050405020304" pitchFamily="18" charset="0"/>
                <a:cs typeface="Times New Roman" panose="02020603050405020304" pitchFamily="18" charset="0"/>
              </a:rPr>
              <a:t> </a:t>
            </a:r>
            <a:r>
              <a:rPr kumimoji="1" lang="fr-FR" altLang="zh-CN" dirty="0" err="1">
                <a:latin typeface="Times New Roman" panose="02020603050405020304" pitchFamily="18" charset="0"/>
                <a:cs typeface="Times New Roman" panose="02020603050405020304" pitchFamily="18" charset="0"/>
              </a:rPr>
              <a:t>humans</a:t>
            </a:r>
            <a:r>
              <a:rPr kumimoji="1" lang="fr-FR" altLang="zh-CN" dirty="0">
                <a:latin typeface="Times New Roman" panose="02020603050405020304" pitchFamily="18" charset="0"/>
                <a:cs typeface="Times New Roman" panose="02020603050405020304" pitchFamily="18" charset="0"/>
              </a:rPr>
              <a:t>. The </a:t>
            </a:r>
            <a:r>
              <a:rPr kumimoji="1" lang="fr-FR" altLang="zh-CN" dirty="0" err="1">
                <a:latin typeface="Times New Roman" panose="02020603050405020304" pitchFamily="18" charset="0"/>
                <a:cs typeface="Times New Roman" panose="02020603050405020304" pitchFamily="18" charset="0"/>
              </a:rPr>
              <a:t>crowdworkers</a:t>
            </a:r>
            <a:r>
              <a:rPr kumimoji="1" lang="fr-FR" altLang="zh-CN" dirty="0">
                <a:latin typeface="Times New Roman" panose="02020603050405020304" pitchFamily="18" charset="0"/>
                <a:cs typeface="Times New Roman" panose="02020603050405020304" pitchFamily="18" charset="0"/>
              </a:rPr>
              <a:t>’ </a:t>
            </a:r>
            <a:r>
              <a:rPr kumimoji="1" lang="fr-FR" altLang="zh-CN" dirty="0" err="1">
                <a:latin typeface="Times New Roman" panose="02020603050405020304" pitchFamily="18" charset="0"/>
                <a:cs typeface="Times New Roman" panose="02020603050405020304" pitchFamily="18" charset="0"/>
              </a:rPr>
              <a:t>task</a:t>
            </a:r>
            <a:r>
              <a:rPr kumimoji="1" lang="fr-FR" altLang="zh-CN" dirty="0">
                <a:latin typeface="Times New Roman" panose="02020603050405020304" pitchFamily="18" charset="0"/>
                <a:cs typeface="Times New Roman" panose="02020603050405020304" pitchFamily="18" charset="0"/>
              </a:rPr>
              <a:t> </a:t>
            </a:r>
            <a:r>
              <a:rPr kumimoji="1" lang="fr-FR" altLang="zh-CN" dirty="0" err="1">
                <a:latin typeface="Times New Roman" panose="02020603050405020304" pitchFamily="18" charset="0"/>
                <a:cs typeface="Times New Roman" panose="02020603050405020304" pitchFamily="18" charset="0"/>
              </a:rPr>
              <a:t>is</a:t>
            </a:r>
            <a:r>
              <a:rPr kumimoji="1" lang="fr-FR" altLang="zh-CN" dirty="0">
                <a:latin typeface="Times New Roman" panose="02020603050405020304" pitchFamily="18" charset="0"/>
                <a:cs typeface="Times New Roman" panose="02020603050405020304" pitchFamily="18" charset="0"/>
              </a:rPr>
              <a:t> to </a:t>
            </a:r>
            <a:r>
              <a:rPr kumimoji="1" lang="fr-FR" altLang="zh-CN" dirty="0" err="1">
                <a:latin typeface="Times New Roman" panose="02020603050405020304" pitchFamily="18" charset="0"/>
                <a:cs typeface="Times New Roman" panose="02020603050405020304" pitchFamily="18" charset="0"/>
              </a:rPr>
              <a:t>determine</a:t>
            </a:r>
            <a:r>
              <a:rPr kumimoji="1" lang="fr-FR" altLang="zh-CN" dirty="0">
                <a:latin typeface="Times New Roman" panose="02020603050405020304" pitchFamily="18" charset="0"/>
                <a:cs typeface="Times New Roman" panose="02020603050405020304" pitchFamily="18" charset="0"/>
              </a:rPr>
              <a:t> for </a:t>
            </a:r>
            <a:r>
              <a:rPr kumimoji="1" lang="fr-FR" altLang="zh-CN" dirty="0" err="1">
                <a:latin typeface="Times New Roman" panose="02020603050405020304" pitchFamily="18" charset="0"/>
                <a:cs typeface="Times New Roman" panose="02020603050405020304" pitchFamily="18" charset="0"/>
              </a:rPr>
              <a:t>each</a:t>
            </a:r>
            <a:r>
              <a:rPr kumimoji="1" lang="fr-FR" altLang="zh-CN" dirty="0">
                <a:latin typeface="Times New Roman" panose="02020603050405020304" pitchFamily="18" charset="0"/>
                <a:cs typeface="Times New Roman" panose="02020603050405020304" pitchFamily="18" charset="0"/>
              </a:rPr>
              <a:t> </a:t>
            </a:r>
            <a:r>
              <a:rPr kumimoji="1" lang="fr-FR" altLang="zh-CN" dirty="0" err="1">
                <a:latin typeface="Times New Roman" panose="02020603050405020304" pitchFamily="18" charset="0"/>
                <a:cs typeface="Times New Roman" panose="02020603050405020304" pitchFamily="18" charset="0"/>
              </a:rPr>
              <a:t>entity</a:t>
            </a:r>
            <a:r>
              <a:rPr kumimoji="1" lang="fr-FR" altLang="zh-CN" dirty="0">
                <a:latin typeface="Times New Roman" panose="02020603050405020304" pitchFamily="18" charset="0"/>
                <a:cs typeface="Times New Roman" panose="02020603050405020304" pitchFamily="18" charset="0"/>
              </a:rPr>
              <a:t> in a conversation </a:t>
            </a:r>
            <a:r>
              <a:rPr kumimoji="1" lang="fr-FR" altLang="zh-CN" dirty="0" err="1">
                <a:latin typeface="Times New Roman" panose="02020603050405020304" pitchFamily="18" charset="0"/>
                <a:cs typeface="Times New Roman" panose="02020603050405020304" pitchFamily="18" charset="0"/>
              </a:rPr>
              <a:t>whether</a:t>
            </a:r>
            <a:r>
              <a:rPr kumimoji="1" lang="fr-FR" altLang="zh-CN" dirty="0">
                <a:latin typeface="Times New Roman" panose="02020603050405020304" pitchFamily="18" charset="0"/>
                <a:cs typeface="Times New Roman" panose="02020603050405020304" pitchFamily="18" charset="0"/>
              </a:rPr>
              <a:t> </a:t>
            </a:r>
            <a:r>
              <a:rPr kumimoji="1" lang="fr-FR" altLang="zh-CN" dirty="0" err="1">
                <a:latin typeface="Times New Roman" panose="02020603050405020304" pitchFamily="18" charset="0"/>
                <a:cs typeface="Times New Roman" panose="02020603050405020304" pitchFamily="18" charset="0"/>
              </a:rPr>
              <a:t>it</a:t>
            </a:r>
            <a:r>
              <a:rPr kumimoji="1" lang="fr-FR" altLang="zh-CN" dirty="0">
                <a:latin typeface="Times New Roman" panose="02020603050405020304" pitchFamily="18" charset="0"/>
                <a:cs typeface="Times New Roman" panose="02020603050405020304" pitchFamily="18" charset="0"/>
              </a:rPr>
              <a:t> </a:t>
            </a:r>
            <a:r>
              <a:rPr kumimoji="1" lang="fr-FR" altLang="zh-CN" dirty="0" err="1">
                <a:latin typeface="Times New Roman" panose="02020603050405020304" pitchFamily="18" charset="0"/>
                <a:cs typeface="Times New Roman" panose="02020603050405020304" pitchFamily="18" charset="0"/>
              </a:rPr>
              <a:t>is</a:t>
            </a:r>
            <a:r>
              <a:rPr kumimoji="1" lang="fr-FR" altLang="zh-CN" dirty="0">
                <a:latin typeface="Times New Roman" panose="02020603050405020304" pitchFamily="18" charset="0"/>
                <a:cs typeface="Times New Roman" panose="02020603050405020304" pitchFamily="18" charset="0"/>
              </a:rPr>
              <a:t> a human or a bot (or </a:t>
            </a:r>
            <a:r>
              <a:rPr kumimoji="1" lang="fr-FR" altLang="zh-CN" dirty="0" err="1">
                <a:latin typeface="Times New Roman" panose="02020603050405020304" pitchFamily="18" charset="0"/>
                <a:cs typeface="Times New Roman" panose="02020603050405020304" pitchFamily="18" charset="0"/>
              </a:rPr>
              <a:t>whether</a:t>
            </a:r>
            <a:r>
              <a:rPr kumimoji="1" lang="fr-FR" altLang="zh-CN" dirty="0">
                <a:latin typeface="Times New Roman" panose="02020603050405020304" pitchFamily="18" charset="0"/>
                <a:cs typeface="Times New Roman" panose="02020603050405020304" pitchFamily="18" charset="0"/>
              </a:rPr>
              <a:t> the </a:t>
            </a:r>
            <a:r>
              <a:rPr kumimoji="1" lang="fr-FR" altLang="zh-CN" dirty="0" err="1">
                <a:latin typeface="Times New Roman" panose="02020603050405020304" pitchFamily="18" charset="0"/>
                <a:cs typeface="Times New Roman" panose="02020603050405020304" pitchFamily="18" charset="0"/>
              </a:rPr>
              <a:t>crowdworker</a:t>
            </a:r>
            <a:r>
              <a:rPr kumimoji="1" lang="fr-FR" altLang="zh-CN" dirty="0">
                <a:latin typeface="Times New Roman" panose="02020603050405020304" pitchFamily="18" charset="0"/>
                <a:cs typeface="Times New Roman" panose="02020603050405020304" pitchFamily="18" charset="0"/>
              </a:rPr>
              <a:t> </a:t>
            </a:r>
            <a:r>
              <a:rPr kumimoji="1" lang="fr-FR" altLang="zh-CN" dirty="0" err="1">
                <a:latin typeface="Times New Roman" panose="02020603050405020304" pitchFamily="18" charset="0"/>
                <a:cs typeface="Times New Roman" panose="02020603050405020304" pitchFamily="18" charset="0"/>
              </a:rPr>
              <a:t>is</a:t>
            </a:r>
            <a:r>
              <a:rPr kumimoji="1" lang="fr-FR" altLang="zh-CN" dirty="0">
                <a:latin typeface="Times New Roman" panose="02020603050405020304" pitchFamily="18" charset="0"/>
                <a:cs typeface="Times New Roman" panose="02020603050405020304" pitchFamily="18" charset="0"/>
              </a:rPr>
              <a:t> </a:t>
            </a:r>
            <a:r>
              <a:rPr kumimoji="1" lang="fr-FR" altLang="zh-CN" dirty="0" err="1">
                <a:latin typeface="Times New Roman" panose="02020603050405020304" pitchFamily="18" charset="0"/>
                <a:cs typeface="Times New Roman" panose="02020603050405020304" pitchFamily="18" charset="0"/>
              </a:rPr>
              <a:t>unsure</a:t>
            </a:r>
            <a:r>
              <a:rPr kumimoji="1" lang="fr-FR" altLang="zh-CN" dirty="0">
                <a:latin typeface="Times New Roman" panose="02020603050405020304" pitchFamily="18" charset="0"/>
                <a:cs typeface="Times New Roman" panose="02020603050405020304" pitchFamily="18" charset="0"/>
              </a:rPr>
              <a:t>). The bot </a:t>
            </a:r>
            <a:r>
              <a:rPr kumimoji="1" lang="fr-FR" altLang="zh-CN" dirty="0" err="1">
                <a:latin typeface="Times New Roman" panose="02020603050405020304" pitchFamily="18" charset="0"/>
                <a:cs typeface="Times New Roman" panose="02020603050405020304" pitchFamily="18" charset="0"/>
              </a:rPr>
              <a:t>that</a:t>
            </a:r>
            <a:r>
              <a:rPr kumimoji="1" lang="fr-FR" altLang="zh-CN" dirty="0">
                <a:latin typeface="Times New Roman" panose="02020603050405020304" pitchFamily="18" charset="0"/>
                <a:cs typeface="Times New Roman" panose="02020603050405020304" pitchFamily="18" charset="0"/>
              </a:rPr>
              <a:t> </a:t>
            </a:r>
            <a:r>
              <a:rPr kumimoji="1" lang="fr-FR" altLang="zh-CN" dirty="0" err="1">
                <a:latin typeface="Times New Roman" panose="02020603050405020304" pitchFamily="18" charset="0"/>
                <a:cs typeface="Times New Roman" panose="02020603050405020304" pitchFamily="18" charset="0"/>
              </a:rPr>
              <a:t>is</a:t>
            </a:r>
            <a:r>
              <a:rPr kumimoji="1" lang="fr-FR" altLang="zh-CN" dirty="0">
                <a:latin typeface="Times New Roman" panose="02020603050405020304" pitchFamily="18" charset="0"/>
                <a:cs typeface="Times New Roman" panose="02020603050405020304" pitchFamily="18" charset="0"/>
              </a:rPr>
              <a:t> </a:t>
            </a:r>
            <a:r>
              <a:rPr kumimoji="1" lang="fr-FR" altLang="zh-CN" dirty="0" err="1">
                <a:latin typeface="Times New Roman" panose="02020603050405020304" pitchFamily="18" charset="0"/>
                <a:cs typeface="Times New Roman" panose="02020603050405020304" pitchFamily="18" charset="0"/>
              </a:rPr>
              <a:t>most</a:t>
            </a:r>
            <a:r>
              <a:rPr kumimoji="1" lang="fr-FR" altLang="zh-CN" dirty="0">
                <a:latin typeface="Times New Roman" panose="02020603050405020304" pitchFamily="18" charset="0"/>
                <a:cs typeface="Times New Roman" panose="02020603050405020304" pitchFamily="18" charset="0"/>
              </a:rPr>
              <a:t> </a:t>
            </a:r>
            <a:r>
              <a:rPr kumimoji="1" lang="fr-FR" altLang="zh-CN" dirty="0" err="1">
                <a:latin typeface="Times New Roman" panose="02020603050405020304" pitchFamily="18" charset="0"/>
                <a:cs typeface="Times New Roman" panose="02020603050405020304" pitchFamily="18" charset="0"/>
              </a:rPr>
              <a:t>frequently</a:t>
            </a:r>
            <a:r>
              <a:rPr kumimoji="1" lang="fr-FR" altLang="zh-CN" dirty="0">
                <a:latin typeface="Times New Roman" panose="02020603050405020304" pitchFamily="18" charset="0"/>
                <a:cs typeface="Times New Roman" panose="02020603050405020304" pitchFamily="18" charset="0"/>
              </a:rPr>
              <a:t> </a:t>
            </a:r>
            <a:r>
              <a:rPr kumimoji="1" lang="fr-FR" altLang="zh-CN" dirty="0" err="1">
                <a:latin typeface="Times New Roman" panose="02020603050405020304" pitchFamily="18" charset="0"/>
                <a:cs typeface="Times New Roman" panose="02020603050405020304" pitchFamily="18" charset="0"/>
              </a:rPr>
              <a:t>annotated</a:t>
            </a:r>
            <a:r>
              <a:rPr kumimoji="1" lang="fr-FR" altLang="zh-CN" dirty="0">
                <a:latin typeface="Times New Roman" panose="02020603050405020304" pitchFamily="18" charset="0"/>
                <a:cs typeface="Times New Roman" panose="02020603050405020304" pitchFamily="18" charset="0"/>
              </a:rPr>
              <a:t> as </a:t>
            </a:r>
            <a:r>
              <a:rPr kumimoji="1" lang="fr-FR" altLang="zh-CN" dirty="0" err="1">
                <a:latin typeface="Times New Roman" panose="02020603050405020304" pitchFamily="18" charset="0"/>
                <a:cs typeface="Times New Roman" panose="02020603050405020304" pitchFamily="18" charset="0"/>
              </a:rPr>
              <a:t>being</a:t>
            </a:r>
            <a:r>
              <a:rPr kumimoji="1" lang="fr-FR" altLang="zh-CN" dirty="0">
                <a:latin typeface="Times New Roman" panose="02020603050405020304" pitchFamily="18" charset="0"/>
                <a:cs typeface="Times New Roman" panose="02020603050405020304" pitchFamily="18" charset="0"/>
              </a:rPr>
              <a:t> human </a:t>
            </a:r>
            <a:r>
              <a:rPr kumimoji="1" lang="fr-FR" altLang="zh-CN" dirty="0" err="1">
                <a:latin typeface="Times New Roman" panose="02020603050405020304" pitchFamily="18" charset="0"/>
                <a:cs typeface="Times New Roman" panose="02020603050405020304" pitchFamily="18" charset="0"/>
              </a:rPr>
              <a:t>wins</a:t>
            </a:r>
            <a:r>
              <a:rPr kumimoji="1" lang="fr-FR" altLang="zh-CN" dirty="0">
                <a:latin typeface="Times New Roman" panose="02020603050405020304" pitchFamily="18" charset="0"/>
                <a:cs typeface="Times New Roman" panose="02020603050405020304" pitchFamily="18" charset="0"/>
              </a:rPr>
              <a:t> the </a:t>
            </a:r>
            <a:r>
              <a:rPr kumimoji="1" lang="fr-FR" altLang="zh-CN" dirty="0" err="1">
                <a:latin typeface="Times New Roman" panose="02020603050405020304" pitchFamily="18" charset="0"/>
                <a:cs typeface="Times New Roman" panose="02020603050405020304" pitchFamily="18" charset="0"/>
              </a:rPr>
              <a:t>tournament</a:t>
            </a:r>
            <a:r>
              <a:rPr kumimoji="1" lang="fr-FR" altLang="zh-CN" dirty="0">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fr-FR" altLang="zh-CN"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There are different use cases for Spot The Bot, e.g., when a novel dialogue strategy is to be compared against existing ones or if a set of chatbots is to be ranked in the context of a shared task. On top of returning a ranking, Spot The Bot employs the Survival Analysis, which introduces a time aspect into the evaluation.</a:t>
            </a:r>
          </a:p>
        </p:txBody>
      </p:sp>
      <p:sp>
        <p:nvSpPr>
          <p:cNvPr id="4" name="灯片编号占位符 3"/>
          <p:cNvSpPr>
            <a:spLocks noGrp="1"/>
          </p:cNvSpPr>
          <p:nvPr>
            <p:ph type="sldNum" sz="quarter" idx="5"/>
          </p:nvPr>
        </p:nvSpPr>
        <p:spPr/>
        <p:txBody>
          <a:bodyPr/>
          <a:lstStyle/>
          <a:p>
            <a:fld id="{D7EFC7C8-BF96-5E42-BCC0-836F54200893}" type="slidenum">
              <a:rPr kumimoji="1" lang="zh-CN" altLang="en-US" smtClean="0"/>
              <a:t>10</a:t>
            </a:fld>
            <a:endParaRPr kumimoji="1" lang="zh-CN" altLang="en-US"/>
          </a:p>
        </p:txBody>
      </p:sp>
    </p:spTree>
    <p:extLst>
      <p:ext uri="{BB962C8B-B14F-4D97-AF65-F5344CB8AC3E}">
        <p14:creationId xmlns:p14="http://schemas.microsoft.com/office/powerpoint/2010/main" val="2402517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Now we have a look at the overview of this framework for one conversation. Here, we show a bot-bot conversation on the left, which contains 5 exchanges in total. </a:t>
            </a:r>
          </a:p>
          <a:p>
            <a:endParaRPr kumimoji="1" lang="en-US" altLang="zh-CN" dirty="0"/>
          </a:p>
          <a:p>
            <a:r>
              <a:rPr kumimoji="1" lang="en-US" altLang="zh-CN" dirty="0"/>
              <a:t>(Segmentation): The first step is called segmentation. A whole conversation is segmented into different lengths at this stage(e.g., 2,3 and 5 exchanges). A segment is deﬁned as the ﬁrst k exchanges of the dialogue. Thus, an annotator only sees the ﬁrst k exchanges of the conversation. Each segment of the same conversation is rated by a different annotator to avoid that one annotator sees parts of the same conversation multiple times, which would bias the rating.</a:t>
            </a:r>
          </a:p>
          <a:p>
            <a:endParaRPr kumimoji="1" lang="en-US" altLang="zh-CN" dirty="0"/>
          </a:p>
          <a:p>
            <a:r>
              <a:rPr kumimoji="1" lang="en-US" altLang="zh-CN" dirty="0"/>
              <a:t>Annotation: These segments are shown to distinct sets of annotators who judge whether each entity is a bot. As you can see in the figure, the annotators have to decide for each entity in a conversation segment if it is a bot or a human.</a:t>
            </a:r>
            <a:endParaRPr kumimoji="1" lang="zh-CN" altLang="en-US" dirty="0"/>
          </a:p>
        </p:txBody>
      </p:sp>
      <p:sp>
        <p:nvSpPr>
          <p:cNvPr id="4" name="灯片编号占位符 3"/>
          <p:cNvSpPr>
            <a:spLocks noGrp="1"/>
          </p:cNvSpPr>
          <p:nvPr>
            <p:ph type="sldNum" sz="quarter" idx="5"/>
          </p:nvPr>
        </p:nvSpPr>
        <p:spPr/>
        <p:txBody>
          <a:bodyPr/>
          <a:lstStyle/>
          <a:p>
            <a:fld id="{D7EFC7C8-BF96-5E42-BCC0-836F54200893}" type="slidenum">
              <a:rPr kumimoji="1" lang="zh-CN" altLang="en-US" smtClean="0"/>
              <a:t>11</a:t>
            </a:fld>
            <a:endParaRPr kumimoji="1" lang="zh-CN" altLang="en-US"/>
          </a:p>
        </p:txBody>
      </p:sp>
    </p:spTree>
    <p:extLst>
      <p:ext uri="{BB962C8B-B14F-4D97-AF65-F5344CB8AC3E}">
        <p14:creationId xmlns:p14="http://schemas.microsoft.com/office/powerpoint/2010/main" val="484984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fr-FR" altLang="zh-CN" dirty="0"/>
          </a:p>
          <a:p>
            <a:r>
              <a:rPr kumimoji="1" lang="fr-FR" altLang="zh-CN" dirty="0"/>
              <a:t>The winner of segment S </a:t>
            </a:r>
            <a:r>
              <a:rPr kumimoji="1" lang="fr-FR" altLang="zh-CN" dirty="0" err="1"/>
              <a:t>under</a:t>
            </a:r>
            <a:r>
              <a:rPr kumimoji="1" lang="fr-FR" altLang="zh-CN" dirty="0"/>
              <a:t> a </a:t>
            </a:r>
            <a:r>
              <a:rPr kumimoji="1" lang="fr-FR" altLang="zh-CN" dirty="0" err="1"/>
              <a:t>crowdworker’s</a:t>
            </a:r>
            <a:r>
              <a:rPr kumimoji="1" lang="fr-FR" altLang="zh-CN" dirty="0"/>
              <a:t> annotation </a:t>
            </a:r>
            <a:r>
              <a:rPr kumimoji="1" lang="fr-FR" altLang="zh-CN" dirty="0" err="1"/>
              <a:t>is</a:t>
            </a:r>
            <a:r>
              <a:rPr kumimoji="1" lang="fr-FR" altLang="zh-CN" dirty="0"/>
              <a:t> </a:t>
            </a:r>
            <a:r>
              <a:rPr kumimoji="1" lang="fr-FR" altLang="zh-CN" dirty="0" err="1"/>
              <a:t>determined</a:t>
            </a:r>
            <a:r>
              <a:rPr kumimoji="1" lang="fr-FR" altLang="zh-CN" dirty="0"/>
              <a:t> by the </a:t>
            </a:r>
            <a:r>
              <a:rPr kumimoji="1" lang="fr-FR" altLang="zh-CN" dirty="0" err="1"/>
              <a:t>ordering</a:t>
            </a:r>
            <a:r>
              <a:rPr kumimoji="1" lang="fr-FR" altLang="zh-CN" dirty="0"/>
              <a:t> of the labels: human &gt; </a:t>
            </a:r>
            <a:r>
              <a:rPr kumimoji="1" lang="fr-FR" altLang="zh-CN" dirty="0" err="1"/>
              <a:t>unsure</a:t>
            </a:r>
            <a:r>
              <a:rPr kumimoji="1" lang="fr-FR" altLang="zh-CN" dirty="0"/>
              <a:t> &gt; bot. That </a:t>
            </a:r>
            <a:r>
              <a:rPr kumimoji="1" lang="fr-FR" altLang="zh-CN" dirty="0" err="1"/>
              <a:t>is</a:t>
            </a:r>
            <a:r>
              <a:rPr kumimoji="1" lang="fr-FR" altLang="zh-CN" dirty="0"/>
              <a:t>, if bot Bi</a:t>
            </a:r>
            <a:r>
              <a:rPr kumimoji="1" lang="zh-CN" altLang="en-US" dirty="0"/>
              <a:t> </a:t>
            </a:r>
            <a:r>
              <a:rPr kumimoji="1" lang="fr-FR" altLang="zh-CN" dirty="0" err="1"/>
              <a:t>is</a:t>
            </a:r>
            <a:r>
              <a:rPr kumimoji="1" lang="fr-FR" altLang="zh-CN" dirty="0"/>
              <a:t> </a:t>
            </a:r>
            <a:r>
              <a:rPr kumimoji="1" lang="fr-FR" altLang="zh-CN" dirty="0" err="1"/>
              <a:t>assigned</a:t>
            </a:r>
            <a:r>
              <a:rPr kumimoji="1" lang="fr-FR" altLang="zh-CN" dirty="0"/>
              <a:t> the label human and bot </a:t>
            </a:r>
            <a:r>
              <a:rPr kumimoji="1" lang="fr-FR" altLang="zh-CN" dirty="0" err="1"/>
              <a:t>Bj</a:t>
            </a:r>
            <a:r>
              <a:rPr kumimoji="1" lang="fr-FR" altLang="zh-CN" dirty="0"/>
              <a:t> has label bot or </a:t>
            </a:r>
            <a:r>
              <a:rPr kumimoji="1" lang="fr-FR" altLang="zh-CN" dirty="0" err="1"/>
              <a:t>unsure</a:t>
            </a:r>
            <a:r>
              <a:rPr kumimoji="1" lang="fr-FR" altLang="zh-CN" dirty="0"/>
              <a:t>, Bi</a:t>
            </a:r>
            <a:r>
              <a:rPr kumimoji="1" lang="zh-CN" altLang="en-US" dirty="0"/>
              <a:t> </a:t>
            </a:r>
            <a:r>
              <a:rPr kumimoji="1" lang="fr-FR" altLang="zh-CN" dirty="0"/>
              <a:t>has won the segment.</a:t>
            </a:r>
          </a:p>
          <a:p>
            <a:endParaRPr kumimoji="1" lang="fr-FR" altLang="zh-CN" dirty="0"/>
          </a:p>
          <a:p>
            <a:endParaRPr kumimoji="1" lang="fr-FR" altLang="zh-CN" dirty="0"/>
          </a:p>
          <a:p>
            <a:r>
              <a:rPr kumimoji="1" lang="fr-FR" altLang="zh-CN" dirty="0"/>
              <a:t>a </a:t>
            </a:r>
            <a:r>
              <a:rPr kumimoji="1" lang="fr-FR" altLang="zh-CN" dirty="0" err="1"/>
              <a:t>win</a:t>
            </a:r>
            <a:r>
              <a:rPr kumimoji="1" lang="fr-FR" altLang="zh-CN" dirty="0"/>
              <a:t> rate of Bi </a:t>
            </a:r>
            <a:r>
              <a:rPr kumimoji="1" lang="fr-FR" altLang="zh-CN" dirty="0" err="1"/>
              <a:t>against</a:t>
            </a:r>
            <a:r>
              <a:rPr kumimoji="1" lang="fr-FR" altLang="zh-CN" dirty="0"/>
              <a:t> </a:t>
            </a:r>
            <a:r>
              <a:rPr kumimoji="1" lang="fr-FR" altLang="zh-CN" dirty="0" err="1"/>
              <a:t>Bj</a:t>
            </a:r>
            <a:r>
              <a:rPr kumimoji="1" lang="fr-FR" altLang="zh-CN" dirty="0"/>
              <a:t> </a:t>
            </a:r>
            <a:r>
              <a:rPr kumimoji="1" lang="fr-FR" altLang="zh-CN" dirty="0" err="1"/>
              <a:t>is</a:t>
            </a:r>
            <a:r>
              <a:rPr kumimoji="1" lang="fr-FR" altLang="zh-CN" dirty="0"/>
              <a:t> </a:t>
            </a:r>
            <a:r>
              <a:rPr kumimoji="1" lang="fr-FR" altLang="zh-CN" dirty="0" err="1"/>
              <a:t>defined</a:t>
            </a:r>
            <a:r>
              <a:rPr kumimoji="1" lang="fr-FR" altLang="zh-CN" dirty="0"/>
              <a:t> as the formula </a:t>
            </a:r>
            <a:r>
              <a:rPr kumimoji="1" lang="fr-FR" altLang="zh-CN" dirty="0" err="1"/>
              <a:t>here</a:t>
            </a:r>
            <a:r>
              <a:rPr kumimoji="1" lang="fr-FR" altLang="zh-CN" dirty="0"/>
              <a:t>, </a:t>
            </a:r>
            <a:r>
              <a:rPr kumimoji="1" lang="fr-FR" altLang="zh-CN" dirty="0" err="1"/>
              <a:t>we</a:t>
            </a:r>
            <a:r>
              <a:rPr kumimoji="1" lang="fr-FR" altLang="zh-CN" dirty="0"/>
              <a:t> </a:t>
            </a:r>
            <a:r>
              <a:rPr kumimoji="1" lang="fr-FR" altLang="zh-CN" dirty="0" err="1"/>
              <a:t>need</a:t>
            </a:r>
            <a:r>
              <a:rPr kumimoji="1" lang="fr-FR" altLang="zh-CN" dirty="0"/>
              <a:t> to </a:t>
            </a:r>
            <a:r>
              <a:rPr kumimoji="1" lang="fr-FR" altLang="zh-CN" dirty="0" err="1"/>
              <a:t>aggregate</a:t>
            </a:r>
            <a:r>
              <a:rPr kumimoji="1" lang="fr-FR" altLang="zh-CN" dirty="0"/>
              <a:t> the </a:t>
            </a:r>
            <a:r>
              <a:rPr kumimoji="1" lang="fr-FR" altLang="zh-CN" dirty="0" err="1"/>
              <a:t>wins</a:t>
            </a:r>
            <a:r>
              <a:rPr kumimoji="1" lang="fr-FR" altLang="zh-CN" dirty="0"/>
              <a:t> </a:t>
            </a:r>
            <a:r>
              <a:rPr kumimoji="1" lang="fr-FR" altLang="zh-CN" dirty="0" err="1"/>
              <a:t>from</a:t>
            </a:r>
            <a:r>
              <a:rPr kumimoji="1" lang="fr-FR" altLang="zh-CN" dirty="0"/>
              <a:t> all segments of all annotations </a:t>
            </a:r>
            <a:r>
              <a:rPr kumimoji="1" lang="fr-FR" altLang="zh-CN" dirty="0" err="1"/>
              <a:t>stemming</a:t>
            </a:r>
            <a:r>
              <a:rPr kumimoji="1" lang="fr-FR" altLang="zh-CN" dirty="0"/>
              <a:t> </a:t>
            </a:r>
            <a:r>
              <a:rPr kumimoji="1" lang="fr-FR" altLang="zh-CN" dirty="0" err="1"/>
              <a:t>from</a:t>
            </a:r>
            <a:r>
              <a:rPr kumimoji="1" lang="fr-FR" altLang="zh-CN" dirty="0"/>
              <a:t> conversations between bots Bi and </a:t>
            </a:r>
            <a:r>
              <a:rPr kumimoji="1" lang="fr-FR" altLang="zh-CN" dirty="0" err="1"/>
              <a:t>Bj</a:t>
            </a:r>
            <a:r>
              <a:rPr kumimoji="1" lang="fr-FR" altLang="zh-CN" dirty="0"/>
              <a:t>, as the formula shows, WINS (Bi , </a:t>
            </a:r>
            <a:r>
              <a:rPr kumimoji="1" lang="fr-FR" altLang="zh-CN" dirty="0" err="1"/>
              <a:t>Bj</a:t>
            </a:r>
            <a:r>
              <a:rPr kumimoji="1" lang="fr-FR" altLang="zh-CN" dirty="0"/>
              <a:t> ) </a:t>
            </a:r>
            <a:r>
              <a:rPr kumimoji="1" lang="fr-FR" altLang="zh-CN" dirty="0" err="1"/>
              <a:t>denotes</a:t>
            </a:r>
            <a:r>
              <a:rPr kumimoji="1" lang="fr-FR" altLang="zh-CN" dirty="0"/>
              <a:t> the </a:t>
            </a:r>
            <a:r>
              <a:rPr kumimoji="1" lang="fr-FR" altLang="zh-CN" dirty="0" err="1"/>
              <a:t>number</a:t>
            </a:r>
            <a:r>
              <a:rPr kumimoji="1" lang="fr-FR" altLang="zh-CN" dirty="0"/>
              <a:t> of times </a:t>
            </a:r>
            <a:r>
              <a:rPr kumimoji="1" lang="fr-FR" altLang="zh-CN" dirty="0" err="1"/>
              <a:t>that</a:t>
            </a:r>
            <a:r>
              <a:rPr kumimoji="1" lang="fr-FR" altLang="zh-CN" dirty="0"/>
              <a:t> Bi </a:t>
            </a:r>
            <a:r>
              <a:rPr kumimoji="1" lang="fr-FR" altLang="zh-CN" dirty="0" err="1"/>
              <a:t>wins</a:t>
            </a:r>
            <a:r>
              <a:rPr kumimoji="1" lang="fr-FR" altLang="zh-CN" dirty="0"/>
              <a:t> </a:t>
            </a:r>
            <a:r>
              <a:rPr kumimoji="1" lang="fr-FR" altLang="zh-CN" dirty="0" err="1"/>
              <a:t>against</a:t>
            </a:r>
            <a:r>
              <a:rPr kumimoji="1" lang="fr-FR" altLang="zh-CN" dirty="0"/>
              <a:t> </a:t>
            </a:r>
            <a:r>
              <a:rPr kumimoji="1" lang="fr-FR" altLang="zh-CN" dirty="0" err="1"/>
              <a:t>Bj</a:t>
            </a:r>
            <a:r>
              <a:rPr kumimoji="1" lang="fr-FR" altLang="zh-CN" dirty="0"/>
              <a:t>. </a:t>
            </a:r>
          </a:p>
          <a:p>
            <a:endParaRPr kumimoji="1" lang="fr-FR" altLang="zh-CN" dirty="0"/>
          </a:p>
          <a:p>
            <a:r>
              <a:rPr kumimoji="1" lang="fr-FR" altLang="zh-CN" dirty="0"/>
              <a:t>To </a:t>
            </a:r>
            <a:r>
              <a:rPr kumimoji="1" lang="fr-FR" altLang="zh-CN" dirty="0" err="1"/>
              <a:t>create</a:t>
            </a:r>
            <a:r>
              <a:rPr kumimoji="1" lang="fr-FR" altLang="zh-CN" dirty="0"/>
              <a:t> the </a:t>
            </a:r>
            <a:r>
              <a:rPr kumimoji="1" lang="fr-FR" altLang="zh-CN" dirty="0" err="1"/>
              <a:t>ranking</a:t>
            </a:r>
            <a:r>
              <a:rPr kumimoji="1" lang="fr-FR" altLang="zh-CN" dirty="0"/>
              <a:t>, </a:t>
            </a:r>
            <a:r>
              <a:rPr kumimoji="1" lang="fr-FR" altLang="zh-CN" dirty="0" err="1"/>
              <a:t>they</a:t>
            </a:r>
            <a:r>
              <a:rPr kumimoji="1" lang="fr-FR" altLang="zh-CN" dirty="0"/>
              <a:t> </a:t>
            </a:r>
            <a:r>
              <a:rPr kumimoji="1" lang="fr-FR" altLang="zh-CN" dirty="0" err="1"/>
              <a:t>follow</a:t>
            </a:r>
            <a:r>
              <a:rPr kumimoji="1" lang="fr-FR" altLang="zh-CN" dirty="0"/>
              <a:t> an </a:t>
            </a:r>
            <a:r>
              <a:rPr kumimoji="1" lang="fr-FR" altLang="zh-CN" dirty="0" err="1"/>
              <a:t>algorithm</a:t>
            </a:r>
            <a:r>
              <a:rPr kumimoji="1" lang="fr-FR" altLang="zh-CN" dirty="0"/>
              <a:t> based on the </a:t>
            </a:r>
            <a:r>
              <a:rPr kumimoji="1" lang="fr-FR" altLang="zh-CN" dirty="0" err="1"/>
              <a:t>win</a:t>
            </a:r>
            <a:r>
              <a:rPr kumimoji="1" lang="fr-FR" altLang="zh-CN" dirty="0"/>
              <a:t> rate, and </a:t>
            </a:r>
            <a:r>
              <a:rPr kumimoji="1" lang="fr-FR" altLang="zh-CN" dirty="0" err="1"/>
              <a:t>significant</a:t>
            </a:r>
            <a:r>
              <a:rPr kumimoji="1" lang="fr-FR" altLang="zh-CN" dirty="0"/>
              <a:t> </a:t>
            </a:r>
            <a:r>
              <a:rPr kumimoji="1" lang="fr-FR" altLang="zh-CN" dirty="0" err="1"/>
              <a:t>differences</a:t>
            </a:r>
            <a:r>
              <a:rPr kumimoji="1" lang="fr-FR" altLang="zh-CN" dirty="0"/>
              <a:t> in performance are </a:t>
            </a:r>
            <a:r>
              <a:rPr kumimoji="1" lang="fr-FR" altLang="zh-CN" dirty="0" err="1"/>
              <a:t>determined</a:t>
            </a:r>
            <a:r>
              <a:rPr kumimoji="1" lang="fr-FR" altLang="zh-CN" dirty="0"/>
              <a:t> by </a:t>
            </a:r>
            <a:r>
              <a:rPr kumimoji="1" lang="fr-FR" altLang="zh-CN" dirty="0" err="1"/>
              <a:t>bootstrap</a:t>
            </a:r>
            <a:r>
              <a:rPr kumimoji="1" lang="fr-FR" altLang="zh-CN" dirty="0"/>
              <a:t> </a:t>
            </a:r>
            <a:r>
              <a:rPr kumimoji="1" lang="fr-FR" altLang="zh-CN" dirty="0" err="1"/>
              <a:t>sampling</a:t>
            </a:r>
            <a:r>
              <a:rPr kumimoji="1" lang="fr-FR" altLang="zh-CN" dirty="0"/>
              <a:t>. The </a:t>
            </a:r>
            <a:r>
              <a:rPr kumimoji="1" lang="fr-FR" altLang="zh-CN" dirty="0" err="1"/>
              <a:t>result</a:t>
            </a:r>
            <a:r>
              <a:rPr kumimoji="1" lang="fr-FR" altLang="zh-CN" dirty="0"/>
              <a:t> </a:t>
            </a:r>
            <a:r>
              <a:rPr kumimoji="1" lang="fr-FR" altLang="zh-CN" dirty="0" err="1"/>
              <a:t>is</a:t>
            </a:r>
            <a:r>
              <a:rPr kumimoji="1" lang="fr-FR" altLang="zh-CN" dirty="0"/>
              <a:t> a </a:t>
            </a:r>
            <a:r>
              <a:rPr kumimoji="1" lang="fr-FR" altLang="zh-CN" dirty="0" err="1"/>
              <a:t>ranked</a:t>
            </a:r>
            <a:r>
              <a:rPr kumimoji="1" lang="fr-FR" altLang="zh-CN" dirty="0"/>
              <a:t> set of clusters, </a:t>
            </a:r>
            <a:r>
              <a:rPr kumimoji="1" lang="fr-FR" altLang="zh-CN" dirty="0" err="1"/>
              <a:t>where</a:t>
            </a:r>
            <a:r>
              <a:rPr kumimoji="1" lang="fr-FR" altLang="zh-CN" dirty="0"/>
              <a:t> </a:t>
            </a:r>
            <a:r>
              <a:rPr kumimoji="1" lang="fr-FR" altLang="zh-CN" dirty="0" err="1"/>
              <a:t>each</a:t>
            </a:r>
            <a:r>
              <a:rPr kumimoji="1" lang="fr-FR" altLang="zh-CN" dirty="0"/>
              <a:t> cluster </a:t>
            </a:r>
            <a:r>
              <a:rPr kumimoji="1" lang="fr-FR" altLang="zh-CN" dirty="0" err="1"/>
              <a:t>is</a:t>
            </a:r>
            <a:r>
              <a:rPr kumimoji="1" lang="fr-FR" altLang="zh-CN" dirty="0"/>
              <a:t> </a:t>
            </a:r>
            <a:r>
              <a:rPr kumimoji="1" lang="fr-FR" altLang="zh-CN" dirty="0" err="1"/>
              <a:t>composed</a:t>
            </a:r>
            <a:r>
              <a:rPr kumimoji="1" lang="fr-FR" altLang="zh-CN" dirty="0"/>
              <a:t> of </a:t>
            </a:r>
            <a:r>
              <a:rPr kumimoji="1" lang="fr-FR" altLang="zh-CN" dirty="0" err="1"/>
              <a:t>entities</a:t>
            </a:r>
            <a:r>
              <a:rPr kumimoji="1" lang="fr-FR" altLang="zh-CN" dirty="0"/>
              <a:t> </a:t>
            </a:r>
            <a:r>
              <a:rPr kumimoji="1" lang="fr-FR" altLang="zh-CN" dirty="0" err="1"/>
              <a:t>that</a:t>
            </a:r>
            <a:r>
              <a:rPr kumimoji="1" lang="fr-FR" altLang="zh-CN" dirty="0"/>
              <a:t> do not have a </a:t>
            </a:r>
            <a:r>
              <a:rPr kumimoji="1" lang="fr-FR" altLang="zh-CN" dirty="0" err="1"/>
              <a:t>signiﬁcant</a:t>
            </a:r>
            <a:r>
              <a:rPr kumimoji="1" lang="fr-FR" altLang="zh-CN" dirty="0"/>
              <a:t> </a:t>
            </a:r>
            <a:r>
              <a:rPr kumimoji="1" lang="fr-FR" altLang="zh-CN" dirty="0" err="1"/>
              <a:t>difference</a:t>
            </a:r>
            <a:r>
              <a:rPr kumimoji="1" lang="fr-FR" altLang="zh-CN"/>
              <a:t> in performance.</a:t>
            </a:r>
            <a:endParaRPr kumimoji="1" lang="zh-CN" altLang="en-US" dirty="0"/>
          </a:p>
        </p:txBody>
      </p:sp>
      <p:sp>
        <p:nvSpPr>
          <p:cNvPr id="4" name="灯片编号占位符 3"/>
          <p:cNvSpPr>
            <a:spLocks noGrp="1"/>
          </p:cNvSpPr>
          <p:nvPr>
            <p:ph type="sldNum" sz="quarter" idx="5"/>
          </p:nvPr>
        </p:nvSpPr>
        <p:spPr/>
        <p:txBody>
          <a:bodyPr/>
          <a:lstStyle/>
          <a:p>
            <a:fld id="{D7EFC7C8-BF96-5E42-BCC0-836F54200893}" type="slidenum">
              <a:rPr kumimoji="1" lang="zh-CN" altLang="en-US" smtClean="0"/>
              <a:t>12</a:t>
            </a:fld>
            <a:endParaRPr kumimoji="1" lang="zh-CN" altLang="en-US"/>
          </a:p>
        </p:txBody>
      </p:sp>
    </p:spTree>
    <p:extLst>
      <p:ext uri="{BB962C8B-B14F-4D97-AF65-F5344CB8AC3E}">
        <p14:creationId xmlns:p14="http://schemas.microsoft.com/office/powerpoint/2010/main" val="543023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A9729F-374D-A34E-8B76-F29C66E91EF8}"/>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0120F68D-3BD1-2E40-BD34-CB9FB56CF8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1664295C-68BA-D240-949F-B78043F4C99B}"/>
              </a:ext>
            </a:extLst>
          </p:cNvPr>
          <p:cNvSpPr>
            <a:spLocks noGrp="1"/>
          </p:cNvSpPr>
          <p:nvPr>
            <p:ph type="dt" sz="half" idx="10"/>
          </p:nvPr>
        </p:nvSpPr>
        <p:spPr/>
        <p:txBody>
          <a:bodyPr/>
          <a:lstStyle/>
          <a:p>
            <a:fld id="{2E25D172-3BE8-4047-B6C9-D65296AC4029}" type="datetimeFigureOut">
              <a:rPr kumimoji="1" lang="zh-CN" altLang="en-US" smtClean="0"/>
              <a:t>2021/3/13</a:t>
            </a:fld>
            <a:endParaRPr kumimoji="1" lang="zh-CN" altLang="en-US"/>
          </a:p>
        </p:txBody>
      </p:sp>
      <p:sp>
        <p:nvSpPr>
          <p:cNvPr id="5" name="页脚占位符 4">
            <a:extLst>
              <a:ext uri="{FF2B5EF4-FFF2-40B4-BE49-F238E27FC236}">
                <a16:creationId xmlns:a16="http://schemas.microsoft.com/office/drawing/2014/main" id="{3B9048B4-94D0-E044-8E80-E91071C86F0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ACA5D98-5335-5247-892D-DAEC661EC5DF}"/>
              </a:ext>
            </a:extLst>
          </p:cNvPr>
          <p:cNvSpPr>
            <a:spLocks noGrp="1"/>
          </p:cNvSpPr>
          <p:nvPr>
            <p:ph type="sldNum" sz="quarter" idx="12"/>
          </p:nvPr>
        </p:nvSpPr>
        <p:spPr/>
        <p:txBody>
          <a:bodyPr/>
          <a:lstStyle/>
          <a:p>
            <a:fld id="{FCB0FCF2-579D-7C4C-B09C-08097636AC5D}" type="slidenum">
              <a:rPr kumimoji="1" lang="zh-CN" altLang="en-US" smtClean="0"/>
              <a:t>‹#›</a:t>
            </a:fld>
            <a:endParaRPr kumimoji="1" lang="zh-CN" altLang="en-US"/>
          </a:p>
        </p:txBody>
      </p:sp>
    </p:spTree>
    <p:extLst>
      <p:ext uri="{BB962C8B-B14F-4D97-AF65-F5344CB8AC3E}">
        <p14:creationId xmlns:p14="http://schemas.microsoft.com/office/powerpoint/2010/main" val="1972246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5A0ED-6135-134E-B29D-A2357F43A9C1}"/>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9D907A3-816F-D442-8338-044A9225D0B0}"/>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750221A2-0C8D-E745-B3B9-D9B16E04AFDA}"/>
              </a:ext>
            </a:extLst>
          </p:cNvPr>
          <p:cNvSpPr>
            <a:spLocks noGrp="1"/>
          </p:cNvSpPr>
          <p:nvPr>
            <p:ph type="dt" sz="half" idx="10"/>
          </p:nvPr>
        </p:nvSpPr>
        <p:spPr/>
        <p:txBody>
          <a:bodyPr/>
          <a:lstStyle/>
          <a:p>
            <a:fld id="{2E25D172-3BE8-4047-B6C9-D65296AC4029}" type="datetimeFigureOut">
              <a:rPr kumimoji="1" lang="zh-CN" altLang="en-US" smtClean="0"/>
              <a:t>2021/3/13</a:t>
            </a:fld>
            <a:endParaRPr kumimoji="1" lang="zh-CN" altLang="en-US"/>
          </a:p>
        </p:txBody>
      </p:sp>
      <p:sp>
        <p:nvSpPr>
          <p:cNvPr id="5" name="页脚占位符 4">
            <a:extLst>
              <a:ext uri="{FF2B5EF4-FFF2-40B4-BE49-F238E27FC236}">
                <a16:creationId xmlns:a16="http://schemas.microsoft.com/office/drawing/2014/main" id="{7FFD84E6-7B84-654E-9EA7-C18373D9804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522EEF6-037D-3542-B749-ABC8C532AFEE}"/>
              </a:ext>
            </a:extLst>
          </p:cNvPr>
          <p:cNvSpPr>
            <a:spLocks noGrp="1"/>
          </p:cNvSpPr>
          <p:nvPr>
            <p:ph type="sldNum" sz="quarter" idx="12"/>
          </p:nvPr>
        </p:nvSpPr>
        <p:spPr/>
        <p:txBody>
          <a:bodyPr/>
          <a:lstStyle/>
          <a:p>
            <a:fld id="{FCB0FCF2-579D-7C4C-B09C-08097636AC5D}" type="slidenum">
              <a:rPr kumimoji="1" lang="zh-CN" altLang="en-US" smtClean="0"/>
              <a:t>‹#›</a:t>
            </a:fld>
            <a:endParaRPr kumimoji="1" lang="zh-CN" altLang="en-US"/>
          </a:p>
        </p:txBody>
      </p:sp>
    </p:spTree>
    <p:extLst>
      <p:ext uri="{BB962C8B-B14F-4D97-AF65-F5344CB8AC3E}">
        <p14:creationId xmlns:p14="http://schemas.microsoft.com/office/powerpoint/2010/main" val="637826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B5BD84F-1284-B149-AB84-5186F8154006}"/>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D9CC1BB-7EAF-5F48-91AE-108951ECCA28}"/>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AEFDCF14-8AAB-A744-95C7-092B813F9576}"/>
              </a:ext>
            </a:extLst>
          </p:cNvPr>
          <p:cNvSpPr>
            <a:spLocks noGrp="1"/>
          </p:cNvSpPr>
          <p:nvPr>
            <p:ph type="dt" sz="half" idx="10"/>
          </p:nvPr>
        </p:nvSpPr>
        <p:spPr/>
        <p:txBody>
          <a:bodyPr/>
          <a:lstStyle/>
          <a:p>
            <a:fld id="{2E25D172-3BE8-4047-B6C9-D65296AC4029}" type="datetimeFigureOut">
              <a:rPr kumimoji="1" lang="zh-CN" altLang="en-US" smtClean="0"/>
              <a:t>2021/3/13</a:t>
            </a:fld>
            <a:endParaRPr kumimoji="1" lang="zh-CN" altLang="en-US"/>
          </a:p>
        </p:txBody>
      </p:sp>
      <p:sp>
        <p:nvSpPr>
          <p:cNvPr id="5" name="页脚占位符 4">
            <a:extLst>
              <a:ext uri="{FF2B5EF4-FFF2-40B4-BE49-F238E27FC236}">
                <a16:creationId xmlns:a16="http://schemas.microsoft.com/office/drawing/2014/main" id="{A9709F59-AA6C-0E4D-9425-FA2C460446A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850853B-6EC3-0A43-AE46-EC11DC63B2CE}"/>
              </a:ext>
            </a:extLst>
          </p:cNvPr>
          <p:cNvSpPr>
            <a:spLocks noGrp="1"/>
          </p:cNvSpPr>
          <p:nvPr>
            <p:ph type="sldNum" sz="quarter" idx="12"/>
          </p:nvPr>
        </p:nvSpPr>
        <p:spPr/>
        <p:txBody>
          <a:bodyPr/>
          <a:lstStyle/>
          <a:p>
            <a:fld id="{FCB0FCF2-579D-7C4C-B09C-08097636AC5D}" type="slidenum">
              <a:rPr kumimoji="1" lang="zh-CN" altLang="en-US" smtClean="0"/>
              <a:t>‹#›</a:t>
            </a:fld>
            <a:endParaRPr kumimoji="1" lang="zh-CN" altLang="en-US"/>
          </a:p>
        </p:txBody>
      </p:sp>
    </p:spTree>
    <p:extLst>
      <p:ext uri="{BB962C8B-B14F-4D97-AF65-F5344CB8AC3E}">
        <p14:creationId xmlns:p14="http://schemas.microsoft.com/office/powerpoint/2010/main" val="1401003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DDF267-88E1-3D46-8069-1AA40CDDEDC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BFD3A4B-B883-6645-A1D6-2ABEACCD0053}"/>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1408A623-DDC9-514B-B394-C1E33220D015}"/>
              </a:ext>
            </a:extLst>
          </p:cNvPr>
          <p:cNvSpPr>
            <a:spLocks noGrp="1"/>
          </p:cNvSpPr>
          <p:nvPr>
            <p:ph type="dt" sz="half" idx="10"/>
          </p:nvPr>
        </p:nvSpPr>
        <p:spPr/>
        <p:txBody>
          <a:bodyPr/>
          <a:lstStyle/>
          <a:p>
            <a:fld id="{2E25D172-3BE8-4047-B6C9-D65296AC4029}" type="datetimeFigureOut">
              <a:rPr kumimoji="1" lang="zh-CN" altLang="en-US" smtClean="0"/>
              <a:t>2021/3/13</a:t>
            </a:fld>
            <a:endParaRPr kumimoji="1" lang="zh-CN" altLang="en-US"/>
          </a:p>
        </p:txBody>
      </p:sp>
      <p:sp>
        <p:nvSpPr>
          <p:cNvPr id="5" name="页脚占位符 4">
            <a:extLst>
              <a:ext uri="{FF2B5EF4-FFF2-40B4-BE49-F238E27FC236}">
                <a16:creationId xmlns:a16="http://schemas.microsoft.com/office/drawing/2014/main" id="{7B1A1B17-E0AF-4348-98C2-C1F4734C82F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785C157-14C9-CE44-95AE-6188ABA05357}"/>
              </a:ext>
            </a:extLst>
          </p:cNvPr>
          <p:cNvSpPr>
            <a:spLocks noGrp="1"/>
          </p:cNvSpPr>
          <p:nvPr>
            <p:ph type="sldNum" sz="quarter" idx="12"/>
          </p:nvPr>
        </p:nvSpPr>
        <p:spPr/>
        <p:txBody>
          <a:bodyPr/>
          <a:lstStyle/>
          <a:p>
            <a:fld id="{FCB0FCF2-579D-7C4C-B09C-08097636AC5D}" type="slidenum">
              <a:rPr kumimoji="1" lang="zh-CN" altLang="en-US" smtClean="0"/>
              <a:t>‹#›</a:t>
            </a:fld>
            <a:endParaRPr kumimoji="1" lang="zh-CN" altLang="en-US"/>
          </a:p>
        </p:txBody>
      </p:sp>
    </p:spTree>
    <p:extLst>
      <p:ext uri="{BB962C8B-B14F-4D97-AF65-F5344CB8AC3E}">
        <p14:creationId xmlns:p14="http://schemas.microsoft.com/office/powerpoint/2010/main" val="2527927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27B3D-6612-B34C-A04E-F9E150A47705}"/>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8D4C3642-65F1-974B-9872-5FDCE7CF0F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2FF41332-00B0-6247-A47E-AE190D67B9F9}"/>
              </a:ext>
            </a:extLst>
          </p:cNvPr>
          <p:cNvSpPr>
            <a:spLocks noGrp="1"/>
          </p:cNvSpPr>
          <p:nvPr>
            <p:ph type="dt" sz="half" idx="10"/>
          </p:nvPr>
        </p:nvSpPr>
        <p:spPr/>
        <p:txBody>
          <a:bodyPr/>
          <a:lstStyle/>
          <a:p>
            <a:fld id="{2E25D172-3BE8-4047-B6C9-D65296AC4029}" type="datetimeFigureOut">
              <a:rPr kumimoji="1" lang="zh-CN" altLang="en-US" smtClean="0"/>
              <a:t>2021/3/13</a:t>
            </a:fld>
            <a:endParaRPr kumimoji="1" lang="zh-CN" altLang="en-US"/>
          </a:p>
        </p:txBody>
      </p:sp>
      <p:sp>
        <p:nvSpPr>
          <p:cNvPr id="5" name="页脚占位符 4">
            <a:extLst>
              <a:ext uri="{FF2B5EF4-FFF2-40B4-BE49-F238E27FC236}">
                <a16:creationId xmlns:a16="http://schemas.microsoft.com/office/drawing/2014/main" id="{D575C7E3-F1C0-6648-A289-2BC72DD6668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C34126B-7B82-604B-B4C6-59D004CF1FE2}"/>
              </a:ext>
            </a:extLst>
          </p:cNvPr>
          <p:cNvSpPr>
            <a:spLocks noGrp="1"/>
          </p:cNvSpPr>
          <p:nvPr>
            <p:ph type="sldNum" sz="quarter" idx="12"/>
          </p:nvPr>
        </p:nvSpPr>
        <p:spPr/>
        <p:txBody>
          <a:bodyPr/>
          <a:lstStyle/>
          <a:p>
            <a:fld id="{FCB0FCF2-579D-7C4C-B09C-08097636AC5D}" type="slidenum">
              <a:rPr kumimoji="1" lang="zh-CN" altLang="en-US" smtClean="0"/>
              <a:t>‹#›</a:t>
            </a:fld>
            <a:endParaRPr kumimoji="1" lang="zh-CN" altLang="en-US"/>
          </a:p>
        </p:txBody>
      </p:sp>
    </p:spTree>
    <p:extLst>
      <p:ext uri="{BB962C8B-B14F-4D97-AF65-F5344CB8AC3E}">
        <p14:creationId xmlns:p14="http://schemas.microsoft.com/office/powerpoint/2010/main" val="501941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69A85-DF55-C44D-9154-87694817CA8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A96A535-8ADE-4144-A195-9C5BB66C959B}"/>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1FA37069-1E20-B54B-9D8B-950DD9C8AF1A}"/>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1CF771D6-299B-2B40-B570-3ACE49AF4C24}"/>
              </a:ext>
            </a:extLst>
          </p:cNvPr>
          <p:cNvSpPr>
            <a:spLocks noGrp="1"/>
          </p:cNvSpPr>
          <p:nvPr>
            <p:ph type="dt" sz="half" idx="10"/>
          </p:nvPr>
        </p:nvSpPr>
        <p:spPr/>
        <p:txBody>
          <a:bodyPr/>
          <a:lstStyle/>
          <a:p>
            <a:fld id="{2E25D172-3BE8-4047-B6C9-D65296AC4029}" type="datetimeFigureOut">
              <a:rPr kumimoji="1" lang="zh-CN" altLang="en-US" smtClean="0"/>
              <a:t>2021/3/13</a:t>
            </a:fld>
            <a:endParaRPr kumimoji="1" lang="zh-CN" altLang="en-US"/>
          </a:p>
        </p:txBody>
      </p:sp>
      <p:sp>
        <p:nvSpPr>
          <p:cNvPr id="6" name="页脚占位符 5">
            <a:extLst>
              <a:ext uri="{FF2B5EF4-FFF2-40B4-BE49-F238E27FC236}">
                <a16:creationId xmlns:a16="http://schemas.microsoft.com/office/drawing/2014/main" id="{BBF6C933-5951-2D4E-951E-DC4C60725DB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CB4BEA4-FBB6-8847-B5BE-65F1DDBD5BF1}"/>
              </a:ext>
            </a:extLst>
          </p:cNvPr>
          <p:cNvSpPr>
            <a:spLocks noGrp="1"/>
          </p:cNvSpPr>
          <p:nvPr>
            <p:ph type="sldNum" sz="quarter" idx="12"/>
          </p:nvPr>
        </p:nvSpPr>
        <p:spPr/>
        <p:txBody>
          <a:bodyPr/>
          <a:lstStyle/>
          <a:p>
            <a:fld id="{FCB0FCF2-579D-7C4C-B09C-08097636AC5D}" type="slidenum">
              <a:rPr kumimoji="1" lang="zh-CN" altLang="en-US" smtClean="0"/>
              <a:t>‹#›</a:t>
            </a:fld>
            <a:endParaRPr kumimoji="1" lang="zh-CN" altLang="en-US"/>
          </a:p>
        </p:txBody>
      </p:sp>
    </p:spTree>
    <p:extLst>
      <p:ext uri="{BB962C8B-B14F-4D97-AF65-F5344CB8AC3E}">
        <p14:creationId xmlns:p14="http://schemas.microsoft.com/office/powerpoint/2010/main" val="2968707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2991B3-84BB-4249-A93F-3B9456F087EB}"/>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DF375C3-223A-7F47-93E4-CE2213C440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C006032A-EE03-A44C-B948-E37C7188E826}"/>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B407947E-BE3C-8947-81B0-02D466C011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67133CE6-0816-FE44-8FCC-59DB59087EB2}"/>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315D1250-B2DC-4241-A6E7-97791FF2F740}"/>
              </a:ext>
            </a:extLst>
          </p:cNvPr>
          <p:cNvSpPr>
            <a:spLocks noGrp="1"/>
          </p:cNvSpPr>
          <p:nvPr>
            <p:ph type="dt" sz="half" idx="10"/>
          </p:nvPr>
        </p:nvSpPr>
        <p:spPr/>
        <p:txBody>
          <a:bodyPr/>
          <a:lstStyle/>
          <a:p>
            <a:fld id="{2E25D172-3BE8-4047-B6C9-D65296AC4029}" type="datetimeFigureOut">
              <a:rPr kumimoji="1" lang="zh-CN" altLang="en-US" smtClean="0"/>
              <a:t>2021/3/13</a:t>
            </a:fld>
            <a:endParaRPr kumimoji="1" lang="zh-CN" altLang="en-US"/>
          </a:p>
        </p:txBody>
      </p:sp>
      <p:sp>
        <p:nvSpPr>
          <p:cNvPr id="8" name="页脚占位符 7">
            <a:extLst>
              <a:ext uri="{FF2B5EF4-FFF2-40B4-BE49-F238E27FC236}">
                <a16:creationId xmlns:a16="http://schemas.microsoft.com/office/drawing/2014/main" id="{B7A4DD6E-BCC5-2940-80B4-8AF793334406}"/>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CFBE3C79-305E-A340-AA36-0AF235386183}"/>
              </a:ext>
            </a:extLst>
          </p:cNvPr>
          <p:cNvSpPr>
            <a:spLocks noGrp="1"/>
          </p:cNvSpPr>
          <p:nvPr>
            <p:ph type="sldNum" sz="quarter" idx="12"/>
          </p:nvPr>
        </p:nvSpPr>
        <p:spPr/>
        <p:txBody>
          <a:bodyPr/>
          <a:lstStyle/>
          <a:p>
            <a:fld id="{FCB0FCF2-579D-7C4C-B09C-08097636AC5D}" type="slidenum">
              <a:rPr kumimoji="1" lang="zh-CN" altLang="en-US" smtClean="0"/>
              <a:t>‹#›</a:t>
            </a:fld>
            <a:endParaRPr kumimoji="1" lang="zh-CN" altLang="en-US"/>
          </a:p>
        </p:txBody>
      </p:sp>
    </p:spTree>
    <p:extLst>
      <p:ext uri="{BB962C8B-B14F-4D97-AF65-F5344CB8AC3E}">
        <p14:creationId xmlns:p14="http://schemas.microsoft.com/office/powerpoint/2010/main" val="1053514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6E61FA-47BE-BB46-AF06-621D4702B0D5}"/>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A27AEE1B-09F0-A240-8B70-505F4E5C9909}"/>
              </a:ext>
            </a:extLst>
          </p:cNvPr>
          <p:cNvSpPr>
            <a:spLocks noGrp="1"/>
          </p:cNvSpPr>
          <p:nvPr>
            <p:ph type="dt" sz="half" idx="10"/>
          </p:nvPr>
        </p:nvSpPr>
        <p:spPr/>
        <p:txBody>
          <a:bodyPr/>
          <a:lstStyle/>
          <a:p>
            <a:fld id="{2E25D172-3BE8-4047-B6C9-D65296AC4029}" type="datetimeFigureOut">
              <a:rPr kumimoji="1" lang="zh-CN" altLang="en-US" smtClean="0"/>
              <a:t>2021/3/13</a:t>
            </a:fld>
            <a:endParaRPr kumimoji="1" lang="zh-CN" altLang="en-US"/>
          </a:p>
        </p:txBody>
      </p:sp>
      <p:sp>
        <p:nvSpPr>
          <p:cNvPr id="4" name="页脚占位符 3">
            <a:extLst>
              <a:ext uri="{FF2B5EF4-FFF2-40B4-BE49-F238E27FC236}">
                <a16:creationId xmlns:a16="http://schemas.microsoft.com/office/drawing/2014/main" id="{8D8652AB-42F5-FA47-B22E-4144D5CEFA8B}"/>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1B9BE1CA-351A-4D4D-9533-A40D34076C63}"/>
              </a:ext>
            </a:extLst>
          </p:cNvPr>
          <p:cNvSpPr>
            <a:spLocks noGrp="1"/>
          </p:cNvSpPr>
          <p:nvPr>
            <p:ph type="sldNum" sz="quarter" idx="12"/>
          </p:nvPr>
        </p:nvSpPr>
        <p:spPr/>
        <p:txBody>
          <a:bodyPr/>
          <a:lstStyle/>
          <a:p>
            <a:fld id="{FCB0FCF2-579D-7C4C-B09C-08097636AC5D}" type="slidenum">
              <a:rPr kumimoji="1" lang="zh-CN" altLang="en-US" smtClean="0"/>
              <a:t>‹#›</a:t>
            </a:fld>
            <a:endParaRPr kumimoji="1" lang="zh-CN" altLang="en-US"/>
          </a:p>
        </p:txBody>
      </p:sp>
    </p:spTree>
    <p:extLst>
      <p:ext uri="{BB962C8B-B14F-4D97-AF65-F5344CB8AC3E}">
        <p14:creationId xmlns:p14="http://schemas.microsoft.com/office/powerpoint/2010/main" val="1419666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C2D9810-162D-D44D-8FE0-5BA4A2D053D9}"/>
              </a:ext>
            </a:extLst>
          </p:cNvPr>
          <p:cNvSpPr>
            <a:spLocks noGrp="1"/>
          </p:cNvSpPr>
          <p:nvPr>
            <p:ph type="dt" sz="half" idx="10"/>
          </p:nvPr>
        </p:nvSpPr>
        <p:spPr/>
        <p:txBody>
          <a:bodyPr/>
          <a:lstStyle/>
          <a:p>
            <a:fld id="{2E25D172-3BE8-4047-B6C9-D65296AC4029}" type="datetimeFigureOut">
              <a:rPr kumimoji="1" lang="zh-CN" altLang="en-US" smtClean="0"/>
              <a:t>2021/3/13</a:t>
            </a:fld>
            <a:endParaRPr kumimoji="1" lang="zh-CN" altLang="en-US"/>
          </a:p>
        </p:txBody>
      </p:sp>
      <p:sp>
        <p:nvSpPr>
          <p:cNvPr id="3" name="页脚占位符 2">
            <a:extLst>
              <a:ext uri="{FF2B5EF4-FFF2-40B4-BE49-F238E27FC236}">
                <a16:creationId xmlns:a16="http://schemas.microsoft.com/office/drawing/2014/main" id="{9684D040-9FD9-5B45-84EC-C31671B43048}"/>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A7E9E17C-BC6C-D942-BE8D-FAA46D2A0EFA}"/>
              </a:ext>
            </a:extLst>
          </p:cNvPr>
          <p:cNvSpPr>
            <a:spLocks noGrp="1"/>
          </p:cNvSpPr>
          <p:nvPr>
            <p:ph type="sldNum" sz="quarter" idx="12"/>
          </p:nvPr>
        </p:nvSpPr>
        <p:spPr/>
        <p:txBody>
          <a:bodyPr/>
          <a:lstStyle/>
          <a:p>
            <a:fld id="{FCB0FCF2-579D-7C4C-B09C-08097636AC5D}" type="slidenum">
              <a:rPr kumimoji="1" lang="zh-CN" altLang="en-US" smtClean="0"/>
              <a:t>‹#›</a:t>
            </a:fld>
            <a:endParaRPr kumimoji="1" lang="zh-CN" altLang="en-US"/>
          </a:p>
        </p:txBody>
      </p:sp>
    </p:spTree>
    <p:extLst>
      <p:ext uri="{BB962C8B-B14F-4D97-AF65-F5344CB8AC3E}">
        <p14:creationId xmlns:p14="http://schemas.microsoft.com/office/powerpoint/2010/main" val="4006755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7CF26-06F0-1242-BFDF-93746C047AB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6C76AAB8-038A-D84E-92EF-0E68D962B0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E256F539-178C-7744-907E-2E8DC6ED16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21A36DD7-4769-8F49-89E7-D7D72B8C926A}"/>
              </a:ext>
            </a:extLst>
          </p:cNvPr>
          <p:cNvSpPr>
            <a:spLocks noGrp="1"/>
          </p:cNvSpPr>
          <p:nvPr>
            <p:ph type="dt" sz="half" idx="10"/>
          </p:nvPr>
        </p:nvSpPr>
        <p:spPr/>
        <p:txBody>
          <a:bodyPr/>
          <a:lstStyle/>
          <a:p>
            <a:fld id="{2E25D172-3BE8-4047-B6C9-D65296AC4029}" type="datetimeFigureOut">
              <a:rPr kumimoji="1" lang="zh-CN" altLang="en-US" smtClean="0"/>
              <a:t>2021/3/13</a:t>
            </a:fld>
            <a:endParaRPr kumimoji="1" lang="zh-CN" altLang="en-US"/>
          </a:p>
        </p:txBody>
      </p:sp>
      <p:sp>
        <p:nvSpPr>
          <p:cNvPr id="6" name="页脚占位符 5">
            <a:extLst>
              <a:ext uri="{FF2B5EF4-FFF2-40B4-BE49-F238E27FC236}">
                <a16:creationId xmlns:a16="http://schemas.microsoft.com/office/drawing/2014/main" id="{8A2A4341-2840-B842-A40A-9B4D399877C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D00D119-F133-794E-ADB0-7EEAF71F6F9F}"/>
              </a:ext>
            </a:extLst>
          </p:cNvPr>
          <p:cNvSpPr>
            <a:spLocks noGrp="1"/>
          </p:cNvSpPr>
          <p:nvPr>
            <p:ph type="sldNum" sz="quarter" idx="12"/>
          </p:nvPr>
        </p:nvSpPr>
        <p:spPr/>
        <p:txBody>
          <a:bodyPr/>
          <a:lstStyle/>
          <a:p>
            <a:fld id="{FCB0FCF2-579D-7C4C-B09C-08097636AC5D}" type="slidenum">
              <a:rPr kumimoji="1" lang="zh-CN" altLang="en-US" smtClean="0"/>
              <a:t>‹#›</a:t>
            </a:fld>
            <a:endParaRPr kumimoji="1" lang="zh-CN" altLang="en-US"/>
          </a:p>
        </p:txBody>
      </p:sp>
    </p:spTree>
    <p:extLst>
      <p:ext uri="{BB962C8B-B14F-4D97-AF65-F5344CB8AC3E}">
        <p14:creationId xmlns:p14="http://schemas.microsoft.com/office/powerpoint/2010/main" val="3575446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40E044-5ACB-D743-A63E-E5697766829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E09B84E1-E588-BB4D-9D3B-5B73713628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985A54FC-1482-514F-B35F-C32DC1899B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ABF2741A-D20B-C34E-A739-97BC06F5FA69}"/>
              </a:ext>
            </a:extLst>
          </p:cNvPr>
          <p:cNvSpPr>
            <a:spLocks noGrp="1"/>
          </p:cNvSpPr>
          <p:nvPr>
            <p:ph type="dt" sz="half" idx="10"/>
          </p:nvPr>
        </p:nvSpPr>
        <p:spPr/>
        <p:txBody>
          <a:bodyPr/>
          <a:lstStyle/>
          <a:p>
            <a:fld id="{2E25D172-3BE8-4047-B6C9-D65296AC4029}" type="datetimeFigureOut">
              <a:rPr kumimoji="1" lang="zh-CN" altLang="en-US" smtClean="0"/>
              <a:t>2021/3/13</a:t>
            </a:fld>
            <a:endParaRPr kumimoji="1" lang="zh-CN" altLang="en-US"/>
          </a:p>
        </p:txBody>
      </p:sp>
      <p:sp>
        <p:nvSpPr>
          <p:cNvPr id="6" name="页脚占位符 5">
            <a:extLst>
              <a:ext uri="{FF2B5EF4-FFF2-40B4-BE49-F238E27FC236}">
                <a16:creationId xmlns:a16="http://schemas.microsoft.com/office/drawing/2014/main" id="{8AE34AE8-CC4A-FB45-B78A-EB0D54F359D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5A6CD7C-B21D-F84A-8345-31773C6D2B17}"/>
              </a:ext>
            </a:extLst>
          </p:cNvPr>
          <p:cNvSpPr>
            <a:spLocks noGrp="1"/>
          </p:cNvSpPr>
          <p:nvPr>
            <p:ph type="sldNum" sz="quarter" idx="12"/>
          </p:nvPr>
        </p:nvSpPr>
        <p:spPr/>
        <p:txBody>
          <a:bodyPr/>
          <a:lstStyle/>
          <a:p>
            <a:fld id="{FCB0FCF2-579D-7C4C-B09C-08097636AC5D}" type="slidenum">
              <a:rPr kumimoji="1" lang="zh-CN" altLang="en-US" smtClean="0"/>
              <a:t>‹#›</a:t>
            </a:fld>
            <a:endParaRPr kumimoji="1" lang="zh-CN" altLang="en-US"/>
          </a:p>
        </p:txBody>
      </p:sp>
    </p:spTree>
    <p:extLst>
      <p:ext uri="{BB962C8B-B14F-4D97-AF65-F5344CB8AC3E}">
        <p14:creationId xmlns:p14="http://schemas.microsoft.com/office/powerpoint/2010/main" val="6688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705E812-357C-A94C-86BE-521BDC3D0E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7D02E63A-1082-B84E-8AE1-86282EFDF2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AE18CE2B-D5FD-4547-9A2A-755A77C327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25D172-3BE8-4047-B6C9-D65296AC4029}" type="datetimeFigureOut">
              <a:rPr kumimoji="1" lang="zh-CN" altLang="en-US" smtClean="0"/>
              <a:t>2021/3/13</a:t>
            </a:fld>
            <a:endParaRPr kumimoji="1" lang="zh-CN" altLang="en-US"/>
          </a:p>
        </p:txBody>
      </p:sp>
      <p:sp>
        <p:nvSpPr>
          <p:cNvPr id="5" name="页脚占位符 4">
            <a:extLst>
              <a:ext uri="{FF2B5EF4-FFF2-40B4-BE49-F238E27FC236}">
                <a16:creationId xmlns:a16="http://schemas.microsoft.com/office/drawing/2014/main" id="{52EB2F9A-62ED-5B49-96B2-3E2303A317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F518B7DC-EA24-DE4F-972E-87D6588B27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B0FCF2-579D-7C4C-B09C-08097636AC5D}" type="slidenum">
              <a:rPr kumimoji="1" lang="zh-CN" altLang="en-US" smtClean="0"/>
              <a:t>‹#›</a:t>
            </a:fld>
            <a:endParaRPr kumimoji="1" lang="zh-CN" altLang="en-US"/>
          </a:p>
        </p:txBody>
      </p:sp>
    </p:spTree>
    <p:extLst>
      <p:ext uri="{BB962C8B-B14F-4D97-AF65-F5344CB8AC3E}">
        <p14:creationId xmlns:p14="http://schemas.microsoft.com/office/powerpoint/2010/main" val="677220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D898BA-10CE-4949-BCBC-871B7A0B8547}"/>
              </a:ext>
            </a:extLst>
          </p:cNvPr>
          <p:cNvSpPr>
            <a:spLocks noGrp="1"/>
          </p:cNvSpPr>
          <p:nvPr>
            <p:ph type="ctrTitle"/>
          </p:nvPr>
        </p:nvSpPr>
        <p:spPr>
          <a:xfrm>
            <a:off x="1524000" y="466381"/>
            <a:ext cx="9144000" cy="2387600"/>
          </a:xfrm>
        </p:spPr>
        <p:txBody>
          <a:bodyPr>
            <a:normAutofit fontScale="90000"/>
          </a:bodyPr>
          <a:lstStyle/>
          <a:p>
            <a:r>
              <a:rPr kumimoji="1" lang="en-US" altLang="zh-CN" dirty="0">
                <a:latin typeface="Times New Roman" panose="02020603050405020304" pitchFamily="18" charset="0"/>
                <a:cs typeface="Times New Roman" panose="02020603050405020304" pitchFamily="18" charset="0"/>
              </a:rPr>
              <a:t>Survey on Evaluation Approaches for </a:t>
            </a:r>
            <a:br>
              <a:rPr kumimoji="1" lang="en-US" altLang="zh-CN" dirty="0">
                <a:latin typeface="Times New Roman" panose="02020603050405020304" pitchFamily="18" charset="0"/>
                <a:cs typeface="Times New Roman" panose="02020603050405020304" pitchFamily="18" charset="0"/>
              </a:rPr>
            </a:br>
            <a:r>
              <a:rPr kumimoji="1" lang="fr-FR" altLang="zh-CN" dirty="0">
                <a:latin typeface="Times New Roman" panose="02020603050405020304" pitchFamily="18" charset="0"/>
                <a:cs typeface="Times New Roman" panose="02020603050405020304" pitchFamily="18" charset="0"/>
              </a:rPr>
              <a:t>O</a:t>
            </a:r>
            <a:r>
              <a:rPr lang="fr-FR" altLang="zh-CN" dirty="0">
                <a:latin typeface="Times New Roman" panose="02020603050405020304" pitchFamily="18" charset="0"/>
                <a:cs typeface="Times New Roman" panose="02020603050405020304" pitchFamily="18" charset="0"/>
              </a:rPr>
              <a:t>pen-domain</a:t>
            </a:r>
            <a:r>
              <a:rPr lang="fr-FR" altLang="zh-CN" dirty="0"/>
              <a:t> </a:t>
            </a:r>
            <a:r>
              <a:rPr kumimoji="1" lang="en-US" altLang="zh-CN" dirty="0">
                <a:latin typeface="Times New Roman" panose="02020603050405020304" pitchFamily="18" charset="0"/>
                <a:cs typeface="Times New Roman" panose="02020603050405020304" pitchFamily="18" charset="0"/>
              </a:rPr>
              <a:t>Dialogue Systems  </a:t>
            </a:r>
            <a:endParaRPr kumimoji="1" lang="zh-CN" altLang="en-US"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F45A22EC-18F0-2A42-83EA-5647942DF69D}"/>
              </a:ext>
            </a:extLst>
          </p:cNvPr>
          <p:cNvSpPr>
            <a:spLocks noGrp="1"/>
          </p:cNvSpPr>
          <p:nvPr>
            <p:ph type="subTitle" idx="1"/>
          </p:nvPr>
        </p:nvSpPr>
        <p:spPr>
          <a:xfrm>
            <a:off x="2736574" y="6206090"/>
            <a:ext cx="9144000" cy="1655762"/>
          </a:xfrm>
        </p:spPr>
        <p:txBody>
          <a:bodyPr/>
          <a:lstStyle/>
          <a:p>
            <a:pPr algn="r"/>
            <a:r>
              <a:rPr kumimoji="1" lang="en-US" altLang="zh-CN" dirty="0">
                <a:latin typeface="Times New Roman" panose="02020603050405020304" pitchFamily="18" charset="0"/>
                <a:cs typeface="Times New Roman" panose="02020603050405020304" pitchFamily="18" charset="0"/>
              </a:rPr>
              <a:t>By Ruolan YANG, 2021.3.17</a:t>
            </a:r>
            <a:endParaRPr kumimoji="1" lang="zh-CN" altLang="en-US"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2763B491-45C2-024C-9BC8-57B9012199F9}"/>
              </a:ext>
            </a:extLst>
          </p:cNvPr>
          <p:cNvPicPr>
            <a:picLocks noChangeAspect="1"/>
          </p:cNvPicPr>
          <p:nvPr/>
        </p:nvPicPr>
        <p:blipFill>
          <a:blip r:embed="rId2"/>
          <a:stretch>
            <a:fillRect/>
          </a:stretch>
        </p:blipFill>
        <p:spPr>
          <a:xfrm>
            <a:off x="4400550" y="3348935"/>
            <a:ext cx="3390900" cy="2362200"/>
          </a:xfrm>
          <a:prstGeom prst="rect">
            <a:avLst/>
          </a:prstGeom>
        </p:spPr>
      </p:pic>
    </p:spTree>
    <p:extLst>
      <p:ext uri="{BB962C8B-B14F-4D97-AF65-F5344CB8AC3E}">
        <p14:creationId xmlns:p14="http://schemas.microsoft.com/office/powerpoint/2010/main" val="1249128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378DF7C-8220-C54E-9932-506DF2E36D91}"/>
              </a:ext>
            </a:extLst>
          </p:cNvPr>
          <p:cNvSpPr>
            <a:spLocks noGrp="1"/>
          </p:cNvSpPr>
          <p:nvPr>
            <p:ph idx="1"/>
          </p:nvPr>
        </p:nvSpPr>
        <p:spPr>
          <a:xfrm>
            <a:off x="838200" y="530948"/>
            <a:ext cx="10515600" cy="5710825"/>
          </a:xfrm>
        </p:spPr>
        <p:txBody>
          <a:bodyPr>
            <a:normAutofit/>
          </a:bodyPr>
          <a:lstStyle/>
          <a:p>
            <a:pPr marL="0" indent="0">
              <a:buNone/>
            </a:pPr>
            <a:r>
              <a:rPr kumimoji="1" lang="fr-FR" altLang="zh-CN" sz="3600" dirty="0">
                <a:latin typeface="Times New Roman" panose="02020603050405020304" pitchFamily="18" charset="0"/>
                <a:cs typeface="Times New Roman" panose="02020603050405020304" pitchFamily="18" charset="0"/>
              </a:rPr>
              <a:t>Spot The Bot: </a:t>
            </a:r>
            <a:r>
              <a:rPr kumimoji="1" lang="fr-FR" altLang="zh-CN" dirty="0">
                <a:latin typeface="Times New Roman" panose="02020603050405020304" pitchFamily="18" charset="0"/>
                <a:cs typeface="Times New Roman" panose="02020603050405020304" pitchFamily="18" charset="0"/>
              </a:rPr>
              <a:t>A </a:t>
            </a:r>
            <a:r>
              <a:rPr kumimoji="1" lang="fr-FR" altLang="zh-CN" dirty="0" err="1">
                <a:latin typeface="Times New Roman" panose="02020603050405020304" pitchFamily="18" charset="0"/>
                <a:cs typeface="Times New Roman" panose="02020603050405020304" pitchFamily="18" charset="0"/>
              </a:rPr>
              <a:t>Robust</a:t>
            </a:r>
            <a:r>
              <a:rPr kumimoji="1" lang="fr-FR" altLang="zh-CN" dirty="0">
                <a:latin typeface="Times New Roman" panose="02020603050405020304" pitchFamily="18" charset="0"/>
                <a:cs typeface="Times New Roman" panose="02020603050405020304" pitchFamily="18" charset="0"/>
              </a:rPr>
              <a:t> and </a:t>
            </a:r>
            <a:r>
              <a:rPr kumimoji="1" lang="fr-FR" altLang="zh-CN" dirty="0" err="1">
                <a:latin typeface="Times New Roman" panose="02020603050405020304" pitchFamily="18" charset="0"/>
                <a:cs typeface="Times New Roman" panose="02020603050405020304" pitchFamily="18" charset="0"/>
              </a:rPr>
              <a:t>Efﬁcient</a:t>
            </a:r>
            <a:r>
              <a:rPr kumimoji="1" lang="fr-FR" altLang="zh-CN" dirty="0">
                <a:latin typeface="Times New Roman" panose="02020603050405020304" pitchFamily="18" charset="0"/>
                <a:cs typeface="Times New Roman" panose="02020603050405020304" pitchFamily="18" charset="0"/>
              </a:rPr>
              <a:t> Framework for the Evaluation of </a:t>
            </a:r>
            <a:r>
              <a:rPr kumimoji="1" lang="fr-FR" altLang="zh-CN" dirty="0" err="1">
                <a:latin typeface="Times New Roman" panose="02020603050405020304" pitchFamily="18" charset="0"/>
                <a:cs typeface="Times New Roman" panose="02020603050405020304" pitchFamily="18" charset="0"/>
              </a:rPr>
              <a:t>Conversational</a:t>
            </a:r>
            <a:r>
              <a:rPr kumimoji="1" lang="fr-FR" altLang="zh-CN" dirty="0">
                <a:latin typeface="Times New Roman" panose="02020603050405020304" pitchFamily="18" charset="0"/>
                <a:cs typeface="Times New Roman" panose="02020603050405020304" pitchFamily="18" charset="0"/>
              </a:rPr>
              <a:t> Dialogue </a:t>
            </a:r>
            <a:r>
              <a:rPr kumimoji="1" lang="fr-FR" altLang="zh-CN" dirty="0" err="1">
                <a:latin typeface="Times New Roman" panose="02020603050405020304" pitchFamily="18" charset="0"/>
                <a:cs typeface="Times New Roman" panose="02020603050405020304" pitchFamily="18" charset="0"/>
              </a:rPr>
              <a:t>Systems</a:t>
            </a:r>
            <a:r>
              <a:rPr kumimoji="1" lang="fr-FR" altLang="zh-CN" dirty="0">
                <a:latin typeface="Times New Roman" panose="02020603050405020304" pitchFamily="18" charset="0"/>
                <a:cs typeface="Times New Roman" panose="02020603050405020304" pitchFamily="18" charset="0"/>
              </a:rPr>
              <a:t> (EMNLP, 2020)</a:t>
            </a:r>
          </a:p>
          <a:p>
            <a:pPr marL="0" indent="0">
              <a:buNone/>
            </a:pPr>
            <a:endParaRPr kumimoji="1" lang="fr-FR" altLang="zh-CN" sz="3600" dirty="0">
              <a:latin typeface="Times New Roman" panose="02020603050405020304" pitchFamily="18" charset="0"/>
              <a:cs typeface="Times New Roman" panose="02020603050405020304" pitchFamily="18" charset="0"/>
            </a:endParaRPr>
          </a:p>
          <a:p>
            <a:r>
              <a:rPr kumimoji="1" lang="fr-FR" altLang="zh-CN" sz="3200" b="1" dirty="0">
                <a:latin typeface="Times New Roman" panose="02020603050405020304" pitchFamily="18" charset="0"/>
                <a:cs typeface="Times New Roman" panose="02020603050405020304" pitchFamily="18" charset="0"/>
              </a:rPr>
              <a:t>Basic observations</a:t>
            </a:r>
            <a:r>
              <a:rPr kumimoji="1" lang="fr-FR" altLang="zh-CN" sz="3200" dirty="0">
                <a:latin typeface="Times New Roman" panose="02020603050405020304" pitchFamily="18" charset="0"/>
                <a:cs typeface="Times New Roman" panose="02020603050405020304" pitchFamily="18" charset="0"/>
              </a:rPr>
              <a:t>:</a:t>
            </a:r>
          </a:p>
          <a:p>
            <a:pPr marL="514350" indent="-514350">
              <a:buFont typeface="+mj-lt"/>
              <a:buAutoNum type="arabicPeriod"/>
            </a:pPr>
            <a:r>
              <a:rPr kumimoji="1" lang="fr-FR" altLang="zh-CN" dirty="0">
                <a:latin typeface="Times New Roman" panose="02020603050405020304" pitchFamily="18" charset="0"/>
                <a:cs typeface="Times New Roman" panose="02020603050405020304" pitchFamily="18" charset="0"/>
              </a:rPr>
              <a:t>Ability to mimic human behavior</a:t>
            </a:r>
          </a:p>
          <a:p>
            <a:pPr marL="514350" indent="-514350">
              <a:buFont typeface="+mj-lt"/>
              <a:buAutoNum type="arabicPeriod"/>
            </a:pPr>
            <a:r>
              <a:rPr kumimoji="1" lang="fr-FR" altLang="zh-CN" dirty="0" err="1">
                <a:latin typeface="Times New Roman" panose="02020603050405020304" pitchFamily="18" charset="0"/>
                <a:cs typeface="Times New Roman" panose="02020603050405020304" pitchFamily="18" charset="0"/>
              </a:rPr>
              <a:t>Length</a:t>
            </a:r>
            <a:r>
              <a:rPr kumimoji="1" lang="fr-FR" altLang="zh-CN" dirty="0">
                <a:latin typeface="Times New Roman" panose="02020603050405020304" pitchFamily="18" charset="0"/>
                <a:cs typeface="Times New Roman" panose="02020603050405020304" pitchFamily="18" charset="0"/>
              </a:rPr>
              <a:t> of conversation</a:t>
            </a:r>
          </a:p>
          <a:p>
            <a:pPr marL="0" indent="0">
              <a:buNone/>
            </a:pPr>
            <a:endParaRPr kumimoji="1" lang="fr-FR" altLang="zh-CN" dirty="0">
              <a:latin typeface="Times New Roman" panose="02020603050405020304" pitchFamily="18" charset="0"/>
              <a:cs typeface="Times New Roman" panose="02020603050405020304" pitchFamily="18" charset="0"/>
            </a:endParaRPr>
          </a:p>
          <a:p>
            <a:r>
              <a:rPr kumimoji="1" lang="fr-FR" altLang="zh-CN" sz="3200" b="1" dirty="0" err="1">
                <a:latin typeface="Times New Roman" panose="02020603050405020304" pitchFamily="18" charset="0"/>
                <a:cs typeface="Times New Roman" panose="02020603050405020304" pitchFamily="18" charset="0"/>
              </a:rPr>
              <a:t>Overview</a:t>
            </a:r>
            <a:endParaRPr kumimoji="1" lang="fr-FR" altLang="zh-CN" sz="3200" b="1" dirty="0">
              <a:latin typeface="Times New Roman" panose="02020603050405020304" pitchFamily="18" charset="0"/>
              <a:cs typeface="Times New Roman" panose="02020603050405020304" pitchFamily="18" charset="0"/>
            </a:endParaRPr>
          </a:p>
          <a:p>
            <a:pPr marL="514350" indent="-514350">
              <a:buFont typeface="+mj-lt"/>
              <a:buAutoNum type="arabicPeriod"/>
            </a:pPr>
            <a:r>
              <a:rPr kumimoji="1" lang="fr-FR" altLang="zh-CN" dirty="0">
                <a:latin typeface="Times New Roman" panose="02020603050405020304" pitchFamily="18" charset="0"/>
                <a:cs typeface="Times New Roman" panose="02020603050405020304" pitchFamily="18" charset="0"/>
              </a:rPr>
              <a:t>A</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tournament among chatbots</a:t>
            </a:r>
          </a:p>
          <a:p>
            <a:pPr marL="514350" indent="-514350">
              <a:buFont typeface="+mj-lt"/>
              <a:buAutoNum type="arabicPeriod"/>
            </a:pPr>
            <a:r>
              <a:rPr kumimoji="1" lang="en-US" altLang="zh-CN" dirty="0">
                <a:latin typeface="Times New Roman" panose="02020603050405020304" pitchFamily="18" charset="0"/>
                <a:cs typeface="Times New Roman" panose="02020603050405020304" pitchFamily="18" charset="0"/>
              </a:rPr>
              <a:t> </a:t>
            </a:r>
            <a:r>
              <a:rPr kumimoji="1" lang="en-US" altLang="zh-CN" i="1" dirty="0">
                <a:latin typeface="Times New Roman" panose="02020603050405020304" pitchFamily="18" charset="0"/>
                <a:cs typeface="Times New Roman" panose="02020603050405020304" pitchFamily="18" charset="0"/>
              </a:rPr>
              <a:t>Survival Analysis </a:t>
            </a:r>
          </a:p>
          <a:p>
            <a:pPr marL="0" indent="0">
              <a:buNone/>
            </a:pPr>
            <a:endParaRPr kumimoji="1" lang="fr-FR" altLang="zh-CN" dirty="0">
              <a:latin typeface="Times New Roman" panose="02020603050405020304" pitchFamily="18" charset="0"/>
              <a:cs typeface="Times New Roman" panose="02020603050405020304" pitchFamily="18" charset="0"/>
            </a:endParaRPr>
          </a:p>
          <a:p>
            <a:pPr marL="0" indent="0">
              <a:buNone/>
            </a:pPr>
            <a:endParaRPr kumimoji="1" lang="fr-FR" altLang="zh-CN" sz="3200" dirty="0">
              <a:latin typeface="Times New Roman" panose="02020603050405020304" pitchFamily="18" charset="0"/>
              <a:cs typeface="Times New Roman" panose="02020603050405020304" pitchFamily="18" charset="0"/>
            </a:endParaRPr>
          </a:p>
          <a:p>
            <a:pPr marL="0" indent="0">
              <a:buNone/>
            </a:pPr>
            <a:endParaRPr kumimoji="1" lang="fr-FR" altLang="zh-CN" sz="3200" dirty="0">
              <a:latin typeface="Times New Roman" panose="02020603050405020304" pitchFamily="18" charset="0"/>
              <a:cs typeface="Times New Roman" panose="02020603050405020304" pitchFamily="18" charset="0"/>
            </a:endParaRPr>
          </a:p>
          <a:p>
            <a:pPr marL="0" indent="0">
              <a:buNone/>
            </a:pPr>
            <a:endParaRPr kumimoji="1"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6244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F6135C-2F81-0941-9AAA-289DD73F004B}"/>
              </a:ext>
            </a:extLst>
          </p:cNvPr>
          <p:cNvSpPr>
            <a:spLocks noGrp="1"/>
          </p:cNvSpPr>
          <p:nvPr>
            <p:ph type="title"/>
          </p:nvPr>
        </p:nvSpPr>
        <p:spPr/>
        <p:txBody>
          <a:bodyPr/>
          <a:lstStyle/>
          <a:p>
            <a:r>
              <a:rPr kumimoji="1" lang="fr-FR" altLang="zh-CN" i="1" dirty="0">
                <a:latin typeface="Times New Roman" panose="02020603050405020304" pitchFamily="18" charset="0"/>
                <a:cs typeface="Times New Roman" panose="02020603050405020304" pitchFamily="18" charset="0"/>
              </a:rPr>
              <a:t>Spot The Bot</a:t>
            </a:r>
            <a:r>
              <a:rPr kumimoji="1" lang="zh-CN" altLang="en-US" i="1" dirty="0">
                <a:latin typeface="Times New Roman" panose="02020603050405020304" pitchFamily="18" charset="0"/>
                <a:cs typeface="Times New Roman" panose="02020603050405020304" pitchFamily="18" charset="0"/>
              </a:rPr>
              <a:t> </a:t>
            </a:r>
            <a:r>
              <a:rPr kumimoji="1" lang="fr-FR" altLang="zh-CN" sz="2800" dirty="0">
                <a:latin typeface="Times New Roman" panose="02020603050405020304" pitchFamily="18" charset="0"/>
                <a:cs typeface="Times New Roman" panose="02020603050405020304" pitchFamily="18" charset="0"/>
              </a:rPr>
              <a:t>(EMNLP, 2020)</a:t>
            </a:r>
            <a:br>
              <a:rPr kumimoji="1" lang="fr-FR" altLang="zh-CN" sz="2800" dirty="0">
                <a:latin typeface="Times New Roman" panose="02020603050405020304" pitchFamily="18" charset="0"/>
                <a:cs typeface="Times New Roman" panose="02020603050405020304" pitchFamily="18" charset="0"/>
              </a:rPr>
            </a:br>
            <a:endParaRPr kumimoji="1" lang="zh-CN" altLang="en-US" sz="2800" dirty="0"/>
          </a:p>
        </p:txBody>
      </p:sp>
      <p:sp>
        <p:nvSpPr>
          <p:cNvPr id="10" name="内容占位符 9">
            <a:extLst>
              <a:ext uri="{FF2B5EF4-FFF2-40B4-BE49-F238E27FC236}">
                <a16:creationId xmlns:a16="http://schemas.microsoft.com/office/drawing/2014/main" id="{5F048899-BDF8-0141-A03F-197F8543796E}"/>
              </a:ext>
            </a:extLst>
          </p:cNvPr>
          <p:cNvSpPr>
            <a:spLocks noGrp="1"/>
          </p:cNvSpPr>
          <p:nvPr>
            <p:ph idx="1"/>
          </p:nvPr>
        </p:nvSpPr>
        <p:spPr/>
        <p:txBody>
          <a:bodyPr/>
          <a:lstStyle/>
          <a:p>
            <a:r>
              <a:rPr kumimoji="1" lang="en-US" altLang="zh-CN" dirty="0">
                <a:latin typeface="Times New Roman" panose="02020603050405020304" pitchFamily="18" charset="0"/>
                <a:cs typeface="Times New Roman" panose="02020603050405020304" pitchFamily="18" charset="0"/>
              </a:rPr>
              <a:t>Overview of </a:t>
            </a:r>
            <a:r>
              <a:rPr kumimoji="1" lang="fr-FR" altLang="zh-CN" i="1" dirty="0">
                <a:latin typeface="Times New Roman" panose="02020603050405020304" pitchFamily="18" charset="0"/>
                <a:cs typeface="Times New Roman" panose="02020603050405020304" pitchFamily="18" charset="0"/>
              </a:rPr>
              <a:t>Spot The Bot </a:t>
            </a:r>
            <a:r>
              <a:rPr kumimoji="1" lang="fr-FR" altLang="zh-CN" dirty="0" err="1">
                <a:latin typeface="Times New Roman" panose="02020603050405020304" pitchFamily="18" charset="0"/>
                <a:cs typeface="Times New Roman" panose="02020603050405020304" pitchFamily="18" charset="0"/>
              </a:rPr>
              <a:t>process</a:t>
            </a:r>
            <a:r>
              <a:rPr kumimoji="1" lang="fr-FR" altLang="zh-CN" dirty="0">
                <a:latin typeface="Times New Roman" panose="02020603050405020304" pitchFamily="18" charset="0"/>
                <a:cs typeface="Times New Roman" panose="02020603050405020304" pitchFamily="18" charset="0"/>
              </a:rPr>
              <a:t> for one conversation </a:t>
            </a:r>
            <a:r>
              <a:rPr kumimoji="1" lang="en-US" altLang="zh-CN" dirty="0"/>
              <a:t> </a:t>
            </a:r>
            <a:endParaRPr kumimoji="1" lang="zh-CN" altLang="en-US" dirty="0"/>
          </a:p>
          <a:p>
            <a:pPr marL="0" indent="0">
              <a:buNone/>
            </a:pPr>
            <a:endParaRPr lang="zh-CN" altLang="en-US" dirty="0"/>
          </a:p>
        </p:txBody>
      </p:sp>
      <p:pic>
        <p:nvPicPr>
          <p:cNvPr id="14" name="图片 13">
            <a:extLst>
              <a:ext uri="{FF2B5EF4-FFF2-40B4-BE49-F238E27FC236}">
                <a16:creationId xmlns:a16="http://schemas.microsoft.com/office/drawing/2014/main" id="{15B50BE5-43F8-A446-8D75-D08E2467BFCE}"/>
              </a:ext>
            </a:extLst>
          </p:cNvPr>
          <p:cNvPicPr>
            <a:picLocks noChangeAspect="1"/>
          </p:cNvPicPr>
          <p:nvPr/>
        </p:nvPicPr>
        <p:blipFill>
          <a:blip r:embed="rId3"/>
          <a:stretch>
            <a:fillRect/>
          </a:stretch>
        </p:blipFill>
        <p:spPr>
          <a:xfrm>
            <a:off x="1117600" y="2589306"/>
            <a:ext cx="9956800" cy="3149600"/>
          </a:xfrm>
          <a:prstGeom prst="rect">
            <a:avLst/>
          </a:prstGeom>
        </p:spPr>
      </p:pic>
    </p:spTree>
    <p:extLst>
      <p:ext uri="{BB962C8B-B14F-4D97-AF65-F5344CB8AC3E}">
        <p14:creationId xmlns:p14="http://schemas.microsoft.com/office/powerpoint/2010/main" val="2019942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EE24CF4-6C86-CB4C-9AEF-8E320D109952}"/>
                  </a:ext>
                </a:extLst>
              </p:cNvPr>
              <p:cNvSpPr>
                <a:spLocks noGrp="1"/>
              </p:cNvSpPr>
              <p:nvPr>
                <p:ph idx="1"/>
              </p:nvPr>
            </p:nvSpPr>
            <p:spPr/>
            <p:txBody>
              <a:bodyPr>
                <a:normAutofit fontScale="92500" lnSpcReduction="10000"/>
              </a:bodyPr>
              <a:lstStyle/>
              <a:p>
                <a:r>
                  <a:rPr kumimoji="1" lang="en-US" altLang="zh-CN" sz="3500" b="1" dirty="0">
                    <a:latin typeface="Times New Roman" panose="02020603050405020304" pitchFamily="18" charset="0"/>
                    <a:cs typeface="Times New Roman" panose="02020603050405020304" pitchFamily="18" charset="0"/>
                  </a:rPr>
                  <a:t>Evaluation</a:t>
                </a:r>
                <a:r>
                  <a:rPr kumimoji="1" lang="en-US" altLang="zh-CN" sz="3500" b="1" dirty="0"/>
                  <a:t> </a:t>
                </a:r>
              </a:p>
              <a:p>
                <a:pPr>
                  <a:buFont typeface="Wingdings" pitchFamily="2" charset="2"/>
                  <a:buChar char="Ø"/>
                </a:pPr>
                <a:r>
                  <a:rPr kumimoji="1" lang="en-US" altLang="zh-CN" dirty="0"/>
                  <a:t> </a:t>
                </a:r>
                <a:r>
                  <a:rPr kumimoji="1" lang="en-US" altLang="zh-CN" dirty="0">
                    <a:latin typeface="Times New Roman" panose="02020603050405020304" pitchFamily="18" charset="0"/>
                    <a:cs typeface="Times New Roman" panose="02020603050405020304" pitchFamily="18" charset="0"/>
                  </a:rPr>
                  <a:t>Ranking</a:t>
                </a:r>
              </a:p>
              <a:p>
                <a:pPr marL="0" indent="0">
                  <a:buNone/>
                </a:pPr>
                <a:r>
                  <a:rPr kumimoji="1" lang="en-US" altLang="zh-CN" dirty="0">
                    <a:latin typeface="Times New Roman" panose="02020603050405020304" pitchFamily="18" charset="0"/>
                    <a:cs typeface="Times New Roman" panose="02020603050405020304" pitchFamily="18" charset="0"/>
                  </a:rPr>
                  <a:t>Winner of a segment </a:t>
                </a:r>
                <a:r>
                  <a:rPr kumimoji="1" lang="en-US" altLang="zh-CN" i="1" dirty="0">
                    <a:latin typeface="Times New Roman" panose="02020603050405020304" pitchFamily="18" charset="0"/>
                    <a:cs typeface="Times New Roman" panose="02020603050405020304" pitchFamily="18" charset="0"/>
                  </a:rPr>
                  <a:t>s</a:t>
                </a:r>
                <a:r>
                  <a:rPr kumimoji="1" lang="en-US" altLang="zh-CN" dirty="0">
                    <a:latin typeface="Times New Roman" panose="02020603050405020304" pitchFamily="18" charset="0"/>
                    <a:cs typeface="Times New Roman" panose="02020603050405020304" pitchFamily="18" charset="0"/>
                  </a:rPr>
                  <a:t>:</a:t>
                </a:r>
                <a:r>
                  <a:rPr kumimoji="1" lang="en-US" altLang="zh-CN" i="1" dirty="0">
                    <a:latin typeface="Times New Roman" panose="02020603050405020304" pitchFamily="18" charset="0"/>
                    <a:cs typeface="Times New Roman" panose="02020603050405020304" pitchFamily="18" charset="0"/>
                  </a:rPr>
                  <a:t> human &gt; unsure &gt; bot</a:t>
                </a:r>
              </a:p>
              <a:p>
                <a:pPr marL="0" indent="0">
                  <a:buNone/>
                </a:pPr>
                <a:r>
                  <a:rPr kumimoji="1" lang="en-US" altLang="zh-CN" b="1" dirty="0">
                    <a:latin typeface="Times New Roman" panose="02020603050405020304" pitchFamily="18" charset="0"/>
                    <a:cs typeface="Times New Roman" panose="02020603050405020304" pitchFamily="18" charset="0"/>
                  </a:rPr>
                  <a:t>Win rate </a:t>
                </a:r>
                <a:r>
                  <a:rPr kumimoji="1" lang="en-US" altLang="zh-CN" dirty="0">
                    <a:latin typeface="Times New Roman" panose="02020603050405020304" pitchFamily="18" charset="0"/>
                    <a:cs typeface="Times New Roman" panose="02020603050405020304" pitchFamily="18" charset="0"/>
                  </a:rPr>
                  <a:t>of </a:t>
                </a:r>
                <a14:m>
                  <m:oMath xmlns:m="http://schemas.openxmlformats.org/officeDocument/2006/math">
                    <m:sSub>
                      <m:sSubPr>
                        <m:ctrlPr>
                          <a:rPr kumimoji="1" lang="en-US" altLang="zh-CN" b="0" i="1" smtClean="0">
                            <a:latin typeface="Cambria Math" panose="02040503050406030204" pitchFamily="18" charset="0"/>
                            <a:cs typeface="Times New Roman" panose="02020603050405020304" pitchFamily="18" charset="0"/>
                          </a:rPr>
                        </m:ctrlPr>
                      </m:sSubPr>
                      <m:e>
                        <m:r>
                          <a:rPr kumimoji="1" lang="en-US" altLang="zh-CN" b="0" i="1" smtClean="0">
                            <a:latin typeface="Cambria Math" panose="02040503050406030204" pitchFamily="18" charset="0"/>
                            <a:cs typeface="Times New Roman" panose="02020603050405020304" pitchFamily="18" charset="0"/>
                          </a:rPr>
                          <m:t>𝐵</m:t>
                        </m:r>
                      </m:e>
                      <m:sub>
                        <m:r>
                          <a:rPr kumimoji="1" lang="en-US" altLang="zh-CN" b="0" i="1" smtClean="0">
                            <a:latin typeface="Cambria Math" panose="02040503050406030204" pitchFamily="18" charset="0"/>
                            <a:cs typeface="Times New Roman" panose="02020603050405020304" pitchFamily="18" charset="0"/>
                          </a:rPr>
                          <m:t>𝑖</m:t>
                        </m:r>
                      </m:sub>
                    </m:sSub>
                  </m:oMath>
                </a14:m>
                <a:r>
                  <a:rPr kumimoji="1" lang="en-US" altLang="zh-CN" i="1"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against</a:t>
                </a:r>
                <a:r>
                  <a:rPr kumimoji="1" lang="en-US" altLang="zh-CN" i="1" dirty="0">
                    <a:latin typeface="Times New Roman" panose="02020603050405020304" pitchFamily="18" charset="0"/>
                    <a:cs typeface="Times New Roman" panose="02020603050405020304" pitchFamily="18" charset="0"/>
                  </a:rPr>
                  <a:t> </a:t>
                </a:r>
                <a14:m>
                  <m:oMath xmlns:m="http://schemas.openxmlformats.org/officeDocument/2006/math">
                    <m:sSub>
                      <m:sSubPr>
                        <m:ctrlPr>
                          <a:rPr kumimoji="1" lang="en-US" altLang="zh-CN" b="0" i="1" smtClean="0">
                            <a:latin typeface="Cambria Math" panose="02040503050406030204" pitchFamily="18" charset="0"/>
                            <a:cs typeface="Times New Roman" panose="02020603050405020304" pitchFamily="18" charset="0"/>
                          </a:rPr>
                        </m:ctrlPr>
                      </m:sSubPr>
                      <m:e>
                        <m:r>
                          <a:rPr kumimoji="1" lang="en-US" altLang="zh-CN" b="0" i="1" smtClean="0">
                            <a:latin typeface="Cambria Math" panose="02040503050406030204" pitchFamily="18" charset="0"/>
                            <a:cs typeface="Times New Roman" panose="02020603050405020304" pitchFamily="18" charset="0"/>
                          </a:rPr>
                          <m:t>𝐵</m:t>
                        </m:r>
                      </m:e>
                      <m:sub>
                        <m:r>
                          <a:rPr kumimoji="1" lang="en-US" altLang="zh-CN" b="0" i="1" smtClean="0">
                            <a:latin typeface="Cambria Math" panose="02040503050406030204" pitchFamily="18" charset="0"/>
                            <a:cs typeface="Times New Roman" panose="02020603050405020304" pitchFamily="18" charset="0"/>
                          </a:rPr>
                          <m:t>𝑗</m:t>
                        </m:r>
                      </m:sub>
                    </m:sSub>
                  </m:oMath>
                </a14:m>
                <a:r>
                  <a:rPr kumimoji="1" lang="en-US" altLang="zh-CN" dirty="0">
                    <a:latin typeface="Times New Roman" panose="02020603050405020304" pitchFamily="18" charset="0"/>
                    <a:cs typeface="Times New Roman" panose="02020603050405020304" pitchFamily="18" charset="0"/>
                  </a:rPr>
                  <a:t>:</a:t>
                </a:r>
              </a:p>
              <a:p>
                <a:pPr marL="0" indent="0">
                  <a:buNone/>
                </a:pPr>
                <a:endParaRPr kumimoji="1" lang="en-US" altLang="zh-CN" dirty="0">
                  <a:latin typeface="Times New Roman" panose="02020603050405020304" pitchFamily="18" charset="0"/>
                  <a:cs typeface="Times New Roman" panose="02020603050405020304" pitchFamily="18" charset="0"/>
                </a:endParaRPr>
              </a:p>
              <a:p>
                <a:pPr marL="0" indent="0">
                  <a:buNone/>
                </a:pPr>
                <a:endParaRPr kumimoji="1" lang="en-US" altLang="zh-CN" dirty="0">
                  <a:latin typeface="Times New Roman" panose="02020603050405020304" pitchFamily="18" charset="0"/>
                  <a:cs typeface="Times New Roman" panose="02020603050405020304" pitchFamily="18" charset="0"/>
                </a:endParaRPr>
              </a:p>
              <a:p>
                <a:pPr marL="0" indent="0">
                  <a:buNone/>
                </a:pPr>
                <a:endParaRPr kumimoji="1" lang="en-US" altLang="zh-CN" dirty="0">
                  <a:latin typeface="Times New Roman" panose="02020603050405020304" pitchFamily="18" charset="0"/>
                  <a:cs typeface="Times New Roman" panose="02020603050405020304" pitchFamily="18" charset="0"/>
                </a:endParaRPr>
              </a:p>
              <a:p>
                <a:pPr marL="0" indent="0">
                  <a:buNone/>
                </a:pPr>
                <a:endParaRPr kumimoji="1" lang="fr-FR" altLang="zh-CN" dirty="0">
                  <a:latin typeface="Times New Roman" panose="02020603050405020304" pitchFamily="18" charset="0"/>
                  <a:cs typeface="Times New Roman" panose="02020603050405020304" pitchFamily="18" charset="0"/>
                </a:endParaRPr>
              </a:p>
              <a:p>
                <a:pPr marL="0" indent="0">
                  <a:buNone/>
                </a:pPr>
                <a:r>
                  <a:rPr kumimoji="1" lang="fr-FR" altLang="zh-CN" dirty="0" err="1">
                    <a:latin typeface="Times New Roman" panose="02020603050405020304" pitchFamily="18" charset="0"/>
                    <a:cs typeface="Times New Roman" panose="02020603050405020304" pitchFamily="18" charset="0"/>
                  </a:rPr>
                  <a:t>Where</a:t>
                </a:r>
                <a:r>
                  <a:rPr kumimoji="1" lang="fr-FR" altLang="zh-CN" dirty="0">
                    <a:latin typeface="Times New Roman" panose="02020603050405020304" pitchFamily="18" charset="0"/>
                    <a:cs typeface="Times New Roman" panose="02020603050405020304" pitchFamily="18" charset="0"/>
                  </a:rPr>
                  <a:t> </a:t>
                </a:r>
                <a14:m>
                  <m:oMath xmlns:m="http://schemas.openxmlformats.org/officeDocument/2006/math">
                    <m:r>
                      <m:rPr>
                        <m:sty m:val="p"/>
                      </m:rPr>
                      <a:rPr kumimoji="1" lang="en-US" altLang="zh-CN">
                        <a:latin typeface="Cambria Math" panose="02040503050406030204" pitchFamily="18" charset="0"/>
                      </a:rPr>
                      <m:t>WINS</m:t>
                    </m:r>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𝐵</m:t>
                        </m:r>
                      </m:e>
                      <m:sub>
                        <m:r>
                          <a:rPr kumimoji="1" lang="en-US" altLang="zh-CN" i="1">
                            <a:latin typeface="Cambria Math" panose="02040503050406030204" pitchFamily="18" charset="0"/>
                          </a:rPr>
                          <m:t>𝑖</m:t>
                        </m:r>
                      </m:sub>
                    </m:sSub>
                    <m:r>
                      <a:rPr kumimoji="1" lang="en-US" altLang="zh-CN" i="1">
                        <a:latin typeface="Cambria Math" panose="02040503050406030204" pitchFamily="18" charset="0"/>
                      </a:rPr>
                      <m:t>, </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𝐵</m:t>
                        </m:r>
                      </m:e>
                      <m:sub>
                        <m:r>
                          <a:rPr kumimoji="1" lang="en-US" altLang="zh-CN" i="1">
                            <a:latin typeface="Cambria Math" panose="02040503050406030204" pitchFamily="18" charset="0"/>
                          </a:rPr>
                          <m:t>𝑗</m:t>
                        </m:r>
                      </m:sub>
                    </m:sSub>
                    <m:r>
                      <a:rPr kumimoji="1" lang="en-US" altLang="zh-CN" i="1">
                        <a:latin typeface="Cambria Math" panose="02040503050406030204" pitchFamily="18" charset="0"/>
                      </a:rPr>
                      <m:t>) </m:t>
                    </m:r>
                  </m:oMath>
                </a14:m>
                <a:r>
                  <a:rPr kumimoji="1" lang="fr-FR" altLang="zh-CN" dirty="0" err="1">
                    <a:latin typeface="Times New Roman" panose="02020603050405020304" pitchFamily="18" charset="0"/>
                    <a:cs typeface="Times New Roman" panose="02020603050405020304" pitchFamily="18" charset="0"/>
                  </a:rPr>
                  <a:t>denotes</a:t>
                </a:r>
                <a:r>
                  <a:rPr kumimoji="1" lang="fr-FR" altLang="zh-CN" dirty="0">
                    <a:latin typeface="Times New Roman" panose="02020603050405020304" pitchFamily="18" charset="0"/>
                    <a:cs typeface="Times New Roman" panose="02020603050405020304" pitchFamily="18" charset="0"/>
                  </a:rPr>
                  <a:t> the </a:t>
                </a:r>
                <a:r>
                  <a:rPr kumimoji="1" lang="fr-FR" altLang="zh-CN" dirty="0" err="1">
                    <a:latin typeface="Times New Roman" panose="02020603050405020304" pitchFamily="18" charset="0"/>
                    <a:cs typeface="Times New Roman" panose="02020603050405020304" pitchFamily="18" charset="0"/>
                  </a:rPr>
                  <a:t>number</a:t>
                </a:r>
                <a:r>
                  <a:rPr kumimoji="1" lang="fr-FR" altLang="zh-CN" dirty="0">
                    <a:latin typeface="Times New Roman" panose="02020603050405020304" pitchFamily="18" charset="0"/>
                    <a:cs typeface="Times New Roman" panose="02020603050405020304" pitchFamily="18" charset="0"/>
                  </a:rPr>
                  <a:t> of times </a:t>
                </a:r>
                <a:r>
                  <a:rPr kumimoji="1" lang="fr-FR" altLang="zh-CN" dirty="0" err="1">
                    <a:latin typeface="Times New Roman" panose="02020603050405020304" pitchFamily="18" charset="0"/>
                    <a:cs typeface="Times New Roman" panose="02020603050405020304" pitchFamily="18" charset="0"/>
                  </a:rPr>
                  <a:t>that</a:t>
                </a:r>
                <a:r>
                  <a:rPr kumimoji="1" lang="fr-FR" altLang="zh-CN" dirty="0">
                    <a:latin typeface="Times New Roman" panose="02020603050405020304" pitchFamily="18" charset="0"/>
                    <a:cs typeface="Times New Roman" panose="02020603050405020304" pitchFamily="18" charset="0"/>
                  </a:rPr>
                  <a:t> </a:t>
                </a:r>
                <a14:m>
                  <m:oMath xmlns:m="http://schemas.openxmlformats.org/officeDocument/2006/math">
                    <m:sSub>
                      <m:sSubPr>
                        <m:ctrlPr>
                          <a:rPr kumimoji="1" lang="en-US" altLang="zh-CN" b="0" i="1" smtClean="0">
                            <a:latin typeface="Cambria Math" panose="02040503050406030204" pitchFamily="18" charset="0"/>
                            <a:cs typeface="Times New Roman" panose="02020603050405020304" pitchFamily="18" charset="0"/>
                          </a:rPr>
                        </m:ctrlPr>
                      </m:sSubPr>
                      <m:e>
                        <m:r>
                          <a:rPr kumimoji="1" lang="en-US" altLang="zh-CN" b="0" i="1" smtClean="0">
                            <a:latin typeface="Cambria Math" panose="02040503050406030204" pitchFamily="18" charset="0"/>
                            <a:cs typeface="Times New Roman" panose="02020603050405020304" pitchFamily="18" charset="0"/>
                          </a:rPr>
                          <m:t>𝐵</m:t>
                        </m:r>
                      </m:e>
                      <m:sub>
                        <m:r>
                          <a:rPr kumimoji="1" lang="en-US" altLang="zh-CN" b="0" i="1" smtClean="0">
                            <a:latin typeface="Cambria Math" panose="02040503050406030204" pitchFamily="18" charset="0"/>
                            <a:cs typeface="Times New Roman" panose="02020603050405020304" pitchFamily="18" charset="0"/>
                          </a:rPr>
                          <m:t>𝑖</m:t>
                        </m:r>
                      </m:sub>
                    </m:sSub>
                    <m:r>
                      <a:rPr kumimoji="1" lang="en-US" altLang="zh-CN" b="0" i="1" smtClean="0">
                        <a:latin typeface="Cambria Math" panose="02040503050406030204" pitchFamily="18" charset="0"/>
                        <a:cs typeface="Times New Roman" panose="02020603050405020304" pitchFamily="18" charset="0"/>
                      </a:rPr>
                      <m:t> </m:t>
                    </m:r>
                  </m:oMath>
                </a14:m>
                <a:r>
                  <a:rPr kumimoji="1" lang="fr-FR" altLang="zh-CN" dirty="0" err="1">
                    <a:latin typeface="Times New Roman" panose="02020603050405020304" pitchFamily="18" charset="0"/>
                    <a:cs typeface="Times New Roman" panose="02020603050405020304" pitchFamily="18" charset="0"/>
                  </a:rPr>
                  <a:t>wins</a:t>
                </a:r>
                <a:r>
                  <a:rPr kumimoji="1" lang="fr-FR" altLang="zh-CN" dirty="0">
                    <a:latin typeface="Times New Roman" panose="02020603050405020304" pitchFamily="18" charset="0"/>
                    <a:cs typeface="Times New Roman" panose="02020603050405020304" pitchFamily="18" charset="0"/>
                  </a:rPr>
                  <a:t> </a:t>
                </a:r>
                <a:r>
                  <a:rPr kumimoji="1" lang="fr-FR" altLang="zh-CN" dirty="0" err="1">
                    <a:latin typeface="Times New Roman" panose="02020603050405020304" pitchFamily="18" charset="0"/>
                    <a:cs typeface="Times New Roman" panose="02020603050405020304" pitchFamily="18" charset="0"/>
                  </a:rPr>
                  <a:t>against</a:t>
                </a:r>
                <a:r>
                  <a:rPr kumimoji="1" lang="fr-FR" altLang="zh-CN" dirty="0">
                    <a:latin typeface="Times New Roman" panose="02020603050405020304" pitchFamily="18" charset="0"/>
                    <a:cs typeface="Times New Roman" panose="02020603050405020304" pitchFamily="18" charset="0"/>
                  </a:rPr>
                  <a:t> </a:t>
                </a:r>
                <a14:m>
                  <m:oMath xmlns:m="http://schemas.openxmlformats.org/officeDocument/2006/math">
                    <m:sSub>
                      <m:sSubPr>
                        <m:ctrlPr>
                          <a:rPr kumimoji="1" lang="en-US" altLang="zh-CN" b="0" i="1" smtClean="0">
                            <a:latin typeface="Cambria Math" panose="02040503050406030204" pitchFamily="18" charset="0"/>
                            <a:cs typeface="Times New Roman" panose="02020603050405020304" pitchFamily="18" charset="0"/>
                          </a:rPr>
                        </m:ctrlPr>
                      </m:sSubPr>
                      <m:e>
                        <m:r>
                          <a:rPr kumimoji="1" lang="en-US" altLang="zh-CN" b="0" i="1" smtClean="0">
                            <a:latin typeface="Cambria Math" panose="02040503050406030204" pitchFamily="18" charset="0"/>
                            <a:cs typeface="Times New Roman" panose="02020603050405020304" pitchFamily="18" charset="0"/>
                          </a:rPr>
                          <m:t>𝐵</m:t>
                        </m:r>
                      </m:e>
                      <m:sub>
                        <m:r>
                          <a:rPr kumimoji="1" lang="en-US" altLang="zh-CN" b="0" i="1" smtClean="0">
                            <a:latin typeface="Cambria Math" panose="02040503050406030204" pitchFamily="18" charset="0"/>
                            <a:cs typeface="Times New Roman" panose="02020603050405020304" pitchFamily="18" charset="0"/>
                          </a:rPr>
                          <m:t>𝑗</m:t>
                        </m:r>
                      </m:sub>
                    </m:sSub>
                  </m:oMath>
                </a14:m>
                <a:r>
                  <a:rPr kumimoji="1" lang="fr-FR" altLang="zh-CN" dirty="0">
                    <a:latin typeface="Times New Roman" panose="02020603050405020304" pitchFamily="18" charset="0"/>
                    <a:cs typeface="Times New Roman" panose="02020603050405020304" pitchFamily="18" charset="0"/>
                  </a:rPr>
                  <a:t>.</a:t>
                </a:r>
                <a:endParaRPr kumimoji="1" lang="zh-CN" altLang="en-US" dirty="0">
                  <a:latin typeface="Times New Roman" panose="02020603050405020304" pitchFamily="18" charset="0"/>
                  <a:cs typeface="Times New Roman" panose="02020603050405020304" pitchFamily="18" charset="0"/>
                </a:endParaRPr>
              </a:p>
            </p:txBody>
          </p:sp>
        </mc:Choice>
        <mc:Fallback>
          <p:sp>
            <p:nvSpPr>
              <p:cNvPr id="3" name="内容占位符 2">
                <a:extLst>
                  <a:ext uri="{FF2B5EF4-FFF2-40B4-BE49-F238E27FC236}">
                    <a16:creationId xmlns:a16="http://schemas.microsoft.com/office/drawing/2014/main" id="{4EE24CF4-6C86-CB4C-9AEF-8E320D109952}"/>
                  </a:ext>
                </a:extLst>
              </p:cNvPr>
              <p:cNvSpPr>
                <a:spLocks noGrp="1" noRot="1" noChangeAspect="1" noMove="1" noResize="1" noEditPoints="1" noAdjustHandles="1" noChangeArrowheads="1" noChangeShapeType="1" noTextEdit="1"/>
              </p:cNvSpPr>
              <p:nvPr>
                <p:ph idx="1"/>
              </p:nvPr>
            </p:nvSpPr>
            <p:spPr>
              <a:blipFill>
                <a:blip r:embed="rId3"/>
                <a:stretch>
                  <a:fillRect l="-1206" t="-4386"/>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14B70C55-22F8-CA4F-823A-81282028642C}"/>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fr-FR" altLang="zh-CN" i="1" dirty="0">
                <a:latin typeface="Times New Roman" panose="02020603050405020304" pitchFamily="18" charset="0"/>
                <a:cs typeface="Times New Roman" panose="02020603050405020304" pitchFamily="18" charset="0"/>
              </a:rPr>
              <a:t>Spot The Bot</a:t>
            </a:r>
            <a:r>
              <a:rPr kumimoji="1" lang="zh-CN" altLang="en-US" i="1" dirty="0">
                <a:latin typeface="Times New Roman" panose="02020603050405020304" pitchFamily="18" charset="0"/>
                <a:cs typeface="Times New Roman" panose="02020603050405020304" pitchFamily="18" charset="0"/>
              </a:rPr>
              <a:t> </a:t>
            </a:r>
            <a:r>
              <a:rPr kumimoji="1" lang="fr-FR" altLang="zh-CN" sz="2800" dirty="0">
                <a:latin typeface="Times New Roman" panose="02020603050405020304" pitchFamily="18" charset="0"/>
                <a:cs typeface="Times New Roman" panose="02020603050405020304" pitchFamily="18" charset="0"/>
              </a:rPr>
              <a:t>(EMNLP, 2020)</a:t>
            </a:r>
            <a:br>
              <a:rPr kumimoji="1" lang="fr-FR" altLang="zh-CN" sz="2800" dirty="0">
                <a:latin typeface="Times New Roman" panose="02020603050405020304" pitchFamily="18" charset="0"/>
                <a:cs typeface="Times New Roman" panose="02020603050405020304" pitchFamily="18" charset="0"/>
              </a:rPr>
            </a:br>
            <a:endParaRPr kumimoji="1" lang="zh-CN" altLang="en-US" sz="2800" dirty="0"/>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BA75E577-72A4-9646-9900-E358789C1222}"/>
                  </a:ext>
                </a:extLst>
              </p:cNvPr>
              <p:cNvSpPr txBox="1"/>
              <p:nvPr/>
            </p:nvSpPr>
            <p:spPr>
              <a:xfrm>
                <a:off x="4186824" y="4218709"/>
                <a:ext cx="4461991" cy="95327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kumimoji="1" lang="en-US" altLang="zh-CN" sz="2700" i="1" smtClean="0">
                              <a:latin typeface="Cambria Math" panose="02040503050406030204" pitchFamily="18" charset="0"/>
                            </a:rPr>
                          </m:ctrlPr>
                        </m:fPr>
                        <m:num>
                          <m:r>
                            <m:rPr>
                              <m:sty m:val="p"/>
                            </m:rPr>
                            <a:rPr kumimoji="1" lang="en-US" altLang="zh-CN" sz="2700" b="0" i="0" smtClean="0">
                              <a:latin typeface="Cambria Math" panose="02040503050406030204" pitchFamily="18" charset="0"/>
                            </a:rPr>
                            <m:t>WINS</m:t>
                          </m:r>
                          <m:r>
                            <a:rPr kumimoji="1" lang="en-US" altLang="zh-CN" sz="2700" b="0" i="1" smtClean="0">
                              <a:latin typeface="Cambria Math" panose="02040503050406030204" pitchFamily="18" charset="0"/>
                            </a:rPr>
                            <m:t>(</m:t>
                          </m:r>
                          <m:sSub>
                            <m:sSubPr>
                              <m:ctrlPr>
                                <a:rPr kumimoji="1" lang="en-US" altLang="zh-CN" sz="2700" b="0" i="1" smtClean="0">
                                  <a:latin typeface="Cambria Math" panose="02040503050406030204" pitchFamily="18" charset="0"/>
                                </a:rPr>
                              </m:ctrlPr>
                            </m:sSubPr>
                            <m:e>
                              <m:r>
                                <a:rPr kumimoji="1" lang="en-US" altLang="zh-CN" sz="2700" b="0" i="1" smtClean="0">
                                  <a:latin typeface="Cambria Math" panose="02040503050406030204" pitchFamily="18" charset="0"/>
                                </a:rPr>
                                <m:t>𝐵</m:t>
                              </m:r>
                            </m:e>
                            <m:sub>
                              <m:r>
                                <a:rPr kumimoji="1" lang="en-US" altLang="zh-CN" sz="2700" b="0" i="1" smtClean="0">
                                  <a:latin typeface="Cambria Math" panose="02040503050406030204" pitchFamily="18" charset="0"/>
                                </a:rPr>
                                <m:t>𝑖</m:t>
                              </m:r>
                            </m:sub>
                          </m:sSub>
                          <m:r>
                            <a:rPr kumimoji="1" lang="en-US" altLang="zh-CN" sz="2700" b="0" i="1" smtClean="0">
                              <a:latin typeface="Cambria Math" panose="02040503050406030204" pitchFamily="18" charset="0"/>
                            </a:rPr>
                            <m:t>, </m:t>
                          </m:r>
                          <m:sSub>
                            <m:sSubPr>
                              <m:ctrlPr>
                                <a:rPr kumimoji="1" lang="en-US" altLang="zh-CN" sz="2700" b="0" i="1" smtClean="0">
                                  <a:latin typeface="Cambria Math" panose="02040503050406030204" pitchFamily="18" charset="0"/>
                                </a:rPr>
                              </m:ctrlPr>
                            </m:sSubPr>
                            <m:e>
                              <m:r>
                                <a:rPr kumimoji="1" lang="en-US" altLang="zh-CN" sz="2700" b="0" i="1" smtClean="0">
                                  <a:latin typeface="Cambria Math" panose="02040503050406030204" pitchFamily="18" charset="0"/>
                                </a:rPr>
                                <m:t>𝐵</m:t>
                              </m:r>
                            </m:e>
                            <m:sub>
                              <m:r>
                                <a:rPr kumimoji="1" lang="en-US" altLang="zh-CN" sz="2700" b="0" i="1" smtClean="0">
                                  <a:latin typeface="Cambria Math" panose="02040503050406030204" pitchFamily="18" charset="0"/>
                                </a:rPr>
                                <m:t>𝑗</m:t>
                              </m:r>
                            </m:sub>
                          </m:sSub>
                          <m:r>
                            <a:rPr kumimoji="1" lang="en-US" altLang="zh-CN" sz="2700" b="0" i="1" smtClean="0">
                              <a:latin typeface="Cambria Math" panose="02040503050406030204" pitchFamily="18" charset="0"/>
                            </a:rPr>
                            <m:t>)</m:t>
                          </m:r>
                        </m:num>
                        <m:den>
                          <m:r>
                            <m:rPr>
                              <m:sty m:val="p"/>
                            </m:rPr>
                            <a:rPr kumimoji="1" lang="en-US" altLang="zh-CN" sz="2700" b="0" i="0" smtClean="0">
                              <a:latin typeface="Cambria Math" panose="02040503050406030204" pitchFamily="18" charset="0"/>
                            </a:rPr>
                            <m:t>WINS</m:t>
                          </m:r>
                          <m:d>
                            <m:dPr>
                              <m:ctrlPr>
                                <a:rPr kumimoji="1" lang="en-US" altLang="zh-CN" sz="2700" b="0" i="1" smtClean="0">
                                  <a:latin typeface="Cambria Math" panose="02040503050406030204" pitchFamily="18" charset="0"/>
                                </a:rPr>
                              </m:ctrlPr>
                            </m:dPr>
                            <m:e>
                              <m:sSub>
                                <m:sSubPr>
                                  <m:ctrlPr>
                                    <a:rPr kumimoji="1" lang="en-US" altLang="zh-CN" sz="2700" b="0" i="1" smtClean="0">
                                      <a:latin typeface="Cambria Math" panose="02040503050406030204" pitchFamily="18" charset="0"/>
                                    </a:rPr>
                                  </m:ctrlPr>
                                </m:sSubPr>
                                <m:e>
                                  <m:r>
                                    <a:rPr kumimoji="1" lang="en-US" altLang="zh-CN" sz="2700" b="0" i="1" smtClean="0">
                                      <a:latin typeface="Cambria Math" panose="02040503050406030204" pitchFamily="18" charset="0"/>
                                    </a:rPr>
                                    <m:t>𝐵</m:t>
                                  </m:r>
                                </m:e>
                                <m:sub>
                                  <m:r>
                                    <a:rPr kumimoji="1" lang="en-US" altLang="zh-CN" sz="2700" b="0" i="1" smtClean="0">
                                      <a:latin typeface="Cambria Math" panose="02040503050406030204" pitchFamily="18" charset="0"/>
                                    </a:rPr>
                                    <m:t>𝑖</m:t>
                                  </m:r>
                                </m:sub>
                              </m:sSub>
                              <m:r>
                                <a:rPr kumimoji="1" lang="en-US" altLang="zh-CN" sz="2700" b="0" i="1" smtClean="0">
                                  <a:latin typeface="Cambria Math" panose="02040503050406030204" pitchFamily="18" charset="0"/>
                                </a:rPr>
                                <m:t>, </m:t>
                              </m:r>
                              <m:sSub>
                                <m:sSubPr>
                                  <m:ctrlPr>
                                    <a:rPr kumimoji="1" lang="en-US" altLang="zh-CN" sz="2700" b="0" i="1" smtClean="0">
                                      <a:latin typeface="Cambria Math" panose="02040503050406030204" pitchFamily="18" charset="0"/>
                                    </a:rPr>
                                  </m:ctrlPr>
                                </m:sSubPr>
                                <m:e>
                                  <m:r>
                                    <a:rPr kumimoji="1" lang="en-US" altLang="zh-CN" sz="2700" b="0" i="1" smtClean="0">
                                      <a:latin typeface="Cambria Math" panose="02040503050406030204" pitchFamily="18" charset="0"/>
                                    </a:rPr>
                                    <m:t>𝐵</m:t>
                                  </m:r>
                                </m:e>
                                <m:sub>
                                  <m:r>
                                    <a:rPr kumimoji="1" lang="en-US" altLang="zh-CN" sz="2700" b="0" i="1" smtClean="0">
                                      <a:latin typeface="Cambria Math" panose="02040503050406030204" pitchFamily="18" charset="0"/>
                                    </a:rPr>
                                    <m:t>𝑗</m:t>
                                  </m:r>
                                </m:sub>
                              </m:sSub>
                            </m:e>
                          </m:d>
                          <m:r>
                            <a:rPr kumimoji="1" lang="en-US" altLang="zh-CN" sz="2700" b="0" i="1" smtClean="0">
                              <a:latin typeface="Cambria Math" panose="02040503050406030204" pitchFamily="18" charset="0"/>
                            </a:rPr>
                            <m:t>+</m:t>
                          </m:r>
                          <m:r>
                            <m:rPr>
                              <m:sty m:val="p"/>
                            </m:rPr>
                            <a:rPr kumimoji="1" lang="en-US" altLang="zh-CN" sz="2700" b="0" i="0" smtClean="0">
                              <a:latin typeface="Cambria Math" panose="02040503050406030204" pitchFamily="18" charset="0"/>
                            </a:rPr>
                            <m:t>WINS</m:t>
                          </m:r>
                          <m:r>
                            <a:rPr kumimoji="1" lang="en-US" altLang="zh-CN" sz="2700" b="0" i="1" smtClean="0">
                              <a:latin typeface="Cambria Math" panose="02040503050406030204" pitchFamily="18" charset="0"/>
                            </a:rPr>
                            <m:t>(</m:t>
                          </m:r>
                          <m:sSub>
                            <m:sSubPr>
                              <m:ctrlPr>
                                <a:rPr kumimoji="1" lang="en-US" altLang="zh-CN" sz="2700" b="0" i="1" smtClean="0">
                                  <a:latin typeface="Cambria Math" panose="02040503050406030204" pitchFamily="18" charset="0"/>
                                </a:rPr>
                              </m:ctrlPr>
                            </m:sSubPr>
                            <m:e>
                              <m:r>
                                <a:rPr kumimoji="1" lang="en-US" altLang="zh-CN" sz="2700" b="0" i="1" smtClean="0">
                                  <a:latin typeface="Cambria Math" panose="02040503050406030204" pitchFamily="18" charset="0"/>
                                </a:rPr>
                                <m:t>𝐵</m:t>
                              </m:r>
                            </m:e>
                            <m:sub>
                              <m:r>
                                <a:rPr kumimoji="1" lang="en-US" altLang="zh-CN" sz="2700" b="0" i="1" smtClean="0">
                                  <a:latin typeface="Cambria Math" panose="02040503050406030204" pitchFamily="18" charset="0"/>
                                </a:rPr>
                                <m:t>𝑗</m:t>
                              </m:r>
                            </m:sub>
                          </m:sSub>
                          <m:r>
                            <a:rPr kumimoji="1" lang="en-US" altLang="zh-CN" sz="2700" b="0" i="1" smtClean="0">
                              <a:latin typeface="Cambria Math" panose="02040503050406030204" pitchFamily="18" charset="0"/>
                            </a:rPr>
                            <m:t>, </m:t>
                          </m:r>
                          <m:sSub>
                            <m:sSubPr>
                              <m:ctrlPr>
                                <a:rPr kumimoji="1" lang="en-US" altLang="zh-CN" sz="2700" b="0" i="1" smtClean="0">
                                  <a:latin typeface="Cambria Math" panose="02040503050406030204" pitchFamily="18" charset="0"/>
                                </a:rPr>
                              </m:ctrlPr>
                            </m:sSubPr>
                            <m:e>
                              <m:r>
                                <a:rPr kumimoji="1" lang="en-US" altLang="zh-CN" sz="2700" b="0" i="1" smtClean="0">
                                  <a:latin typeface="Cambria Math" panose="02040503050406030204" pitchFamily="18" charset="0"/>
                                </a:rPr>
                                <m:t>𝐵</m:t>
                              </m:r>
                            </m:e>
                            <m:sub>
                              <m:r>
                                <a:rPr kumimoji="1" lang="en-US" altLang="zh-CN" sz="2700" b="0" i="1" smtClean="0">
                                  <a:latin typeface="Cambria Math" panose="02040503050406030204" pitchFamily="18" charset="0"/>
                                </a:rPr>
                                <m:t>𝑖</m:t>
                              </m:r>
                            </m:sub>
                          </m:sSub>
                          <m:r>
                            <a:rPr kumimoji="1" lang="en-US" altLang="zh-CN" sz="2700" b="0" i="1" smtClean="0">
                              <a:latin typeface="Cambria Math" panose="02040503050406030204" pitchFamily="18" charset="0"/>
                            </a:rPr>
                            <m:t>)</m:t>
                          </m:r>
                        </m:den>
                      </m:f>
                    </m:oMath>
                  </m:oMathPara>
                </a14:m>
                <a:endParaRPr kumimoji="1" lang="zh-CN" altLang="en-US" sz="2700" dirty="0"/>
              </a:p>
            </p:txBody>
          </p:sp>
        </mc:Choice>
        <mc:Fallback>
          <p:sp>
            <p:nvSpPr>
              <p:cNvPr id="5" name="文本框 4">
                <a:extLst>
                  <a:ext uri="{FF2B5EF4-FFF2-40B4-BE49-F238E27FC236}">
                    <a16:creationId xmlns:a16="http://schemas.microsoft.com/office/drawing/2014/main" id="{BA75E577-72A4-9646-9900-E358789C1222}"/>
                  </a:ext>
                </a:extLst>
              </p:cNvPr>
              <p:cNvSpPr txBox="1">
                <a:spLocks noRot="1" noChangeAspect="1" noMove="1" noResize="1" noEditPoints="1" noAdjustHandles="1" noChangeArrowheads="1" noChangeShapeType="1" noTextEdit="1"/>
              </p:cNvSpPr>
              <p:nvPr/>
            </p:nvSpPr>
            <p:spPr>
              <a:xfrm>
                <a:off x="4186824" y="4218709"/>
                <a:ext cx="4461991" cy="953274"/>
              </a:xfrm>
              <a:prstGeom prst="rect">
                <a:avLst/>
              </a:prstGeom>
              <a:blipFill>
                <a:blip r:embed="rId4"/>
                <a:stretch>
                  <a:fillRect t="-2632" r="-568" b="-105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92333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5A5A4C5-9B11-D54C-AF42-BF3DF87FDE7F}"/>
              </a:ext>
            </a:extLst>
          </p:cNvPr>
          <p:cNvSpPr>
            <a:spLocks noGrp="1"/>
          </p:cNvSpPr>
          <p:nvPr>
            <p:ph idx="1"/>
          </p:nvPr>
        </p:nvSpPr>
        <p:spPr>
          <a:xfrm>
            <a:off x="838200" y="1760227"/>
            <a:ext cx="10515600" cy="4700207"/>
          </a:xfrm>
        </p:spPr>
        <p:txBody>
          <a:bodyPr>
            <a:normAutofit lnSpcReduction="10000"/>
          </a:bodyPr>
          <a:lstStyle/>
          <a:p>
            <a:pPr>
              <a:buFont typeface="Wingdings" pitchFamily="2" charset="2"/>
              <a:buChar char="Ø"/>
            </a:pPr>
            <a:r>
              <a:rPr kumimoji="1" lang="en-US" altLang="zh-CN" sz="3000" dirty="0">
                <a:latin typeface="Times New Roman" panose="02020603050405020304" pitchFamily="18" charset="0"/>
                <a:cs typeface="Times New Roman" panose="02020603050405020304" pitchFamily="18" charset="0"/>
              </a:rPr>
              <a:t> Survival Analysis</a:t>
            </a:r>
          </a:p>
          <a:p>
            <a:pPr marL="0" indent="0">
              <a:buNone/>
            </a:pPr>
            <a:r>
              <a:rPr kumimoji="1" lang="en-US" altLang="zh-CN" sz="3000" u="sng" dirty="0">
                <a:latin typeface="Times New Roman" panose="02020603050405020304" pitchFamily="18" charset="0"/>
                <a:cs typeface="Times New Roman" panose="02020603050405020304" pitchFamily="18" charset="0"/>
              </a:rPr>
              <a:t>Principal</a:t>
            </a:r>
            <a:r>
              <a:rPr kumimoji="1" lang="en-US" altLang="zh-CN" sz="3000" dirty="0">
                <a:latin typeface="Times New Roman" panose="02020603050405020304" pitchFamily="18" charset="0"/>
                <a:cs typeface="Times New Roman" panose="02020603050405020304" pitchFamily="18" charset="0"/>
              </a:rPr>
              <a:t>: bots are more likely to reveal themselves in longer conversations.</a:t>
            </a:r>
          </a:p>
          <a:p>
            <a:pPr marL="0" indent="0">
              <a:buNone/>
            </a:pPr>
            <a:r>
              <a:rPr kumimoji="1" lang="en-US" altLang="zh-CN" sz="3000" u="sng" dirty="0">
                <a:latin typeface="Times New Roman" panose="02020603050405020304" pitchFamily="18" charset="0"/>
                <a:cs typeface="Times New Roman" panose="02020603050405020304" pitchFamily="18" charset="0"/>
              </a:rPr>
              <a:t>Interpretation</a:t>
            </a:r>
            <a:r>
              <a:rPr kumimoji="1" lang="en-US" altLang="zh-CN" sz="3000" dirty="0">
                <a:latin typeface="Times New Roman" panose="02020603050405020304" pitchFamily="18" charset="0"/>
                <a:cs typeface="Times New Roman" panose="02020603050405020304" pitchFamily="18" charset="0"/>
              </a:rPr>
              <a:t>: </a:t>
            </a:r>
          </a:p>
          <a:p>
            <a:pPr marL="0" indent="0">
              <a:buNone/>
            </a:pPr>
            <a:r>
              <a:rPr kumimoji="1" lang="en-US" altLang="zh-CN" sz="3000" dirty="0">
                <a:latin typeface="Times New Roman" panose="02020603050405020304" pitchFamily="18" charset="0"/>
                <a:cs typeface="Times New Roman" panose="02020603050405020304" pitchFamily="18" charset="0"/>
              </a:rPr>
              <a:t>Spotted                       If the system was annotated as “bot”</a:t>
            </a:r>
          </a:p>
          <a:p>
            <a:pPr marL="0" indent="0">
              <a:buNone/>
            </a:pPr>
            <a:r>
              <a:rPr kumimoji="1" lang="en-US" altLang="zh-CN" sz="3000" dirty="0">
                <a:latin typeface="Times New Roman" panose="02020603050405020304" pitchFamily="18" charset="0"/>
                <a:cs typeface="Times New Roman" panose="02020603050405020304" pitchFamily="18" charset="0"/>
              </a:rPr>
              <a:t>Survived                     If it was annotated as “unsure” or “human”.</a:t>
            </a:r>
          </a:p>
          <a:p>
            <a:pPr marL="0" indent="0">
              <a:buNone/>
            </a:pPr>
            <a:endParaRPr kumimoji="1" lang="en-US" altLang="zh-CN" sz="3000" dirty="0">
              <a:latin typeface="Times New Roman" panose="02020603050405020304" pitchFamily="18" charset="0"/>
              <a:cs typeface="Times New Roman" panose="02020603050405020304" pitchFamily="18" charset="0"/>
            </a:endParaRPr>
          </a:p>
          <a:p>
            <a:pPr marL="0" indent="0">
              <a:buNone/>
            </a:pPr>
            <a:r>
              <a:rPr kumimoji="1" lang="en-US" altLang="zh-CN" sz="3000" dirty="0">
                <a:latin typeface="Times New Roman" panose="02020603050405020304" pitchFamily="18" charset="0"/>
                <a:cs typeface="Times New Roman" panose="02020603050405020304" pitchFamily="18" charset="0"/>
              </a:rPr>
              <a:t>Let </a:t>
            </a:r>
            <a:r>
              <a:rPr kumimoji="1" lang="en-US" altLang="zh-CN" sz="3000" i="1" dirty="0">
                <a:latin typeface="Times New Roman" panose="02020603050405020304" pitchFamily="18" charset="0"/>
                <a:cs typeface="Times New Roman" panose="02020603050405020304" pitchFamily="18" charset="0"/>
              </a:rPr>
              <a:t>k </a:t>
            </a:r>
            <a:r>
              <a:rPr kumimoji="1" lang="en-US" altLang="zh-CN" sz="3000" dirty="0">
                <a:latin typeface="Times New Roman" panose="02020603050405020304" pitchFamily="18" charset="0"/>
                <a:cs typeface="Times New Roman" panose="02020603050405020304" pitchFamily="18" charset="0"/>
              </a:rPr>
              <a:t>be the number of exchanges for a segment. If a system is spotted as such, we consider the spotting event happens in the interval (0, k].</a:t>
            </a:r>
            <a:endParaRPr kumimoji="1" lang="en-US" altLang="zh-CN" sz="3000" i="1" dirty="0">
              <a:latin typeface="Times New Roman" panose="02020603050405020304" pitchFamily="18" charset="0"/>
              <a:cs typeface="Times New Roman" panose="02020603050405020304" pitchFamily="18" charset="0"/>
            </a:endParaRPr>
          </a:p>
          <a:p>
            <a:pPr marL="0" indent="0">
              <a:buNone/>
            </a:pPr>
            <a:endParaRPr kumimoji="1" lang="en-US" altLang="zh-CN" sz="3000" dirty="0">
              <a:latin typeface="Times New Roman" panose="02020603050405020304" pitchFamily="18" charset="0"/>
              <a:cs typeface="Times New Roman" panose="02020603050405020304" pitchFamily="18" charset="0"/>
            </a:endParaRPr>
          </a:p>
          <a:p>
            <a:pPr marL="0" indent="0">
              <a:buNone/>
            </a:pPr>
            <a:endParaRPr kumimoji="1" lang="zh-CN" altLang="en-US" sz="3000" dirty="0">
              <a:latin typeface="Times New Roman" panose="02020603050405020304" pitchFamily="18" charset="0"/>
              <a:cs typeface="Times New Roman" panose="02020603050405020304" pitchFamily="18" charset="0"/>
            </a:endParaRPr>
          </a:p>
        </p:txBody>
      </p:sp>
      <p:sp>
        <p:nvSpPr>
          <p:cNvPr id="4" name="标题 1">
            <a:extLst>
              <a:ext uri="{FF2B5EF4-FFF2-40B4-BE49-F238E27FC236}">
                <a16:creationId xmlns:a16="http://schemas.microsoft.com/office/drawing/2014/main" id="{EAABE546-F414-0F49-8786-376332BED1F4}"/>
              </a:ext>
            </a:extLst>
          </p:cNvPr>
          <p:cNvSpPr txBox="1">
            <a:spLocks/>
          </p:cNvSpPr>
          <p:nvPr/>
        </p:nvSpPr>
        <p:spPr>
          <a:xfrm>
            <a:off x="838200" y="31663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fr-FR" altLang="zh-CN" i="1" dirty="0">
                <a:latin typeface="Times New Roman" panose="02020603050405020304" pitchFamily="18" charset="0"/>
                <a:cs typeface="Times New Roman" panose="02020603050405020304" pitchFamily="18" charset="0"/>
              </a:rPr>
              <a:t>Spot The Bot</a:t>
            </a:r>
            <a:r>
              <a:rPr kumimoji="1" lang="zh-CN" altLang="en-US" i="1" dirty="0">
                <a:latin typeface="Times New Roman" panose="02020603050405020304" pitchFamily="18" charset="0"/>
                <a:cs typeface="Times New Roman" panose="02020603050405020304" pitchFamily="18" charset="0"/>
              </a:rPr>
              <a:t> </a:t>
            </a:r>
            <a:r>
              <a:rPr kumimoji="1" lang="fr-FR" altLang="zh-CN" sz="2800" dirty="0">
                <a:latin typeface="Times New Roman" panose="02020603050405020304" pitchFamily="18" charset="0"/>
                <a:cs typeface="Times New Roman" panose="02020603050405020304" pitchFamily="18" charset="0"/>
              </a:rPr>
              <a:t>(EMNLP, 2020)</a:t>
            </a:r>
            <a:br>
              <a:rPr kumimoji="1" lang="fr-FR" altLang="zh-CN" sz="2800" dirty="0">
                <a:latin typeface="Times New Roman" panose="02020603050405020304" pitchFamily="18" charset="0"/>
                <a:cs typeface="Times New Roman" panose="02020603050405020304" pitchFamily="18" charset="0"/>
              </a:rPr>
            </a:br>
            <a:endParaRPr kumimoji="1" lang="zh-CN" altLang="en-US" sz="2800" dirty="0"/>
          </a:p>
        </p:txBody>
      </p:sp>
      <p:cxnSp>
        <p:nvCxnSpPr>
          <p:cNvPr id="6" name="直线箭头连接符 5">
            <a:extLst>
              <a:ext uri="{FF2B5EF4-FFF2-40B4-BE49-F238E27FC236}">
                <a16:creationId xmlns:a16="http://schemas.microsoft.com/office/drawing/2014/main" id="{8521707A-3941-0641-A283-277B28347312}"/>
              </a:ext>
            </a:extLst>
          </p:cNvPr>
          <p:cNvCxnSpPr>
            <a:cxnSpLocks/>
          </p:cNvCxnSpPr>
          <p:nvPr/>
        </p:nvCxnSpPr>
        <p:spPr>
          <a:xfrm>
            <a:off x="2922104" y="3816628"/>
            <a:ext cx="95415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直线箭头连接符 7">
            <a:extLst>
              <a:ext uri="{FF2B5EF4-FFF2-40B4-BE49-F238E27FC236}">
                <a16:creationId xmlns:a16="http://schemas.microsoft.com/office/drawing/2014/main" id="{087D6AEE-D4FB-8645-8B20-E9A422BF7DAC}"/>
              </a:ext>
            </a:extLst>
          </p:cNvPr>
          <p:cNvCxnSpPr>
            <a:cxnSpLocks/>
          </p:cNvCxnSpPr>
          <p:nvPr/>
        </p:nvCxnSpPr>
        <p:spPr>
          <a:xfrm>
            <a:off x="2922104" y="4306958"/>
            <a:ext cx="95415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777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0FB348E-ADA7-C845-82F0-5C0EBCEE7760}"/>
              </a:ext>
            </a:extLst>
          </p:cNvPr>
          <p:cNvSpPr>
            <a:spLocks noGrp="1"/>
          </p:cNvSpPr>
          <p:nvPr>
            <p:ph idx="1"/>
          </p:nvPr>
        </p:nvSpPr>
        <p:spPr>
          <a:xfrm>
            <a:off x="699052" y="1535107"/>
            <a:ext cx="10515600" cy="5163867"/>
          </a:xfrm>
        </p:spPr>
        <p:txBody>
          <a:bodyPr>
            <a:normAutofit/>
          </a:bodyPr>
          <a:lstStyle/>
          <a:p>
            <a:r>
              <a:rPr kumimoji="1" lang="en-US" altLang="zh-CN" sz="3200" b="1" dirty="0">
                <a:latin typeface="Times New Roman" panose="02020603050405020304" pitchFamily="18" charset="0"/>
                <a:cs typeface="Times New Roman" panose="02020603050405020304" pitchFamily="18" charset="0"/>
              </a:rPr>
              <a:t>Experiments</a:t>
            </a:r>
          </a:p>
          <a:p>
            <a:pPr>
              <a:buFont typeface="Wingdings" pitchFamily="2" charset="2"/>
              <a:buChar char="Ø"/>
            </a:pPr>
            <a:r>
              <a:rPr kumimoji="1" lang="en-US" altLang="zh-CN" dirty="0">
                <a:latin typeface="Times New Roman" panose="02020603050405020304" pitchFamily="18" charset="0"/>
                <a:cs typeface="Times New Roman" panose="02020603050405020304" pitchFamily="18" charset="0"/>
              </a:rPr>
              <a:t>Domains</a:t>
            </a:r>
          </a:p>
          <a:p>
            <a:endParaRPr kumimoji="1" lang="en-US" altLang="zh-CN" sz="3200" b="1" dirty="0">
              <a:latin typeface="Times New Roman" panose="02020603050405020304" pitchFamily="18" charset="0"/>
              <a:cs typeface="Times New Roman" panose="02020603050405020304" pitchFamily="18" charset="0"/>
            </a:endParaRPr>
          </a:p>
          <a:p>
            <a:endParaRPr kumimoji="1" lang="en-US" altLang="zh-CN" sz="3200" b="1" dirty="0">
              <a:latin typeface="Times New Roman" panose="02020603050405020304" pitchFamily="18" charset="0"/>
              <a:cs typeface="Times New Roman" panose="02020603050405020304" pitchFamily="18" charset="0"/>
            </a:endParaRPr>
          </a:p>
          <a:p>
            <a:endParaRPr kumimoji="1" lang="en-US" altLang="zh-CN" sz="3200" b="1" dirty="0">
              <a:latin typeface="Times New Roman" panose="02020603050405020304" pitchFamily="18" charset="0"/>
              <a:cs typeface="Times New Roman" panose="02020603050405020304" pitchFamily="18" charset="0"/>
            </a:endParaRPr>
          </a:p>
          <a:p>
            <a:pPr marL="0" indent="0">
              <a:buNone/>
            </a:pPr>
            <a:endParaRPr kumimoji="1" lang="en-US" altLang="zh-CN" sz="3200" b="1" dirty="0">
              <a:latin typeface="Times New Roman" panose="02020603050405020304" pitchFamily="18" charset="0"/>
              <a:cs typeface="Times New Roman" panose="02020603050405020304" pitchFamily="18" charset="0"/>
            </a:endParaRPr>
          </a:p>
          <a:p>
            <a:pPr>
              <a:buFont typeface="Wingdings" pitchFamily="2" charset="2"/>
              <a:buChar char="Ø"/>
            </a:pPr>
            <a:r>
              <a:rPr kumimoji="1" lang="en-US" altLang="zh-CN" dirty="0">
                <a:latin typeface="Times New Roman" panose="02020603050405020304" pitchFamily="18" charset="0"/>
                <a:cs typeface="Times New Roman" panose="02020603050405020304" pitchFamily="18" charset="0"/>
              </a:rPr>
              <a:t>Segmentation</a:t>
            </a:r>
          </a:p>
          <a:p>
            <a:pPr marL="0" indent="0">
              <a:buNone/>
            </a:pPr>
            <a:endParaRPr kumimoji="1" lang="en-US" altLang="zh-CN" sz="3200" dirty="0">
              <a:latin typeface="Times New Roman" panose="02020603050405020304" pitchFamily="18" charset="0"/>
              <a:cs typeface="Times New Roman" panose="02020603050405020304" pitchFamily="18" charset="0"/>
            </a:endParaRPr>
          </a:p>
          <a:p>
            <a:pPr marL="0" indent="0">
              <a:buNone/>
            </a:pPr>
            <a:endParaRPr kumimoji="1" lang="en-US" altLang="zh-CN" sz="3200" dirty="0">
              <a:latin typeface="Times New Roman" panose="02020603050405020304" pitchFamily="18" charset="0"/>
              <a:cs typeface="Times New Roman" panose="02020603050405020304" pitchFamily="18" charset="0"/>
            </a:endParaRPr>
          </a:p>
          <a:p>
            <a:endParaRPr kumimoji="1" lang="en-US" altLang="zh-CN" sz="3200" b="1" dirty="0">
              <a:latin typeface="Times New Roman" panose="02020603050405020304" pitchFamily="18" charset="0"/>
              <a:cs typeface="Times New Roman" panose="02020603050405020304" pitchFamily="18" charset="0"/>
            </a:endParaRPr>
          </a:p>
          <a:p>
            <a:endParaRPr kumimoji="1" lang="en-US" altLang="zh-CN" sz="3200" b="1" dirty="0">
              <a:latin typeface="Times New Roman" panose="02020603050405020304" pitchFamily="18" charset="0"/>
              <a:cs typeface="Times New Roman" panose="02020603050405020304" pitchFamily="18" charset="0"/>
            </a:endParaRPr>
          </a:p>
          <a:p>
            <a:endParaRPr kumimoji="1" lang="en-US" altLang="zh-CN" sz="3200" b="1" dirty="0">
              <a:latin typeface="Times New Roman" panose="02020603050405020304" pitchFamily="18" charset="0"/>
              <a:cs typeface="Times New Roman" panose="02020603050405020304" pitchFamily="18" charset="0"/>
            </a:endParaRPr>
          </a:p>
          <a:p>
            <a:endParaRPr kumimoji="1" lang="en-US" altLang="zh-CN" sz="3200" b="1" dirty="0">
              <a:latin typeface="Times New Roman" panose="02020603050405020304" pitchFamily="18" charset="0"/>
              <a:cs typeface="Times New Roman" panose="02020603050405020304" pitchFamily="18" charset="0"/>
            </a:endParaRPr>
          </a:p>
          <a:p>
            <a:endParaRPr kumimoji="1" lang="en-US" altLang="zh-CN" sz="3200" b="1" dirty="0">
              <a:latin typeface="Times New Roman" panose="02020603050405020304" pitchFamily="18" charset="0"/>
              <a:cs typeface="Times New Roman" panose="02020603050405020304" pitchFamily="18" charset="0"/>
            </a:endParaRPr>
          </a:p>
          <a:p>
            <a:pPr marL="0" indent="0">
              <a:buNone/>
            </a:pPr>
            <a:endParaRPr kumimoji="1" lang="en-US" altLang="zh-CN" sz="3200" b="1" dirty="0">
              <a:latin typeface="Times New Roman" panose="02020603050405020304" pitchFamily="18" charset="0"/>
              <a:cs typeface="Times New Roman" panose="02020603050405020304" pitchFamily="18" charset="0"/>
            </a:endParaRPr>
          </a:p>
          <a:p>
            <a:pPr marL="0" indent="0">
              <a:buNone/>
            </a:pPr>
            <a:endParaRPr kumimoji="1" lang="zh-CN" altLang="en-US" sz="3200" b="1" dirty="0">
              <a:latin typeface="Times New Roman" panose="02020603050405020304" pitchFamily="18" charset="0"/>
              <a:cs typeface="Times New Roman" panose="02020603050405020304" pitchFamily="18" charset="0"/>
            </a:endParaRPr>
          </a:p>
        </p:txBody>
      </p:sp>
      <p:sp>
        <p:nvSpPr>
          <p:cNvPr id="5" name="标题 1">
            <a:extLst>
              <a:ext uri="{FF2B5EF4-FFF2-40B4-BE49-F238E27FC236}">
                <a16:creationId xmlns:a16="http://schemas.microsoft.com/office/drawing/2014/main" id="{102E4104-7B48-6A42-BB64-978DEBD8ECB4}"/>
              </a:ext>
            </a:extLst>
          </p:cNvPr>
          <p:cNvSpPr txBox="1">
            <a:spLocks/>
          </p:cNvSpPr>
          <p:nvPr/>
        </p:nvSpPr>
        <p:spPr>
          <a:xfrm>
            <a:off x="838200" y="31663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fr-FR" altLang="zh-CN" i="1" dirty="0">
                <a:latin typeface="Times New Roman" panose="02020603050405020304" pitchFamily="18" charset="0"/>
                <a:cs typeface="Times New Roman" panose="02020603050405020304" pitchFamily="18" charset="0"/>
              </a:rPr>
              <a:t>Spot The Bot</a:t>
            </a:r>
            <a:r>
              <a:rPr kumimoji="1" lang="zh-CN" altLang="en-US" i="1" dirty="0">
                <a:latin typeface="Times New Roman" panose="02020603050405020304" pitchFamily="18" charset="0"/>
                <a:cs typeface="Times New Roman" panose="02020603050405020304" pitchFamily="18" charset="0"/>
              </a:rPr>
              <a:t> </a:t>
            </a:r>
            <a:r>
              <a:rPr kumimoji="1" lang="fr-FR" altLang="zh-CN" sz="2800" dirty="0">
                <a:latin typeface="Times New Roman" panose="02020603050405020304" pitchFamily="18" charset="0"/>
                <a:cs typeface="Times New Roman" panose="02020603050405020304" pitchFamily="18" charset="0"/>
              </a:rPr>
              <a:t>(EMNLP, 2020)</a:t>
            </a:r>
            <a:br>
              <a:rPr kumimoji="1" lang="fr-FR" altLang="zh-CN" sz="2800" dirty="0">
                <a:latin typeface="Times New Roman" panose="02020603050405020304" pitchFamily="18" charset="0"/>
                <a:cs typeface="Times New Roman" panose="02020603050405020304" pitchFamily="18" charset="0"/>
              </a:rPr>
            </a:br>
            <a:endParaRPr kumimoji="1" lang="zh-CN" altLang="en-US" sz="2800" dirty="0"/>
          </a:p>
        </p:txBody>
      </p:sp>
      <p:graphicFrame>
        <p:nvGraphicFramePr>
          <p:cNvPr id="7" name="表格 6">
            <a:extLst>
              <a:ext uri="{FF2B5EF4-FFF2-40B4-BE49-F238E27FC236}">
                <a16:creationId xmlns:a16="http://schemas.microsoft.com/office/drawing/2014/main" id="{8BD72C85-3B9A-454D-859C-56D6F50D062E}"/>
              </a:ext>
            </a:extLst>
          </p:cNvPr>
          <p:cNvGraphicFramePr>
            <a:graphicFrameLocks noGrp="1"/>
          </p:cNvGraphicFramePr>
          <p:nvPr>
            <p:extLst>
              <p:ext uri="{D42A27DB-BD31-4B8C-83A1-F6EECF244321}">
                <p14:modId xmlns:p14="http://schemas.microsoft.com/office/powerpoint/2010/main" val="2847052854"/>
              </p:ext>
            </p:extLst>
          </p:nvPr>
        </p:nvGraphicFramePr>
        <p:xfrm>
          <a:off x="838200" y="2576062"/>
          <a:ext cx="9318486" cy="1938794"/>
        </p:xfrm>
        <a:graphic>
          <a:graphicData uri="http://schemas.openxmlformats.org/drawingml/2006/table">
            <a:tbl>
              <a:tblPr firstRow="1" bandRow="1">
                <a:tableStyleId>{8799B23B-EC83-4686-B30A-512413B5E67A}</a:tableStyleId>
              </a:tblPr>
              <a:tblGrid>
                <a:gridCol w="2473644">
                  <a:extLst>
                    <a:ext uri="{9D8B030D-6E8A-4147-A177-3AD203B41FA5}">
                      <a16:colId xmlns:a16="http://schemas.microsoft.com/office/drawing/2014/main" val="4083959795"/>
                    </a:ext>
                  </a:extLst>
                </a:gridCol>
                <a:gridCol w="6844842">
                  <a:extLst>
                    <a:ext uri="{9D8B030D-6E8A-4147-A177-3AD203B41FA5}">
                      <a16:colId xmlns:a16="http://schemas.microsoft.com/office/drawing/2014/main" val="1628907850"/>
                    </a:ext>
                  </a:extLst>
                </a:gridCol>
              </a:tblGrid>
              <a:tr h="993914">
                <a:tc>
                  <a:txBody>
                    <a:bodyPr/>
                    <a:lstStyle/>
                    <a:p>
                      <a:pPr algn="ctr"/>
                      <a:r>
                        <a:rPr lang="en-US" altLang="zh-CN" sz="2800" dirty="0">
                          <a:latin typeface="Times New Roman" panose="02020603050405020304" pitchFamily="18" charset="0"/>
                          <a:cs typeface="Times New Roman" panose="02020603050405020304" pitchFamily="18" charset="0"/>
                        </a:rPr>
                        <a:t>Domains</a:t>
                      </a:r>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l"/>
                      <a:r>
                        <a:rPr kumimoji="1" lang="fr-FR" altLang="zh-CN" sz="2800" b="0" dirty="0" err="1">
                          <a:latin typeface="Times New Roman" panose="02020603050405020304" pitchFamily="18" charset="0"/>
                          <a:cs typeface="Times New Roman" panose="02020603050405020304" pitchFamily="18" charset="0"/>
                        </a:rPr>
                        <a:t>Dailydialog</a:t>
                      </a:r>
                      <a:r>
                        <a:rPr kumimoji="1" lang="fr-FR" altLang="zh-CN" sz="2800" b="0" dirty="0">
                          <a:latin typeface="Times New Roman" panose="02020603050405020304" pitchFamily="18" charset="0"/>
                          <a:cs typeface="Times New Roman" panose="02020603050405020304" pitchFamily="18" charset="0"/>
                        </a:rPr>
                        <a:t>, </a:t>
                      </a:r>
                      <a:r>
                        <a:rPr kumimoji="1" lang="fr-FR" altLang="zh-CN" sz="2800" b="0" dirty="0" err="1">
                          <a:latin typeface="Times New Roman" panose="02020603050405020304" pitchFamily="18" charset="0"/>
                          <a:cs typeface="Times New Roman" panose="02020603050405020304" pitchFamily="18" charset="0"/>
                        </a:rPr>
                        <a:t>Empathetic</a:t>
                      </a:r>
                      <a:r>
                        <a:rPr kumimoji="1" lang="fr-FR" altLang="zh-CN" sz="2800" b="0" dirty="0">
                          <a:latin typeface="Times New Roman" panose="02020603050405020304" pitchFamily="18" charset="0"/>
                          <a:cs typeface="Times New Roman" panose="02020603050405020304" pitchFamily="18" charset="0"/>
                        </a:rPr>
                        <a:t> Dialogues and </a:t>
                      </a:r>
                      <a:r>
                        <a:rPr kumimoji="1" lang="fr-FR" altLang="zh-CN" sz="2800" b="0" dirty="0" err="1">
                          <a:latin typeface="Times New Roman" panose="02020603050405020304" pitchFamily="18" charset="0"/>
                          <a:cs typeface="Times New Roman" panose="02020603050405020304" pitchFamily="18" charset="0"/>
                        </a:rPr>
                        <a:t>PersonaChat</a:t>
                      </a:r>
                      <a:endParaRPr lang="zh-CN" altLang="en-US" sz="2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10239139"/>
                  </a:ext>
                </a:extLst>
              </a:tr>
              <a:tr h="773556">
                <a:tc>
                  <a:txBody>
                    <a:bodyPr/>
                    <a:lstStyle/>
                    <a:p>
                      <a:pPr algn="ctr"/>
                      <a:r>
                        <a:rPr lang="en-US" altLang="zh-CN" sz="2800" b="1" dirty="0">
                          <a:latin typeface="Times New Roman" panose="02020603050405020304" pitchFamily="18" charset="0"/>
                          <a:cs typeface="Times New Roman" panose="02020603050405020304" pitchFamily="18" charset="0"/>
                        </a:rPr>
                        <a:t>Number of conversations</a:t>
                      </a:r>
                      <a:endParaRPr lang="zh-CN" altLang="en-US" sz="2800" b="1" dirty="0">
                        <a:latin typeface="Times New Roman" panose="02020603050405020304" pitchFamily="18" charset="0"/>
                        <a:cs typeface="Times New Roman" panose="02020603050405020304" pitchFamily="18" charset="0"/>
                      </a:endParaRPr>
                    </a:p>
                  </a:txBody>
                  <a:tcPr/>
                </a:tc>
                <a:tc>
                  <a:txBody>
                    <a:bodyPr/>
                    <a:lstStyle/>
                    <a:p>
                      <a:r>
                        <a:rPr lang="en-US" altLang="zh-CN" sz="2800" dirty="0">
                          <a:latin typeface="Times New Roman" panose="02020603050405020304" pitchFamily="18" charset="0"/>
                          <a:cs typeface="Times New Roman" panose="02020603050405020304" pitchFamily="18" charset="0"/>
                        </a:rPr>
                        <a:t>45 conversations for each pair of bots </a:t>
                      </a:r>
                      <a:endParaRPr lang="zh-CN" alt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3302296"/>
                  </a:ext>
                </a:extLst>
              </a:tr>
            </a:tbl>
          </a:graphicData>
        </a:graphic>
      </p:graphicFrame>
      <p:graphicFrame>
        <p:nvGraphicFramePr>
          <p:cNvPr id="9" name="表格 8">
            <a:extLst>
              <a:ext uri="{FF2B5EF4-FFF2-40B4-BE49-F238E27FC236}">
                <a16:creationId xmlns:a16="http://schemas.microsoft.com/office/drawing/2014/main" id="{7082B9C7-E095-094A-BB5E-49E897CC2CC9}"/>
              </a:ext>
            </a:extLst>
          </p:cNvPr>
          <p:cNvGraphicFramePr>
            <a:graphicFrameLocks noGrp="1"/>
          </p:cNvGraphicFramePr>
          <p:nvPr>
            <p:extLst>
              <p:ext uri="{D42A27DB-BD31-4B8C-83A1-F6EECF244321}">
                <p14:modId xmlns:p14="http://schemas.microsoft.com/office/powerpoint/2010/main" val="2943881298"/>
              </p:ext>
            </p:extLst>
          </p:nvPr>
        </p:nvGraphicFramePr>
        <p:xfrm>
          <a:off x="838200" y="5448721"/>
          <a:ext cx="8943010" cy="1036320"/>
        </p:xfrm>
        <a:graphic>
          <a:graphicData uri="http://schemas.openxmlformats.org/drawingml/2006/table">
            <a:tbl>
              <a:tblPr firstRow="1" bandRow="1">
                <a:tableStyleId>{0505E3EF-67EA-436B-97B2-0124C06EBD24}</a:tableStyleId>
              </a:tblPr>
              <a:tblGrid>
                <a:gridCol w="4471505">
                  <a:extLst>
                    <a:ext uri="{9D8B030D-6E8A-4147-A177-3AD203B41FA5}">
                      <a16:colId xmlns:a16="http://schemas.microsoft.com/office/drawing/2014/main" val="899681661"/>
                    </a:ext>
                  </a:extLst>
                </a:gridCol>
                <a:gridCol w="4471505">
                  <a:extLst>
                    <a:ext uri="{9D8B030D-6E8A-4147-A177-3AD203B41FA5}">
                      <a16:colId xmlns:a16="http://schemas.microsoft.com/office/drawing/2014/main" val="2190717444"/>
                    </a:ext>
                  </a:extLst>
                </a:gridCol>
              </a:tblGrid>
              <a:tr h="370840">
                <a:tc>
                  <a:txBody>
                    <a:bodyPr/>
                    <a:lstStyle/>
                    <a:p>
                      <a:r>
                        <a:rPr lang="en-US" altLang="zh-CN" sz="2800" b="0" dirty="0">
                          <a:latin typeface="Times New Roman" panose="02020603050405020304" pitchFamily="18" charset="0"/>
                          <a:cs typeface="Times New Roman" panose="02020603050405020304" pitchFamily="18" charset="0"/>
                        </a:rPr>
                        <a:t>Personachat, Dailydialog</a:t>
                      </a:r>
                      <a:endParaRPr lang="zh-CN" altLang="en-US" sz="2800" b="0" dirty="0">
                        <a:latin typeface="Times New Roman" panose="02020603050405020304" pitchFamily="18" charset="0"/>
                        <a:cs typeface="Times New Roman" panose="02020603050405020304" pitchFamily="18" charset="0"/>
                      </a:endParaRPr>
                    </a:p>
                  </a:txBody>
                  <a:tcPr/>
                </a:tc>
                <a:tc>
                  <a:txBody>
                    <a:bodyPr/>
                    <a:lstStyle/>
                    <a:p>
                      <a:r>
                        <a:rPr kumimoji="1" lang="fr-FR" altLang="zh-CN" sz="2800" b="0" dirty="0">
                          <a:latin typeface="Times New Roman" panose="02020603050405020304" pitchFamily="18" charset="0"/>
                          <a:cs typeface="Times New Roman" panose="02020603050405020304" pitchFamily="18" charset="0"/>
                        </a:rPr>
                        <a:t>2, 3, and 5 exchanges</a:t>
                      </a:r>
                      <a:endParaRPr lang="zh-CN" altLang="en-US" sz="2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47558561"/>
                  </a:ext>
                </a:extLst>
              </a:tr>
              <a:tr h="370840">
                <a:tc>
                  <a:txBody>
                    <a:bodyPr/>
                    <a:lstStyle/>
                    <a:p>
                      <a:r>
                        <a:rPr lang="en-US" altLang="zh-CN" sz="2800" b="0" dirty="0">
                          <a:latin typeface="Times New Roman" panose="02020603050405020304" pitchFamily="18" charset="0"/>
                          <a:cs typeface="Times New Roman" panose="02020603050405020304" pitchFamily="18" charset="0"/>
                        </a:rPr>
                        <a:t>Empathetic Dialogue</a:t>
                      </a:r>
                      <a:endParaRPr lang="zh-CN" altLang="en-US" sz="2800" b="0" dirty="0">
                        <a:latin typeface="Times New Roman" panose="02020603050405020304" pitchFamily="18" charset="0"/>
                        <a:cs typeface="Times New Roman" panose="02020603050405020304" pitchFamily="18" charset="0"/>
                      </a:endParaRPr>
                    </a:p>
                  </a:txBody>
                  <a:tcPr/>
                </a:tc>
                <a:tc>
                  <a:txBody>
                    <a:bodyPr/>
                    <a:lstStyle/>
                    <a:p>
                      <a:r>
                        <a:rPr lang="fr-FR" altLang="zh-CN" sz="2800" dirty="0">
                          <a:latin typeface="Times New Roman" panose="02020603050405020304" pitchFamily="18" charset="0"/>
                          <a:cs typeface="Times New Roman" panose="02020603050405020304" pitchFamily="18" charset="0"/>
                        </a:rPr>
                        <a:t>1, 2, and 3 exchanges</a:t>
                      </a:r>
                      <a:endParaRPr lang="zh-CN" alt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69501219"/>
                  </a:ext>
                </a:extLst>
              </a:tr>
            </a:tbl>
          </a:graphicData>
        </a:graphic>
      </p:graphicFrame>
    </p:spTree>
    <p:extLst>
      <p:ext uri="{BB962C8B-B14F-4D97-AF65-F5344CB8AC3E}">
        <p14:creationId xmlns:p14="http://schemas.microsoft.com/office/powerpoint/2010/main" val="3535297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0FB348E-ADA7-C845-82F0-5C0EBCEE7760}"/>
              </a:ext>
            </a:extLst>
          </p:cNvPr>
          <p:cNvSpPr>
            <a:spLocks noGrp="1"/>
          </p:cNvSpPr>
          <p:nvPr>
            <p:ph idx="1"/>
          </p:nvPr>
        </p:nvSpPr>
        <p:spPr>
          <a:xfrm>
            <a:off x="699052" y="1825582"/>
            <a:ext cx="10515600" cy="5163867"/>
          </a:xfrm>
        </p:spPr>
        <p:txBody>
          <a:bodyPr>
            <a:normAutofit/>
          </a:bodyPr>
          <a:lstStyle/>
          <a:p>
            <a:r>
              <a:rPr kumimoji="1" lang="en-US" altLang="zh-CN" sz="3200" b="1" dirty="0">
                <a:latin typeface="Times New Roman" panose="02020603050405020304" pitchFamily="18" charset="0"/>
                <a:cs typeface="Times New Roman" panose="02020603050405020304" pitchFamily="18" charset="0"/>
              </a:rPr>
              <a:t>Experiments</a:t>
            </a:r>
          </a:p>
          <a:p>
            <a:pPr>
              <a:buFont typeface="Wingdings" pitchFamily="2" charset="2"/>
              <a:buChar char="Ø"/>
            </a:pPr>
            <a:r>
              <a:rPr kumimoji="1" lang="en-US" altLang="zh-CN" sz="3200" dirty="0">
                <a:latin typeface="Times New Roman" panose="02020603050405020304" pitchFamily="18" charset="0"/>
                <a:cs typeface="Times New Roman" panose="02020603050405020304" pitchFamily="18" charset="0"/>
              </a:rPr>
              <a:t>Bots</a:t>
            </a:r>
          </a:p>
          <a:p>
            <a:endParaRPr kumimoji="1" lang="en-US" altLang="zh-CN" sz="3200" b="1" dirty="0">
              <a:latin typeface="Times New Roman" panose="02020603050405020304" pitchFamily="18" charset="0"/>
              <a:cs typeface="Times New Roman" panose="02020603050405020304" pitchFamily="18" charset="0"/>
            </a:endParaRPr>
          </a:p>
          <a:p>
            <a:endParaRPr kumimoji="1" lang="en-US" altLang="zh-CN" sz="3200" b="1" dirty="0">
              <a:latin typeface="Times New Roman" panose="02020603050405020304" pitchFamily="18" charset="0"/>
              <a:cs typeface="Times New Roman" panose="02020603050405020304" pitchFamily="18" charset="0"/>
            </a:endParaRPr>
          </a:p>
          <a:p>
            <a:endParaRPr kumimoji="1" lang="en-US" altLang="zh-CN" sz="3200" b="1" dirty="0">
              <a:latin typeface="Times New Roman" panose="02020603050405020304" pitchFamily="18" charset="0"/>
              <a:cs typeface="Times New Roman" panose="02020603050405020304" pitchFamily="18" charset="0"/>
            </a:endParaRPr>
          </a:p>
          <a:p>
            <a:endParaRPr kumimoji="1" lang="en-US" altLang="zh-CN" sz="3200" b="1" dirty="0">
              <a:latin typeface="Times New Roman" panose="02020603050405020304" pitchFamily="18" charset="0"/>
              <a:cs typeface="Times New Roman" panose="02020603050405020304" pitchFamily="18" charset="0"/>
            </a:endParaRPr>
          </a:p>
          <a:p>
            <a:endParaRPr kumimoji="1" lang="en-US" altLang="zh-CN" sz="3200" b="1" dirty="0">
              <a:latin typeface="Times New Roman" panose="02020603050405020304" pitchFamily="18" charset="0"/>
              <a:cs typeface="Times New Roman" panose="02020603050405020304" pitchFamily="18" charset="0"/>
            </a:endParaRPr>
          </a:p>
          <a:p>
            <a:endParaRPr kumimoji="1" lang="en-US" altLang="zh-CN" sz="3200" b="1" dirty="0">
              <a:latin typeface="Times New Roman" panose="02020603050405020304" pitchFamily="18" charset="0"/>
              <a:cs typeface="Times New Roman" panose="02020603050405020304" pitchFamily="18" charset="0"/>
            </a:endParaRPr>
          </a:p>
          <a:p>
            <a:endParaRPr kumimoji="1" lang="en-US" altLang="zh-CN" sz="3200" b="1" dirty="0">
              <a:latin typeface="Times New Roman" panose="02020603050405020304" pitchFamily="18" charset="0"/>
              <a:cs typeface="Times New Roman" panose="02020603050405020304" pitchFamily="18" charset="0"/>
            </a:endParaRPr>
          </a:p>
          <a:p>
            <a:endParaRPr kumimoji="1" lang="en-US" altLang="zh-CN" sz="3200" b="1" dirty="0">
              <a:latin typeface="Times New Roman" panose="02020603050405020304" pitchFamily="18" charset="0"/>
              <a:cs typeface="Times New Roman" panose="02020603050405020304" pitchFamily="18" charset="0"/>
            </a:endParaRPr>
          </a:p>
          <a:p>
            <a:endParaRPr kumimoji="1" lang="en-US" altLang="zh-CN" sz="3200" b="1" dirty="0">
              <a:latin typeface="Times New Roman" panose="02020603050405020304" pitchFamily="18" charset="0"/>
              <a:cs typeface="Times New Roman" panose="02020603050405020304" pitchFamily="18" charset="0"/>
            </a:endParaRPr>
          </a:p>
          <a:p>
            <a:pPr marL="0" indent="0">
              <a:buNone/>
            </a:pPr>
            <a:endParaRPr kumimoji="1" lang="en-US" altLang="zh-CN" sz="3200" b="1" dirty="0">
              <a:latin typeface="Times New Roman" panose="02020603050405020304" pitchFamily="18" charset="0"/>
              <a:cs typeface="Times New Roman" panose="02020603050405020304" pitchFamily="18" charset="0"/>
            </a:endParaRPr>
          </a:p>
          <a:p>
            <a:pPr marL="0" indent="0">
              <a:buNone/>
            </a:pPr>
            <a:endParaRPr kumimoji="1" lang="zh-CN" altLang="en-US" sz="3200" b="1" dirty="0">
              <a:latin typeface="Times New Roman" panose="02020603050405020304" pitchFamily="18" charset="0"/>
              <a:cs typeface="Times New Roman" panose="02020603050405020304" pitchFamily="18" charset="0"/>
            </a:endParaRPr>
          </a:p>
        </p:txBody>
      </p:sp>
      <p:sp>
        <p:nvSpPr>
          <p:cNvPr id="5" name="标题 1">
            <a:extLst>
              <a:ext uri="{FF2B5EF4-FFF2-40B4-BE49-F238E27FC236}">
                <a16:creationId xmlns:a16="http://schemas.microsoft.com/office/drawing/2014/main" id="{102E4104-7B48-6A42-BB64-978DEBD8ECB4}"/>
              </a:ext>
            </a:extLst>
          </p:cNvPr>
          <p:cNvSpPr txBox="1">
            <a:spLocks/>
          </p:cNvSpPr>
          <p:nvPr/>
        </p:nvSpPr>
        <p:spPr>
          <a:xfrm>
            <a:off x="838200" y="31663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fr-FR" altLang="zh-CN" i="1" dirty="0">
                <a:latin typeface="Times New Roman" panose="02020603050405020304" pitchFamily="18" charset="0"/>
                <a:cs typeface="Times New Roman" panose="02020603050405020304" pitchFamily="18" charset="0"/>
              </a:rPr>
              <a:t>Spot The Bot</a:t>
            </a:r>
            <a:r>
              <a:rPr kumimoji="1" lang="zh-CN" altLang="en-US" i="1" dirty="0">
                <a:latin typeface="Times New Roman" panose="02020603050405020304" pitchFamily="18" charset="0"/>
                <a:cs typeface="Times New Roman" panose="02020603050405020304" pitchFamily="18" charset="0"/>
              </a:rPr>
              <a:t> </a:t>
            </a:r>
            <a:r>
              <a:rPr kumimoji="1" lang="fr-FR" altLang="zh-CN" sz="2800" dirty="0">
                <a:latin typeface="Times New Roman" panose="02020603050405020304" pitchFamily="18" charset="0"/>
                <a:cs typeface="Times New Roman" panose="02020603050405020304" pitchFamily="18" charset="0"/>
              </a:rPr>
              <a:t>(EMNLP, 2020)</a:t>
            </a:r>
            <a:br>
              <a:rPr kumimoji="1" lang="fr-FR" altLang="zh-CN" sz="2800" dirty="0">
                <a:latin typeface="Times New Roman" panose="02020603050405020304" pitchFamily="18" charset="0"/>
                <a:cs typeface="Times New Roman" panose="02020603050405020304" pitchFamily="18" charset="0"/>
              </a:rPr>
            </a:br>
            <a:endParaRPr kumimoji="1" lang="zh-CN" altLang="en-US" sz="2800" dirty="0"/>
          </a:p>
        </p:txBody>
      </p:sp>
      <p:graphicFrame>
        <p:nvGraphicFramePr>
          <p:cNvPr id="7" name="表格 6">
            <a:extLst>
              <a:ext uri="{FF2B5EF4-FFF2-40B4-BE49-F238E27FC236}">
                <a16:creationId xmlns:a16="http://schemas.microsoft.com/office/drawing/2014/main" id="{8BD72C85-3B9A-454D-859C-56D6F50D062E}"/>
              </a:ext>
            </a:extLst>
          </p:cNvPr>
          <p:cNvGraphicFramePr>
            <a:graphicFrameLocks noGrp="1"/>
          </p:cNvGraphicFramePr>
          <p:nvPr>
            <p:extLst>
              <p:ext uri="{D42A27DB-BD31-4B8C-83A1-F6EECF244321}">
                <p14:modId xmlns:p14="http://schemas.microsoft.com/office/powerpoint/2010/main" val="3799491757"/>
              </p:ext>
            </p:extLst>
          </p:nvPr>
        </p:nvGraphicFramePr>
        <p:xfrm>
          <a:off x="2532991" y="3153791"/>
          <a:ext cx="6847722" cy="2507447"/>
        </p:xfrm>
        <a:graphic>
          <a:graphicData uri="http://schemas.openxmlformats.org/drawingml/2006/table">
            <a:tbl>
              <a:tblPr firstRow="1" bandRow="1">
                <a:tableStyleId>{8799B23B-EC83-4686-B30A-512413B5E67A}</a:tableStyleId>
              </a:tblPr>
              <a:tblGrid>
                <a:gridCol w="2476331">
                  <a:extLst>
                    <a:ext uri="{9D8B030D-6E8A-4147-A177-3AD203B41FA5}">
                      <a16:colId xmlns:a16="http://schemas.microsoft.com/office/drawing/2014/main" val="4083959795"/>
                    </a:ext>
                  </a:extLst>
                </a:gridCol>
                <a:gridCol w="4371391">
                  <a:extLst>
                    <a:ext uri="{9D8B030D-6E8A-4147-A177-3AD203B41FA5}">
                      <a16:colId xmlns:a16="http://schemas.microsoft.com/office/drawing/2014/main" val="1628907850"/>
                    </a:ext>
                  </a:extLst>
                </a:gridCol>
              </a:tblGrid>
              <a:tr h="0">
                <a:tc>
                  <a:txBody>
                    <a:bodyPr/>
                    <a:lstStyle/>
                    <a:p>
                      <a:pPr algn="ctr"/>
                      <a:r>
                        <a:rPr lang="en-US" altLang="zh-CN" sz="2800" b="0" dirty="0">
                          <a:latin typeface="Times New Roman" panose="02020603050405020304" pitchFamily="18" charset="0"/>
                          <a:cs typeface="Times New Roman" panose="02020603050405020304" pitchFamily="18" charset="0"/>
                        </a:rPr>
                        <a:t>Domain</a:t>
                      </a:r>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l"/>
                      <a:r>
                        <a:rPr kumimoji="1" lang="fr-FR" altLang="zh-CN" sz="2800" b="0" dirty="0" err="1">
                          <a:latin typeface="Times New Roman" panose="02020603050405020304" pitchFamily="18" charset="0"/>
                          <a:cs typeface="Times New Roman" panose="02020603050405020304" pitchFamily="18" charset="0"/>
                        </a:rPr>
                        <a:t>Corresponding</a:t>
                      </a:r>
                      <a:r>
                        <a:rPr kumimoji="1" lang="fr-FR" altLang="zh-CN" sz="2800" b="0" dirty="0">
                          <a:latin typeface="Times New Roman" panose="02020603050405020304" pitchFamily="18" charset="0"/>
                          <a:cs typeface="Times New Roman" panose="02020603050405020304" pitchFamily="18" charset="0"/>
                        </a:rPr>
                        <a:t> pool of bot</a:t>
                      </a:r>
                      <a:r>
                        <a:rPr kumimoji="1" lang="fr-FR" altLang="zh-CN" sz="2800" b="0" dirty="0"/>
                        <a:t>s </a:t>
                      </a:r>
                      <a:endParaRPr lang="zh-CN" altLang="en-US" sz="2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10239139"/>
                  </a:ext>
                </a:extLst>
              </a:tr>
              <a:tr h="473378">
                <a:tc>
                  <a:txBody>
                    <a:bodyPr/>
                    <a:lstStyle/>
                    <a:p>
                      <a:pPr algn="ctr"/>
                      <a:r>
                        <a:rPr lang="en-US" altLang="zh-CN" sz="2800" dirty="0">
                          <a:latin typeface="Times New Roman" panose="02020603050405020304" pitchFamily="18" charset="0"/>
                          <a:cs typeface="Times New Roman" panose="02020603050405020304" pitchFamily="18" charset="0"/>
                        </a:rPr>
                        <a:t>Dailydialog</a:t>
                      </a:r>
                      <a:endParaRPr lang="zh-CN" altLang="en-US" sz="2800" dirty="0">
                        <a:latin typeface="Times New Roman" panose="02020603050405020304" pitchFamily="18" charset="0"/>
                        <a:cs typeface="Times New Roman" panose="02020603050405020304" pitchFamily="18" charset="0"/>
                      </a:endParaRPr>
                    </a:p>
                  </a:txBody>
                  <a:tcPr/>
                </a:tc>
                <a:tc>
                  <a:txBody>
                    <a:bodyPr/>
                    <a:lstStyle/>
                    <a:p>
                      <a:pPr algn="l"/>
                      <a:r>
                        <a:rPr lang="en-US" altLang="zh-CN" sz="2800" b="0" dirty="0">
                          <a:latin typeface="Times New Roman" panose="02020603050405020304" pitchFamily="18" charset="0"/>
                          <a:cs typeface="Times New Roman" panose="02020603050405020304" pitchFamily="18" charset="0"/>
                        </a:rPr>
                        <a:t>GPT, BR, S2, DR</a:t>
                      </a:r>
                      <a:endParaRPr lang="zh-CN" altLang="en-US" sz="2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54937739"/>
                  </a:ext>
                </a:extLst>
              </a:tr>
              <a:tr h="473378">
                <a:tc>
                  <a:txBody>
                    <a:bodyPr/>
                    <a:lstStyle/>
                    <a:p>
                      <a:pPr algn="ctr"/>
                      <a:r>
                        <a:rPr lang="en-US" altLang="zh-CN" sz="2400" dirty="0">
                          <a:latin typeface="Times New Roman" panose="02020603050405020304" pitchFamily="18" charset="0"/>
                          <a:cs typeface="Times New Roman" panose="02020603050405020304" pitchFamily="18" charset="0"/>
                        </a:rPr>
                        <a:t>Empathetic dialogues</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l"/>
                      <a:r>
                        <a:rPr lang="en-US" altLang="zh-CN" sz="2800" b="0" dirty="0">
                          <a:latin typeface="Times New Roman" panose="02020603050405020304" pitchFamily="18" charset="0"/>
                          <a:cs typeface="Times New Roman" panose="02020603050405020304" pitchFamily="18" charset="0"/>
                        </a:rPr>
                        <a:t>BL, GPT, BR, S2, DR</a:t>
                      </a:r>
                      <a:endParaRPr lang="zh-CN" altLang="en-US" sz="2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09941936"/>
                  </a:ext>
                </a:extLst>
              </a:tr>
              <a:tr h="648167">
                <a:tc>
                  <a:txBody>
                    <a:bodyPr/>
                    <a:lstStyle/>
                    <a:p>
                      <a:pPr algn="ctr"/>
                      <a:r>
                        <a:rPr lang="en-US" altLang="zh-CN" sz="2800" b="0" dirty="0">
                          <a:latin typeface="Times New Roman" panose="02020603050405020304" pitchFamily="18" charset="0"/>
                          <a:cs typeface="Times New Roman" panose="02020603050405020304" pitchFamily="18" charset="0"/>
                        </a:rPr>
                        <a:t>Personachat</a:t>
                      </a:r>
                      <a:endParaRPr lang="zh-CN" altLang="en-US" sz="2800" b="1" dirty="0">
                        <a:latin typeface="Times New Roman" panose="02020603050405020304" pitchFamily="18" charset="0"/>
                        <a:cs typeface="Times New Roman" panose="02020603050405020304" pitchFamily="18" charset="0"/>
                      </a:endParaRPr>
                    </a:p>
                  </a:txBody>
                  <a:tcPr/>
                </a:tc>
                <a:tc>
                  <a:txBody>
                    <a:bodyPr/>
                    <a:lstStyle/>
                    <a:p>
                      <a:r>
                        <a:rPr lang="en-US" altLang="zh-CN" sz="2800" dirty="0">
                          <a:latin typeface="Times New Roman" panose="02020603050405020304" pitchFamily="18" charset="0"/>
                          <a:cs typeface="Times New Roman" panose="02020603050405020304" pitchFamily="18" charset="0"/>
                        </a:rPr>
                        <a:t>BL, LC, KV, HF, BR, DR</a:t>
                      </a:r>
                      <a:endParaRPr lang="zh-CN" alt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3302296"/>
                  </a:ext>
                </a:extLst>
              </a:tr>
            </a:tbl>
          </a:graphicData>
        </a:graphic>
      </p:graphicFrame>
    </p:spTree>
    <p:extLst>
      <p:ext uri="{BB962C8B-B14F-4D97-AF65-F5344CB8AC3E}">
        <p14:creationId xmlns:p14="http://schemas.microsoft.com/office/powerpoint/2010/main" val="667659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7B10815-C600-7E4D-A1A8-30962D82C526}"/>
              </a:ext>
            </a:extLst>
          </p:cNvPr>
          <p:cNvSpPr>
            <a:spLocks noGrp="1"/>
          </p:cNvSpPr>
          <p:nvPr>
            <p:ph idx="1"/>
          </p:nvPr>
        </p:nvSpPr>
        <p:spPr>
          <a:xfrm>
            <a:off x="838200" y="1515229"/>
            <a:ext cx="10515600" cy="4351338"/>
          </a:xfrm>
        </p:spPr>
        <p:txBody>
          <a:bodyPr>
            <a:normAutofit/>
          </a:bodyPr>
          <a:lstStyle/>
          <a:p>
            <a:r>
              <a:rPr kumimoji="1" lang="en-US" altLang="zh-CN" sz="3200" b="1" dirty="0">
                <a:latin typeface="Times New Roman" panose="02020603050405020304" pitchFamily="18" charset="0"/>
                <a:cs typeface="Times New Roman" panose="02020603050405020304" pitchFamily="18" charset="0"/>
              </a:rPr>
              <a:t>Results</a:t>
            </a:r>
          </a:p>
          <a:p>
            <a:pPr>
              <a:buFont typeface="Wingdings" pitchFamily="2" charset="2"/>
              <a:buChar char="Ø"/>
            </a:pPr>
            <a:r>
              <a:rPr kumimoji="1" lang="en-US" altLang="zh-CN" sz="3200" dirty="0">
                <a:latin typeface="Times New Roman" panose="02020603050405020304" pitchFamily="18" charset="0"/>
                <a:cs typeface="Times New Roman" panose="02020603050405020304" pitchFamily="18" charset="0"/>
              </a:rPr>
              <a:t>Ranking Results</a:t>
            </a:r>
            <a:endParaRPr kumimoji="1" lang="zh-CN" altLang="en-US" sz="3200" dirty="0">
              <a:latin typeface="Times New Roman" panose="02020603050405020304" pitchFamily="18" charset="0"/>
              <a:cs typeface="Times New Roman" panose="02020603050405020304" pitchFamily="18" charset="0"/>
            </a:endParaRPr>
          </a:p>
        </p:txBody>
      </p:sp>
      <p:sp>
        <p:nvSpPr>
          <p:cNvPr id="4" name="标题 1">
            <a:extLst>
              <a:ext uri="{FF2B5EF4-FFF2-40B4-BE49-F238E27FC236}">
                <a16:creationId xmlns:a16="http://schemas.microsoft.com/office/drawing/2014/main" id="{A54F6C54-1F4B-B14C-9FB5-5BD6F66BC36B}"/>
              </a:ext>
            </a:extLst>
          </p:cNvPr>
          <p:cNvSpPr txBox="1">
            <a:spLocks/>
          </p:cNvSpPr>
          <p:nvPr/>
        </p:nvSpPr>
        <p:spPr>
          <a:xfrm>
            <a:off x="838200" y="31663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fr-FR" altLang="zh-CN" i="1" dirty="0">
                <a:latin typeface="Times New Roman" panose="02020603050405020304" pitchFamily="18" charset="0"/>
                <a:cs typeface="Times New Roman" panose="02020603050405020304" pitchFamily="18" charset="0"/>
              </a:rPr>
              <a:t>Spot The Bot</a:t>
            </a:r>
            <a:r>
              <a:rPr kumimoji="1" lang="zh-CN" altLang="en-US" i="1" dirty="0">
                <a:latin typeface="Times New Roman" panose="02020603050405020304" pitchFamily="18" charset="0"/>
                <a:cs typeface="Times New Roman" panose="02020603050405020304" pitchFamily="18" charset="0"/>
              </a:rPr>
              <a:t> </a:t>
            </a:r>
            <a:r>
              <a:rPr kumimoji="1" lang="fr-FR" altLang="zh-CN" sz="2800" dirty="0">
                <a:latin typeface="Times New Roman" panose="02020603050405020304" pitchFamily="18" charset="0"/>
                <a:cs typeface="Times New Roman" panose="02020603050405020304" pitchFamily="18" charset="0"/>
              </a:rPr>
              <a:t>(EMNLP, 2020)</a:t>
            </a:r>
            <a:br>
              <a:rPr kumimoji="1" lang="fr-FR" altLang="zh-CN" sz="2800" dirty="0">
                <a:latin typeface="Times New Roman" panose="02020603050405020304" pitchFamily="18" charset="0"/>
                <a:cs typeface="Times New Roman" panose="02020603050405020304" pitchFamily="18" charset="0"/>
              </a:rPr>
            </a:br>
            <a:endParaRPr kumimoji="1" lang="zh-CN" altLang="en-US" sz="2800" dirty="0"/>
          </a:p>
        </p:txBody>
      </p:sp>
      <p:pic>
        <p:nvPicPr>
          <p:cNvPr id="10" name="图片 9">
            <a:extLst>
              <a:ext uri="{FF2B5EF4-FFF2-40B4-BE49-F238E27FC236}">
                <a16:creationId xmlns:a16="http://schemas.microsoft.com/office/drawing/2014/main" id="{DBCF30C4-D7F5-9348-B6A8-8A10967AE454}"/>
              </a:ext>
            </a:extLst>
          </p:cNvPr>
          <p:cNvPicPr>
            <a:picLocks noChangeAspect="1"/>
          </p:cNvPicPr>
          <p:nvPr/>
        </p:nvPicPr>
        <p:blipFill>
          <a:blip r:embed="rId3"/>
          <a:stretch>
            <a:fillRect/>
          </a:stretch>
        </p:blipFill>
        <p:spPr>
          <a:xfrm>
            <a:off x="1329911" y="2595494"/>
            <a:ext cx="9055100" cy="3416300"/>
          </a:xfrm>
          <a:prstGeom prst="rect">
            <a:avLst/>
          </a:prstGeom>
        </p:spPr>
      </p:pic>
    </p:spTree>
    <p:extLst>
      <p:ext uri="{BB962C8B-B14F-4D97-AF65-F5344CB8AC3E}">
        <p14:creationId xmlns:p14="http://schemas.microsoft.com/office/powerpoint/2010/main" val="3974516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7B10815-C600-7E4D-A1A8-30962D82C526}"/>
              </a:ext>
            </a:extLst>
          </p:cNvPr>
          <p:cNvSpPr>
            <a:spLocks noGrp="1"/>
          </p:cNvSpPr>
          <p:nvPr>
            <p:ph idx="1"/>
          </p:nvPr>
        </p:nvSpPr>
        <p:spPr>
          <a:xfrm>
            <a:off x="838200" y="1515229"/>
            <a:ext cx="10515600" cy="4351338"/>
          </a:xfrm>
        </p:spPr>
        <p:txBody>
          <a:bodyPr>
            <a:normAutofit/>
          </a:bodyPr>
          <a:lstStyle/>
          <a:p>
            <a:r>
              <a:rPr kumimoji="1" lang="en-US" altLang="zh-CN" sz="3200" b="1" dirty="0">
                <a:latin typeface="Times New Roman" panose="02020603050405020304" pitchFamily="18" charset="0"/>
                <a:cs typeface="Times New Roman" panose="02020603050405020304" pitchFamily="18" charset="0"/>
              </a:rPr>
              <a:t>Results</a:t>
            </a:r>
          </a:p>
        </p:txBody>
      </p:sp>
      <p:sp>
        <p:nvSpPr>
          <p:cNvPr id="4" name="标题 1">
            <a:extLst>
              <a:ext uri="{FF2B5EF4-FFF2-40B4-BE49-F238E27FC236}">
                <a16:creationId xmlns:a16="http://schemas.microsoft.com/office/drawing/2014/main" id="{A54F6C54-1F4B-B14C-9FB5-5BD6F66BC36B}"/>
              </a:ext>
            </a:extLst>
          </p:cNvPr>
          <p:cNvSpPr txBox="1">
            <a:spLocks/>
          </p:cNvSpPr>
          <p:nvPr/>
        </p:nvSpPr>
        <p:spPr>
          <a:xfrm>
            <a:off x="838200" y="31663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fr-FR" altLang="zh-CN" i="1" dirty="0">
                <a:latin typeface="Times New Roman" panose="02020603050405020304" pitchFamily="18" charset="0"/>
                <a:cs typeface="Times New Roman" panose="02020603050405020304" pitchFamily="18" charset="0"/>
              </a:rPr>
              <a:t>Spot The Bot</a:t>
            </a:r>
            <a:r>
              <a:rPr kumimoji="1" lang="zh-CN" altLang="en-US" i="1" dirty="0">
                <a:latin typeface="Times New Roman" panose="02020603050405020304" pitchFamily="18" charset="0"/>
                <a:cs typeface="Times New Roman" panose="02020603050405020304" pitchFamily="18" charset="0"/>
              </a:rPr>
              <a:t> </a:t>
            </a:r>
            <a:r>
              <a:rPr kumimoji="1" lang="fr-FR" altLang="zh-CN" sz="2800" dirty="0">
                <a:latin typeface="Times New Roman" panose="02020603050405020304" pitchFamily="18" charset="0"/>
                <a:cs typeface="Times New Roman" panose="02020603050405020304" pitchFamily="18" charset="0"/>
              </a:rPr>
              <a:t>(EMNLP, 2020)</a:t>
            </a:r>
            <a:br>
              <a:rPr kumimoji="1" lang="fr-FR" altLang="zh-CN" sz="2800" dirty="0">
                <a:latin typeface="Times New Roman" panose="02020603050405020304" pitchFamily="18" charset="0"/>
                <a:cs typeface="Times New Roman" panose="02020603050405020304" pitchFamily="18" charset="0"/>
              </a:rPr>
            </a:br>
            <a:endParaRPr kumimoji="1" lang="zh-CN" altLang="en-US" sz="2800" dirty="0"/>
          </a:p>
        </p:txBody>
      </p:sp>
      <p:pic>
        <p:nvPicPr>
          <p:cNvPr id="5" name="图片 4">
            <a:extLst>
              <a:ext uri="{FF2B5EF4-FFF2-40B4-BE49-F238E27FC236}">
                <a16:creationId xmlns:a16="http://schemas.microsoft.com/office/drawing/2014/main" id="{B9D33BDF-BADC-F546-9D01-BC31F0208A1A}"/>
              </a:ext>
            </a:extLst>
          </p:cNvPr>
          <p:cNvPicPr>
            <a:picLocks noChangeAspect="1"/>
          </p:cNvPicPr>
          <p:nvPr/>
        </p:nvPicPr>
        <p:blipFill>
          <a:blip r:embed="rId2"/>
          <a:stretch>
            <a:fillRect/>
          </a:stretch>
        </p:blipFill>
        <p:spPr>
          <a:xfrm>
            <a:off x="1543050" y="2482984"/>
            <a:ext cx="9105900" cy="3556000"/>
          </a:xfrm>
          <a:prstGeom prst="rect">
            <a:avLst/>
          </a:prstGeom>
        </p:spPr>
      </p:pic>
    </p:spTree>
    <p:extLst>
      <p:ext uri="{BB962C8B-B14F-4D97-AF65-F5344CB8AC3E}">
        <p14:creationId xmlns:p14="http://schemas.microsoft.com/office/powerpoint/2010/main" val="1944433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7B10815-C600-7E4D-A1A8-30962D82C526}"/>
              </a:ext>
            </a:extLst>
          </p:cNvPr>
          <p:cNvSpPr>
            <a:spLocks noGrp="1"/>
          </p:cNvSpPr>
          <p:nvPr>
            <p:ph idx="1"/>
          </p:nvPr>
        </p:nvSpPr>
        <p:spPr>
          <a:xfrm>
            <a:off x="838200" y="1515229"/>
            <a:ext cx="10515600" cy="4351338"/>
          </a:xfrm>
        </p:spPr>
        <p:txBody>
          <a:bodyPr>
            <a:normAutofit/>
          </a:bodyPr>
          <a:lstStyle/>
          <a:p>
            <a:r>
              <a:rPr kumimoji="1" lang="en-US" altLang="zh-CN" sz="3200" b="1" dirty="0">
                <a:latin typeface="Times New Roman" panose="02020603050405020304" pitchFamily="18" charset="0"/>
                <a:cs typeface="Times New Roman" panose="02020603050405020304" pitchFamily="18" charset="0"/>
              </a:rPr>
              <a:t>Results</a:t>
            </a:r>
          </a:p>
        </p:txBody>
      </p:sp>
      <p:sp>
        <p:nvSpPr>
          <p:cNvPr id="4" name="标题 1">
            <a:extLst>
              <a:ext uri="{FF2B5EF4-FFF2-40B4-BE49-F238E27FC236}">
                <a16:creationId xmlns:a16="http://schemas.microsoft.com/office/drawing/2014/main" id="{A54F6C54-1F4B-B14C-9FB5-5BD6F66BC36B}"/>
              </a:ext>
            </a:extLst>
          </p:cNvPr>
          <p:cNvSpPr txBox="1">
            <a:spLocks/>
          </p:cNvSpPr>
          <p:nvPr/>
        </p:nvSpPr>
        <p:spPr>
          <a:xfrm>
            <a:off x="838200" y="31663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fr-FR" altLang="zh-CN" i="1" dirty="0">
                <a:latin typeface="Times New Roman" panose="02020603050405020304" pitchFamily="18" charset="0"/>
                <a:cs typeface="Times New Roman" panose="02020603050405020304" pitchFamily="18" charset="0"/>
              </a:rPr>
              <a:t>Spot The Bot</a:t>
            </a:r>
            <a:r>
              <a:rPr kumimoji="1" lang="zh-CN" altLang="en-US" i="1" dirty="0">
                <a:latin typeface="Times New Roman" panose="02020603050405020304" pitchFamily="18" charset="0"/>
                <a:cs typeface="Times New Roman" panose="02020603050405020304" pitchFamily="18" charset="0"/>
              </a:rPr>
              <a:t> </a:t>
            </a:r>
            <a:r>
              <a:rPr kumimoji="1" lang="fr-FR" altLang="zh-CN" sz="2800" dirty="0">
                <a:latin typeface="Times New Roman" panose="02020603050405020304" pitchFamily="18" charset="0"/>
                <a:cs typeface="Times New Roman" panose="02020603050405020304" pitchFamily="18" charset="0"/>
              </a:rPr>
              <a:t>(EMNLP, 2020)</a:t>
            </a:r>
            <a:br>
              <a:rPr kumimoji="1" lang="fr-FR" altLang="zh-CN" sz="2800" dirty="0">
                <a:latin typeface="Times New Roman" panose="02020603050405020304" pitchFamily="18" charset="0"/>
                <a:cs typeface="Times New Roman" panose="02020603050405020304" pitchFamily="18" charset="0"/>
              </a:rPr>
            </a:br>
            <a:endParaRPr kumimoji="1" lang="zh-CN" altLang="en-US" sz="2800" dirty="0"/>
          </a:p>
        </p:txBody>
      </p:sp>
      <p:pic>
        <p:nvPicPr>
          <p:cNvPr id="5" name="图片 4">
            <a:extLst>
              <a:ext uri="{FF2B5EF4-FFF2-40B4-BE49-F238E27FC236}">
                <a16:creationId xmlns:a16="http://schemas.microsoft.com/office/drawing/2014/main" id="{4052E826-F4DB-8A4A-80FC-383C5A5706EA}"/>
              </a:ext>
            </a:extLst>
          </p:cNvPr>
          <p:cNvPicPr>
            <a:picLocks noChangeAspect="1"/>
          </p:cNvPicPr>
          <p:nvPr/>
        </p:nvPicPr>
        <p:blipFill>
          <a:blip r:embed="rId3"/>
          <a:stretch>
            <a:fillRect/>
          </a:stretch>
        </p:blipFill>
        <p:spPr>
          <a:xfrm>
            <a:off x="1568450" y="2298700"/>
            <a:ext cx="9055100" cy="4089400"/>
          </a:xfrm>
          <a:prstGeom prst="rect">
            <a:avLst/>
          </a:prstGeom>
        </p:spPr>
      </p:pic>
    </p:spTree>
    <p:extLst>
      <p:ext uri="{BB962C8B-B14F-4D97-AF65-F5344CB8AC3E}">
        <p14:creationId xmlns:p14="http://schemas.microsoft.com/office/powerpoint/2010/main" val="2120769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7B10815-C600-7E4D-A1A8-30962D82C526}"/>
              </a:ext>
            </a:extLst>
          </p:cNvPr>
          <p:cNvSpPr>
            <a:spLocks noGrp="1"/>
          </p:cNvSpPr>
          <p:nvPr>
            <p:ph idx="1"/>
          </p:nvPr>
        </p:nvSpPr>
        <p:spPr>
          <a:xfrm>
            <a:off x="838200" y="1515229"/>
            <a:ext cx="10515600" cy="4351338"/>
          </a:xfrm>
        </p:spPr>
        <p:txBody>
          <a:bodyPr>
            <a:normAutofit/>
          </a:bodyPr>
          <a:lstStyle/>
          <a:p>
            <a:r>
              <a:rPr kumimoji="1" lang="en-US" altLang="zh-CN" sz="3200" b="1" dirty="0">
                <a:latin typeface="Times New Roman" panose="02020603050405020304" pitchFamily="18" charset="0"/>
                <a:cs typeface="Times New Roman" panose="02020603050405020304" pitchFamily="18" charset="0"/>
              </a:rPr>
              <a:t>Results</a:t>
            </a:r>
          </a:p>
          <a:p>
            <a:pPr>
              <a:buFont typeface="Wingdings" pitchFamily="2" charset="2"/>
              <a:buChar char="Ø"/>
            </a:pPr>
            <a:r>
              <a:rPr kumimoji="1" lang="en-US" altLang="zh-CN" sz="3200" dirty="0">
                <a:latin typeface="Times New Roman" panose="02020603050405020304" pitchFamily="18" charset="0"/>
                <a:cs typeface="Times New Roman" panose="02020603050405020304" pitchFamily="18" charset="0"/>
              </a:rPr>
              <a:t>Survival Analysis</a:t>
            </a:r>
          </a:p>
        </p:txBody>
      </p:sp>
      <p:sp>
        <p:nvSpPr>
          <p:cNvPr id="4" name="标题 1">
            <a:extLst>
              <a:ext uri="{FF2B5EF4-FFF2-40B4-BE49-F238E27FC236}">
                <a16:creationId xmlns:a16="http://schemas.microsoft.com/office/drawing/2014/main" id="{A54F6C54-1F4B-B14C-9FB5-5BD6F66BC36B}"/>
              </a:ext>
            </a:extLst>
          </p:cNvPr>
          <p:cNvSpPr txBox="1">
            <a:spLocks/>
          </p:cNvSpPr>
          <p:nvPr/>
        </p:nvSpPr>
        <p:spPr>
          <a:xfrm>
            <a:off x="838200" y="31663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fr-FR" altLang="zh-CN" i="1" dirty="0">
                <a:latin typeface="Times New Roman" panose="02020603050405020304" pitchFamily="18" charset="0"/>
                <a:cs typeface="Times New Roman" panose="02020603050405020304" pitchFamily="18" charset="0"/>
              </a:rPr>
              <a:t>Spot The Bot</a:t>
            </a:r>
            <a:r>
              <a:rPr kumimoji="1" lang="zh-CN" altLang="en-US" i="1" dirty="0">
                <a:latin typeface="Times New Roman" panose="02020603050405020304" pitchFamily="18" charset="0"/>
                <a:cs typeface="Times New Roman" panose="02020603050405020304" pitchFamily="18" charset="0"/>
              </a:rPr>
              <a:t> </a:t>
            </a:r>
            <a:r>
              <a:rPr kumimoji="1" lang="fr-FR" altLang="zh-CN" sz="2800" dirty="0">
                <a:latin typeface="Times New Roman" panose="02020603050405020304" pitchFamily="18" charset="0"/>
                <a:cs typeface="Times New Roman" panose="02020603050405020304" pitchFamily="18" charset="0"/>
              </a:rPr>
              <a:t>(EMNLP, 2020)</a:t>
            </a:r>
            <a:br>
              <a:rPr kumimoji="1" lang="fr-FR" altLang="zh-CN" sz="2800" dirty="0">
                <a:latin typeface="Times New Roman" panose="02020603050405020304" pitchFamily="18" charset="0"/>
                <a:cs typeface="Times New Roman" panose="02020603050405020304" pitchFamily="18" charset="0"/>
              </a:rPr>
            </a:br>
            <a:endParaRPr kumimoji="1" lang="zh-CN" altLang="en-US" sz="2800" dirty="0"/>
          </a:p>
        </p:txBody>
      </p:sp>
      <p:pic>
        <p:nvPicPr>
          <p:cNvPr id="6" name="图片 5">
            <a:extLst>
              <a:ext uri="{FF2B5EF4-FFF2-40B4-BE49-F238E27FC236}">
                <a16:creationId xmlns:a16="http://schemas.microsoft.com/office/drawing/2014/main" id="{842264D5-DDAE-8049-960E-EEB444B22B81}"/>
              </a:ext>
            </a:extLst>
          </p:cNvPr>
          <p:cNvPicPr>
            <a:picLocks noChangeAspect="1"/>
          </p:cNvPicPr>
          <p:nvPr/>
        </p:nvPicPr>
        <p:blipFill>
          <a:blip r:embed="rId3"/>
          <a:stretch>
            <a:fillRect/>
          </a:stretch>
        </p:blipFill>
        <p:spPr>
          <a:xfrm>
            <a:off x="317500" y="2840792"/>
            <a:ext cx="11557000" cy="3263900"/>
          </a:xfrm>
          <a:prstGeom prst="rect">
            <a:avLst/>
          </a:prstGeom>
        </p:spPr>
      </p:pic>
    </p:spTree>
    <p:extLst>
      <p:ext uri="{BB962C8B-B14F-4D97-AF65-F5344CB8AC3E}">
        <p14:creationId xmlns:p14="http://schemas.microsoft.com/office/powerpoint/2010/main" val="1376049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55758C-6697-0943-B564-3A1C54DA270B}"/>
              </a:ext>
            </a:extLst>
          </p:cNvPr>
          <p:cNvSpPr>
            <a:spLocks noGrp="1"/>
          </p:cNvSpPr>
          <p:nvPr>
            <p:ph type="title"/>
          </p:nvPr>
        </p:nvSpPr>
        <p:spPr/>
        <p:txBody>
          <a:bodyPr/>
          <a:lstStyle/>
          <a:p>
            <a:r>
              <a:rPr kumimoji="1" lang="en-US" altLang="zh-CN" b="1" dirty="0">
                <a:latin typeface="Times New Roman" panose="02020603050405020304" pitchFamily="18" charset="0"/>
                <a:cs typeface="Times New Roman" panose="02020603050405020304" pitchFamily="18" charset="0"/>
              </a:rPr>
              <a:t>Outline</a:t>
            </a:r>
            <a:endParaRPr kumimoji="1" lang="zh-CN" altLang="en-US"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632C9F4-584E-924E-8958-681E390537E6}"/>
              </a:ext>
            </a:extLst>
          </p:cNvPr>
          <p:cNvSpPr>
            <a:spLocks noGrp="1"/>
          </p:cNvSpPr>
          <p:nvPr>
            <p:ph idx="1"/>
          </p:nvPr>
        </p:nvSpPr>
        <p:spPr>
          <a:xfrm>
            <a:off x="838200" y="1825625"/>
            <a:ext cx="10515600" cy="4654688"/>
          </a:xfrm>
        </p:spPr>
        <p:txBody>
          <a:bodyPr>
            <a:normAutofit/>
          </a:bodyPr>
          <a:lstStyle/>
          <a:p>
            <a:r>
              <a:rPr kumimoji="1" lang="en-US" altLang="zh-CN" sz="3200" dirty="0">
                <a:latin typeface="Times New Roman" panose="02020603050405020304" pitchFamily="18" charset="0"/>
                <a:cs typeface="Times New Roman" panose="02020603050405020304" pitchFamily="18" charset="0"/>
              </a:rPr>
              <a:t>Introduction </a:t>
            </a:r>
          </a:p>
          <a:p>
            <a:r>
              <a:rPr kumimoji="1" lang="en-US" altLang="zh-CN" sz="3200" dirty="0">
                <a:latin typeface="Times New Roman" panose="02020603050405020304" pitchFamily="18" charset="0"/>
                <a:cs typeface="Times New Roman" panose="02020603050405020304" pitchFamily="18" charset="0"/>
              </a:rPr>
              <a:t>Traditional evaluation approaches </a:t>
            </a:r>
          </a:p>
          <a:p>
            <a:pPr lvl="1">
              <a:buFont typeface="Wingdings" pitchFamily="2" charset="2"/>
              <a:buChar char="Ø"/>
            </a:pPr>
            <a:r>
              <a:rPr kumimoji="1" lang="en-US" altLang="zh-CN" sz="2800" dirty="0">
                <a:latin typeface="Times New Roman" panose="02020603050405020304" pitchFamily="18" charset="0"/>
                <a:cs typeface="Times New Roman" panose="02020603050405020304" pitchFamily="18" charset="0"/>
              </a:rPr>
              <a:t>	Automatic metrics </a:t>
            </a:r>
          </a:p>
          <a:p>
            <a:pPr lvl="1">
              <a:buFont typeface="Wingdings" pitchFamily="2" charset="2"/>
              <a:buChar char="Ø"/>
            </a:pPr>
            <a:r>
              <a:rPr kumimoji="1" lang="en-US" altLang="zh-CN" sz="2800" dirty="0">
                <a:latin typeface="Times New Roman" panose="02020603050405020304" pitchFamily="18" charset="0"/>
                <a:cs typeface="Times New Roman" panose="02020603050405020304" pitchFamily="18" charset="0"/>
              </a:rPr>
              <a:t>  Human judgements </a:t>
            </a:r>
          </a:p>
          <a:p>
            <a:pPr>
              <a:buSzPts val="3200"/>
            </a:pPr>
            <a:r>
              <a:rPr lang="en-US" altLang="zh-CN" sz="3200" dirty="0">
                <a:solidFill>
                  <a:srgbClr val="000000"/>
                </a:solidFill>
                <a:latin typeface="Times New Roman" panose="02020603050405020304" pitchFamily="18" charset="0"/>
                <a:ea typeface="DengXian" panose="02010600030101010101" pitchFamily="2" charset="-122"/>
              </a:rPr>
              <a:t>Spot The Bot: A Robust and Efﬁcient Framework for the Evaluation of Conversational Dialogue Systems (</a:t>
            </a:r>
            <a:r>
              <a:rPr lang="en-US" altLang="zh-CN" sz="3200" i="1" dirty="0">
                <a:solidFill>
                  <a:srgbClr val="000000"/>
                </a:solidFill>
                <a:latin typeface="Times New Roman" panose="02020603050405020304" pitchFamily="18" charset="0"/>
                <a:ea typeface="DengXian" panose="02010600030101010101" pitchFamily="2" charset="-122"/>
              </a:rPr>
              <a:t>EMNLP</a:t>
            </a:r>
            <a:r>
              <a:rPr lang="en-US" altLang="zh-CN" sz="3200" dirty="0">
                <a:solidFill>
                  <a:srgbClr val="000000"/>
                </a:solidFill>
                <a:latin typeface="Times New Roman" panose="02020603050405020304" pitchFamily="18" charset="0"/>
                <a:ea typeface="DengXian" panose="02010600030101010101" pitchFamily="2" charset="-122"/>
              </a:rPr>
              <a:t>, 2020)</a:t>
            </a:r>
          </a:p>
          <a:p>
            <a:pPr>
              <a:buSzPts val="3200"/>
            </a:pPr>
            <a:r>
              <a:rPr kumimoji="1" lang="en-US" altLang="zh-CN" sz="32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Discussion</a:t>
            </a:r>
            <a:endParaRPr kumimoji="1" lang="en-US" altLang="zh-C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823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55758C-6697-0943-B564-3A1C54DA270B}"/>
              </a:ext>
            </a:extLst>
          </p:cNvPr>
          <p:cNvSpPr>
            <a:spLocks noGrp="1"/>
          </p:cNvSpPr>
          <p:nvPr>
            <p:ph type="title"/>
          </p:nvPr>
        </p:nvSpPr>
        <p:spPr/>
        <p:txBody>
          <a:bodyPr/>
          <a:lstStyle/>
          <a:p>
            <a:r>
              <a:rPr kumimoji="1" lang="en-US" altLang="zh-CN" b="1" dirty="0">
                <a:latin typeface="Times New Roman" panose="02020603050405020304" pitchFamily="18" charset="0"/>
                <a:cs typeface="Times New Roman" panose="02020603050405020304" pitchFamily="18" charset="0"/>
              </a:rPr>
              <a:t>Outline</a:t>
            </a:r>
            <a:endParaRPr kumimoji="1" lang="zh-CN" altLang="en-US"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632C9F4-584E-924E-8958-681E390537E6}"/>
              </a:ext>
            </a:extLst>
          </p:cNvPr>
          <p:cNvSpPr>
            <a:spLocks noGrp="1"/>
          </p:cNvSpPr>
          <p:nvPr>
            <p:ph idx="1"/>
          </p:nvPr>
        </p:nvSpPr>
        <p:spPr/>
        <p:txBody>
          <a:bodyPr>
            <a:normAutofit/>
          </a:bodyPr>
          <a:lstStyle/>
          <a:p>
            <a:r>
              <a:rPr kumimoji="1" lang="en-US" altLang="zh-CN" sz="3600" dirty="0">
                <a:latin typeface="Times New Roman" panose="02020603050405020304" pitchFamily="18" charset="0"/>
                <a:cs typeface="Times New Roman" panose="02020603050405020304" pitchFamily="18" charset="0"/>
              </a:rPr>
              <a:t>Introduction </a:t>
            </a:r>
          </a:p>
          <a:p>
            <a:r>
              <a:rPr kumimoji="1" lang="en-US" altLang="zh-CN" sz="3600" dirty="0">
                <a:latin typeface="Times New Roman" panose="02020603050405020304" pitchFamily="18" charset="0"/>
                <a:cs typeface="Times New Roman" panose="02020603050405020304" pitchFamily="18" charset="0"/>
              </a:rPr>
              <a:t>Traditional evaluation approaches </a:t>
            </a:r>
          </a:p>
          <a:p>
            <a:pPr>
              <a:buSzPts val="3200"/>
            </a:pPr>
            <a:r>
              <a:rPr lang="en-US" altLang="zh-CN" sz="3600" dirty="0">
                <a:solidFill>
                  <a:srgbClr val="000000"/>
                </a:solidFill>
                <a:latin typeface="Times New Roman" panose="02020603050405020304" pitchFamily="18" charset="0"/>
                <a:ea typeface="DengXian" panose="02010600030101010101" pitchFamily="2" charset="-122"/>
              </a:rPr>
              <a:t>Spot The Bot (</a:t>
            </a:r>
            <a:r>
              <a:rPr lang="en-US" altLang="zh-CN" sz="3600" i="1" dirty="0">
                <a:solidFill>
                  <a:srgbClr val="000000"/>
                </a:solidFill>
                <a:latin typeface="Times New Roman" panose="02020603050405020304" pitchFamily="18" charset="0"/>
                <a:ea typeface="DengXian" panose="02010600030101010101" pitchFamily="2" charset="-122"/>
              </a:rPr>
              <a:t>EMNLP</a:t>
            </a:r>
            <a:r>
              <a:rPr lang="en-US" altLang="zh-CN" sz="3600" dirty="0">
                <a:solidFill>
                  <a:srgbClr val="000000"/>
                </a:solidFill>
                <a:latin typeface="Times New Roman" panose="02020603050405020304" pitchFamily="18" charset="0"/>
                <a:ea typeface="DengXian" panose="02010600030101010101" pitchFamily="2" charset="-122"/>
              </a:rPr>
              <a:t>, 2020)</a:t>
            </a:r>
          </a:p>
          <a:p>
            <a:pPr>
              <a:buSzPts val="3200"/>
            </a:pPr>
            <a:r>
              <a:rPr kumimoji="1" lang="en-US" altLang="zh-CN" sz="3600" b="1"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Discussion</a:t>
            </a:r>
            <a:endParaRPr kumimoji="1" lang="en-US" altLang="zh-C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8253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E05D49-64B3-9044-8418-9726B138F04D}"/>
              </a:ext>
            </a:extLst>
          </p:cNvPr>
          <p:cNvSpPr>
            <a:spLocks noGrp="1"/>
          </p:cNvSpPr>
          <p:nvPr>
            <p:ph type="title"/>
          </p:nvPr>
        </p:nvSpPr>
        <p:spPr/>
        <p:txBody>
          <a:bodyPr/>
          <a:lstStyle/>
          <a:p>
            <a:r>
              <a:rPr kumimoji="1" lang="en-US" altLang="zh-CN" b="1" dirty="0">
                <a:latin typeface="Times New Roman" panose="02020603050405020304" pitchFamily="18" charset="0"/>
                <a:cs typeface="Times New Roman" panose="02020603050405020304" pitchFamily="18" charset="0"/>
              </a:rPr>
              <a:t>Discussion</a:t>
            </a:r>
            <a:r>
              <a:rPr kumimoji="1" lang="en-US" altLang="zh-CN" dirty="0">
                <a:latin typeface="Times New Roman" panose="02020603050405020304" pitchFamily="18" charset="0"/>
                <a:cs typeface="Times New Roman" panose="02020603050405020304" pitchFamily="18" charset="0"/>
              </a:rPr>
              <a:t> </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624A4652-3864-3848-A9AE-2BA5F3144845}"/>
              </a:ext>
            </a:extLst>
          </p:cNvPr>
          <p:cNvSpPr>
            <a:spLocks noGrp="1"/>
          </p:cNvSpPr>
          <p:nvPr>
            <p:ph idx="1"/>
          </p:nvPr>
        </p:nvSpPr>
        <p:spPr>
          <a:xfrm>
            <a:off x="838200" y="1825624"/>
            <a:ext cx="10515600" cy="4714323"/>
          </a:xfrm>
        </p:spPr>
        <p:txBody>
          <a:bodyPr>
            <a:normAutofit/>
          </a:bodyPr>
          <a:lstStyle/>
          <a:p>
            <a:r>
              <a:rPr kumimoji="1" lang="en-US" altLang="zh-CN" dirty="0">
                <a:latin typeface="Times New Roman" panose="02020603050405020304" pitchFamily="18" charset="0"/>
                <a:cs typeface="Times New Roman" panose="02020603050405020304" pitchFamily="18" charset="0"/>
              </a:rPr>
              <a:t>Time efficiency</a:t>
            </a:r>
          </a:p>
          <a:p>
            <a:pPr marL="0" indent="0">
              <a:buNone/>
            </a:pPr>
            <a:endParaRPr kumimoji="1" lang="en-US" altLang="zh-CN" dirty="0">
              <a:latin typeface="Times New Roman" panose="02020603050405020304" pitchFamily="18" charset="0"/>
              <a:cs typeface="Times New Roman" panose="02020603050405020304" pitchFamily="18" charset="0"/>
            </a:endParaRPr>
          </a:p>
          <a:p>
            <a:pPr marL="0" indent="0">
              <a:buNone/>
            </a:pPr>
            <a:endParaRPr kumimoji="1" lang="en-US" altLang="zh-CN" dirty="0">
              <a:latin typeface="Times New Roman" panose="02020603050405020304" pitchFamily="18" charset="0"/>
              <a:cs typeface="Times New Roman" panose="02020603050405020304" pitchFamily="18" charset="0"/>
            </a:endParaRPr>
          </a:p>
          <a:p>
            <a:pPr marL="0" indent="0">
              <a:buNone/>
            </a:pPr>
            <a:endParaRPr kumimoji="1" lang="en-US" altLang="zh-CN" dirty="0">
              <a:latin typeface="Times New Roman" panose="02020603050405020304" pitchFamily="18" charset="0"/>
              <a:cs typeface="Times New Roman" panose="02020603050405020304" pitchFamily="18" charset="0"/>
            </a:endParaRPr>
          </a:p>
          <a:p>
            <a:pPr marL="0" indent="0">
              <a:buNone/>
            </a:pPr>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r>
              <a:rPr kumimoji="1" lang="en-US" altLang="zh-CN" dirty="0">
                <a:latin typeface="Times New Roman" panose="02020603050405020304" pitchFamily="18" charset="0"/>
                <a:cs typeface="Times New Roman" panose="02020603050405020304" pitchFamily="18" charset="0"/>
              </a:rPr>
              <a:t>Possible direction to improve </a:t>
            </a:r>
          </a:p>
          <a:p>
            <a:pPr marL="0" indent="0">
              <a:buNone/>
            </a:pPr>
            <a:r>
              <a:rPr kumimoji="1" lang="en-US" altLang="zh-CN" dirty="0">
                <a:latin typeface="Times New Roman" panose="02020603050405020304" pitchFamily="18" charset="0"/>
                <a:cs typeface="Times New Roman" panose="02020603050405020304" pitchFamily="18" charset="0"/>
              </a:rPr>
              <a:t>An interactive automatic evaluation framework with high correlation with human judges.</a:t>
            </a:r>
            <a:endParaRPr kumimoji="1" lang="zh-CN" altLang="en-US"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53B743C7-1F9B-3E48-B82A-FF332660FC2B}"/>
              </a:ext>
            </a:extLst>
          </p:cNvPr>
          <p:cNvPicPr>
            <a:picLocks noChangeAspect="1"/>
          </p:cNvPicPr>
          <p:nvPr/>
        </p:nvPicPr>
        <p:blipFill>
          <a:blip r:embed="rId3"/>
          <a:stretch>
            <a:fillRect/>
          </a:stretch>
        </p:blipFill>
        <p:spPr>
          <a:xfrm>
            <a:off x="2298700" y="2358887"/>
            <a:ext cx="7594600" cy="1981200"/>
          </a:xfrm>
          <a:prstGeom prst="rect">
            <a:avLst/>
          </a:prstGeom>
        </p:spPr>
      </p:pic>
    </p:spTree>
    <p:extLst>
      <p:ext uri="{BB962C8B-B14F-4D97-AF65-F5344CB8AC3E}">
        <p14:creationId xmlns:p14="http://schemas.microsoft.com/office/powerpoint/2010/main" val="275258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CBF61B-E7EF-A14E-B7F7-A7808D9B5725}"/>
              </a:ext>
            </a:extLst>
          </p:cNvPr>
          <p:cNvSpPr>
            <a:spLocks noGrp="1"/>
          </p:cNvSpPr>
          <p:nvPr>
            <p:ph type="title"/>
          </p:nvPr>
        </p:nvSpPr>
        <p:spPr>
          <a:xfrm>
            <a:off x="861391" y="2551735"/>
            <a:ext cx="10515600" cy="1325563"/>
          </a:xfrm>
        </p:spPr>
        <p:txBody>
          <a:bodyPr/>
          <a:lstStyle/>
          <a:p>
            <a:pPr algn="ctr"/>
            <a:r>
              <a:rPr kumimoji="1" lang="en-US" altLang="zh-CN" b="1" dirty="0">
                <a:latin typeface="Times New Roman" panose="02020603050405020304" pitchFamily="18" charset="0"/>
                <a:cs typeface="Times New Roman" panose="02020603050405020304" pitchFamily="18" charset="0"/>
              </a:rPr>
              <a:t>Thanks for your listening!</a:t>
            </a:r>
            <a:endParaRPr kumimoji="1"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0827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55758C-6697-0943-B564-3A1C54DA270B}"/>
              </a:ext>
            </a:extLst>
          </p:cNvPr>
          <p:cNvSpPr>
            <a:spLocks noGrp="1"/>
          </p:cNvSpPr>
          <p:nvPr>
            <p:ph type="title"/>
          </p:nvPr>
        </p:nvSpPr>
        <p:spPr/>
        <p:txBody>
          <a:bodyPr/>
          <a:lstStyle/>
          <a:p>
            <a:r>
              <a:rPr kumimoji="1" lang="en-US" altLang="zh-CN" b="1" dirty="0">
                <a:latin typeface="Times New Roman" panose="02020603050405020304" pitchFamily="18" charset="0"/>
                <a:cs typeface="Times New Roman" panose="02020603050405020304" pitchFamily="18" charset="0"/>
              </a:rPr>
              <a:t>Outline</a:t>
            </a:r>
            <a:endParaRPr kumimoji="1" lang="zh-CN" altLang="en-US"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632C9F4-584E-924E-8958-681E390537E6}"/>
              </a:ext>
            </a:extLst>
          </p:cNvPr>
          <p:cNvSpPr>
            <a:spLocks noGrp="1"/>
          </p:cNvSpPr>
          <p:nvPr>
            <p:ph idx="1"/>
          </p:nvPr>
        </p:nvSpPr>
        <p:spPr/>
        <p:txBody>
          <a:bodyPr>
            <a:normAutofit/>
          </a:bodyPr>
          <a:lstStyle/>
          <a:p>
            <a:r>
              <a:rPr kumimoji="1" lang="en-US" altLang="zh-CN" sz="3600" b="1" dirty="0">
                <a:latin typeface="Times New Roman" panose="02020603050405020304" pitchFamily="18" charset="0"/>
                <a:cs typeface="Times New Roman" panose="02020603050405020304" pitchFamily="18" charset="0"/>
              </a:rPr>
              <a:t>Introduction</a:t>
            </a:r>
            <a:r>
              <a:rPr kumimoji="1" lang="en-US" altLang="zh-CN" sz="3600" dirty="0">
                <a:latin typeface="Times New Roman" panose="02020603050405020304" pitchFamily="18" charset="0"/>
                <a:cs typeface="Times New Roman" panose="02020603050405020304" pitchFamily="18" charset="0"/>
              </a:rPr>
              <a:t> </a:t>
            </a:r>
          </a:p>
          <a:p>
            <a:r>
              <a:rPr kumimoji="1" lang="en-US" altLang="zh-CN" sz="3600" dirty="0">
                <a:latin typeface="Times New Roman" panose="02020603050405020304" pitchFamily="18" charset="0"/>
                <a:cs typeface="Times New Roman" panose="02020603050405020304" pitchFamily="18" charset="0"/>
              </a:rPr>
              <a:t>Traditional evaluation approaches </a:t>
            </a:r>
          </a:p>
          <a:p>
            <a:pPr>
              <a:buSzPts val="3200"/>
            </a:pPr>
            <a:r>
              <a:rPr lang="en-US" altLang="zh-CN" sz="3600" dirty="0">
                <a:solidFill>
                  <a:srgbClr val="000000"/>
                </a:solidFill>
                <a:latin typeface="Times New Roman" panose="02020603050405020304" pitchFamily="18" charset="0"/>
                <a:ea typeface="DengXian" panose="02010600030101010101" pitchFamily="2" charset="-122"/>
              </a:rPr>
              <a:t>Spot The Bot (</a:t>
            </a:r>
            <a:r>
              <a:rPr lang="en-US" altLang="zh-CN" sz="3600" i="1" dirty="0">
                <a:solidFill>
                  <a:srgbClr val="000000"/>
                </a:solidFill>
                <a:latin typeface="Times New Roman" panose="02020603050405020304" pitchFamily="18" charset="0"/>
                <a:ea typeface="DengXian" panose="02010600030101010101" pitchFamily="2" charset="-122"/>
              </a:rPr>
              <a:t>EMNLP</a:t>
            </a:r>
            <a:r>
              <a:rPr lang="en-US" altLang="zh-CN" sz="3600" dirty="0">
                <a:solidFill>
                  <a:srgbClr val="000000"/>
                </a:solidFill>
                <a:latin typeface="Times New Roman" panose="02020603050405020304" pitchFamily="18" charset="0"/>
                <a:ea typeface="DengXian" panose="02010600030101010101" pitchFamily="2" charset="-122"/>
              </a:rPr>
              <a:t>, 2020)</a:t>
            </a:r>
          </a:p>
          <a:p>
            <a:pPr>
              <a:buSzPts val="3200"/>
            </a:pPr>
            <a:r>
              <a:rPr kumimoji="1" lang="en-US" altLang="zh-CN" sz="36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Discussion</a:t>
            </a:r>
            <a:endParaRPr kumimoji="1" lang="en-US" altLang="zh-C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3191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9C3BDB-9323-A04E-B866-F2C0ABD6E50E}"/>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Introduction</a:t>
            </a:r>
            <a:endParaRPr kumimoji="1" lang="zh-CN" altLang="en-US" dirty="0">
              <a:latin typeface="Times New Roman" panose="02020603050405020304" pitchFamily="18" charset="0"/>
              <a:cs typeface="Times New Roman" panose="02020603050405020304" pitchFamily="18" charset="0"/>
            </a:endParaRPr>
          </a:p>
        </p:txBody>
      </p:sp>
      <p:sp>
        <p:nvSpPr>
          <p:cNvPr id="14" name="内容占位符 13">
            <a:extLst>
              <a:ext uri="{FF2B5EF4-FFF2-40B4-BE49-F238E27FC236}">
                <a16:creationId xmlns:a16="http://schemas.microsoft.com/office/drawing/2014/main" id="{F47E3540-C3FB-164B-84B9-0FF251EB737C}"/>
              </a:ext>
            </a:extLst>
          </p:cNvPr>
          <p:cNvSpPr>
            <a:spLocks noGrp="1"/>
          </p:cNvSpPr>
          <p:nvPr>
            <p:ph idx="1"/>
          </p:nvPr>
        </p:nvSpPr>
        <p:spPr/>
        <p:txBody>
          <a:bodyPr>
            <a:normAutofit lnSpcReduction="10000"/>
          </a:bodyPr>
          <a:lstStyle/>
          <a:p>
            <a:r>
              <a:rPr lang="en-US" altLang="zh-CN" sz="3200" b="1" dirty="0">
                <a:latin typeface="Times New Roman" panose="02020603050405020304" pitchFamily="18" charset="0"/>
                <a:cs typeface="Times New Roman" panose="02020603050405020304" pitchFamily="18" charset="0"/>
              </a:rPr>
              <a:t>Problems</a:t>
            </a:r>
            <a:r>
              <a:rPr lang="en-US" altLang="zh-CN" sz="3200" dirty="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altLang="zh-CN" sz="3200" dirty="0">
                <a:latin typeface="Times New Roman" panose="02020603050405020304" pitchFamily="18" charset="0"/>
                <a:cs typeface="Times New Roman" panose="02020603050405020304" pitchFamily="18" charset="0"/>
              </a:rPr>
              <a:t>Open-ended nature</a:t>
            </a:r>
          </a:p>
          <a:p>
            <a:pPr marL="0" indent="0">
              <a:buNone/>
            </a:pPr>
            <a:r>
              <a:rPr lang="en-US" altLang="zh-CN" sz="32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One-to-many relationships</a:t>
            </a:r>
          </a:p>
          <a:p>
            <a:pPr marL="514350" indent="-514350">
              <a:buFont typeface="+mj-lt"/>
              <a:buAutoNum type="arabicPeriod" startAt="2"/>
            </a:pPr>
            <a:r>
              <a:rPr lang="en-US" altLang="zh-CN" sz="3200" dirty="0">
                <a:latin typeface="Times New Roman" panose="02020603050405020304" pitchFamily="18" charset="0"/>
                <a:cs typeface="Times New Roman" panose="02020603050405020304" pitchFamily="18" charset="0"/>
              </a:rPr>
              <a:t>Poor  correlation </a:t>
            </a:r>
          </a:p>
          <a:p>
            <a:pPr marL="514350" indent="-514350">
              <a:buFont typeface="+mj-lt"/>
              <a:buAutoNum type="arabicPeriod" startAt="2"/>
            </a:pPr>
            <a:r>
              <a:rPr lang="en-US" altLang="zh-CN" sz="3200" dirty="0">
                <a:latin typeface="Times New Roman" panose="02020603050405020304" pitchFamily="18" charset="0"/>
                <a:cs typeface="Times New Roman" panose="02020603050405020304" pitchFamily="18" charset="0"/>
              </a:rPr>
              <a:t>Expensive human labor</a:t>
            </a:r>
          </a:p>
          <a:p>
            <a:r>
              <a:rPr lang="en-US" altLang="zh-CN" sz="3200" b="1" dirty="0">
                <a:latin typeface="Times New Roman" panose="02020603050405020304" pitchFamily="18" charset="0"/>
                <a:cs typeface="Times New Roman" panose="02020603050405020304" pitchFamily="18" charset="0"/>
              </a:rPr>
              <a:t>Goal:</a:t>
            </a:r>
          </a:p>
          <a:p>
            <a:pPr marL="0" indent="0">
              <a:buNone/>
            </a:pPr>
            <a:r>
              <a:rPr lang="en-US" altLang="zh-CN" dirty="0">
                <a:latin typeface="Times New Roman" panose="02020603050405020304" pitchFamily="18" charset="0"/>
                <a:cs typeface="Times New Roman" panose="02020603050405020304" pitchFamily="18" charset="0"/>
              </a:rPr>
              <a:t>Efficient, </a:t>
            </a:r>
            <a:r>
              <a:rPr lang="fr-FR" altLang="zh-CN" dirty="0">
                <a:latin typeface="Times New Roman" panose="02020603050405020304" pitchFamily="18" charset="0"/>
                <a:cs typeface="Times New Roman" panose="02020603050405020304" pitchFamily="18" charset="0"/>
              </a:rPr>
              <a:t>automatic,</a:t>
            </a:r>
          </a:p>
          <a:p>
            <a:pPr marL="0" indent="0">
              <a:buNone/>
            </a:pPr>
            <a:r>
              <a:rPr lang="en-US" altLang="zh-CN" dirty="0">
                <a:latin typeface="Times New Roman" panose="02020603050405020304" pitchFamily="18" charset="0"/>
                <a:cs typeface="Times New Roman" panose="02020603050405020304" pitchFamily="18" charset="0"/>
              </a:rPr>
              <a:t>high correlation, </a:t>
            </a:r>
            <a:r>
              <a:rPr lang="fr-FR" altLang="zh-CN" dirty="0">
                <a:latin typeface="Times New Roman" panose="02020603050405020304" pitchFamily="18" charset="0"/>
                <a:cs typeface="Times New Roman" panose="02020603050405020304" pitchFamily="18" charset="0"/>
              </a:rPr>
              <a:t>inexpensive</a:t>
            </a:r>
            <a:endParaRPr lang="en-US" altLang="zh-CN" dirty="0">
              <a:latin typeface="Times New Roman" panose="02020603050405020304" pitchFamily="18" charset="0"/>
              <a:cs typeface="Times New Roman" panose="02020603050405020304" pitchFamily="18" charset="0"/>
            </a:endParaRPr>
          </a:p>
          <a:p>
            <a:pPr marL="0" indent="0">
              <a:buNone/>
            </a:pPr>
            <a:endParaRPr lang="zh-CN" altLang="en-US" dirty="0">
              <a:latin typeface="Times New Roman" panose="02020603050405020304" pitchFamily="18" charset="0"/>
              <a:cs typeface="Times New Roman" panose="02020603050405020304" pitchFamily="18" charset="0"/>
            </a:endParaRPr>
          </a:p>
        </p:txBody>
      </p:sp>
      <p:pic>
        <p:nvPicPr>
          <p:cNvPr id="16" name="图片 15">
            <a:extLst>
              <a:ext uri="{FF2B5EF4-FFF2-40B4-BE49-F238E27FC236}">
                <a16:creationId xmlns:a16="http://schemas.microsoft.com/office/drawing/2014/main" id="{66BD4682-47D2-8440-A893-2FA470DD2C73}"/>
              </a:ext>
            </a:extLst>
          </p:cNvPr>
          <p:cNvPicPr>
            <a:picLocks noChangeAspect="1"/>
          </p:cNvPicPr>
          <p:nvPr/>
        </p:nvPicPr>
        <p:blipFill>
          <a:blip r:embed="rId3"/>
          <a:stretch>
            <a:fillRect/>
          </a:stretch>
        </p:blipFill>
        <p:spPr>
          <a:xfrm>
            <a:off x="6377057" y="2102644"/>
            <a:ext cx="4089400" cy="3797300"/>
          </a:xfrm>
          <a:prstGeom prst="rect">
            <a:avLst/>
          </a:prstGeom>
        </p:spPr>
      </p:pic>
    </p:spTree>
    <p:extLst>
      <p:ext uri="{BB962C8B-B14F-4D97-AF65-F5344CB8AC3E}">
        <p14:creationId xmlns:p14="http://schemas.microsoft.com/office/powerpoint/2010/main" val="1335451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55758C-6697-0943-B564-3A1C54DA270B}"/>
              </a:ext>
            </a:extLst>
          </p:cNvPr>
          <p:cNvSpPr>
            <a:spLocks noGrp="1"/>
          </p:cNvSpPr>
          <p:nvPr>
            <p:ph type="title"/>
          </p:nvPr>
        </p:nvSpPr>
        <p:spPr/>
        <p:txBody>
          <a:bodyPr/>
          <a:lstStyle/>
          <a:p>
            <a:r>
              <a:rPr kumimoji="1" lang="en-US" altLang="zh-CN" b="1" dirty="0">
                <a:latin typeface="Times New Roman" panose="02020603050405020304" pitchFamily="18" charset="0"/>
                <a:cs typeface="Times New Roman" panose="02020603050405020304" pitchFamily="18" charset="0"/>
              </a:rPr>
              <a:t>Outline</a:t>
            </a:r>
            <a:endParaRPr kumimoji="1" lang="zh-CN" altLang="en-US"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632C9F4-584E-924E-8958-681E390537E6}"/>
              </a:ext>
            </a:extLst>
          </p:cNvPr>
          <p:cNvSpPr>
            <a:spLocks noGrp="1"/>
          </p:cNvSpPr>
          <p:nvPr>
            <p:ph idx="1"/>
          </p:nvPr>
        </p:nvSpPr>
        <p:spPr/>
        <p:txBody>
          <a:bodyPr>
            <a:normAutofit/>
          </a:bodyPr>
          <a:lstStyle/>
          <a:p>
            <a:r>
              <a:rPr kumimoji="1" lang="en-US" altLang="zh-CN" sz="3600" dirty="0">
                <a:latin typeface="Times New Roman" panose="02020603050405020304" pitchFamily="18" charset="0"/>
                <a:cs typeface="Times New Roman" panose="02020603050405020304" pitchFamily="18" charset="0"/>
              </a:rPr>
              <a:t>Introduction </a:t>
            </a:r>
          </a:p>
          <a:p>
            <a:r>
              <a:rPr kumimoji="1" lang="en-US" altLang="zh-CN" sz="3600" b="1" dirty="0">
                <a:latin typeface="Times New Roman" panose="02020603050405020304" pitchFamily="18" charset="0"/>
                <a:cs typeface="Times New Roman" panose="02020603050405020304" pitchFamily="18" charset="0"/>
              </a:rPr>
              <a:t>Traditional evaluation approaches </a:t>
            </a:r>
          </a:p>
          <a:p>
            <a:pPr>
              <a:buSzPts val="3200"/>
            </a:pPr>
            <a:r>
              <a:rPr lang="en-US" altLang="zh-CN" sz="3600" dirty="0">
                <a:solidFill>
                  <a:srgbClr val="000000"/>
                </a:solidFill>
                <a:latin typeface="Times New Roman" panose="02020603050405020304" pitchFamily="18" charset="0"/>
                <a:ea typeface="DengXian" panose="02010600030101010101" pitchFamily="2" charset="-122"/>
              </a:rPr>
              <a:t>Spot The Bot (</a:t>
            </a:r>
            <a:r>
              <a:rPr lang="en-US" altLang="zh-CN" sz="3600" i="1" dirty="0">
                <a:solidFill>
                  <a:srgbClr val="000000"/>
                </a:solidFill>
                <a:latin typeface="Times New Roman" panose="02020603050405020304" pitchFamily="18" charset="0"/>
                <a:ea typeface="DengXian" panose="02010600030101010101" pitchFamily="2" charset="-122"/>
              </a:rPr>
              <a:t>EMNLP</a:t>
            </a:r>
            <a:r>
              <a:rPr lang="en-US" altLang="zh-CN" sz="3600" dirty="0">
                <a:solidFill>
                  <a:srgbClr val="000000"/>
                </a:solidFill>
                <a:latin typeface="Times New Roman" panose="02020603050405020304" pitchFamily="18" charset="0"/>
                <a:ea typeface="DengXian" panose="02010600030101010101" pitchFamily="2" charset="-122"/>
              </a:rPr>
              <a:t>, 2020)</a:t>
            </a:r>
          </a:p>
          <a:p>
            <a:pPr>
              <a:buSzPts val="3200"/>
            </a:pPr>
            <a:r>
              <a:rPr kumimoji="1" lang="en-US" altLang="zh-CN" sz="36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Discussion</a:t>
            </a:r>
            <a:endParaRPr kumimoji="1" lang="en-US" altLang="zh-C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3447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8D6983F-F610-4C4B-B9DC-194DC2FAADB2}"/>
              </a:ext>
            </a:extLst>
          </p:cNvPr>
          <p:cNvSpPr>
            <a:spLocks noGrp="1"/>
          </p:cNvSpPr>
          <p:nvPr>
            <p:ph idx="1"/>
          </p:nvPr>
        </p:nvSpPr>
        <p:spPr/>
        <p:txBody>
          <a:bodyPr>
            <a:normAutofit/>
          </a:bodyPr>
          <a:lstStyle/>
          <a:p>
            <a:r>
              <a:rPr kumimoji="1" lang="en-US" altLang="zh-CN" sz="3200" b="1" dirty="0">
                <a:latin typeface="Times New Roman" panose="02020603050405020304" pitchFamily="18" charset="0"/>
                <a:cs typeface="Times New Roman" panose="02020603050405020304" pitchFamily="18" charset="0"/>
              </a:rPr>
              <a:t>Automatic metrics </a:t>
            </a:r>
          </a:p>
          <a:p>
            <a:pPr marL="514350" indent="-514350">
              <a:buFont typeface="+mj-lt"/>
              <a:buAutoNum type="arabicPeriod"/>
            </a:pPr>
            <a:r>
              <a:rPr lang="fr-FR" altLang="zh-CN" sz="3200" dirty="0">
                <a:latin typeface="Times New Roman" panose="02020603050405020304" pitchFamily="18" charset="0"/>
                <a:cs typeface="Times New Roman" panose="02020603050405020304" pitchFamily="18" charset="0"/>
              </a:rPr>
              <a:t>Word overlap metrics</a:t>
            </a:r>
          </a:p>
          <a:p>
            <a:pPr marL="0" indent="0">
              <a:buNone/>
            </a:pPr>
            <a:r>
              <a:rPr lang="fr-FR" altLang="zh-CN" sz="3200" dirty="0">
                <a:latin typeface="Times New Roman" panose="02020603050405020304" pitchFamily="18" charset="0"/>
                <a:cs typeface="Times New Roman" panose="02020603050405020304" pitchFamily="18" charset="0"/>
              </a:rPr>
              <a:t>	</a:t>
            </a:r>
            <a:r>
              <a:rPr lang="fr-FR" altLang="zh-CN" dirty="0">
                <a:latin typeface="Times New Roman" panose="02020603050405020304" pitchFamily="18" charset="0"/>
                <a:cs typeface="Times New Roman" panose="02020603050405020304" pitchFamily="18" charset="0"/>
              </a:rPr>
              <a:t>e.g., BLEU, METEOR, ROUGE, etc.</a:t>
            </a:r>
          </a:p>
          <a:p>
            <a:pPr marL="514350" indent="-514350">
              <a:buFont typeface="+mj-lt"/>
              <a:buAutoNum type="arabicPeriod" startAt="2"/>
            </a:pPr>
            <a:r>
              <a:rPr lang="fr-FR" altLang="zh-CN" sz="3200" dirty="0">
                <a:latin typeface="Times New Roman" panose="02020603050405020304" pitchFamily="18" charset="0"/>
                <a:cs typeface="Times New Roman" panose="02020603050405020304" pitchFamily="18" charset="0"/>
              </a:rPr>
              <a:t>Embeddings based metrics</a:t>
            </a:r>
          </a:p>
          <a:p>
            <a:pPr marL="0" indent="0">
              <a:buNone/>
            </a:pPr>
            <a:r>
              <a:rPr lang="fr-FR" altLang="zh-CN" sz="3200" dirty="0">
                <a:latin typeface="Times New Roman" panose="02020603050405020304" pitchFamily="18" charset="0"/>
                <a:cs typeface="Times New Roman" panose="02020603050405020304" pitchFamily="18" charset="0"/>
              </a:rPr>
              <a:t>	</a:t>
            </a:r>
            <a:r>
              <a:rPr lang="fr-FR" altLang="zh-CN" dirty="0">
                <a:latin typeface="Times New Roman" panose="02020603050405020304" pitchFamily="18" charset="0"/>
                <a:cs typeface="Times New Roman" panose="02020603050405020304" pitchFamily="18" charset="0"/>
              </a:rPr>
              <a:t>e.g.,</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Coherence.</a:t>
            </a:r>
            <a:endParaRPr lang="fr-FR" altLang="zh-CN" dirty="0">
              <a:latin typeface="Times New Roman" panose="02020603050405020304" pitchFamily="18" charset="0"/>
              <a:cs typeface="Times New Roman" panose="02020603050405020304" pitchFamily="18" charset="0"/>
            </a:endParaRPr>
          </a:p>
          <a:p>
            <a:pPr marL="514350" indent="-514350">
              <a:buFont typeface="+mj-lt"/>
              <a:buAutoNum type="arabicPeriod" startAt="3"/>
            </a:pPr>
            <a:r>
              <a:rPr lang="fr-FR" altLang="zh-CN" sz="3200" dirty="0">
                <a:latin typeface="Times New Roman" panose="02020603050405020304" pitchFamily="18" charset="0"/>
                <a:cs typeface="Times New Roman" panose="02020603050405020304" pitchFamily="18" charset="0"/>
              </a:rPr>
              <a:t>Trained metrics</a:t>
            </a:r>
          </a:p>
          <a:p>
            <a:pPr marL="0" indent="0">
              <a:buNone/>
            </a:pPr>
            <a:r>
              <a:rPr lang="fr-FR" altLang="zh-CN" sz="3200" dirty="0">
                <a:latin typeface="Times New Roman" panose="02020603050405020304" pitchFamily="18" charset="0"/>
                <a:cs typeface="Times New Roman" panose="02020603050405020304" pitchFamily="18" charset="0"/>
              </a:rPr>
              <a:t>	</a:t>
            </a:r>
            <a:r>
              <a:rPr lang="fr-FR" altLang="zh-CN" dirty="0">
                <a:latin typeface="Times New Roman" panose="02020603050405020304" pitchFamily="18" charset="0"/>
                <a:cs typeface="Times New Roman" panose="02020603050405020304" pitchFamily="18" charset="0"/>
              </a:rPr>
              <a:t>e.g., ADEM</a:t>
            </a:r>
          </a:p>
        </p:txBody>
      </p:sp>
      <p:sp>
        <p:nvSpPr>
          <p:cNvPr id="4" name="标题 1">
            <a:extLst>
              <a:ext uri="{FF2B5EF4-FFF2-40B4-BE49-F238E27FC236}">
                <a16:creationId xmlns:a16="http://schemas.microsoft.com/office/drawing/2014/main" id="{5DDC1645-1FE5-CA42-83F0-47FF9A6894CC}"/>
              </a:ext>
            </a:extLst>
          </p:cNvPr>
          <p:cNvSpPr>
            <a:spLocks noGrp="1"/>
          </p:cNvSpPr>
          <p:nvPr>
            <p:ph type="title"/>
          </p:nvPr>
        </p:nvSpPr>
        <p:spPr>
          <a:xfrm>
            <a:off x="838200" y="365125"/>
            <a:ext cx="10515600" cy="1325563"/>
          </a:xfrm>
        </p:spPr>
        <p:txBody>
          <a:bodyPr/>
          <a:lstStyle/>
          <a:p>
            <a:r>
              <a:rPr kumimoji="1" lang="en-US" altLang="zh-CN" dirty="0">
                <a:latin typeface="Times New Roman" panose="02020603050405020304" pitchFamily="18" charset="0"/>
                <a:cs typeface="Times New Roman" panose="02020603050405020304" pitchFamily="18" charset="0"/>
              </a:rPr>
              <a:t>Traditional Evaluation approaches</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2625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C2E37A-F3DE-814F-917A-7BF1E945CDD3}"/>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Traditional Evaluation approaches</a:t>
            </a:r>
            <a:endParaRPr kumimoji="1" lang="zh-CN" altLang="en-US" dirty="0"/>
          </a:p>
        </p:txBody>
      </p:sp>
      <p:sp>
        <p:nvSpPr>
          <p:cNvPr id="3" name="内容占位符 2">
            <a:extLst>
              <a:ext uri="{FF2B5EF4-FFF2-40B4-BE49-F238E27FC236}">
                <a16:creationId xmlns:a16="http://schemas.microsoft.com/office/drawing/2014/main" id="{610F14DC-830B-9944-8C6C-052F7FCB884C}"/>
              </a:ext>
            </a:extLst>
          </p:cNvPr>
          <p:cNvSpPr>
            <a:spLocks noGrp="1"/>
          </p:cNvSpPr>
          <p:nvPr>
            <p:ph idx="1"/>
          </p:nvPr>
        </p:nvSpPr>
        <p:spPr/>
        <p:txBody>
          <a:bodyPr>
            <a:normAutofit/>
          </a:bodyPr>
          <a:lstStyle/>
          <a:p>
            <a:r>
              <a:rPr kumimoji="1" lang="en-US" altLang="zh-CN" sz="3200" b="1" dirty="0">
                <a:latin typeface="Times New Roman" panose="02020603050405020304" pitchFamily="18" charset="0"/>
                <a:cs typeface="Times New Roman" panose="02020603050405020304" pitchFamily="18" charset="0"/>
              </a:rPr>
              <a:t>Human judgements</a:t>
            </a:r>
          </a:p>
          <a:p>
            <a:pPr>
              <a:buFont typeface="Wingdings" pitchFamily="2" charset="2"/>
              <a:buChar char="Ø"/>
            </a:pPr>
            <a:r>
              <a:rPr kumimoji="1" lang="en-US" altLang="zh-CN" sz="3200" dirty="0">
                <a:latin typeface="Times New Roman" panose="02020603050405020304" pitchFamily="18" charset="0"/>
                <a:cs typeface="Times New Roman" panose="02020603050405020304" pitchFamily="18" charset="0"/>
              </a:rPr>
              <a:t>Static evaluation </a:t>
            </a:r>
          </a:p>
          <a:p>
            <a:pPr>
              <a:buFont typeface="Wingdings" pitchFamily="2" charset="2"/>
              <a:buChar char="Ø"/>
            </a:pPr>
            <a:r>
              <a:rPr kumimoji="1" lang="en-US" altLang="zh-CN" sz="3200" dirty="0">
                <a:latin typeface="Times New Roman" panose="02020603050405020304" pitchFamily="18" charset="0"/>
                <a:cs typeface="Times New Roman" panose="02020603050405020304" pitchFamily="18" charset="0"/>
              </a:rPr>
              <a:t>Interactive evaluation </a:t>
            </a:r>
          </a:p>
          <a:p>
            <a:pPr marL="0" indent="0">
              <a:buNone/>
            </a:pPr>
            <a:endParaRPr kumimoji="1" lang="en-US" altLang="zh-CN" sz="3200" dirty="0">
              <a:latin typeface="Times New Roman" panose="02020603050405020304" pitchFamily="18" charset="0"/>
              <a:cs typeface="Times New Roman" panose="02020603050405020304" pitchFamily="18" charset="0"/>
            </a:endParaRPr>
          </a:p>
          <a:p>
            <a:pPr marL="0" indent="0">
              <a:buNone/>
            </a:pPr>
            <a:r>
              <a:rPr kumimoji="1" lang="en-US" altLang="zh-CN" sz="3200" dirty="0">
                <a:latin typeface="Times New Roman" panose="02020603050405020304" pitchFamily="18" charset="0"/>
                <a:cs typeface="Times New Roman" panose="02020603050405020304" pitchFamily="18" charset="0"/>
              </a:rPr>
              <a:t>Frequently-used metrics</a:t>
            </a:r>
            <a:r>
              <a:rPr kumimoji="1" lang="zh-CN" altLang="en-US" sz="3200" dirty="0">
                <a:latin typeface="Times New Roman" panose="02020603050405020304" pitchFamily="18" charset="0"/>
                <a:cs typeface="Times New Roman" panose="02020603050405020304" pitchFamily="18" charset="0"/>
              </a:rPr>
              <a:t> </a:t>
            </a:r>
            <a:endParaRPr kumimoji="1" lang="en-US" altLang="zh-CN" sz="3200" dirty="0">
              <a:latin typeface="Times New Roman" panose="02020603050405020304" pitchFamily="18" charset="0"/>
              <a:cs typeface="Times New Roman" panose="02020603050405020304" pitchFamily="18" charset="0"/>
            </a:endParaRPr>
          </a:p>
          <a:p>
            <a:pPr marL="0" indent="0">
              <a:buNone/>
            </a:pPr>
            <a:r>
              <a:rPr kumimoji="1" lang="en-US" altLang="zh-CN" sz="3200" b="1" dirty="0">
                <a:latin typeface="Times New Roman" panose="02020603050405020304" pitchFamily="18" charset="0"/>
                <a:cs typeface="Times New Roman" panose="02020603050405020304" pitchFamily="18" charset="0"/>
              </a:rPr>
              <a:t>Quiz</a:t>
            </a:r>
            <a:r>
              <a:rPr kumimoji="1" lang="en-US" altLang="zh-CN" sz="3200" dirty="0">
                <a:latin typeface="Times New Roman" panose="02020603050405020304" pitchFamily="18" charset="0"/>
                <a:cs typeface="Times New Roman" panose="02020603050405020304" pitchFamily="18" charset="0"/>
              </a:rPr>
              <a:t>: Can you name one of these frequently-used metrics while evaluating dialogue generation systems? </a:t>
            </a:r>
          </a:p>
        </p:txBody>
      </p:sp>
    </p:spTree>
    <p:extLst>
      <p:ext uri="{BB962C8B-B14F-4D97-AF65-F5344CB8AC3E}">
        <p14:creationId xmlns:p14="http://schemas.microsoft.com/office/powerpoint/2010/main" val="1178411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C2E37A-F3DE-814F-917A-7BF1E945CDD3}"/>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Traditional Evaluation approaches</a:t>
            </a:r>
            <a:endParaRPr kumimoji="1" lang="zh-CN" altLang="en-US" dirty="0"/>
          </a:p>
        </p:txBody>
      </p:sp>
      <p:sp>
        <p:nvSpPr>
          <p:cNvPr id="3" name="内容占位符 2">
            <a:extLst>
              <a:ext uri="{FF2B5EF4-FFF2-40B4-BE49-F238E27FC236}">
                <a16:creationId xmlns:a16="http://schemas.microsoft.com/office/drawing/2014/main" id="{610F14DC-830B-9944-8C6C-052F7FCB884C}"/>
              </a:ext>
            </a:extLst>
          </p:cNvPr>
          <p:cNvSpPr>
            <a:spLocks noGrp="1"/>
          </p:cNvSpPr>
          <p:nvPr>
            <p:ph idx="1"/>
          </p:nvPr>
        </p:nvSpPr>
        <p:spPr>
          <a:xfrm>
            <a:off x="838200" y="1825625"/>
            <a:ext cx="10515600" cy="4773958"/>
          </a:xfrm>
        </p:spPr>
        <p:txBody>
          <a:bodyPr>
            <a:normAutofit/>
          </a:bodyPr>
          <a:lstStyle/>
          <a:p>
            <a:r>
              <a:rPr kumimoji="1" lang="en-US" altLang="zh-CN" sz="3200" b="1" dirty="0">
                <a:latin typeface="Times New Roman" panose="02020603050405020304" pitchFamily="18" charset="0"/>
                <a:cs typeface="Times New Roman" panose="02020603050405020304" pitchFamily="18" charset="0"/>
              </a:rPr>
              <a:t>Human judgements</a:t>
            </a:r>
          </a:p>
          <a:p>
            <a:pPr>
              <a:buFont typeface="Wingdings" pitchFamily="2" charset="2"/>
              <a:buChar char="Ø"/>
            </a:pPr>
            <a:r>
              <a:rPr kumimoji="1" lang="en-US" altLang="zh-CN" sz="3200" dirty="0">
                <a:latin typeface="Times New Roman" panose="02020603050405020304" pitchFamily="18" charset="0"/>
                <a:cs typeface="Times New Roman" panose="02020603050405020304" pitchFamily="18" charset="0"/>
              </a:rPr>
              <a:t>Static evaluation </a:t>
            </a:r>
          </a:p>
          <a:p>
            <a:pPr>
              <a:buFont typeface="Wingdings" pitchFamily="2" charset="2"/>
              <a:buChar char="Ø"/>
            </a:pPr>
            <a:r>
              <a:rPr kumimoji="1" lang="en-US" altLang="zh-CN" sz="3200" dirty="0">
                <a:latin typeface="Times New Roman" panose="02020603050405020304" pitchFamily="18" charset="0"/>
                <a:cs typeface="Times New Roman" panose="02020603050405020304" pitchFamily="18" charset="0"/>
              </a:rPr>
              <a:t>Interactive evaluation </a:t>
            </a:r>
          </a:p>
          <a:p>
            <a:pPr marL="0" indent="0">
              <a:buNone/>
            </a:pPr>
            <a:endParaRPr kumimoji="1" lang="en-US" altLang="zh-CN" sz="3200" dirty="0">
              <a:latin typeface="Times New Roman" panose="02020603050405020304" pitchFamily="18" charset="0"/>
              <a:cs typeface="Times New Roman" panose="02020603050405020304" pitchFamily="18" charset="0"/>
            </a:endParaRPr>
          </a:p>
          <a:p>
            <a:pPr marL="0" indent="0">
              <a:buNone/>
            </a:pPr>
            <a:r>
              <a:rPr kumimoji="1" lang="en-US" altLang="zh-CN" sz="3200" dirty="0">
                <a:latin typeface="Times New Roman" panose="02020603050405020304" pitchFamily="18" charset="0"/>
                <a:cs typeface="Times New Roman" panose="02020603050405020304" pitchFamily="18" charset="0"/>
              </a:rPr>
              <a:t>Frequently-used metrics</a:t>
            </a:r>
          </a:p>
          <a:p>
            <a:pPr marL="0" indent="0">
              <a:buNone/>
            </a:pPr>
            <a:r>
              <a:rPr kumimoji="1" lang="en-US" altLang="zh-CN" sz="3200" b="1" dirty="0">
                <a:latin typeface="Times New Roman" panose="02020603050405020304" pitchFamily="18" charset="0"/>
                <a:cs typeface="Times New Roman" panose="02020603050405020304" pitchFamily="18" charset="0"/>
              </a:rPr>
              <a:t>Quiz</a:t>
            </a:r>
            <a:r>
              <a:rPr kumimoji="1" lang="en-US" altLang="zh-CN" sz="3200" dirty="0">
                <a:latin typeface="Times New Roman" panose="02020603050405020304" pitchFamily="18" charset="0"/>
                <a:cs typeface="Times New Roman" panose="02020603050405020304" pitchFamily="18" charset="0"/>
              </a:rPr>
              <a:t>: Can you name one of these frequently-used metrics while evaluating dialogue generation systems?</a:t>
            </a:r>
          </a:p>
          <a:p>
            <a:pPr marL="0" indent="0">
              <a:buNone/>
            </a:pPr>
            <a:r>
              <a:rPr kumimoji="1" lang="en-US" altLang="zh-CN" sz="3200" b="1" dirty="0">
                <a:latin typeface="Times New Roman" panose="02020603050405020304" pitchFamily="18" charset="0"/>
                <a:cs typeface="Times New Roman" panose="02020603050405020304" pitchFamily="18" charset="0"/>
              </a:rPr>
              <a:t>Answer</a:t>
            </a:r>
            <a:r>
              <a:rPr kumimoji="1" lang="en-US" altLang="zh-CN" sz="3200"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Fluency, Consistency, Readability, Relevance, Appropriateness, Informativeness, Specificity etc.</a:t>
            </a:r>
            <a:endParaRPr kumimoji="1" lang="en-US" altLang="zh-C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5885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55758C-6697-0943-B564-3A1C54DA270B}"/>
              </a:ext>
            </a:extLst>
          </p:cNvPr>
          <p:cNvSpPr>
            <a:spLocks noGrp="1"/>
          </p:cNvSpPr>
          <p:nvPr>
            <p:ph type="title"/>
          </p:nvPr>
        </p:nvSpPr>
        <p:spPr/>
        <p:txBody>
          <a:bodyPr/>
          <a:lstStyle/>
          <a:p>
            <a:r>
              <a:rPr kumimoji="1" lang="en-US" altLang="zh-CN" b="1" dirty="0">
                <a:latin typeface="Times New Roman" panose="02020603050405020304" pitchFamily="18" charset="0"/>
                <a:cs typeface="Times New Roman" panose="02020603050405020304" pitchFamily="18" charset="0"/>
              </a:rPr>
              <a:t>Outline</a:t>
            </a:r>
            <a:endParaRPr kumimoji="1" lang="zh-CN" altLang="en-US"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632C9F4-584E-924E-8958-681E390537E6}"/>
              </a:ext>
            </a:extLst>
          </p:cNvPr>
          <p:cNvSpPr>
            <a:spLocks noGrp="1"/>
          </p:cNvSpPr>
          <p:nvPr>
            <p:ph idx="1"/>
          </p:nvPr>
        </p:nvSpPr>
        <p:spPr/>
        <p:txBody>
          <a:bodyPr>
            <a:normAutofit/>
          </a:bodyPr>
          <a:lstStyle/>
          <a:p>
            <a:r>
              <a:rPr kumimoji="1" lang="en-US" altLang="zh-CN" sz="3600" dirty="0">
                <a:latin typeface="Times New Roman" panose="02020603050405020304" pitchFamily="18" charset="0"/>
                <a:cs typeface="Times New Roman" panose="02020603050405020304" pitchFamily="18" charset="0"/>
              </a:rPr>
              <a:t>Introduction </a:t>
            </a:r>
          </a:p>
          <a:p>
            <a:r>
              <a:rPr kumimoji="1" lang="en-US" altLang="zh-CN" sz="3600" dirty="0">
                <a:latin typeface="Times New Roman" panose="02020603050405020304" pitchFamily="18" charset="0"/>
                <a:cs typeface="Times New Roman" panose="02020603050405020304" pitchFamily="18" charset="0"/>
              </a:rPr>
              <a:t>Traditional evaluation approaches </a:t>
            </a:r>
          </a:p>
          <a:p>
            <a:pPr>
              <a:buSzPts val="3200"/>
            </a:pPr>
            <a:r>
              <a:rPr lang="en-US" altLang="zh-CN" sz="3600" b="1" dirty="0">
                <a:solidFill>
                  <a:srgbClr val="000000"/>
                </a:solidFill>
                <a:latin typeface="Times New Roman" panose="02020603050405020304" pitchFamily="18" charset="0"/>
                <a:ea typeface="DengXian" panose="02010600030101010101" pitchFamily="2" charset="-122"/>
              </a:rPr>
              <a:t>Spot The Bot (</a:t>
            </a:r>
            <a:r>
              <a:rPr lang="en-US" altLang="zh-CN" sz="3600" b="1" i="1" dirty="0">
                <a:solidFill>
                  <a:srgbClr val="000000"/>
                </a:solidFill>
                <a:latin typeface="Times New Roman" panose="02020603050405020304" pitchFamily="18" charset="0"/>
                <a:ea typeface="DengXian" panose="02010600030101010101" pitchFamily="2" charset="-122"/>
              </a:rPr>
              <a:t>EMNLP</a:t>
            </a:r>
            <a:r>
              <a:rPr lang="en-US" altLang="zh-CN" sz="3600" b="1" dirty="0">
                <a:solidFill>
                  <a:srgbClr val="000000"/>
                </a:solidFill>
                <a:latin typeface="Times New Roman" panose="02020603050405020304" pitchFamily="18" charset="0"/>
                <a:ea typeface="DengXian" panose="02010600030101010101" pitchFamily="2" charset="-122"/>
              </a:rPr>
              <a:t>, 2020)</a:t>
            </a:r>
          </a:p>
          <a:p>
            <a:pPr>
              <a:buSzPts val="3200"/>
            </a:pPr>
            <a:r>
              <a:rPr kumimoji="1" lang="en-US" altLang="zh-CN" sz="36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Discussion</a:t>
            </a:r>
            <a:endParaRPr kumimoji="1" lang="en-US" altLang="zh-C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196637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5772</TotalTime>
  <Words>2703</Words>
  <Application>Microsoft Macintosh PowerPoint</Application>
  <PresentationFormat>宽屏</PresentationFormat>
  <Paragraphs>238</Paragraphs>
  <Slides>22</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DengXian</vt:lpstr>
      <vt:lpstr>DengXian</vt:lpstr>
      <vt:lpstr>等线 Light</vt:lpstr>
      <vt:lpstr>Arial</vt:lpstr>
      <vt:lpstr>Cambria Math</vt:lpstr>
      <vt:lpstr>Times New Roman</vt:lpstr>
      <vt:lpstr>Wingdings</vt:lpstr>
      <vt:lpstr>Office 主题​​</vt:lpstr>
      <vt:lpstr>Survey on Evaluation Approaches for  Open-domain Dialogue Systems  </vt:lpstr>
      <vt:lpstr>Outline</vt:lpstr>
      <vt:lpstr>Outline</vt:lpstr>
      <vt:lpstr>Introduction</vt:lpstr>
      <vt:lpstr>Outline</vt:lpstr>
      <vt:lpstr>Traditional Evaluation approaches</vt:lpstr>
      <vt:lpstr>Traditional Evaluation approaches</vt:lpstr>
      <vt:lpstr>Traditional Evaluation approaches</vt:lpstr>
      <vt:lpstr>Outline</vt:lpstr>
      <vt:lpstr>PowerPoint 演示文稿</vt:lpstr>
      <vt:lpstr>Spot The Bot (EMNLP, 2020)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Discussion </vt:lpstr>
      <vt:lpstr>Thanks for your listening!</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Survey on evaluation methods for dialogue systems  </dc:title>
  <dc:creator>Microsoft Office User</dc:creator>
  <cp:lastModifiedBy>Microsoft Office User</cp:lastModifiedBy>
  <cp:revision>64</cp:revision>
  <dcterms:created xsi:type="dcterms:W3CDTF">2021-03-13T07:04:35Z</dcterms:created>
  <dcterms:modified xsi:type="dcterms:W3CDTF">2021-03-17T07:16:47Z</dcterms:modified>
</cp:coreProperties>
</file>