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2" r:id="rId4"/>
    <p:sldId id="297" r:id="rId5"/>
    <p:sldId id="296" r:id="rId6"/>
    <p:sldId id="283" r:id="rId7"/>
    <p:sldId id="290" r:id="rId8"/>
    <p:sldId id="291" r:id="rId9"/>
    <p:sldId id="292" r:id="rId10"/>
    <p:sldId id="293" r:id="rId11"/>
    <p:sldId id="294" r:id="rId12"/>
    <p:sldId id="295" r:id="rId13"/>
    <p:sldId id="284" r:id="rId14"/>
    <p:sldId id="287" r:id="rId15"/>
    <p:sldId id="288" r:id="rId16"/>
    <p:sldId id="289" r:id="rId17"/>
    <p:sldId id="298" r:id="rId18"/>
    <p:sldId id="299" r:id="rId19"/>
    <p:sldId id="300" r:id="rId20"/>
    <p:sldId id="301" r:id="rId21"/>
    <p:sldId id="286" r:id="rId22"/>
    <p:sldId id="281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57" autoAdjust="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A6A749-8833-45BC-84D3-89D0A0451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F5E70-D33A-4A65-A28B-C083D29707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25F1A-2BAC-4B4B-9FE2-B9C6F339978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56B3C-E057-4AFD-BD35-88C2B4279A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7BFB3-B703-4696-A89D-2ED845852A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9952-A6EF-4E1B-8DC5-BF27B2ED0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75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B2AC-231E-4522-B3BC-AB273106E547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CB4C5-32E5-40F5-85D6-BCB558C01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71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use a trained LM, so for a new attribute a, we don’t’ need to change the LM, we only need to change attribute model</a:t>
            </a:r>
          </a:p>
          <a:p>
            <a:endParaRPr lang="en-US" altLang="zh-CN" dirty="0"/>
          </a:p>
          <a:p>
            <a:r>
              <a:rPr lang="en-US" altLang="zh-CN" dirty="0"/>
              <a:t>We only need to train a classifier for each attribute  a and don’t change the pretrained LM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CB4C5-32E5-40F5-85D6-BCB558C01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5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see how to increase the probability p(</a:t>
            </a:r>
            <a:r>
              <a:rPr lang="en-US" altLang="zh-CN" dirty="0" err="1"/>
              <a:t>a|x</a:t>
            </a:r>
            <a:r>
              <a:rPr lang="en-US" altLang="zh-CN" dirty="0"/>
              <a:t>) when we generate sentences</a:t>
            </a:r>
          </a:p>
          <a:p>
            <a:endParaRPr lang="en-US" altLang="zh-CN" dirty="0"/>
          </a:p>
          <a:p>
            <a:r>
              <a:rPr lang="en-US" altLang="zh-CN" dirty="0"/>
              <a:t>Idea is we can update the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CB4C5-32E5-40F5-85D6-BCB558C01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2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ascending p(</a:t>
            </a:r>
            <a:r>
              <a:rPr lang="en-US" altLang="zh-CN" dirty="0" err="1"/>
              <a:t>a|x</a:t>
            </a:r>
            <a:r>
              <a:rPr lang="en-US" altLang="zh-CN" dirty="0"/>
              <a:t>), we find p(x) decreases</a:t>
            </a:r>
          </a:p>
          <a:p>
            <a:endParaRPr lang="en-US" altLang="zh-CN" dirty="0"/>
          </a:p>
          <a:p>
            <a:r>
              <a:rPr lang="en-US" altLang="zh-CN" dirty="0"/>
              <a:t>Two steps -&gt; add log probability , one step, word by word instead of sample all sentence </a:t>
            </a:r>
          </a:p>
          <a:p>
            <a:endParaRPr lang="en-US" altLang="zh-CN" dirty="0"/>
          </a:p>
          <a:p>
            <a:r>
              <a:rPr lang="en-US" altLang="zh-CN" dirty="0"/>
              <a:t>KL: measure the distance between unmodified LM and modified LM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CB4C5-32E5-40F5-85D6-BCB558C010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0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 different prefix x to generate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CB4C5-32E5-40F5-85D6-BCB558C010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68866-DE2F-43DD-8D94-AF788F28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54C8DB-9DDA-4DD5-A1BE-0CE67B1A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DD727-F5AA-4DE4-BB10-AF37699B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274-47E7-4160-A291-B2479ADAB058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90CCB-2211-4772-AD80-DE310920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09865-16FE-42B9-B2C1-913950B4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1C06-72AE-498C-BC02-384ACA15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9ED8F-54C7-4B73-98AA-5A04C4BA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F9108-F99D-408C-8DC3-56C3935E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D846-6475-48ED-B765-76333AFE1B60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CCC84-F029-4FC2-AC0E-5606645B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24B6B-6AA7-4123-9319-5D7C6073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2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33FB5-D593-4556-9A47-BD6B05FB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90141-3130-40D0-8F08-1974E167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3788D-C40E-4D4E-9DF3-DD2B389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5BA1-AA9C-4CFD-9926-07A300BC57EE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C908E-7AE3-4505-B5AE-C2FDF732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4450E-B78C-481B-BF11-75E369B3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B631-C7E1-46ED-8781-33857259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7987A-4DC6-4CA0-89FE-1FAF8877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04FBE-8A69-441A-AB78-93F1FA63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E7E-0EC1-4993-8D55-9E6244B8BD61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C63EA-B0F4-4C8F-A4DE-39007765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B5D21-E67A-40D0-B9EF-0644537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8684-9FF9-4B4D-9F9C-0E2EDA7F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59C0C-0CBB-4432-B458-B3BAB396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E1544-9C76-43A4-A462-AEE6DD4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71F7-8B69-4C03-86B0-23F8124F8357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BB9AB-C537-4EC2-98A5-ECA39B8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BC779-1BAE-4E06-9CD8-8F3D73F0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043C-AAC1-4024-AF89-D23ABD4F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764A-63C1-4289-A5F7-84FC7119E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365D0-C9D2-495D-8CB7-D8C2FD49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8F5D8-645F-44FE-8259-0AB9DF51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EF68-6E16-4315-A16C-0E119B1CF8AB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CA9BB-A367-473F-8BDD-90023711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50571-4907-472C-99D7-F76FEC49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B35F5-FA44-49E6-92BD-52A9111A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03263-BF38-4329-A9A4-0F2532CF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BFAD3-29B9-457D-801A-F57BD1734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3C55A6-7535-46C4-8B8C-80B7665C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3039F-55AB-4190-8E12-B1F599150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0190D-7974-4933-884C-E82ADD00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58D6-A28C-4011-83E1-0E34873FA392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39E4F-7562-46A7-ACE7-A08CFE02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C0AD5-B797-4B57-8854-E6385B9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2CEC-A667-4D65-B4FB-7DC27DFD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30A54-BDB1-4061-8112-1F65A9AC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577B-C76A-48D7-8C5A-B85F478601B5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3530D-8326-4205-AEC9-6F4813BD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B213A-9ABC-4A41-84EE-58791444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2B97F-C54F-4897-BCA3-FEF7F268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0F1-272C-4A4D-9CC0-90A3F42F00B3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BE234-9540-4550-A468-9A3CF290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81854-4FA5-4A6A-A0CF-CA835BF4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97B0-CA71-42B7-9480-A16F560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17EC5-388D-4C08-AF2D-E5AE81E3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474E6-2D9A-4210-A9B5-1FACD0CC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A3BD5-896F-41D1-9D77-AD1B691F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9CCE-92C8-4488-8800-8140EC29D0C6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53BAE-145F-41D5-94CB-F481CB00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54679-7245-4F62-A6E2-B5959666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9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7557-9AF9-4044-9760-6B0F80B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20ABB-9385-4D68-98DD-3CDB40DA7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8DD08-1A49-4BE8-90A2-F4F41A0E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01AAD-2487-460D-A9E8-29EB32B5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61FF-2A8A-4D0E-9D6B-D33F9D28862B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9F6E6-448C-4E27-8560-EA6EF820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FAC0C-A5B7-4FF1-B1BA-94ADA3D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94C23-132E-4FB8-BBE5-18B5060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D5FE7-ADA3-4F5E-B640-FD2FF498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3FDEE-9E71-4C90-A373-A7AC6B342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1DCF-0266-421E-BC2E-41CFFEC9E9DA}" type="datetime1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E6BE-5F83-4109-B928-5232DEA6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D0415-8ABD-4D1E-AAB9-33825B50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E12-8F32-4D43-BB0B-DCBC7E085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AAA040-37FC-4471-BFA2-0DFA2A053589}"/>
              </a:ext>
            </a:extLst>
          </p:cNvPr>
          <p:cNvSpPr txBox="1"/>
          <p:nvPr/>
        </p:nvSpPr>
        <p:spPr>
          <a:xfrm>
            <a:off x="2772642" y="1820732"/>
            <a:ext cx="8752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about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263CD8-FBF9-4869-8675-0EB1992540AF}"/>
              </a:ext>
            </a:extLst>
          </p:cNvPr>
          <p:cNvSpPr txBox="1"/>
          <p:nvPr/>
        </p:nvSpPr>
        <p:spPr>
          <a:xfrm>
            <a:off x="5299718" y="3006894"/>
            <a:ext cx="1037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Bran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2368F9F-5316-4F36-BD07-CB609048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6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2F039E-2D86-4882-BFAF-C428A05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C5845F-ED91-41CF-98F2-7BAA2D6E54B0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Ascending Log(p(x))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E430A-5C56-4DDE-A2DE-D978542A7DAD}"/>
              </a:ext>
            </a:extLst>
          </p:cNvPr>
          <p:cNvSpPr txBox="1"/>
          <p:nvPr/>
        </p:nvSpPr>
        <p:spPr>
          <a:xfrm>
            <a:off x="1440673" y="1585399"/>
            <a:ext cx="4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“good </a:t>
            </a:r>
            <a:r>
              <a:rPr lang="en-US" altLang="zh-CN" sz="2000" dirty="0" err="1"/>
              <a:t>good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good</a:t>
            </a:r>
            <a:r>
              <a:rPr lang="en-US" altLang="zh-CN" sz="2000" dirty="0"/>
              <a:t>”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A8EC5F8-5682-47B5-B4DE-A8297F871BB5}"/>
              </a:ext>
            </a:extLst>
          </p:cNvPr>
          <p:cNvCxnSpPr>
            <a:cxnSpLocks/>
          </p:cNvCxnSpPr>
          <p:nvPr/>
        </p:nvCxnSpPr>
        <p:spPr>
          <a:xfrm>
            <a:off x="2881346" y="2167002"/>
            <a:ext cx="0" cy="385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48C0A70-9E6C-4E51-BA1D-A3603938BC87}"/>
              </a:ext>
            </a:extLst>
          </p:cNvPr>
          <p:cNvSpPr txBox="1"/>
          <p:nvPr/>
        </p:nvSpPr>
        <p:spPr>
          <a:xfrm>
            <a:off x="2262975" y="2733919"/>
            <a:ext cx="1861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Positive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0CEDEC-ECA5-4AB1-8E89-4AD23A39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11" y="235412"/>
            <a:ext cx="5206499" cy="36805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A824A86-B588-4F5B-BD2D-72E477C640DB}"/>
              </a:ext>
            </a:extLst>
          </p:cNvPr>
          <p:cNvSpPr txBox="1"/>
          <p:nvPr/>
        </p:nvSpPr>
        <p:spPr>
          <a:xfrm>
            <a:off x="772486" y="1544400"/>
            <a:ext cx="22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KL Divergence: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4F7E2E-F655-472E-A55A-6328E3E834D5}"/>
              </a:ext>
            </a:extLst>
          </p:cNvPr>
          <p:cNvSpPr txBox="1"/>
          <p:nvPr/>
        </p:nvSpPr>
        <p:spPr>
          <a:xfrm>
            <a:off x="772486" y="3993623"/>
            <a:ext cx="392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Post-norm Geometric Mean Fusion: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00FC33-EF20-450D-8CE4-05172028611B}"/>
                  </a:ext>
                </a:extLst>
              </p:cNvPr>
              <p:cNvSpPr txBox="1"/>
              <p:nvPr/>
            </p:nvSpPr>
            <p:spPr>
              <a:xfrm>
                <a:off x="-391064" y="2375102"/>
                <a:ext cx="7528999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00FC33-EF20-450D-8CE4-05172028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064" y="2375102"/>
                <a:ext cx="7528999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C42B96CC-9FFA-48CF-A5A2-4C3B493678E1}"/>
              </a:ext>
            </a:extLst>
          </p:cNvPr>
          <p:cNvSpPr txBox="1"/>
          <p:nvPr/>
        </p:nvSpPr>
        <p:spPr>
          <a:xfrm>
            <a:off x="1157099" y="5596244"/>
            <a:ext cx="17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832230-C760-458B-B1D7-F222E96243AF}"/>
                  </a:ext>
                </a:extLst>
              </p:cNvPr>
              <p:cNvSpPr txBox="1"/>
              <p:nvPr/>
            </p:nvSpPr>
            <p:spPr>
              <a:xfrm>
                <a:off x="3871716" y="4772811"/>
                <a:ext cx="35376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sz="2000" dirty="0"/>
                  <a:t>: modified distribution</a:t>
                </a: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un</a:t>
                </a:r>
                <a:r>
                  <a:rPr lang="en-US" altLang="zh-CN" sz="2000" dirty="0"/>
                  <a:t>modified distribution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832230-C760-458B-B1D7-F222E962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16" y="4772811"/>
                <a:ext cx="3537614" cy="1015663"/>
              </a:xfrm>
              <a:prstGeom prst="rect">
                <a:avLst/>
              </a:prstGeom>
              <a:blipFill>
                <a:blip r:embed="rId5"/>
                <a:stretch>
                  <a:fillRect t="-3593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67078-7FB5-433F-B5C5-BBF3DA21F95D}"/>
                  </a:ext>
                </a:extLst>
              </p:cNvPr>
              <p:cNvSpPr txBox="1"/>
              <p:nvPr/>
            </p:nvSpPr>
            <p:spPr>
              <a:xfrm>
                <a:off x="844482" y="4712610"/>
                <a:ext cx="2157047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67078-7FB5-433F-B5C5-BBF3DA21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2" y="4712610"/>
                <a:ext cx="215704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71869E-C630-4E55-B624-263E58BA2D67}"/>
                  </a:ext>
                </a:extLst>
              </p:cNvPr>
              <p:cNvSpPr txBox="1"/>
              <p:nvPr/>
            </p:nvSpPr>
            <p:spPr>
              <a:xfrm>
                <a:off x="7409330" y="4765247"/>
                <a:ext cx="28678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normalizing factor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: [0, 1], control the trend. takes 0.8-0.95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71869E-C630-4E55-B624-263E58BA2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30" y="4765247"/>
                <a:ext cx="2867824" cy="1200329"/>
              </a:xfrm>
              <a:prstGeom prst="rect">
                <a:avLst/>
              </a:prstGeom>
              <a:blipFill>
                <a:blip r:embed="rId7"/>
                <a:stretch>
                  <a:fillRect l="-1699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8DA7E7-7686-4FA6-AE8F-4C7C09801957}"/>
              </a:ext>
            </a:extLst>
          </p:cNvPr>
          <p:cNvCxnSpPr/>
          <p:nvPr/>
        </p:nvCxnSpPr>
        <p:spPr>
          <a:xfrm>
            <a:off x="7309874" y="1383324"/>
            <a:ext cx="687754" cy="53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AC0245-1F6B-4AD7-BD1A-28FB1F4AC5C9}"/>
              </a:ext>
            </a:extLst>
          </p:cNvPr>
          <p:cNvCxnSpPr>
            <a:cxnSpLocks/>
          </p:cNvCxnSpPr>
          <p:nvPr/>
        </p:nvCxnSpPr>
        <p:spPr>
          <a:xfrm flipH="1">
            <a:off x="8983066" y="1729066"/>
            <a:ext cx="907084" cy="56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7E8949-4F97-49BE-8721-CF3D4D74CAB8}"/>
              </a:ext>
            </a:extLst>
          </p:cNvPr>
          <p:cNvCxnSpPr/>
          <p:nvPr/>
        </p:nvCxnSpPr>
        <p:spPr>
          <a:xfrm>
            <a:off x="7865441" y="822663"/>
            <a:ext cx="687754" cy="53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13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614E80-03C2-412C-9533-33AC21D2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E32966-7E9E-435D-BE1C-BDA029FEDCA3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Experiments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CDFF4-BF0E-4692-A805-5AE972CA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5" y="1539632"/>
            <a:ext cx="11003044" cy="3921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940917-1656-49F5-A5DA-1EEE1279CFF0}"/>
              </a:ext>
            </a:extLst>
          </p:cNvPr>
          <p:cNvSpPr/>
          <p:nvPr/>
        </p:nvSpPr>
        <p:spPr>
          <a:xfrm>
            <a:off x="2219569" y="2938585"/>
            <a:ext cx="8651631" cy="490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DE053D-8C96-4407-8DC7-BB5E30762113}"/>
              </a:ext>
            </a:extLst>
          </p:cNvPr>
          <p:cNvSpPr/>
          <p:nvPr/>
        </p:nvSpPr>
        <p:spPr>
          <a:xfrm>
            <a:off x="2219568" y="4435231"/>
            <a:ext cx="8651631" cy="490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2B345A-FD50-48DD-A522-68F57BB3B115}"/>
              </a:ext>
            </a:extLst>
          </p:cNvPr>
          <p:cNvSpPr txBox="1"/>
          <p:nvPr/>
        </p:nvSpPr>
        <p:spPr>
          <a:xfrm>
            <a:off x="655555" y="5922576"/>
            <a:ext cx="472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Parameters</a:t>
            </a:r>
            <a:r>
              <a:rPr lang="en-US" altLang="zh-CN" dirty="0"/>
              <a:t> : 1.6B (CTRL) vs 1K/attribute (BCR)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5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BF9F53-3B1A-49C0-8D23-EC5B2403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1B8837-79F5-48EF-98E3-739FCEE6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1" y="2421558"/>
            <a:ext cx="10006429" cy="20148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E4B9C5-6BA4-4989-861D-15C7B21BAF74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359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A8D0-B847-4DF5-ACC4-6593BF0B8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9BB2-2179-4CE7-AE1A-363C789205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Text Generation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PPLM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GYC Framework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7F0FF-919C-4408-835D-2D52A6F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075FFC-BD38-476F-9C6E-62047BD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C1B924-02FC-4B12-B226-4279A5A501D6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counterfactual ?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AC236-3118-44D7-8956-2E5608CBB1AD}"/>
              </a:ext>
            </a:extLst>
          </p:cNvPr>
          <p:cNvSpPr txBox="1"/>
          <p:nvPr/>
        </p:nvSpPr>
        <p:spPr>
          <a:xfrm>
            <a:off x="1129082" y="1696557"/>
            <a:ext cx="941201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ounterfactual text is a synthetically generated text that an AI model is forced to treat differently.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ounterfactual text is used to test AI models</a:t>
            </a:r>
            <a:r>
              <a:rPr lang="en-US" altLang="zh-CN" sz="20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481D7-A0BA-4528-8413-643795E4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61" y="3252084"/>
            <a:ext cx="2612572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186C01-0BE6-46FE-BCF8-F07251B5E743}"/>
              </a:ext>
            </a:extLst>
          </p:cNvPr>
          <p:cNvSpPr txBox="1"/>
          <p:nvPr/>
        </p:nvSpPr>
        <p:spPr>
          <a:xfrm>
            <a:off x="1672842" y="5548799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Sentiment analysis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D46DF8-3C77-404D-B5C6-23469AE15BA9}"/>
              </a:ext>
            </a:extLst>
          </p:cNvPr>
          <p:cNvSpPr txBox="1"/>
          <p:nvPr/>
        </p:nvSpPr>
        <p:spPr>
          <a:xfrm>
            <a:off x="5337021" y="3306420"/>
            <a:ext cx="261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My boss is a man.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33C6DA-90EF-4F79-8265-E5A2E9C853D3}"/>
              </a:ext>
            </a:extLst>
          </p:cNvPr>
          <p:cNvCxnSpPr>
            <a:stCxn id="7" idx="3"/>
          </p:cNvCxnSpPr>
          <p:nvPr/>
        </p:nvCxnSpPr>
        <p:spPr>
          <a:xfrm flipV="1">
            <a:off x="7949593" y="3537252"/>
            <a:ext cx="127518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83F8A15-559F-4A5F-BF89-B4BCF95EC47C}"/>
              </a:ext>
            </a:extLst>
          </p:cNvPr>
          <p:cNvSpPr txBox="1"/>
          <p:nvPr/>
        </p:nvSpPr>
        <p:spPr>
          <a:xfrm>
            <a:off x="9255879" y="3306419"/>
            <a:ext cx="142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Positive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217385-EA0A-4DB2-ADDE-E6684B5D4D23}"/>
              </a:ext>
            </a:extLst>
          </p:cNvPr>
          <p:cNvSpPr txBox="1"/>
          <p:nvPr/>
        </p:nvSpPr>
        <p:spPr>
          <a:xfrm>
            <a:off x="4951355" y="4613805"/>
            <a:ext cx="299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My boss is a woman.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0327FA-D6F9-4047-BF1B-DCEE18D8068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49593" y="4844638"/>
            <a:ext cx="12751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F42748C-71B2-4B0A-9B11-1B7C8B5045CD}"/>
              </a:ext>
            </a:extLst>
          </p:cNvPr>
          <p:cNvSpPr txBox="1"/>
          <p:nvPr/>
        </p:nvSpPr>
        <p:spPr>
          <a:xfrm>
            <a:off x="9255879" y="4613804"/>
            <a:ext cx="142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28F6C-746E-4D72-86A8-7910193FB0A9}"/>
              </a:ext>
            </a:extLst>
          </p:cNvPr>
          <p:cNvSpPr txBox="1"/>
          <p:nvPr/>
        </p:nvSpPr>
        <p:spPr>
          <a:xfrm>
            <a:off x="1129295" y="1144399"/>
            <a:ext cx="9411803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Your Counterfactuals: Towards Controlled Counterfactual Generation for Text </a:t>
            </a:r>
            <a:r>
              <a:rPr lang="zh-CN" altLang="en-US" i="1" dirty="0"/>
              <a:t>Nishtha Madaan, </a:t>
            </a:r>
            <a:r>
              <a:rPr lang="en-US" altLang="zh-CN" i="1" dirty="0"/>
              <a:t>et al. </a:t>
            </a:r>
            <a:r>
              <a:rPr lang="zh-CN" altLang="en-US" i="1" dirty="0"/>
              <a:t>IBM Research AI</a:t>
            </a:r>
            <a:r>
              <a:rPr lang="en-US" altLang="zh-CN" i="1" dirty="0"/>
              <a:t>, AAAI 2021</a:t>
            </a:r>
            <a:endParaRPr lang="zh-CN" altLang="en-US" i="1" dirty="0"/>
          </a:p>
          <a:p>
            <a:pPr>
              <a:lnSpc>
                <a:spcPct val="150000"/>
              </a:lnSpc>
            </a:pP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05550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4" grpId="0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5BAD8-D2BE-42FA-A7FF-A3BD3FCC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41020-B519-4D8A-A3FC-6564085558A3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Conditions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5514-6278-4CA9-9681-1713172170E0}"/>
              </a:ext>
            </a:extLst>
          </p:cNvPr>
          <p:cNvSpPr txBox="1"/>
          <p:nvPr/>
        </p:nvSpPr>
        <p:spPr>
          <a:xfrm>
            <a:off x="917209" y="1598460"/>
            <a:ext cx="328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NER Location Tagger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2E6FB4-9660-498D-80BD-6769A4A5EF5B}"/>
              </a:ext>
            </a:extLst>
          </p:cNvPr>
          <p:cNvSpPr txBox="1"/>
          <p:nvPr/>
        </p:nvSpPr>
        <p:spPr>
          <a:xfrm>
            <a:off x="917209" y="2394436"/>
            <a:ext cx="58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friends lives in beautiful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9C864D-9B73-4C0F-8D93-F55D41433817}"/>
              </a:ext>
            </a:extLst>
          </p:cNvPr>
          <p:cNvSpPr txBox="1"/>
          <p:nvPr/>
        </p:nvSpPr>
        <p:spPr>
          <a:xfrm>
            <a:off x="917209" y="5141783"/>
            <a:ext cx="510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 lives in majestic downtown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657981-307B-4C61-AAD5-15469262F7A7}"/>
              </a:ext>
            </a:extLst>
          </p:cNvPr>
          <p:cNvCxnSpPr>
            <a:cxnSpLocks/>
          </p:cNvCxnSpPr>
          <p:nvPr/>
        </p:nvCxnSpPr>
        <p:spPr>
          <a:xfrm>
            <a:off x="2997565" y="2943931"/>
            <a:ext cx="0" cy="19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A4014D6-D41B-4948-9FFB-0D28CB71D575}"/>
              </a:ext>
            </a:extLst>
          </p:cNvPr>
          <p:cNvSpPr txBox="1"/>
          <p:nvPr/>
        </p:nvSpPr>
        <p:spPr>
          <a:xfrm>
            <a:off x="1086646" y="3698624"/>
            <a:ext cx="2162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 Location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B7B361-480F-4403-947A-31B352136056}"/>
              </a:ext>
            </a:extLst>
          </p:cNvPr>
          <p:cNvSpPr txBox="1"/>
          <p:nvPr/>
        </p:nvSpPr>
        <p:spPr>
          <a:xfrm>
            <a:off x="7063298" y="1598460"/>
            <a:ext cx="328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Sentiment Classifier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8CC6A6-ED23-49AE-8191-8E5A276FAB2C}"/>
              </a:ext>
            </a:extLst>
          </p:cNvPr>
          <p:cNvSpPr txBox="1"/>
          <p:nvPr/>
        </p:nvSpPr>
        <p:spPr>
          <a:xfrm>
            <a:off x="7063298" y="5141783"/>
            <a:ext cx="373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very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service.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BFAAD7-5503-4939-9CD2-E232D9CA2696}"/>
              </a:ext>
            </a:extLst>
          </p:cNvPr>
          <p:cNvCxnSpPr/>
          <p:nvPr/>
        </p:nvCxnSpPr>
        <p:spPr>
          <a:xfrm>
            <a:off x="9163187" y="2943931"/>
            <a:ext cx="0" cy="1891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E0117-7C6E-44B9-8A1D-90A3FE5C0814}"/>
              </a:ext>
            </a:extLst>
          </p:cNvPr>
          <p:cNvSpPr txBox="1"/>
          <p:nvPr/>
        </p:nvSpPr>
        <p:spPr>
          <a:xfrm>
            <a:off x="7783807" y="3698624"/>
            <a:ext cx="984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0898945-FAB7-4A78-ABC6-24ECF839BEAF}"/>
              </a:ext>
            </a:extLst>
          </p:cNvPr>
          <p:cNvCxnSpPr>
            <a:cxnSpLocks/>
          </p:cNvCxnSpPr>
          <p:nvPr/>
        </p:nvCxnSpPr>
        <p:spPr>
          <a:xfrm>
            <a:off x="6152052" y="592058"/>
            <a:ext cx="0" cy="5552184"/>
          </a:xfrm>
          <a:prstGeom prst="line">
            <a:avLst/>
          </a:prstGeom>
          <a:ln w="12700" cmpd="sng">
            <a:solidFill>
              <a:schemeClr val="tx1">
                <a:alpha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94A2EE0-1BA1-464F-8F56-1663A4741120}"/>
              </a:ext>
            </a:extLst>
          </p:cNvPr>
          <p:cNvSpPr txBox="1"/>
          <p:nvPr/>
        </p:nvSpPr>
        <p:spPr>
          <a:xfrm>
            <a:off x="7063298" y="2394436"/>
            <a:ext cx="38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very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disappointed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service.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912042-621B-4E3C-914D-16E7AB37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F2141B-3DE9-4917-AB7C-4E4BD50E45E2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Previous Works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7E6BC2-F26B-40D1-819D-72B624D5FF4E}"/>
              </a:ext>
            </a:extLst>
          </p:cNvPr>
          <p:cNvSpPr txBox="1"/>
          <p:nvPr/>
        </p:nvSpPr>
        <p:spPr>
          <a:xfrm>
            <a:off x="1256478" y="1631447"/>
            <a:ext cx="316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Templates based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Adversarial Attack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C02D6E-6561-4AF8-88DD-57D14D53047C}"/>
              </a:ext>
            </a:extLst>
          </p:cNvPr>
          <p:cNvSpPr txBox="1"/>
          <p:nvPr/>
        </p:nvSpPr>
        <p:spPr>
          <a:xfrm>
            <a:off x="5525647" y="1570769"/>
            <a:ext cx="16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GPT2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8F655-A5E5-4C3F-A4EF-6922CC9896E6}"/>
              </a:ext>
            </a:extLst>
          </p:cNvPr>
          <p:cNvSpPr txBox="1"/>
          <p:nvPr/>
        </p:nvSpPr>
        <p:spPr>
          <a:xfrm>
            <a:off x="8177845" y="973934"/>
            <a:ext cx="217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plausible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8CC828-EE85-4B19-9FAC-A3B69734074C}"/>
              </a:ext>
            </a:extLst>
          </p:cNvPr>
          <p:cNvSpPr txBox="1"/>
          <p:nvPr/>
        </p:nvSpPr>
        <p:spPr>
          <a:xfrm>
            <a:off x="8177844" y="2155544"/>
            <a:ext cx="16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diverse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480D2B-13B6-4717-AE5C-B143B207898F}"/>
              </a:ext>
            </a:extLst>
          </p:cNvPr>
          <p:cNvCxnSpPr>
            <a:cxnSpLocks/>
          </p:cNvCxnSpPr>
          <p:nvPr/>
        </p:nvCxnSpPr>
        <p:spPr>
          <a:xfrm flipV="1">
            <a:off x="7051839" y="1266321"/>
            <a:ext cx="1032812" cy="489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4DA54B-F554-4670-AC54-6D2176D407EE}"/>
              </a:ext>
            </a:extLst>
          </p:cNvPr>
          <p:cNvCxnSpPr>
            <a:cxnSpLocks/>
          </p:cNvCxnSpPr>
          <p:nvPr/>
        </p:nvCxnSpPr>
        <p:spPr>
          <a:xfrm>
            <a:off x="7051839" y="2004945"/>
            <a:ext cx="986763" cy="389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F98DC17-783C-4259-AAF2-4E7EDE2B5A8B}"/>
              </a:ext>
            </a:extLst>
          </p:cNvPr>
          <p:cNvSpPr txBox="1"/>
          <p:nvPr/>
        </p:nvSpPr>
        <p:spPr>
          <a:xfrm>
            <a:off x="930030" y="3503005"/>
            <a:ext cx="572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Can we use </a:t>
            </a:r>
            <a:r>
              <a:rPr lang="en-US" altLang="zh-CN" sz="2800" dirty="0" err="1">
                <a:solidFill>
                  <a:srgbClr val="FF0000"/>
                </a:solidFill>
              </a:rPr>
              <a:t>pplm</a:t>
            </a:r>
            <a:r>
              <a:rPr lang="en-US" altLang="zh-CN" sz="2800" dirty="0">
                <a:solidFill>
                  <a:srgbClr val="FF0000"/>
                </a:solidFill>
              </a:rPr>
              <a:t> on this task?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4D5385-1A57-435E-BF2F-0CC07C2E35A6}"/>
                  </a:ext>
                </a:extLst>
              </p:cNvPr>
              <p:cNvSpPr txBox="1"/>
              <p:nvPr/>
            </p:nvSpPr>
            <p:spPr>
              <a:xfrm>
                <a:off x="930029" y="4673600"/>
                <a:ext cx="7799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GPT2 is not good at inference, which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4D5385-1A57-435E-BF2F-0CC07C2E3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9" y="4673600"/>
                <a:ext cx="7799755" cy="400110"/>
              </a:xfrm>
              <a:prstGeom prst="rect">
                <a:avLst/>
              </a:prstGeom>
              <a:blipFill>
                <a:blip r:embed="rId2"/>
                <a:stretch>
                  <a:fillRect l="-86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03181C-87C0-416B-AC67-CA624C2F7248}"/>
                  </a:ext>
                </a:extLst>
              </p:cNvPr>
              <p:cNvSpPr txBox="1"/>
              <p:nvPr/>
            </p:nvSpPr>
            <p:spPr>
              <a:xfrm>
                <a:off x="930030" y="5438448"/>
                <a:ext cx="6791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2. Do not support non-differentiable model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03181C-87C0-416B-AC67-CA624C2F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0" y="5438448"/>
                <a:ext cx="6791570" cy="400110"/>
              </a:xfrm>
              <a:prstGeom prst="rect">
                <a:avLst/>
              </a:prstGeom>
              <a:blipFill>
                <a:blip r:embed="rId3"/>
                <a:stretch>
                  <a:fillRect l="-98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FC0134-5585-4AD9-9858-16B21427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4E857-0973-4CE9-B25F-A743A401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06" y="2653569"/>
            <a:ext cx="504825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341F16-604E-4BC9-8C63-6E318F064842}"/>
                  </a:ext>
                </a:extLst>
              </p:cNvPr>
              <p:cNvSpPr txBox="1"/>
              <p:nvPr/>
            </p:nvSpPr>
            <p:spPr>
              <a:xfrm>
                <a:off x="598754" y="426852"/>
                <a:ext cx="4739153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: Reconstruction Objective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341F16-604E-4BC9-8C63-6E318F06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4" y="426852"/>
                <a:ext cx="4739153" cy="494751"/>
              </a:xfrm>
              <a:prstGeom prst="rect">
                <a:avLst/>
              </a:prstGeom>
              <a:blipFill>
                <a:blip r:embed="rId3"/>
                <a:stretch>
                  <a:fillRect l="-257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235F933-588C-49DD-A1F3-F81B52395B16}"/>
              </a:ext>
            </a:extLst>
          </p:cNvPr>
          <p:cNvSpPr txBox="1"/>
          <p:nvPr/>
        </p:nvSpPr>
        <p:spPr>
          <a:xfrm>
            <a:off x="1516184" y="1524000"/>
            <a:ext cx="67524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Because in this task we only need to change a few words in the sentence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7A3832-1938-4D92-B75E-E8E453CD79C1}"/>
              </a:ext>
            </a:extLst>
          </p:cNvPr>
          <p:cNvSpPr txBox="1"/>
          <p:nvPr/>
        </p:nvSpPr>
        <p:spPr>
          <a:xfrm>
            <a:off x="1457569" y="2794644"/>
            <a:ext cx="927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 can let the model to predict the input text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at first.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5A1F87-6376-489F-A999-C7D3D84E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72" y="3996868"/>
            <a:ext cx="6134100" cy="628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777EEC-ECCD-49E8-8FD0-1706C408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136" y="570524"/>
            <a:ext cx="2784127" cy="55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33BA68-E448-4720-AEA7-483D114B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42F379-B4C2-4267-9D79-D0092C738A22}"/>
                  </a:ext>
                </a:extLst>
              </p:cNvPr>
              <p:cNvSpPr txBox="1"/>
              <p:nvPr/>
            </p:nvSpPr>
            <p:spPr>
              <a:xfrm>
                <a:off x="598754" y="426852"/>
                <a:ext cx="4739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: Reinforce Objective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42F379-B4C2-4267-9D79-D0092C73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4" y="426852"/>
                <a:ext cx="4739153" cy="461665"/>
              </a:xfrm>
              <a:prstGeom prst="rect">
                <a:avLst/>
              </a:prstGeom>
              <a:blipFill>
                <a:blip r:embed="rId2"/>
                <a:stretch>
                  <a:fillRect l="-2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74BDF3-12A3-49B3-9F74-0AB5080FE021}"/>
                  </a:ext>
                </a:extLst>
              </p:cNvPr>
              <p:cNvSpPr txBox="1"/>
              <p:nvPr/>
            </p:nvSpPr>
            <p:spPr>
              <a:xfrm>
                <a:off x="1361440" y="1361440"/>
                <a:ext cx="9638454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Some times the classifier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𝑐𝑜𝑛𝑑𝑖𝑡𝑜𝑛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non-differentiable. For examples, a classifier takes 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text(instead of logits) </a:t>
                </a:r>
                <a:r>
                  <a:rPr lang="en-US" altLang="zh-CN" dirty="0"/>
                  <a:t>as input to perform tagging(such as, NER or POS)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74BDF3-12A3-49B3-9F74-0AB5080F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40" y="1361440"/>
                <a:ext cx="9638454" cy="881139"/>
              </a:xfrm>
              <a:prstGeom prst="rect">
                <a:avLst/>
              </a:prstGeom>
              <a:blipFill>
                <a:blip r:embed="rId3"/>
                <a:stretch>
                  <a:fillRect l="-506" b="-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9060EA9-3898-4E62-9F36-3505BDC8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4" y="3808694"/>
            <a:ext cx="5597419" cy="1204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2E575C-BB52-46DF-989D-C2CDC272662B}"/>
                  </a:ext>
                </a:extLst>
              </p:cNvPr>
              <p:cNvSpPr txBox="1"/>
              <p:nvPr/>
            </p:nvSpPr>
            <p:spPr>
              <a:xfrm>
                <a:off x="1361440" y="2946893"/>
                <a:ext cx="8730827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Draw K samplings based on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reward from classifier model of k-th sample.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2E575C-BB52-46DF-989D-C2CDC272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40" y="2946893"/>
                <a:ext cx="8730827" cy="653769"/>
              </a:xfrm>
              <a:prstGeom prst="rect">
                <a:avLst/>
              </a:prstGeom>
              <a:blipFill>
                <a:blip r:embed="rId5"/>
                <a:stretch>
                  <a:fillRect l="-558" t="-2778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1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572A50-C765-46D5-AD5A-F249125B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3984D3D-EC12-4552-B587-2D56E0092F84}"/>
                  </a:ext>
                </a:extLst>
              </p:cNvPr>
              <p:cNvSpPr txBox="1"/>
              <p:nvPr/>
            </p:nvSpPr>
            <p:spPr>
              <a:xfrm>
                <a:off x="598754" y="426852"/>
                <a:ext cx="47391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: Diversity Objective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3984D3D-EC12-4552-B587-2D56E009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4" y="426852"/>
                <a:ext cx="4739153" cy="461665"/>
              </a:xfrm>
              <a:prstGeom prst="rect">
                <a:avLst/>
              </a:prstGeom>
              <a:blipFill>
                <a:blip r:embed="rId2"/>
                <a:stretch>
                  <a:fillRect l="-2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32A92C0-A1D2-49EC-BD71-AC025517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73" y="1826259"/>
            <a:ext cx="7543800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ABC3B-B3BD-4D39-A12E-5883885D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46" y="4570422"/>
            <a:ext cx="50482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A8D0-B847-4DF5-ACC4-6593BF0B8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9BB2-2179-4CE7-AE1A-363C789205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Text Generation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PPLM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GYC Framework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7F0FF-919C-4408-835D-2D52A6F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7D1946-BCF8-4379-AF9C-DB15656D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9ED4F-64B3-4F73-982D-EBC8C4C77D28}"/>
              </a:ext>
            </a:extLst>
          </p:cNvPr>
          <p:cNvSpPr txBox="1"/>
          <p:nvPr/>
        </p:nvSpPr>
        <p:spPr>
          <a:xfrm>
            <a:off x="598754" y="426852"/>
            <a:ext cx="473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46D60-E25F-4F7E-A514-88C96B22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46" y="3017269"/>
            <a:ext cx="6686973" cy="33390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711BB7-E812-49A3-A8DC-E87B28A51300}"/>
              </a:ext>
            </a:extLst>
          </p:cNvPr>
          <p:cNvSpPr txBox="1"/>
          <p:nvPr/>
        </p:nvSpPr>
        <p:spPr>
          <a:xfrm>
            <a:off x="1666239" y="1096825"/>
            <a:ext cx="82296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Dataset: 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DBPedia</a:t>
            </a:r>
            <a:r>
              <a:rPr lang="en-US" altLang="zh-CN" dirty="0"/>
              <a:t>: location and organizations dataset, 14 classes, 560K samples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AgNews</a:t>
            </a:r>
            <a:r>
              <a:rPr lang="en-US" altLang="zh-CN" dirty="0"/>
              <a:t>: real-word news, 4 classes, 120K samples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Yelp</a:t>
            </a:r>
            <a:r>
              <a:rPr lang="en-US" altLang="zh-CN" dirty="0"/>
              <a:t>: sentiment analysis, 2 classes, 600K samples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E31380-05AE-4602-ABA0-6C01B6C635BF}"/>
              </a:ext>
            </a:extLst>
          </p:cNvPr>
          <p:cNvSpPr txBox="1"/>
          <p:nvPr/>
        </p:nvSpPr>
        <p:spPr>
          <a:xfrm>
            <a:off x="3632116" y="1166706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Test model</a:t>
            </a:r>
            <a:r>
              <a:rPr lang="en-US" altLang="zh-CN" dirty="0"/>
              <a:t>: XLNet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7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A8D0-B847-4DF5-ACC4-6593BF0B8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9BB2-2179-4CE7-AE1A-363C789205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Text Generation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PPLM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GYC Framework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7F0FF-919C-4408-835D-2D52A6F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4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1CE23A-2301-49BB-9513-C2073A07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0AB838-A448-47B2-84D0-B2CDCF871BF4}"/>
              </a:ext>
            </a:extLst>
          </p:cNvPr>
          <p:cNvSpPr txBox="1"/>
          <p:nvPr/>
        </p:nvSpPr>
        <p:spPr>
          <a:xfrm>
            <a:off x="598754" y="426852"/>
            <a:ext cx="473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Discussion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5F3478-D805-4DCB-A311-C58784183503}"/>
              </a:ext>
            </a:extLst>
          </p:cNvPr>
          <p:cNvSpPr txBox="1"/>
          <p:nvPr/>
        </p:nvSpPr>
        <p:spPr>
          <a:xfrm>
            <a:off x="1314027" y="1194678"/>
            <a:ext cx="623146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PPLM is a effective model for generation task. It reduces the training time and generates comparable results.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8D7F00-6F06-42D4-992F-0475FA98F6BC}"/>
              </a:ext>
            </a:extLst>
          </p:cNvPr>
          <p:cNvSpPr txBox="1"/>
          <p:nvPr/>
        </p:nvSpPr>
        <p:spPr>
          <a:xfrm>
            <a:off x="1314027" y="264674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GYC is similar to PPLM, but it can be used for inference tasks.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4AC3F7-F134-43DE-9B25-F7512AE259D3}"/>
              </a:ext>
            </a:extLst>
          </p:cNvPr>
          <p:cNvSpPr txBox="1"/>
          <p:nvPr/>
        </p:nvSpPr>
        <p:spPr>
          <a:xfrm>
            <a:off x="551339" y="3600768"/>
            <a:ext cx="473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Next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73C987-49F5-4460-8550-783100E122F1}"/>
              </a:ext>
            </a:extLst>
          </p:cNvPr>
          <p:cNvSpPr txBox="1"/>
          <p:nvPr/>
        </p:nvSpPr>
        <p:spPr>
          <a:xfrm>
            <a:off x="1266613" y="4332157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When the input text is short, the classifier can not judge it well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2ACD93-A735-4AB0-8EB2-661D7C53DEC0}"/>
              </a:ext>
            </a:extLst>
          </p:cNvPr>
          <p:cNvSpPr txBox="1"/>
          <p:nvPr/>
        </p:nvSpPr>
        <p:spPr>
          <a:xfrm>
            <a:off x="1266613" y="5059685"/>
            <a:ext cx="720682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We can try some other generative model like BART which performs well on inference tasks.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1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B715E0-09F9-4B58-A54F-C420659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FBA30-4AD7-4668-94AC-838730054533}"/>
              </a:ext>
            </a:extLst>
          </p:cNvPr>
          <p:cNvSpPr txBox="1"/>
          <p:nvPr/>
        </p:nvSpPr>
        <p:spPr>
          <a:xfrm>
            <a:off x="5029200" y="305966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8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A8D0-B847-4DF5-ACC4-6593BF0B8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9BB2-2179-4CE7-AE1A-363C789205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Text Generation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PPLM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GYC Framework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7F0FF-919C-4408-835D-2D52A6F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2E0D74-CF05-4BC9-B06C-B8350F3D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4CCF88-2ABA-4717-ADD1-7F53A72FD768}"/>
              </a:ext>
            </a:extLst>
          </p:cNvPr>
          <p:cNvSpPr txBox="1"/>
          <p:nvPr/>
        </p:nvSpPr>
        <p:spPr>
          <a:xfrm>
            <a:off x="590939" y="434668"/>
            <a:ext cx="53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controlled text generation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1642FE-EA35-493B-917D-FE5F2D365C32}"/>
                  </a:ext>
                </a:extLst>
              </p:cNvPr>
              <p:cNvSpPr txBox="1"/>
              <p:nvPr/>
            </p:nvSpPr>
            <p:spPr>
              <a:xfrm>
                <a:off x="1195752" y="2274277"/>
                <a:ext cx="636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Text generation: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1642FE-EA35-493B-917D-FE5F2D36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2" y="2274277"/>
                <a:ext cx="6361724" cy="461665"/>
              </a:xfrm>
              <a:prstGeom prst="rect">
                <a:avLst/>
              </a:prstGeom>
              <a:blipFill>
                <a:blip r:embed="rId2"/>
                <a:stretch>
                  <a:fillRect l="-143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C8610D-FCE2-47FB-882E-969021CA2D96}"/>
                  </a:ext>
                </a:extLst>
              </p:cNvPr>
              <p:cNvSpPr txBox="1"/>
              <p:nvPr/>
            </p:nvSpPr>
            <p:spPr>
              <a:xfrm>
                <a:off x="1195752" y="3373234"/>
                <a:ext cx="8833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Controlled text generation: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C8610D-FCE2-47FB-882E-969021CA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2" y="3373234"/>
                <a:ext cx="8833102" cy="461665"/>
              </a:xfrm>
              <a:prstGeom prst="rect">
                <a:avLst/>
              </a:prstGeom>
              <a:blipFill>
                <a:blip r:embed="rId3"/>
                <a:stretch>
                  <a:fillRect l="-103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07FB72-0CC5-458A-BEBE-220D8AFB88BA}"/>
              </a:ext>
            </a:extLst>
          </p:cNvPr>
          <p:cNvSpPr txBox="1"/>
          <p:nvPr/>
        </p:nvSpPr>
        <p:spPr>
          <a:xfrm>
            <a:off x="1166346" y="4895569"/>
            <a:ext cx="321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FF0000"/>
                </a:solidFill>
              </a:rPr>
              <a:t>Negative</a:t>
            </a:r>
            <a:r>
              <a:rPr lang="en-US" altLang="zh-CN" sz="2000" dirty="0"/>
              <a:t>] </a:t>
            </a:r>
            <a:r>
              <a:rPr lang="en-US" altLang="zh-CN" sz="2000" dirty="0">
                <a:solidFill>
                  <a:srgbClr val="00B0F0"/>
                </a:solidFill>
              </a:rPr>
              <a:t>I am sad today.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BD9A0B-E16D-4CFD-B1FD-466995F8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BD9F9C-F8DE-4853-A624-CD38D69950C3}"/>
              </a:ext>
            </a:extLst>
          </p:cNvPr>
          <p:cNvSpPr txBox="1"/>
          <p:nvPr/>
        </p:nvSpPr>
        <p:spPr>
          <a:xfrm>
            <a:off x="863601" y="3719642"/>
            <a:ext cx="10269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Your Counterfactuals: Towards Controlled Counterfactual Generation for Text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35AE5-F6C9-49B3-83C4-10FCFC9C944D}"/>
              </a:ext>
            </a:extLst>
          </p:cNvPr>
          <p:cNvSpPr txBox="1"/>
          <p:nvPr/>
        </p:nvSpPr>
        <p:spPr>
          <a:xfrm>
            <a:off x="855785" y="1501715"/>
            <a:ext cx="10480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Plug and Play Language Models: a Simple Approach to Controlled Text Generation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0BCA4F-86FB-4865-9A18-D3965289EA7B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Lists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BB2AE-9EF7-40E1-9620-0F7917D61F12}"/>
              </a:ext>
            </a:extLst>
          </p:cNvPr>
          <p:cNvSpPr txBox="1"/>
          <p:nvPr/>
        </p:nvSpPr>
        <p:spPr>
          <a:xfrm>
            <a:off x="1040243" y="4676650"/>
            <a:ext cx="7197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/>
              <a:t>Nishtha Madaan, </a:t>
            </a:r>
            <a:r>
              <a:rPr lang="en-US" altLang="zh-CN" i="1" dirty="0"/>
              <a:t>et al. </a:t>
            </a:r>
            <a:r>
              <a:rPr lang="zh-CN" altLang="en-US" i="1" dirty="0"/>
              <a:t>IBM Research AI</a:t>
            </a:r>
            <a:r>
              <a:rPr lang="en-US" altLang="zh-CN" i="1" dirty="0"/>
              <a:t>, AAAI 2021</a:t>
            </a:r>
            <a:endParaRPr lang="zh-CN" altLang="en-US" i="1" dirty="0"/>
          </a:p>
          <a:p>
            <a:endParaRPr lang="zh-CN" altLang="en-US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52E63-515B-4C32-A7CA-7FD595A6FE25}"/>
              </a:ext>
            </a:extLst>
          </p:cNvPr>
          <p:cNvSpPr txBox="1"/>
          <p:nvPr/>
        </p:nvSpPr>
        <p:spPr>
          <a:xfrm>
            <a:off x="1117890" y="2502489"/>
            <a:ext cx="8852905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err="1"/>
              <a:t>Dathathri</a:t>
            </a:r>
            <a:r>
              <a:rPr lang="zh-CN" altLang="en-US" i="1" dirty="0"/>
              <a:t> </a:t>
            </a:r>
            <a:r>
              <a:rPr lang="en-US" altLang="zh-CN" i="1" dirty="0"/>
              <a:t>et</a:t>
            </a:r>
            <a:r>
              <a:rPr lang="zh-CN" altLang="en-US" i="1" dirty="0"/>
              <a:t> </a:t>
            </a:r>
            <a:r>
              <a:rPr lang="en-US" altLang="zh-CN" i="1" dirty="0"/>
              <a:t>al.</a:t>
            </a:r>
            <a:r>
              <a:rPr lang="zh-CN" altLang="en-US" i="1" dirty="0"/>
              <a:t>  </a:t>
            </a:r>
            <a:r>
              <a:rPr lang="en-US" altLang="zh-CN" i="1" dirty="0"/>
              <a:t>Uber</a:t>
            </a:r>
            <a:r>
              <a:rPr lang="zh-CN" altLang="en-US" i="1" dirty="0"/>
              <a:t> </a:t>
            </a:r>
            <a:r>
              <a:rPr lang="en-US" altLang="zh-CN" i="1" dirty="0"/>
              <a:t>AI</a:t>
            </a:r>
            <a:r>
              <a:rPr lang="en-US" altLang="zh-CN" dirty="0"/>
              <a:t>,  </a:t>
            </a:r>
            <a:r>
              <a:rPr lang="en-US" altLang="zh-CN" i="1" dirty="0"/>
              <a:t>ICLR 2020</a:t>
            </a:r>
          </a:p>
        </p:txBody>
      </p:sp>
    </p:spTree>
    <p:extLst>
      <p:ext uri="{BB962C8B-B14F-4D97-AF65-F5344CB8AC3E}">
        <p14:creationId xmlns:p14="http://schemas.microsoft.com/office/powerpoint/2010/main" val="7972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A8D0-B847-4DF5-ACC4-6593BF0B83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9BB2-2179-4CE7-AE1A-363C789205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Text Generation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PPLM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GYC Framework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27F0FF-919C-4408-835D-2D52A6F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CD6E8A-02AC-4BD5-8618-76AD53A7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E3C1FA-47AD-45B8-B835-77BE670C5153}"/>
              </a:ext>
            </a:extLst>
          </p:cNvPr>
          <p:cNvSpPr txBox="1"/>
          <p:nvPr/>
        </p:nvSpPr>
        <p:spPr>
          <a:xfrm>
            <a:off x="1376533" y="1166846"/>
            <a:ext cx="8852905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Plug and Play Language Models: a Simple Approach to Controlled Text Generation</a:t>
            </a:r>
          </a:p>
          <a:p>
            <a:pPr>
              <a:lnSpc>
                <a:spcPct val="150000"/>
              </a:lnSpc>
            </a:pPr>
            <a:r>
              <a:rPr lang="en-US" altLang="zh-CN" i="1" dirty="0" err="1"/>
              <a:t>Dathathri</a:t>
            </a:r>
            <a:r>
              <a:rPr lang="zh-CN" altLang="en-US" i="1" dirty="0"/>
              <a:t> </a:t>
            </a:r>
            <a:r>
              <a:rPr lang="en-US" altLang="zh-CN" i="1" dirty="0"/>
              <a:t>et</a:t>
            </a:r>
            <a:r>
              <a:rPr lang="zh-CN" altLang="en-US" i="1" dirty="0"/>
              <a:t> </a:t>
            </a:r>
            <a:r>
              <a:rPr lang="en-US" altLang="zh-CN" i="1" dirty="0"/>
              <a:t>al.</a:t>
            </a:r>
            <a:r>
              <a:rPr lang="zh-CN" altLang="en-US" i="1" dirty="0"/>
              <a:t>  </a:t>
            </a:r>
            <a:r>
              <a:rPr lang="en-US" altLang="zh-CN" i="1" dirty="0"/>
              <a:t>Uber</a:t>
            </a:r>
            <a:r>
              <a:rPr lang="zh-CN" altLang="en-US" i="1" dirty="0"/>
              <a:t> </a:t>
            </a:r>
            <a:r>
              <a:rPr lang="en-US" altLang="zh-CN" i="1" dirty="0"/>
              <a:t>AI</a:t>
            </a:r>
            <a:r>
              <a:rPr lang="en-US" altLang="zh-CN" dirty="0"/>
              <a:t>,  </a:t>
            </a:r>
            <a:r>
              <a:rPr lang="en-US" altLang="zh-CN" i="1" dirty="0"/>
              <a:t>ICLR 2020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B7DF7-6616-4A0F-BD82-11E0286B193B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PPLM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D9D7A3-1BA0-4080-AABD-0B2E8608F66A}"/>
              </a:ext>
            </a:extLst>
          </p:cNvPr>
          <p:cNvSpPr txBox="1"/>
          <p:nvPr/>
        </p:nvSpPr>
        <p:spPr>
          <a:xfrm>
            <a:off x="1376533" y="2743160"/>
            <a:ext cx="4644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</a:rPr>
              <a:t>Input</a:t>
            </a:r>
            <a:r>
              <a:rPr lang="en-US" altLang="zh-CN" sz="2000" dirty="0"/>
              <a:t> : an attribute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/>
              <a:t> which we want the output x to have</a:t>
            </a:r>
            <a:endParaRPr lang="zh-CN" altLang="en-US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</a:rPr>
              <a:t>Output</a:t>
            </a:r>
            <a:r>
              <a:rPr lang="en-US" altLang="zh-CN" sz="2000" dirty="0"/>
              <a:t>: the target sentence </a:t>
            </a:r>
            <a:r>
              <a:rPr lang="en-US" altLang="zh-CN" sz="2000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A3F84C-90AC-4A15-84DA-B7DF7385018F}"/>
              </a:ext>
            </a:extLst>
          </p:cNvPr>
          <p:cNvSpPr txBox="1"/>
          <p:nvPr/>
        </p:nvSpPr>
        <p:spPr>
          <a:xfrm>
            <a:off x="7399350" y="2743160"/>
            <a:ext cx="321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FF0000"/>
                </a:solidFill>
              </a:rPr>
              <a:t>Negative</a:t>
            </a:r>
            <a:r>
              <a:rPr lang="en-US" altLang="zh-CN" sz="2000" dirty="0"/>
              <a:t>] </a:t>
            </a:r>
            <a:r>
              <a:rPr lang="en-US" altLang="zh-CN" sz="2000" dirty="0">
                <a:solidFill>
                  <a:srgbClr val="00B0F0"/>
                </a:solidFill>
              </a:rPr>
              <a:t>I am sad today.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37C37F-DC68-4545-89E9-6623737E7AF3}"/>
                  </a:ext>
                </a:extLst>
              </p:cNvPr>
              <p:cNvSpPr txBox="1"/>
              <p:nvPr/>
            </p:nvSpPr>
            <p:spPr>
              <a:xfrm>
                <a:off x="1376533" y="4860157"/>
                <a:ext cx="106140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Motivation</a:t>
                </a:r>
                <a:r>
                  <a:rPr lang="en-US" altLang="zh-CN" sz="2400" dirty="0"/>
                  <a:t>: </a:t>
                </a:r>
              </a:p>
              <a:p>
                <a:r>
                  <a:rPr lang="en-US" altLang="zh-CN" sz="2400" dirty="0"/>
                  <a:t>How to train the model quickly when there is a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new</a:t>
                </a:r>
                <a:r>
                  <a:rPr lang="en-US" altLang="zh-CN" sz="2400" dirty="0"/>
                  <a:t>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37C37F-DC68-4545-89E9-6623737E7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33" y="4860157"/>
                <a:ext cx="10614002" cy="830997"/>
              </a:xfrm>
              <a:prstGeom prst="rect">
                <a:avLst/>
              </a:prstGeom>
              <a:blipFill>
                <a:blip r:embed="rId2"/>
                <a:stretch>
                  <a:fillRect l="-919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09004C-D40A-4420-A28D-BB284678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6B4B0-73B4-40A2-B5CB-2EB1938D6E78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PPLM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96131-EED7-4D86-AC71-D9F8DBE3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29" y="1287602"/>
            <a:ext cx="4024518" cy="8745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D59EFC-AE4B-4912-83BE-9C899239184F}"/>
              </a:ext>
            </a:extLst>
          </p:cNvPr>
          <p:cNvSpPr/>
          <p:nvPr/>
        </p:nvSpPr>
        <p:spPr>
          <a:xfrm>
            <a:off x="2605053" y="1420938"/>
            <a:ext cx="2710308" cy="657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BF068A-0544-4DEC-815F-AD8EFD3F89A5}"/>
                  </a:ext>
                </a:extLst>
              </p:cNvPr>
              <p:cNvSpPr txBox="1"/>
              <p:nvPr/>
            </p:nvSpPr>
            <p:spPr>
              <a:xfrm>
                <a:off x="1164380" y="2732862"/>
                <a:ext cx="60949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maximize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BF068A-0544-4DEC-815F-AD8EFD3F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0" y="2732862"/>
                <a:ext cx="6094902" cy="461665"/>
              </a:xfrm>
              <a:prstGeom prst="rect">
                <a:avLst/>
              </a:prstGeom>
              <a:blipFill>
                <a:blip r:embed="rId4"/>
                <a:stretch>
                  <a:fillRect l="-15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D1B0153-0312-4C1A-9215-0894BC15F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985" y="1678452"/>
            <a:ext cx="4286250" cy="35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8AA6A4-3160-4409-90F1-0FCC87CC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E12-8F32-4D43-BB0B-DCBC7E085C2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D5F2D8-3224-4B4E-838B-17B5537220BB}"/>
              </a:ext>
            </a:extLst>
          </p:cNvPr>
          <p:cNvSpPr txBox="1"/>
          <p:nvPr/>
        </p:nvSpPr>
        <p:spPr>
          <a:xfrm>
            <a:off x="590939" y="434668"/>
            <a:ext cx="367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Ascending Log(p(</a:t>
            </a:r>
            <a:r>
              <a:rPr lang="en-US" altLang="zh-CN" sz="2400" b="1" dirty="0" err="1"/>
              <a:t>a|x</a:t>
            </a:r>
            <a:r>
              <a:rPr lang="en-US" altLang="zh-CN" sz="2400" b="1" dirty="0"/>
              <a:t>))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428B9-B988-4466-97B1-A360F39957B5}"/>
                  </a:ext>
                </a:extLst>
              </p:cNvPr>
              <p:cNvSpPr txBox="1"/>
              <p:nvPr/>
            </p:nvSpPr>
            <p:spPr>
              <a:xfrm>
                <a:off x="590939" y="4582776"/>
                <a:ext cx="4198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428B9-B988-4466-97B1-A360F3995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9" y="4582776"/>
                <a:ext cx="4198149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D1C0E9-2EE3-43CF-8B67-559E25F76E55}"/>
                  </a:ext>
                </a:extLst>
              </p:cNvPr>
              <p:cNvSpPr txBox="1"/>
              <p:nvPr/>
            </p:nvSpPr>
            <p:spPr>
              <a:xfrm>
                <a:off x="1915875" y="5286444"/>
                <a:ext cx="2760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D1C0E9-2EE3-43CF-8B67-559E25F7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75" y="5286444"/>
                <a:ext cx="2760742" cy="400110"/>
              </a:xfrm>
              <a:prstGeom prst="rect">
                <a:avLst/>
              </a:prstGeom>
              <a:blipFill>
                <a:blip r:embed="rId4"/>
                <a:stretch>
                  <a:fillRect r="-5077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86EB19-BFCF-4D9F-9C62-9409E8F3FF74}"/>
              </a:ext>
            </a:extLst>
          </p:cNvPr>
          <p:cNvGrpSpPr/>
          <p:nvPr/>
        </p:nvGrpSpPr>
        <p:grpSpPr>
          <a:xfrm>
            <a:off x="2917528" y="628693"/>
            <a:ext cx="8436272" cy="3488316"/>
            <a:chOff x="3672390" y="2145505"/>
            <a:chExt cx="8111817" cy="331142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C5191E-2A38-410F-960B-4EC167FBBC54}"/>
                </a:ext>
              </a:extLst>
            </p:cNvPr>
            <p:cNvGrpSpPr/>
            <p:nvPr/>
          </p:nvGrpSpPr>
          <p:grpSpPr>
            <a:xfrm>
              <a:off x="3672390" y="2145505"/>
              <a:ext cx="8111817" cy="3311426"/>
              <a:chOff x="3672390" y="2145505"/>
              <a:chExt cx="8111817" cy="3311426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872E9796-D2C6-4E5A-ACED-DDFCAD039DBF}"/>
                  </a:ext>
                </a:extLst>
              </p:cNvPr>
              <p:cNvGrpSpPr/>
              <p:nvPr/>
            </p:nvGrpSpPr>
            <p:grpSpPr>
              <a:xfrm>
                <a:off x="3672390" y="2145505"/>
                <a:ext cx="8111817" cy="3311426"/>
                <a:chOff x="3672390" y="2145505"/>
                <a:chExt cx="8111817" cy="3311426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43296E63-DBAC-4B1A-998F-A467F49D96C0}"/>
                    </a:ext>
                  </a:extLst>
                </p:cNvPr>
                <p:cNvGrpSpPr/>
                <p:nvPr/>
              </p:nvGrpSpPr>
              <p:grpSpPr>
                <a:xfrm>
                  <a:off x="3672390" y="2145505"/>
                  <a:ext cx="8111817" cy="3311426"/>
                  <a:chOff x="3672390" y="2145505"/>
                  <a:chExt cx="8111817" cy="3311426"/>
                </a:xfrm>
              </p:grpSpPr>
              <p:pic>
                <p:nvPicPr>
                  <p:cNvPr id="7" name="图片 6">
                    <a:extLst>
                      <a:ext uri="{FF2B5EF4-FFF2-40B4-BE49-F238E27FC236}">
                        <a16:creationId xmlns:a16="http://schemas.microsoft.com/office/drawing/2014/main" id="{133F4127-1889-4E14-99FC-14E380E24B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506216" y="2145505"/>
                    <a:ext cx="7277991" cy="3311426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230AC1A5-3440-4E64-97F7-05E3ACE0EEA2}"/>
                      </a:ext>
                    </a:extLst>
                  </p:cNvPr>
                  <p:cNvGrpSpPr/>
                  <p:nvPr/>
                </p:nvGrpSpPr>
                <p:grpSpPr>
                  <a:xfrm>
                    <a:off x="3672390" y="2706942"/>
                    <a:ext cx="1233994" cy="2739969"/>
                    <a:chOff x="3218479" y="2680629"/>
                    <a:chExt cx="1233994" cy="2739969"/>
                  </a:xfrm>
                </p:grpSpPr>
                <p:pic>
                  <p:nvPicPr>
                    <p:cNvPr id="10" name="图片 9">
                      <a:extLst>
                        <a:ext uri="{FF2B5EF4-FFF2-40B4-BE49-F238E27FC236}">
                          <a16:creationId xmlns:a16="http://schemas.microsoft.com/office/drawing/2014/main" id="{20F6ABFE-8A92-4BA0-86BA-2B73F76677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218479" y="2680629"/>
                      <a:ext cx="694045" cy="27399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图片 11">
                      <a:extLst>
                        <a:ext uri="{FF2B5EF4-FFF2-40B4-BE49-F238E27FC236}">
                          <a16:creationId xmlns:a16="http://schemas.microsoft.com/office/drawing/2014/main" id="{3892D295-142E-42C2-B9BF-234D97EF1B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897730" y="4532529"/>
                      <a:ext cx="554743" cy="237747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6E5731DC-898B-4DE8-8102-7E830FDC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2390" y="2459651"/>
                  <a:ext cx="936088" cy="565694"/>
                </a:xfrm>
                <a:prstGeom prst="rect">
                  <a:avLst/>
                </a:prstGeom>
              </p:spPr>
            </p:pic>
          </p:grp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83501D7-950D-4112-8580-81CB423E2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4915" y="2855738"/>
                <a:ext cx="452285" cy="169607"/>
              </a:xfrm>
              <a:prstGeom prst="rect">
                <a:avLst/>
              </a:prstGeom>
            </p:spPr>
          </p:pic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3631612-316F-48BD-8725-3AEC91E43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59822" y="5149442"/>
              <a:ext cx="694046" cy="307489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B7FCE88-A792-4257-8911-66B7B2A4C673}"/>
              </a:ext>
            </a:extLst>
          </p:cNvPr>
          <p:cNvSpPr/>
          <p:nvPr/>
        </p:nvSpPr>
        <p:spPr>
          <a:xfrm>
            <a:off x="5014410" y="516796"/>
            <a:ext cx="6558682" cy="372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87DAF10-0B81-4258-BD52-154F8C82FC37}"/>
                  </a:ext>
                </a:extLst>
              </p:cNvPr>
              <p:cNvSpPr txBox="1"/>
              <p:nvPr/>
            </p:nvSpPr>
            <p:spPr>
              <a:xfrm>
                <a:off x="6096000" y="4706559"/>
                <a:ext cx="2387965" cy="40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87DAF10-0B81-4258-BD52-154F8C82F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06559"/>
                <a:ext cx="2387965" cy="407869"/>
              </a:xfrm>
              <a:prstGeom prst="rect">
                <a:avLst/>
              </a:prstGeom>
              <a:blipFill>
                <a:blip r:embed="rId11"/>
                <a:stretch>
                  <a:fillRect t="-8955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492402C-9A7B-4AEE-AEEA-61CC2FCD84F5}"/>
              </a:ext>
            </a:extLst>
          </p:cNvPr>
          <p:cNvSpPr txBox="1"/>
          <p:nvPr/>
        </p:nvSpPr>
        <p:spPr>
          <a:xfrm>
            <a:off x="6459322" y="5405934"/>
            <a:ext cx="3752697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Quiz: Can we use any classifier p(</a:t>
            </a:r>
            <a:r>
              <a:rPr lang="en-US" altLang="zh-CN" sz="2000" dirty="0" err="1">
                <a:solidFill>
                  <a:srgbClr val="FF0000"/>
                </a:solidFill>
              </a:rPr>
              <a:t>a|x</a:t>
            </a:r>
            <a:r>
              <a:rPr lang="en-US" altLang="zh-CN" sz="2000" dirty="0">
                <a:solidFill>
                  <a:srgbClr val="FF0000"/>
                </a:solidFill>
              </a:rPr>
              <a:t>) in this framework?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 animBg="1"/>
      <p:bldP spid="26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867</Words>
  <Application>Microsoft Office PowerPoint</Application>
  <PresentationFormat>宽屏</PresentationFormat>
  <Paragraphs>155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39</cp:revision>
  <dcterms:created xsi:type="dcterms:W3CDTF">2021-03-23T17:11:13Z</dcterms:created>
  <dcterms:modified xsi:type="dcterms:W3CDTF">2021-03-24T08:27:33Z</dcterms:modified>
</cp:coreProperties>
</file>