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88" r:id="rId6"/>
    <p:sldId id="286" r:id="rId7"/>
    <p:sldId id="260" r:id="rId8"/>
    <p:sldId id="290" r:id="rId9"/>
    <p:sldId id="263" r:id="rId10"/>
    <p:sldId id="292" r:id="rId11"/>
    <p:sldId id="264" r:id="rId12"/>
    <p:sldId id="266" r:id="rId13"/>
    <p:sldId id="294" r:id="rId14"/>
    <p:sldId id="265" r:id="rId15"/>
    <p:sldId id="261" r:id="rId16"/>
    <p:sldId id="297" r:id="rId17"/>
    <p:sldId id="298" r:id="rId18"/>
    <p:sldId id="296" r:id="rId19"/>
    <p:sldId id="299" r:id="rId20"/>
    <p:sldId id="267" r:id="rId21"/>
    <p:sldId id="268" r:id="rId22"/>
    <p:sldId id="271" r:id="rId23"/>
    <p:sldId id="272" r:id="rId24"/>
    <p:sldId id="273" r:id="rId25"/>
    <p:sldId id="300" r:id="rId26"/>
    <p:sldId id="274" r:id="rId27"/>
    <p:sldId id="269" r:id="rId28"/>
    <p:sldId id="276" r:id="rId29"/>
    <p:sldId id="275" r:id="rId30"/>
    <p:sldId id="278" r:id="rId31"/>
    <p:sldId id="279" r:id="rId32"/>
    <p:sldId id="280" r:id="rId33"/>
    <p:sldId id="282" r:id="rId34"/>
    <p:sldId id="281" r:id="rId35"/>
    <p:sldId id="283" r:id="rId36"/>
    <p:sldId id="284" r:id="rId37"/>
    <p:sldId id="270" r:id="rId38"/>
    <p:sldId id="285" r:id="rId39"/>
    <p:sldId id="30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9"/>
    <p:restoredTop sz="90280"/>
  </p:normalViewPr>
  <p:slideViewPr>
    <p:cSldViewPr snapToGrid="0" snapToObjects="1">
      <p:cViewPr varScale="1">
        <p:scale>
          <a:sx n="118" d="100"/>
          <a:sy n="11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22E0D-06FD-B041-B6EA-0FB4DEE28F77}" type="datetimeFigureOut">
              <a:rPr kumimoji="1" lang="zh-CN" altLang="en-US" smtClean="0"/>
              <a:t>2022/6/1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AB73-71E8-FD43-AF8E-B18BA4336D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10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Considering a multi-class classification problem, </a:t>
            </a:r>
          </a:p>
          <a:p>
            <a:r>
              <a:rPr kumimoji="1" lang="en-US" altLang="zh-CN" dirty="0"/>
              <a:t>For example, a baby could recognize cats and dogs given images of them</a:t>
            </a:r>
          </a:p>
          <a:p>
            <a:r>
              <a:rPr kumimoji="1" lang="en-US" altLang="zh-CN" dirty="0"/>
              <a:t>For machine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02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819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Therefore, the authors proposed an algorithm called </a:t>
            </a:r>
            <a:r>
              <a:rPr kumimoji="1" lang="en-US" altLang="zh-CN" dirty="0" err="1"/>
              <a:t>iCaRL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To Inherit their advantages &amp; Avoid their shortcomings </a:t>
            </a:r>
            <a:endParaRPr kumimoji="1" lang="zh-CN" altLang="en-US" dirty="0"/>
          </a:p>
          <a:p>
            <a:r>
              <a:rPr kumimoji="1" lang="en-US" altLang="zh-CN" dirty="0" err="1"/>
              <a:t>iCaRL</a:t>
            </a:r>
            <a:r>
              <a:rPr kumimoji="1" lang="en-US" altLang="zh-CN" dirty="0"/>
              <a:t> works by …</a:t>
            </a:r>
          </a:p>
          <a:p>
            <a:r>
              <a:rPr kumimoji="1" lang="en-US" altLang="zh-CN" dirty="0"/>
              <a:t>Note here …</a:t>
            </a:r>
          </a:p>
          <a:p>
            <a:r>
              <a:rPr kumimoji="1" lang="en-US" altLang="zh-CN" dirty="0"/>
              <a:t>In details, </a:t>
            </a:r>
            <a:r>
              <a:rPr kumimoji="1" lang="en-US" altLang="zh-CN" dirty="0" err="1"/>
              <a:t>iCaRL</a:t>
            </a:r>
            <a:r>
              <a:rPr kumimoji="1" lang="en-US" altLang="zh-CN" dirty="0"/>
              <a:t> …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016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Since it's quite abstract, I made some illustrations for their intuitions and procedures</a:t>
            </a:r>
          </a:p>
          <a:p>
            <a:r>
              <a:rPr kumimoji="1" lang="en-US" altLang="zh-CN" dirty="0"/>
              <a:t>As we've mentioned before, storing all images of old classes like re-training </a:t>
            </a:r>
          </a:p>
          <a:p>
            <a:r>
              <a:rPr kumimoji="1" lang="en-US" altLang="zh-CN" dirty="0"/>
              <a:t>Would cause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377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While storing no images of old classes like fine-tuning would cause … like catastrophic forgetting on old classes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186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iCaRL</a:t>
            </a:r>
            <a:r>
              <a:rPr kumimoji="1" lang="en-US" altLang="zh-CN" dirty="0"/>
              <a:t> propose to store part of training data for each class</a:t>
            </a:r>
          </a:p>
          <a:p>
            <a:r>
              <a:rPr kumimoji="1" lang="en-US" altLang="zh-CN" dirty="0"/>
              <a:t>The main idea is ...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718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during training </a:t>
            </a:r>
          </a:p>
          <a:p>
            <a:r>
              <a:rPr kumimoji="1" lang="en-US" altLang="zh-CN" dirty="0"/>
              <a:t>during 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019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here the major problem is, how can we select the most important images of each class?</a:t>
            </a:r>
          </a:p>
          <a:p>
            <a:r>
              <a:rPr kumimoji="1" lang="en-US" altLang="zh-CN" dirty="0"/>
              <a:t>For example we have 1k images for each class, how can we select the most important 10 images to represent their corresponding classes</a:t>
            </a:r>
          </a:p>
          <a:p>
            <a:r>
              <a:rPr kumimoji="1" lang="en-US" altLang="zh-CN" dirty="0"/>
              <a:t>The authors adopted a … algorithm to form a priority list of exemplars</a:t>
            </a:r>
          </a:p>
          <a:p>
            <a:r>
              <a:rPr kumimoji="1" lang="en-US" altLang="zh-CN" dirty="0"/>
              <a:t>They iteratively select exemplars to ensure that the average of exemplars best approximates the class mean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example, this figure shows vectors of a certain class</a:t>
            </a:r>
          </a:p>
          <a:p>
            <a:r>
              <a:rPr kumimoji="1" lang="en-US" altLang="zh-CN" dirty="0"/>
              <a:t>the quiz is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220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Assume that …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613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Given samples from new classes and exemplars of old classes, how do we update the representation incrementally?</a:t>
            </a:r>
          </a:p>
          <a:p>
            <a:r>
              <a:rPr kumimoji="1" lang="en-US" altLang="zh-CN" dirty="0"/>
              <a:t>Here we can see training set is the combination of new class samples and old class exemplars</a:t>
            </a:r>
          </a:p>
          <a:p>
            <a:r>
              <a:rPr kumimoji="1" lang="en-US" altLang="zh-CN" dirty="0" err="1"/>
              <a:t>iCaRL</a:t>
            </a:r>
            <a:r>
              <a:rPr kumimoji="1" lang="en-US" altLang="zh-CN" dirty="0"/>
              <a:t> adopts both finetuning and rehearsal strategies, revealed in their losses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291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whole incremental training procedure is composed of …</a:t>
            </a:r>
          </a:p>
          <a:p>
            <a:r>
              <a:rPr kumimoji="1" lang="en-US" altLang="zh-CN" dirty="0"/>
              <a:t>When new classes come, the whole model is updated with back propagation</a:t>
            </a:r>
          </a:p>
          <a:p>
            <a:r>
              <a:rPr kumimoji="1" lang="en-US" altLang="zh-CN" dirty="0"/>
              <a:t>Then, exemplar sets of old classes are shrinking, while exemplar sets for new classes are constructed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76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However, when new classes come, human could incrementally recognize new concepts</a:t>
            </a:r>
          </a:p>
          <a:p>
            <a:r>
              <a:rPr kumimoji="1" lang="en-US" altLang="zh-CN" dirty="0"/>
              <a:t>While for deep neural networks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74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Recall the </a:t>
            </a:r>
            <a:r>
              <a:rPr kumimoji="1" lang="en-US" altLang="zh-CN" dirty="0" err="1"/>
              <a:t>iCaRL</a:t>
            </a:r>
            <a:r>
              <a:rPr kumimoji="1" lang="en-US" altLang="zh-CN" dirty="0"/>
              <a:t> framework</a:t>
            </a:r>
          </a:p>
          <a:p>
            <a:r>
              <a:rPr kumimoji="1" lang="en-US" altLang="zh-CN" dirty="0"/>
              <a:t>Apart from training, inference is done by Nearest-mean-of-exemplars classifier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027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While inference, …</a:t>
            </a:r>
          </a:p>
          <a:p>
            <a:r>
              <a:rPr kumimoji="1" lang="en-US" altLang="zh-CN" dirty="0"/>
              <a:t>Resembling Nearest Neighbor classification</a:t>
            </a:r>
          </a:p>
          <a:p>
            <a:r>
              <a:rPr kumimoji="1" lang="en-US" altLang="zh-CN" dirty="0"/>
              <a:t>And the nearest class center is predicted as the answer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937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which has two versions</a:t>
            </a:r>
          </a:p>
          <a:p>
            <a:r>
              <a:rPr kumimoji="1" lang="en-US" altLang="zh-CN" dirty="0"/>
              <a:t>the first setting </a:t>
            </a:r>
          </a:p>
          <a:p>
            <a:r>
              <a:rPr kumimoji="1" lang="en-US" altLang="zh-CN" dirty="0"/>
              <a:t>the second setting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977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They compare </a:t>
            </a:r>
            <a:r>
              <a:rPr kumimoji="1" lang="en-US" altLang="zh-CN" dirty="0" err="1"/>
              <a:t>iCaRL</a:t>
            </a:r>
            <a:r>
              <a:rPr kumimoji="1" lang="en-US" altLang="zh-CN" dirty="0"/>
              <a:t> with three baseline systems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195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strongest baseline is called …</a:t>
            </a:r>
          </a:p>
          <a:p>
            <a:r>
              <a:rPr kumimoji="1" lang="en-US" altLang="zh-CN" dirty="0"/>
              <a:t>The losses are similar with </a:t>
            </a:r>
            <a:r>
              <a:rPr kumimoji="1" lang="en-US" altLang="zh-CN" dirty="0" err="1"/>
              <a:t>iCaRL</a:t>
            </a:r>
            <a:r>
              <a:rPr kumimoji="1" lang="en-US" altLang="zh-CN" dirty="0"/>
              <a:t>, while </a:t>
            </a:r>
            <a:r>
              <a:rPr kumimoji="1" lang="en-US" altLang="zh-CN" dirty="0" err="1"/>
              <a:t>LwF</a:t>
            </a:r>
            <a:r>
              <a:rPr kumimoji="1" lang="en-US" altLang="zh-CN" dirty="0"/>
              <a:t> does not need any extra memory</a:t>
            </a:r>
          </a:p>
          <a:p>
            <a:r>
              <a:rPr kumimoji="1" lang="en-US" altLang="zh-CN" dirty="0"/>
              <a:t>Here is the comparison between </a:t>
            </a:r>
            <a:r>
              <a:rPr kumimoji="1" lang="en-US" altLang="zh-CN" dirty="0" err="1"/>
              <a:t>iCaRL</a:t>
            </a:r>
            <a:r>
              <a:rPr kumimoji="1" lang="en-US" altLang="zh-CN" dirty="0"/>
              <a:t> and </a:t>
            </a:r>
            <a:r>
              <a:rPr kumimoji="1" lang="en-US" altLang="zh-CN" dirty="0" err="1"/>
              <a:t>LwF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339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Here are the accuracy on iCIFAR-100 when classes increments in different batch sizes</a:t>
            </a:r>
          </a:p>
          <a:p>
            <a:r>
              <a:rPr kumimoji="1" lang="en-US" altLang="zh-CN" dirty="0"/>
              <a:t>We can see </a:t>
            </a:r>
            <a:r>
              <a:rPr kumimoji="1" lang="en-US" altLang="zh-CN" dirty="0" err="1"/>
              <a:t>LwF</a:t>
            </a:r>
            <a:r>
              <a:rPr kumimoji="1" lang="en-US" altLang="zh-CN" dirty="0"/>
              <a:t> is always the second best, while fixed representation and finetuning often quickly fails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30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On </a:t>
            </a:r>
            <a:r>
              <a:rPr kumimoji="1" lang="en" altLang="zh-CN" dirty="0" err="1"/>
              <a:t>iILSVRC</a:t>
            </a:r>
            <a:r>
              <a:rPr kumimoji="1" lang="en" altLang="zh-CN" dirty="0"/>
              <a:t>, there is an opposite case where …</a:t>
            </a:r>
          </a:p>
          <a:p>
            <a:r>
              <a:rPr kumimoji="1" lang="en" altLang="zh-CN" dirty="0"/>
              <a:t>This might because the first 100 classes are enough for learning a good feature extractor</a:t>
            </a:r>
          </a:p>
          <a:p>
            <a:r>
              <a:rPr kumimoji="1" lang="en" altLang="zh-CN" dirty="0"/>
              <a:t>while distillation loss instead hurts the performance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243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Here are the confusion matrices of each method</a:t>
            </a:r>
          </a:p>
          <a:p>
            <a:r>
              <a:rPr kumimoji="1" lang="en" altLang="zh-CN" dirty="0"/>
              <a:t>The classifier with fixed representation has a bias towards classes from the first batch, while the network trained by finetuning predicts exclusively classes labels from the last batch.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4103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dirty="0" err="1"/>
              <a:t>iCaRL's</a:t>
            </a:r>
            <a:r>
              <a:rPr kumimoji="1" lang="en" altLang="zh-CN" dirty="0"/>
              <a:t> predictions are distributed close to uniformly over all classes,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dirty="0"/>
              <a:t>looks homogeneous over all classes, both in terms of the diagonal entries (i.e. correct predictions) as well as off-diagonal entries (i.e. wrong predictions)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dirty="0"/>
              <a:t>whereas </a:t>
            </a:r>
            <a:r>
              <a:rPr kumimoji="1" lang="en" altLang="zh-CN" dirty="0" err="1"/>
              <a:t>LwF.MC</a:t>
            </a:r>
            <a:r>
              <a:rPr kumimoji="1" lang="en" altLang="zh-CN" dirty="0"/>
              <a:t> tends to predict classes from recent batches more frequently.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696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authors also do ablation study on three alternatives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1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 arouses the class incremental learning problem</a:t>
            </a:r>
          </a:p>
          <a:p>
            <a:r>
              <a:rPr kumimoji="1" lang="en-US" altLang="zh-CN" dirty="0"/>
              <a:t>The condition is, classes are not all available at the same time</a:t>
            </a:r>
          </a:p>
          <a:p>
            <a:r>
              <a:rPr kumimoji="1" lang="en-US" altLang="zh-CN" dirty="0"/>
              <a:t>Instead, different classes come sequentially, and we do not know exactly hoe many classes there could be</a:t>
            </a:r>
          </a:p>
          <a:p>
            <a:r>
              <a:rPr kumimoji="1" lang="en-US" altLang="zh-CN" dirty="0"/>
              <a:t>Therefore, a qualified class-incremental algorithm should 1. 2. 3.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34901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results in iCIFAR-100 are in this table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Nonetheless, in most conditions they all outperforms </a:t>
            </a:r>
            <a:r>
              <a:rPr kumimoji="1" lang="en-US" altLang="zh-CN" dirty="0" err="1"/>
              <a:t>LwF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54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may come up with some intuitive solutions for this problem</a:t>
            </a:r>
          </a:p>
          <a:p>
            <a:r>
              <a:rPr kumimoji="1" lang="en-US" altLang="zh-CN" dirty="0"/>
              <a:t>The easiest solution is re-training, in which we 1. 2. </a:t>
            </a:r>
          </a:p>
          <a:p>
            <a:r>
              <a:rPr kumimoji="1" lang="en-US" altLang="zh-CN" dirty="0"/>
              <a:t>for example, we mix up training data of old Classes and new classes</a:t>
            </a:r>
          </a:p>
          <a:p>
            <a:r>
              <a:rPr kumimoji="1" lang="en-US" altLang="zh-CN" dirty="0"/>
              <a:t>And train a brand new model with the mixed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However, since every time a new class emerges, the whole model should be re-trained with all training data observed so far, which suffers from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497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second naïve solution is fine-tuning</a:t>
            </a:r>
          </a:p>
          <a:p>
            <a:r>
              <a:rPr kumimoji="1" lang="en-US" altLang="zh-CN" dirty="0"/>
              <a:t>Where we do not store any data of old classes</a:t>
            </a:r>
          </a:p>
          <a:p>
            <a:r>
              <a:rPr kumimoji="1" lang="en-US" altLang="zh-CN" dirty="0"/>
              <a:t>We add classifier weights for new classes </a:t>
            </a:r>
          </a:p>
          <a:p>
            <a:r>
              <a:rPr kumimoji="1" lang="en-US" altLang="zh-CN" dirty="0"/>
              <a:t>and finetune the original model only with images from new classes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709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After back-prop, parameter of classifiers and feature extractors are both changed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107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Here comes the first quiz</a:t>
            </a:r>
          </a:p>
          <a:p>
            <a:r>
              <a:rPr kumimoji="1" lang="en-US" altLang="zh-CN" dirty="0"/>
              <a:t>after finetuning, ...</a:t>
            </a:r>
          </a:p>
          <a:p>
            <a:r>
              <a:rPr kumimoji="1" lang="en-US" altLang="zh-CN" dirty="0"/>
              <a:t>or catastrophic interference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5191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So, a natural idea is that we 1. 2.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721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here come the second quiz</a:t>
            </a:r>
          </a:p>
          <a:p>
            <a:r>
              <a:rPr kumimoji="1" lang="en-US" altLang="zh-CN" dirty="0"/>
              <a:t>However, this may cause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AB73-71E8-FD43-AF8E-B18BA4336DE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06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335A9-DCE3-86C3-F925-3B8EC7AAD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5F5306-F554-531F-D570-F241CE3BF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57613-4F92-E35E-D637-FB31E298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42E-1FE9-5944-8E35-A4447B0C7C88}" type="datetime1">
              <a:rPr kumimoji="1" lang="zh-CN" altLang="en-US" smtClean="0"/>
              <a:t>2022/6/1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14C57-2E8B-53AA-50FF-41239D31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5C506-78D7-41D6-89C5-AC71DAD4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61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035C1-EABD-1605-0C24-83C00C47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A8D29-5CEA-D279-35B7-809414080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986B1-08FC-9550-5808-6CB5CBBD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A318-2D64-164D-8FC5-3315A6B03CFC}" type="datetime1">
              <a:rPr kumimoji="1" lang="zh-CN" altLang="en-US" smtClean="0"/>
              <a:t>2022/6/1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09DAB-C8AE-38D2-CFA1-7ACE2EB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5B180-75D5-C636-F24F-75247470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60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EF09E7-4131-3280-5071-F64A727DD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5D56D-3973-492E-894F-A5BE9C8C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C64D1C-C2F8-7C63-E272-B157E085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815-E019-954F-9247-EADF2B607627}" type="datetime1">
              <a:rPr kumimoji="1" lang="zh-CN" altLang="en-US" smtClean="0"/>
              <a:t>2022/6/1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A327A-A4AA-1549-2FE2-0F526627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47C3A-9F23-E904-C40A-09032DBE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2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1FC84-8961-B38B-BAAB-A8AFA10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98366-6597-498F-1618-E46389C5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B6D7A-22DE-0C8E-1955-6601049A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AA53-73EB-A84C-9992-BA1E0355B317}" type="datetime1">
              <a:rPr kumimoji="1" lang="zh-CN" altLang="en-US" smtClean="0"/>
              <a:t>2022/6/1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2FEDF-7887-A22C-43C0-660A97C4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3C35C-C9BC-A2D9-7DC9-9EFB1939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672C8-D769-2797-13A9-90561922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CAEEE-B677-BEE2-ACCA-54D312E8A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D1F8F-2077-2AB3-D1F9-DF2FA0C5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759-74E4-0C4F-8D7F-74F7969B2838}" type="datetime1">
              <a:rPr kumimoji="1" lang="zh-CN" altLang="en-US" smtClean="0"/>
              <a:t>2022/6/1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0347E-6879-6F7D-4D8F-24C74386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C896B-6CDA-0BB5-D97F-47F7329B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323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7A701-7F06-33BD-1F88-A77A87DA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BF962-29CD-ACD4-FD1A-6CD517041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25F8A8-BDD4-040C-C6F1-9B60FEBE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7DE74-0DCB-9CF0-8A13-B5606E59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3E43-037D-8D41-AEDE-DB6CC099B124}" type="datetime1">
              <a:rPr kumimoji="1" lang="zh-CN" altLang="en-US" smtClean="0"/>
              <a:t>2022/6/1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2E4F9-E5E3-57D5-AB3B-AC63D478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C217E-0CBC-95B8-0CFC-94BF8600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60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8C817-6687-A676-D275-0869BCED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8281C-A429-60CD-6B26-EECDA17E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A9A959-09D8-F03C-3D55-0F85049AE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362708-19D9-9CDA-4F41-24582463E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97A990-56E2-021A-5358-89C039757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5E8EF9-8E31-4204-3A52-A9BEEE1A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A2D7-5FF1-FE4C-BF11-62A16E7515C3}" type="datetime1">
              <a:rPr kumimoji="1" lang="zh-CN" altLang="en-US" smtClean="0"/>
              <a:t>2022/6/1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19A16E-4FE8-313B-44BB-252E57D4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B34E27-160F-9030-CAAE-FAF3C12D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98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78841-8E24-B6C8-E0F1-88890CF2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A20FB1-62D5-5C84-0195-AFD66B16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0BD9-3C63-1A42-94A6-6970158E9B7E}" type="datetime1">
              <a:rPr kumimoji="1" lang="zh-CN" altLang="en-US" smtClean="0"/>
              <a:t>2022/6/1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FC076A-A828-EB66-F4D5-ABC14278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0D49BF-9FEB-34EC-EA76-16295B75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E62F56-36CC-1301-5025-8509F031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84A8-3172-3142-BF9D-28D1CB4F5825}" type="datetime1">
              <a:rPr kumimoji="1" lang="zh-CN" altLang="en-US" smtClean="0"/>
              <a:t>2022/6/1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9CA8E3-5C42-3509-4C43-A8E22A47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D10939-B7C4-CEBC-E81B-F164FFB3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14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9AD03-9393-1773-C872-1B03C7B3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2249F-A712-AF73-B2AD-07E345997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AE7216-445A-79FE-A4A4-76956528E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4A4F1-A7DC-2FEE-BFAD-42E3B299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60E8-82B9-2B47-BA09-29421922F2CB}" type="datetime1">
              <a:rPr kumimoji="1" lang="zh-CN" altLang="en-US" smtClean="0"/>
              <a:t>2022/6/1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10EE19-FACA-5322-7156-B003A187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04202F-47F2-B978-B51C-5615B0E2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42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AFF7F-07B6-BE34-F5E6-C04643D6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8AA9B2-043C-F574-02A7-6C896A990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D98BD-778A-FC06-1B69-27B3420EB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FCBDF-4BF7-EAD1-862C-9ED0AD32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FE0F-562A-FB48-87FA-1DA117FC04F2}" type="datetime1">
              <a:rPr kumimoji="1" lang="zh-CN" altLang="en-US" smtClean="0"/>
              <a:t>2022/6/1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97579-3DC4-C9C5-28C8-1CEEF362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B520E-0C90-6369-2145-1E1D2EEA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35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34DAB4-6634-A216-27F1-212DB52B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1C006-923C-6E69-0833-34C3B0D0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6ED5C-1E79-90FD-EFEC-3025D6AA4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7472-4FC4-3447-AE55-10B3A0A77FC2}" type="datetime1">
              <a:rPr kumimoji="1" lang="zh-CN" altLang="en-US" smtClean="0"/>
              <a:t>2022/6/1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E795C-623C-D132-B63D-4B685E535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C309D-EB6D-B843-2E51-46F9AA731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CAB1-9DA8-0B47-834C-61805B5511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024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42D00-B7BA-6AF0-A76D-D44DD7A2A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 err="1"/>
              <a:t>iCaRL</a:t>
            </a:r>
            <a:r>
              <a:rPr kumimoji="1" lang="en" altLang="zh-CN" dirty="0"/>
              <a:t>: Incremental Classifier and Representation Learning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5EA04C-9742-86B3-F9CB-F7F196662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Accepted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CVPR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2017</a:t>
            </a:r>
          </a:p>
          <a:p>
            <a:r>
              <a:rPr kumimoji="1" lang="en-US" altLang="zh-CN" dirty="0"/>
              <a:t>Presenter: </a:t>
            </a:r>
            <a:r>
              <a:rPr kumimoji="1" lang="en-US" altLang="zh-CN" dirty="0" err="1"/>
              <a:t>zelin</a:t>
            </a:r>
            <a:endParaRPr kumimoji="1" lang="en-US" altLang="zh-CN" dirty="0"/>
          </a:p>
          <a:p>
            <a:r>
              <a:rPr kumimoji="1" lang="en-US" altLang="zh-CN" dirty="0"/>
              <a:t>2022.6.1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BC8C76-874C-739D-035E-EF978548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94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EB0A0-86C9-B975-2CBD-3BA8AF5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2 (Fine-tuning)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E53D304-11D6-BC13-2EC5-34CB9A66CF38}"/>
              </a:ext>
            </a:extLst>
          </p:cNvPr>
          <p:cNvSpPr txBox="1"/>
          <p:nvPr/>
        </p:nvSpPr>
        <p:spPr>
          <a:xfrm>
            <a:off x="4856170" y="630996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79B5F86-3FA3-4B72-D4AC-4DFC56AEAB92}"/>
              </a:ext>
            </a:extLst>
          </p:cNvPr>
          <p:cNvSpPr txBox="1"/>
          <p:nvPr/>
        </p:nvSpPr>
        <p:spPr>
          <a:xfrm>
            <a:off x="5947950" y="630996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CFCE3C79-EC67-5003-5D39-9B891F08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67" y="1532912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6B54C12F-D662-D0A1-214E-046C9D55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66" y="2365530"/>
            <a:ext cx="662433" cy="6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EF0F20CB-D989-1620-A041-B2B4C4BC4502}"/>
              </a:ext>
            </a:extLst>
          </p:cNvPr>
          <p:cNvSpPr txBox="1"/>
          <p:nvPr/>
        </p:nvSpPr>
        <p:spPr>
          <a:xfrm>
            <a:off x="7249874" y="630820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horse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155313E-FBD4-AA9E-3979-5D524B63C016}"/>
              </a:ext>
            </a:extLst>
          </p:cNvPr>
          <p:cNvSpPr/>
          <p:nvPr/>
        </p:nvSpPr>
        <p:spPr>
          <a:xfrm>
            <a:off x="4512945" y="5088114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E575934-F52B-467D-0CD1-4ABF8B21FF71}"/>
              </a:ext>
            </a:extLst>
          </p:cNvPr>
          <p:cNvSpPr/>
          <p:nvPr/>
        </p:nvSpPr>
        <p:spPr>
          <a:xfrm>
            <a:off x="5148254" y="5088114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9BEB99C-629B-83CE-824E-0DF2B43A9AA1}"/>
              </a:ext>
            </a:extLst>
          </p:cNvPr>
          <p:cNvSpPr/>
          <p:nvPr/>
        </p:nvSpPr>
        <p:spPr>
          <a:xfrm>
            <a:off x="5783563" y="5092922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4938E6-210D-9032-964F-D0C5034C3E16}"/>
              </a:ext>
            </a:extLst>
          </p:cNvPr>
          <p:cNvSpPr/>
          <p:nvPr/>
        </p:nvSpPr>
        <p:spPr>
          <a:xfrm>
            <a:off x="6418872" y="5088114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3198D2-8664-9380-ACD3-0B1094705336}"/>
              </a:ext>
            </a:extLst>
          </p:cNvPr>
          <p:cNvSpPr/>
          <p:nvPr/>
        </p:nvSpPr>
        <p:spPr>
          <a:xfrm>
            <a:off x="4930791" y="5721385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D7B8EAB6-4257-56EA-4E2F-A79BB741E538}"/>
              </a:ext>
            </a:extLst>
          </p:cNvPr>
          <p:cNvSpPr/>
          <p:nvPr/>
        </p:nvSpPr>
        <p:spPr>
          <a:xfrm>
            <a:off x="6075470" y="5721386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C221B839-F1CF-67FE-2FC3-225D7A63CE5D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4677332" y="5416887"/>
            <a:ext cx="417846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6C2169B-3E70-9F2D-14DE-E18AB219CF33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>
            <a:off x="4677332" y="5416887"/>
            <a:ext cx="1562525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55549E2-AC1D-E3B3-6772-C09D60B3BFA9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5095178" y="5416887"/>
            <a:ext cx="217463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DDDB1D0-E694-B2ED-2201-0A5674829FF6}"/>
              </a:ext>
            </a:extLst>
          </p:cNvPr>
          <p:cNvCxnSpPr>
            <a:cxnSpLocks/>
            <a:stCxn id="98" idx="4"/>
            <a:endCxn id="102" idx="0"/>
          </p:cNvCxnSpPr>
          <p:nvPr/>
        </p:nvCxnSpPr>
        <p:spPr>
          <a:xfrm>
            <a:off x="5312641" y="5416887"/>
            <a:ext cx="927216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F9F7657-AF62-4C8F-627F-E197A65043D9}"/>
              </a:ext>
            </a:extLst>
          </p:cNvPr>
          <p:cNvCxnSpPr>
            <a:stCxn id="99" idx="4"/>
            <a:endCxn id="101" idx="0"/>
          </p:cNvCxnSpPr>
          <p:nvPr/>
        </p:nvCxnSpPr>
        <p:spPr>
          <a:xfrm flipH="1">
            <a:off x="5095178" y="5421695"/>
            <a:ext cx="852772" cy="29969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6B716D46-0F43-BDCD-A1EC-AFC6B78BF0C0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947950" y="5421695"/>
            <a:ext cx="291907" cy="29969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26CB7C0-A1F5-992A-7105-5CFB013CB066}"/>
              </a:ext>
            </a:extLst>
          </p:cNvPr>
          <p:cNvCxnSpPr>
            <a:stCxn id="100" idx="4"/>
            <a:endCxn id="101" idx="0"/>
          </p:cNvCxnSpPr>
          <p:nvPr/>
        </p:nvCxnSpPr>
        <p:spPr>
          <a:xfrm flipH="1">
            <a:off x="5095178" y="5416887"/>
            <a:ext cx="1488081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9D2DC810-8C82-A373-5893-2AAB8B5058E2}"/>
              </a:ext>
            </a:extLst>
          </p:cNvPr>
          <p:cNvCxnSpPr>
            <a:stCxn id="100" idx="4"/>
            <a:endCxn id="102" idx="0"/>
          </p:cNvCxnSpPr>
          <p:nvPr/>
        </p:nvCxnSpPr>
        <p:spPr>
          <a:xfrm flipH="1">
            <a:off x="6239857" y="5416887"/>
            <a:ext cx="343402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91A32A4-DADA-E939-BFF9-68C6E5093B47}"/>
              </a:ext>
            </a:extLst>
          </p:cNvPr>
          <p:cNvCxnSpPr>
            <a:cxnSpLocks/>
            <a:stCxn id="101" idx="4"/>
            <a:endCxn id="42" idx="0"/>
          </p:cNvCxnSpPr>
          <p:nvPr/>
        </p:nvCxnSpPr>
        <p:spPr>
          <a:xfrm>
            <a:off x="5095178" y="6050158"/>
            <a:ext cx="0" cy="25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2F2795B5-CE51-FB19-118E-C3AD9C09A035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6239857" y="6050159"/>
            <a:ext cx="0" cy="25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D8836D4-DA48-B185-0E40-3FFB58C03878}"/>
              </a:ext>
            </a:extLst>
          </p:cNvPr>
          <p:cNvSpPr txBox="1"/>
          <p:nvPr/>
        </p:nvSpPr>
        <p:spPr>
          <a:xfrm>
            <a:off x="906315" y="4277404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 vector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E9230F2-BED7-2681-183D-CE58DA27F9FD}"/>
              </a:ext>
            </a:extLst>
          </p:cNvPr>
          <p:cNvSpPr/>
          <p:nvPr/>
        </p:nvSpPr>
        <p:spPr>
          <a:xfrm>
            <a:off x="7453537" y="5715793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CAEDEFC-0D1A-4463-48C0-A31C2E82A4FF}"/>
              </a:ext>
            </a:extLst>
          </p:cNvPr>
          <p:cNvCxnSpPr>
            <a:stCxn id="100" idx="4"/>
            <a:endCxn id="55" idx="0"/>
          </p:cNvCxnSpPr>
          <p:nvPr/>
        </p:nvCxnSpPr>
        <p:spPr>
          <a:xfrm>
            <a:off x="6583259" y="5416887"/>
            <a:ext cx="1034665" cy="2989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7F1FAE6-AC35-5F50-07F8-FEBF30C74E17}"/>
              </a:ext>
            </a:extLst>
          </p:cNvPr>
          <p:cNvCxnSpPr>
            <a:stCxn id="99" idx="4"/>
            <a:endCxn id="55" idx="0"/>
          </p:cNvCxnSpPr>
          <p:nvPr/>
        </p:nvCxnSpPr>
        <p:spPr>
          <a:xfrm>
            <a:off x="5947950" y="5421695"/>
            <a:ext cx="1669974" cy="29409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B9242D0-2633-5C7B-D1A9-4BBAFE8BECE8}"/>
              </a:ext>
            </a:extLst>
          </p:cNvPr>
          <p:cNvCxnSpPr>
            <a:stCxn id="98" idx="4"/>
            <a:endCxn id="55" idx="0"/>
          </p:cNvCxnSpPr>
          <p:nvPr/>
        </p:nvCxnSpPr>
        <p:spPr>
          <a:xfrm>
            <a:off x="5312641" y="5416887"/>
            <a:ext cx="2305283" cy="2989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D9A800F-2C32-403C-2C1E-233B24DFD178}"/>
              </a:ext>
            </a:extLst>
          </p:cNvPr>
          <p:cNvCxnSpPr>
            <a:stCxn id="97" idx="4"/>
            <a:endCxn id="55" idx="0"/>
          </p:cNvCxnSpPr>
          <p:nvPr/>
        </p:nvCxnSpPr>
        <p:spPr>
          <a:xfrm>
            <a:off x="4677332" y="5416887"/>
            <a:ext cx="2940592" cy="2989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D3E3032-697B-A381-FD83-33CEB5C29F29}"/>
              </a:ext>
            </a:extLst>
          </p:cNvPr>
          <p:cNvCxnSpPr>
            <a:stCxn id="55" idx="4"/>
            <a:endCxn id="50" idx="0"/>
          </p:cNvCxnSpPr>
          <p:nvPr/>
        </p:nvCxnSpPr>
        <p:spPr>
          <a:xfrm>
            <a:off x="7617924" y="6044566"/>
            <a:ext cx="0" cy="26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5C040E2-804D-BA74-9017-03FE7FBB24E8}"/>
              </a:ext>
            </a:extLst>
          </p:cNvPr>
          <p:cNvSpPr txBox="1"/>
          <p:nvPr/>
        </p:nvSpPr>
        <p:spPr>
          <a:xfrm>
            <a:off x="2198312" y="513586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D2EEBD-AE91-6BB1-C5E5-571854FB2223}"/>
              </a:ext>
            </a:extLst>
          </p:cNvPr>
          <p:cNvSpPr txBox="1"/>
          <p:nvPr/>
        </p:nvSpPr>
        <p:spPr>
          <a:xfrm>
            <a:off x="3552014" y="3504919"/>
            <a:ext cx="443395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ResNet</a:t>
            </a:r>
            <a:endParaRPr kumimoji="1"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EE97274-A8FB-B3E0-747E-3E2E7B60C630}"/>
              </a:ext>
            </a:extLst>
          </p:cNvPr>
          <p:cNvSpPr/>
          <p:nvPr/>
        </p:nvSpPr>
        <p:spPr>
          <a:xfrm>
            <a:off x="6113160" y="4375633"/>
            <a:ext cx="1872813" cy="1758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下箭头 61">
            <a:extLst>
              <a:ext uri="{FF2B5EF4-FFF2-40B4-BE49-F238E27FC236}">
                <a16:creationId xmlns:a16="http://schemas.microsoft.com/office/drawing/2014/main" id="{0636E9BD-D620-ED58-EA76-82AD135EFC88}"/>
              </a:ext>
            </a:extLst>
          </p:cNvPr>
          <p:cNvSpPr/>
          <p:nvPr/>
        </p:nvSpPr>
        <p:spPr>
          <a:xfrm>
            <a:off x="6791464" y="3068938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DEDFE8-C8E3-C5D6-3584-AC35930CEE3A}"/>
              </a:ext>
            </a:extLst>
          </p:cNvPr>
          <p:cNvSpPr txBox="1"/>
          <p:nvPr/>
        </p:nvSpPr>
        <p:spPr>
          <a:xfrm>
            <a:off x="1401642" y="350818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 Extractor</a:t>
            </a:r>
            <a:endParaRPr kumimoji="1" lang="zh-CN" altLang="en-US" dirty="0"/>
          </a:p>
        </p:txBody>
      </p:sp>
      <p:sp>
        <p:nvSpPr>
          <p:cNvPr id="65" name="下箭头 64">
            <a:extLst>
              <a:ext uri="{FF2B5EF4-FFF2-40B4-BE49-F238E27FC236}">
                <a16:creationId xmlns:a16="http://schemas.microsoft.com/office/drawing/2014/main" id="{E82256DD-4F6C-BB90-2B5F-BD1B15C4BF0B}"/>
              </a:ext>
            </a:extLst>
          </p:cNvPr>
          <p:cNvSpPr/>
          <p:nvPr/>
        </p:nvSpPr>
        <p:spPr>
          <a:xfrm>
            <a:off x="6791464" y="3958849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下箭头 74">
            <a:extLst>
              <a:ext uri="{FF2B5EF4-FFF2-40B4-BE49-F238E27FC236}">
                <a16:creationId xmlns:a16="http://schemas.microsoft.com/office/drawing/2014/main" id="{E8EB9984-7BAF-110A-8A19-4E752BB95049}"/>
              </a:ext>
            </a:extLst>
          </p:cNvPr>
          <p:cNvSpPr/>
          <p:nvPr/>
        </p:nvSpPr>
        <p:spPr>
          <a:xfrm>
            <a:off x="6791464" y="4643410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下箭头 75">
            <a:extLst>
              <a:ext uri="{FF2B5EF4-FFF2-40B4-BE49-F238E27FC236}">
                <a16:creationId xmlns:a16="http://schemas.microsoft.com/office/drawing/2014/main" id="{63F2C444-7DE3-AE37-C277-B6D42784F056}"/>
              </a:ext>
            </a:extLst>
          </p:cNvPr>
          <p:cNvSpPr/>
          <p:nvPr/>
        </p:nvSpPr>
        <p:spPr>
          <a:xfrm rot="10800000">
            <a:off x="8341615" y="3504918"/>
            <a:ext cx="343402" cy="265618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5707890-74CF-C801-1AFA-6FD3F138576A}"/>
              </a:ext>
            </a:extLst>
          </p:cNvPr>
          <p:cNvSpPr txBox="1"/>
          <p:nvPr/>
        </p:nvSpPr>
        <p:spPr>
          <a:xfrm>
            <a:off x="8721370" y="464341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Back-prop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5DBDE8D-26B0-A92D-BE19-D6C51D872D5F}"/>
              </a:ext>
            </a:extLst>
          </p:cNvPr>
          <p:cNvSpPr txBox="1"/>
          <p:nvPr/>
        </p:nvSpPr>
        <p:spPr>
          <a:xfrm>
            <a:off x="8101383" y="347986"/>
            <a:ext cx="3910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Modify the classifier architecture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Fine-tune the model</a:t>
            </a:r>
          </a:p>
          <a:p>
            <a:r>
              <a:rPr kumimoji="1" lang="en-US" altLang="zh-CN" b="1" dirty="0"/>
              <a:t>only with samples from new classes</a:t>
            </a:r>
            <a:endParaRPr kumimoji="1" lang="zh-CN" altLang="en-US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58CBCC-7D4A-3DFB-D921-E5B7154E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59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EB0A0-86C9-B975-2CBD-3BA8AF5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2 (Fine-tuning)</a:t>
            </a:r>
            <a:endParaRPr kumimoji="1" lang="zh-CN" altLang="en-US" dirty="0"/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CFCE3C79-EC67-5003-5D39-9B891F08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249" y="1550668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6B54C12F-D662-D0A1-214E-046C9D55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248" y="2383286"/>
            <a:ext cx="662433" cy="6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文本框 133">
            <a:extLst>
              <a:ext uri="{FF2B5EF4-FFF2-40B4-BE49-F238E27FC236}">
                <a16:creationId xmlns:a16="http://schemas.microsoft.com/office/drawing/2014/main" id="{3D8836D4-DA48-B185-0E40-3FFB58C03878}"/>
              </a:ext>
            </a:extLst>
          </p:cNvPr>
          <p:cNvSpPr txBox="1"/>
          <p:nvPr/>
        </p:nvSpPr>
        <p:spPr>
          <a:xfrm>
            <a:off x="364097" y="4295160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 vector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5C040E2-804D-BA74-9017-03FE7FBB24E8}"/>
              </a:ext>
            </a:extLst>
          </p:cNvPr>
          <p:cNvSpPr txBox="1"/>
          <p:nvPr/>
        </p:nvSpPr>
        <p:spPr>
          <a:xfrm>
            <a:off x="1656094" y="515362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D2EEBD-AE91-6BB1-C5E5-571854FB2223}"/>
              </a:ext>
            </a:extLst>
          </p:cNvPr>
          <p:cNvSpPr txBox="1"/>
          <p:nvPr/>
        </p:nvSpPr>
        <p:spPr>
          <a:xfrm>
            <a:off x="3009796" y="3522675"/>
            <a:ext cx="443395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ResNet</a:t>
            </a:r>
            <a:endParaRPr kumimoji="1"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EE97274-A8FB-B3E0-747E-3E2E7B60C630}"/>
              </a:ext>
            </a:extLst>
          </p:cNvPr>
          <p:cNvSpPr/>
          <p:nvPr/>
        </p:nvSpPr>
        <p:spPr>
          <a:xfrm>
            <a:off x="5570942" y="4393389"/>
            <a:ext cx="1872813" cy="1758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下箭头 61">
            <a:extLst>
              <a:ext uri="{FF2B5EF4-FFF2-40B4-BE49-F238E27FC236}">
                <a16:creationId xmlns:a16="http://schemas.microsoft.com/office/drawing/2014/main" id="{0636E9BD-D620-ED58-EA76-82AD135EFC88}"/>
              </a:ext>
            </a:extLst>
          </p:cNvPr>
          <p:cNvSpPr/>
          <p:nvPr/>
        </p:nvSpPr>
        <p:spPr>
          <a:xfrm>
            <a:off x="6249246" y="3086694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DEDFE8-C8E3-C5D6-3584-AC35930CEE3A}"/>
              </a:ext>
            </a:extLst>
          </p:cNvPr>
          <p:cNvSpPr txBox="1"/>
          <p:nvPr/>
        </p:nvSpPr>
        <p:spPr>
          <a:xfrm>
            <a:off x="859424" y="3525938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 Extractor</a:t>
            </a:r>
            <a:endParaRPr kumimoji="1" lang="zh-CN" altLang="en-US" dirty="0"/>
          </a:p>
        </p:txBody>
      </p:sp>
      <p:sp>
        <p:nvSpPr>
          <p:cNvPr id="65" name="下箭头 64">
            <a:extLst>
              <a:ext uri="{FF2B5EF4-FFF2-40B4-BE49-F238E27FC236}">
                <a16:creationId xmlns:a16="http://schemas.microsoft.com/office/drawing/2014/main" id="{E82256DD-4F6C-BB90-2B5F-BD1B15C4BF0B}"/>
              </a:ext>
            </a:extLst>
          </p:cNvPr>
          <p:cNvSpPr/>
          <p:nvPr/>
        </p:nvSpPr>
        <p:spPr>
          <a:xfrm>
            <a:off x="6249246" y="3976605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下箭头 74">
            <a:extLst>
              <a:ext uri="{FF2B5EF4-FFF2-40B4-BE49-F238E27FC236}">
                <a16:creationId xmlns:a16="http://schemas.microsoft.com/office/drawing/2014/main" id="{E8EB9984-7BAF-110A-8A19-4E752BB95049}"/>
              </a:ext>
            </a:extLst>
          </p:cNvPr>
          <p:cNvSpPr/>
          <p:nvPr/>
        </p:nvSpPr>
        <p:spPr>
          <a:xfrm>
            <a:off x="6249246" y="4661166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881B6D-4DBA-6914-7081-CD2195E51FEC}"/>
              </a:ext>
            </a:extLst>
          </p:cNvPr>
          <p:cNvSpPr txBox="1"/>
          <p:nvPr/>
        </p:nvSpPr>
        <p:spPr>
          <a:xfrm>
            <a:off x="8385946" y="3368431"/>
            <a:ext cx="38860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6"/>
                </a:solidFill>
              </a:rPr>
              <a:t>Feature extractor weights changed</a:t>
            </a:r>
          </a:p>
          <a:p>
            <a:endParaRPr kumimoji="1" lang="en-US" altLang="zh-CN" b="1" dirty="0">
              <a:solidFill>
                <a:schemeClr val="accent6"/>
              </a:solidFill>
            </a:endParaRPr>
          </a:p>
          <a:p>
            <a:endParaRPr kumimoji="1" lang="en-US" altLang="zh-CN" b="1" dirty="0">
              <a:solidFill>
                <a:schemeClr val="accent6"/>
              </a:solidFill>
            </a:endParaRPr>
          </a:p>
          <a:p>
            <a:endParaRPr kumimoji="1" lang="en-US" altLang="zh-CN" b="1" dirty="0">
              <a:solidFill>
                <a:schemeClr val="accent6"/>
              </a:solidFill>
            </a:endParaRPr>
          </a:p>
          <a:p>
            <a:r>
              <a:rPr kumimoji="1" lang="en-US" altLang="zh-CN" b="1" dirty="0">
                <a:solidFill>
                  <a:schemeClr val="accent6"/>
                </a:solidFill>
              </a:rPr>
              <a:t>Bias towards newly learnt classes</a:t>
            </a:r>
            <a:endParaRPr kumimoji="1"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559492-E47D-311E-3EEB-23587F5C531C}"/>
              </a:ext>
            </a:extLst>
          </p:cNvPr>
          <p:cNvSpPr txBox="1"/>
          <p:nvPr/>
        </p:nvSpPr>
        <p:spPr>
          <a:xfrm>
            <a:off x="8006003" y="5471939"/>
            <a:ext cx="4100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Catastrophic forgetting!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52" name="下箭头 51">
            <a:extLst>
              <a:ext uri="{FF2B5EF4-FFF2-40B4-BE49-F238E27FC236}">
                <a16:creationId xmlns:a16="http://schemas.microsoft.com/office/drawing/2014/main" id="{470162A2-8278-E0F0-A8A2-201FC02D121F}"/>
              </a:ext>
            </a:extLst>
          </p:cNvPr>
          <p:cNvSpPr/>
          <p:nvPr/>
        </p:nvSpPr>
        <p:spPr>
          <a:xfrm>
            <a:off x="9914470" y="4855303"/>
            <a:ext cx="343402" cy="61663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7410D7F-8DE8-9655-5C83-3C319DA68F66}"/>
              </a:ext>
            </a:extLst>
          </p:cNvPr>
          <p:cNvSpPr txBox="1"/>
          <p:nvPr/>
        </p:nvSpPr>
        <p:spPr>
          <a:xfrm>
            <a:off x="8101383" y="1488367"/>
            <a:ext cx="3350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Quiz: </a:t>
            </a:r>
          </a:p>
          <a:p>
            <a:r>
              <a:rPr kumimoji="1" lang="en-US" altLang="zh-CN" dirty="0"/>
              <a:t>Accuracy on </a:t>
            </a:r>
            <a:r>
              <a:rPr kumimoji="1" lang="en-US" altLang="zh-CN" b="1" dirty="0"/>
              <a:t>old</a:t>
            </a:r>
            <a:r>
              <a:rPr kumimoji="1" lang="en-US" altLang="zh-CN" dirty="0"/>
              <a:t> classes would</a:t>
            </a:r>
          </a:p>
          <a:p>
            <a:r>
              <a:rPr kumimoji="1" lang="en-US" altLang="zh-CN" dirty="0"/>
              <a:t>A. Sustain</a:t>
            </a:r>
          </a:p>
          <a:p>
            <a:r>
              <a:rPr kumimoji="1" lang="en-US" altLang="zh-CN" dirty="0"/>
              <a:t>B. Decline</a:t>
            </a:r>
          </a:p>
          <a:p>
            <a:r>
              <a:rPr kumimoji="1" lang="en-US" altLang="zh-CN" dirty="0"/>
              <a:t>C. Improve</a:t>
            </a:r>
          </a:p>
          <a:p>
            <a:r>
              <a:rPr kumimoji="1" lang="en-US" altLang="zh-CN" dirty="0"/>
              <a:t>Reason?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67A4E8F-076E-5FCD-E249-FFD8495EE380}"/>
              </a:ext>
            </a:extLst>
          </p:cNvPr>
          <p:cNvSpPr txBox="1"/>
          <p:nvPr/>
        </p:nvSpPr>
        <p:spPr>
          <a:xfrm>
            <a:off x="8101383" y="347986"/>
            <a:ext cx="3910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Modify the classifier architecture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Fine-tune the model</a:t>
            </a:r>
          </a:p>
          <a:p>
            <a:r>
              <a:rPr kumimoji="1" lang="en-US" altLang="zh-CN" b="1" dirty="0"/>
              <a:t>only with samples from new classes</a:t>
            </a:r>
            <a:endParaRPr kumimoji="1" lang="zh-CN" altLang="en-US" b="1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0B9D4E23-76B4-7030-B4CC-F1624CFCAA91}"/>
              </a:ext>
            </a:extLst>
          </p:cNvPr>
          <p:cNvSpPr/>
          <p:nvPr/>
        </p:nvSpPr>
        <p:spPr>
          <a:xfrm>
            <a:off x="9914470" y="3798777"/>
            <a:ext cx="343402" cy="61663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67EB3C3-F8BF-5F7E-2BB0-DEF71E277E3A}"/>
              </a:ext>
            </a:extLst>
          </p:cNvPr>
          <p:cNvSpPr txBox="1"/>
          <p:nvPr/>
        </p:nvSpPr>
        <p:spPr>
          <a:xfrm>
            <a:off x="4303433" y="634427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A1B3827-0969-D2BA-C56B-02A9069444E3}"/>
              </a:ext>
            </a:extLst>
          </p:cNvPr>
          <p:cNvSpPr txBox="1"/>
          <p:nvPr/>
        </p:nvSpPr>
        <p:spPr>
          <a:xfrm>
            <a:off x="5395213" y="63442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9CC8BB0-04BF-4049-2239-DC2DCC52A088}"/>
              </a:ext>
            </a:extLst>
          </p:cNvPr>
          <p:cNvSpPr txBox="1"/>
          <p:nvPr/>
        </p:nvSpPr>
        <p:spPr>
          <a:xfrm>
            <a:off x="6697137" y="63425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horse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8EC84D3-EA20-F75E-4842-AD8B62AEA1C1}"/>
              </a:ext>
            </a:extLst>
          </p:cNvPr>
          <p:cNvSpPr/>
          <p:nvPr/>
        </p:nvSpPr>
        <p:spPr>
          <a:xfrm>
            <a:off x="3960208" y="5122427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7ED0FAB-8DD4-EFF6-A20C-08FEDDFD111A}"/>
              </a:ext>
            </a:extLst>
          </p:cNvPr>
          <p:cNvSpPr/>
          <p:nvPr/>
        </p:nvSpPr>
        <p:spPr>
          <a:xfrm>
            <a:off x="4595517" y="5122427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B4598FE-6E83-5DFC-66EC-E6FCB6D04A2F}"/>
              </a:ext>
            </a:extLst>
          </p:cNvPr>
          <p:cNvSpPr/>
          <p:nvPr/>
        </p:nvSpPr>
        <p:spPr>
          <a:xfrm>
            <a:off x="5230826" y="5127235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6F3B931-233C-28E7-E27E-2E343F52E173}"/>
              </a:ext>
            </a:extLst>
          </p:cNvPr>
          <p:cNvSpPr/>
          <p:nvPr/>
        </p:nvSpPr>
        <p:spPr>
          <a:xfrm>
            <a:off x="5866135" y="5122427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F47AADF8-E2C3-7D77-812E-9AF8F559A52F}"/>
              </a:ext>
            </a:extLst>
          </p:cNvPr>
          <p:cNvSpPr/>
          <p:nvPr/>
        </p:nvSpPr>
        <p:spPr>
          <a:xfrm>
            <a:off x="4378054" y="5755698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DEDBC695-30AD-330B-E54E-45EC7E1B58E8}"/>
              </a:ext>
            </a:extLst>
          </p:cNvPr>
          <p:cNvSpPr/>
          <p:nvPr/>
        </p:nvSpPr>
        <p:spPr>
          <a:xfrm>
            <a:off x="5522733" y="5755699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2EC7357-41C3-8DB5-9FAB-820BCB67F800}"/>
              </a:ext>
            </a:extLst>
          </p:cNvPr>
          <p:cNvCxnSpPr>
            <a:cxnSpLocks/>
            <a:stCxn id="68" idx="4"/>
            <a:endCxn id="72" idx="0"/>
          </p:cNvCxnSpPr>
          <p:nvPr/>
        </p:nvCxnSpPr>
        <p:spPr>
          <a:xfrm>
            <a:off x="4124595" y="5451200"/>
            <a:ext cx="417846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CFE32C0D-55C6-8D91-6ED7-2EB21176D48D}"/>
              </a:ext>
            </a:extLst>
          </p:cNvPr>
          <p:cNvCxnSpPr>
            <a:cxnSpLocks/>
            <a:stCxn id="68" idx="4"/>
            <a:endCxn id="73" idx="0"/>
          </p:cNvCxnSpPr>
          <p:nvPr/>
        </p:nvCxnSpPr>
        <p:spPr>
          <a:xfrm>
            <a:off x="4124595" y="5451200"/>
            <a:ext cx="1562525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03FABD7E-7B5C-B510-2DD4-23BC43D28626}"/>
              </a:ext>
            </a:extLst>
          </p:cNvPr>
          <p:cNvCxnSpPr>
            <a:stCxn id="69" idx="4"/>
            <a:endCxn id="72" idx="0"/>
          </p:cNvCxnSpPr>
          <p:nvPr/>
        </p:nvCxnSpPr>
        <p:spPr>
          <a:xfrm flipH="1">
            <a:off x="4542441" y="5451200"/>
            <a:ext cx="217463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2519C5D7-76A8-A0BE-F5E1-6DCC30BFD195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>
            <a:off x="4759904" y="5451200"/>
            <a:ext cx="927216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CE8B687F-A07F-781B-FF23-B26A8BF298D9}"/>
              </a:ext>
            </a:extLst>
          </p:cNvPr>
          <p:cNvCxnSpPr>
            <a:stCxn id="70" idx="4"/>
            <a:endCxn id="72" idx="0"/>
          </p:cNvCxnSpPr>
          <p:nvPr/>
        </p:nvCxnSpPr>
        <p:spPr>
          <a:xfrm flipH="1">
            <a:off x="4542441" y="5456008"/>
            <a:ext cx="852772" cy="29969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83F6CF80-70F4-CD58-7342-918C9F1299B5}"/>
              </a:ext>
            </a:extLst>
          </p:cNvPr>
          <p:cNvCxnSpPr>
            <a:stCxn id="70" idx="4"/>
            <a:endCxn id="73" idx="0"/>
          </p:cNvCxnSpPr>
          <p:nvPr/>
        </p:nvCxnSpPr>
        <p:spPr>
          <a:xfrm>
            <a:off x="5395213" y="5456008"/>
            <a:ext cx="291907" cy="29969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F0F8B8F-3BB9-F639-C67E-7910043DAFC7}"/>
              </a:ext>
            </a:extLst>
          </p:cNvPr>
          <p:cNvCxnSpPr>
            <a:stCxn id="71" idx="4"/>
            <a:endCxn id="72" idx="0"/>
          </p:cNvCxnSpPr>
          <p:nvPr/>
        </p:nvCxnSpPr>
        <p:spPr>
          <a:xfrm flipH="1">
            <a:off x="4542441" y="5451200"/>
            <a:ext cx="1488081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E2B1422E-DFC6-F688-4478-982BA0E2FF0F}"/>
              </a:ext>
            </a:extLst>
          </p:cNvPr>
          <p:cNvCxnSpPr>
            <a:stCxn id="71" idx="4"/>
            <a:endCxn id="73" idx="0"/>
          </p:cNvCxnSpPr>
          <p:nvPr/>
        </p:nvCxnSpPr>
        <p:spPr>
          <a:xfrm flipH="1">
            <a:off x="5687120" y="5451200"/>
            <a:ext cx="343402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7F29F23-5641-7B74-1D50-D25836033EFC}"/>
              </a:ext>
            </a:extLst>
          </p:cNvPr>
          <p:cNvCxnSpPr>
            <a:cxnSpLocks/>
            <a:stCxn id="72" idx="4"/>
            <a:endCxn id="57" idx="0"/>
          </p:cNvCxnSpPr>
          <p:nvPr/>
        </p:nvCxnSpPr>
        <p:spPr>
          <a:xfrm>
            <a:off x="4542441" y="6084471"/>
            <a:ext cx="0" cy="25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27BC40A0-0D28-40FE-5971-7883E0D7EBAF}"/>
              </a:ext>
            </a:extLst>
          </p:cNvPr>
          <p:cNvCxnSpPr>
            <a:cxnSpLocks/>
            <a:stCxn id="73" idx="4"/>
            <a:endCxn id="66" idx="0"/>
          </p:cNvCxnSpPr>
          <p:nvPr/>
        </p:nvCxnSpPr>
        <p:spPr>
          <a:xfrm>
            <a:off x="5687120" y="6084472"/>
            <a:ext cx="0" cy="25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C4FDACA5-59F1-AFB0-2789-5BF0AF633745}"/>
              </a:ext>
            </a:extLst>
          </p:cNvPr>
          <p:cNvSpPr/>
          <p:nvPr/>
        </p:nvSpPr>
        <p:spPr>
          <a:xfrm>
            <a:off x="6900800" y="5750106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C88A1401-2D5C-586F-18AB-D436E0BF1464}"/>
              </a:ext>
            </a:extLst>
          </p:cNvPr>
          <p:cNvCxnSpPr>
            <a:stCxn id="71" idx="4"/>
            <a:endCxn id="86" idx="0"/>
          </p:cNvCxnSpPr>
          <p:nvPr/>
        </p:nvCxnSpPr>
        <p:spPr>
          <a:xfrm>
            <a:off x="6030522" y="5451200"/>
            <a:ext cx="1034665" cy="2989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121FC024-22D7-FEC1-E0A8-0DDFA8913E1D}"/>
              </a:ext>
            </a:extLst>
          </p:cNvPr>
          <p:cNvCxnSpPr>
            <a:stCxn id="70" idx="4"/>
            <a:endCxn id="86" idx="0"/>
          </p:cNvCxnSpPr>
          <p:nvPr/>
        </p:nvCxnSpPr>
        <p:spPr>
          <a:xfrm>
            <a:off x="5395213" y="5456008"/>
            <a:ext cx="1669974" cy="29409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62B46F97-F105-DD25-C84A-B103EEF04650}"/>
              </a:ext>
            </a:extLst>
          </p:cNvPr>
          <p:cNvCxnSpPr>
            <a:stCxn id="69" idx="4"/>
            <a:endCxn id="86" idx="0"/>
          </p:cNvCxnSpPr>
          <p:nvPr/>
        </p:nvCxnSpPr>
        <p:spPr>
          <a:xfrm>
            <a:off x="4759904" y="5451200"/>
            <a:ext cx="2305283" cy="2989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63137293-F8F3-FF5B-4109-439A1B9B3E7B}"/>
              </a:ext>
            </a:extLst>
          </p:cNvPr>
          <p:cNvCxnSpPr>
            <a:stCxn id="68" idx="4"/>
            <a:endCxn id="86" idx="0"/>
          </p:cNvCxnSpPr>
          <p:nvPr/>
        </p:nvCxnSpPr>
        <p:spPr>
          <a:xfrm>
            <a:off x="4124595" y="5451200"/>
            <a:ext cx="2940592" cy="2989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9464A26-7071-6A7B-F6C2-D87FF01A0CF4}"/>
              </a:ext>
            </a:extLst>
          </p:cNvPr>
          <p:cNvCxnSpPr>
            <a:stCxn id="86" idx="4"/>
            <a:endCxn id="67" idx="0"/>
          </p:cNvCxnSpPr>
          <p:nvPr/>
        </p:nvCxnSpPr>
        <p:spPr>
          <a:xfrm>
            <a:off x="7065187" y="6078879"/>
            <a:ext cx="0" cy="26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38C79-AC5E-AEA0-E0AA-5C4EF62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66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3" grpId="0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EB0A0-86C9-B975-2CBD-3BA8AF5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3 (Fixed representation)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E53D304-11D6-BC13-2EC5-34CB9A66CF38}"/>
              </a:ext>
            </a:extLst>
          </p:cNvPr>
          <p:cNvSpPr txBox="1"/>
          <p:nvPr/>
        </p:nvSpPr>
        <p:spPr>
          <a:xfrm>
            <a:off x="4208100" y="630108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79B5F86-3FA3-4B72-D4AC-4DFC56AEAB92}"/>
              </a:ext>
            </a:extLst>
          </p:cNvPr>
          <p:cNvSpPr txBox="1"/>
          <p:nvPr/>
        </p:nvSpPr>
        <p:spPr>
          <a:xfrm>
            <a:off x="5299880" y="63010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CFCE3C79-EC67-5003-5D39-9B891F08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97" y="1524034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6B54C12F-D662-D0A1-214E-046C9D55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96" y="2356652"/>
            <a:ext cx="662433" cy="6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EF0F20CB-D989-1620-A041-B2B4C4BC4502}"/>
              </a:ext>
            </a:extLst>
          </p:cNvPr>
          <p:cNvSpPr txBox="1"/>
          <p:nvPr/>
        </p:nvSpPr>
        <p:spPr>
          <a:xfrm>
            <a:off x="6601804" y="62993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horse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155313E-FBD4-AA9E-3979-5D524B63C016}"/>
              </a:ext>
            </a:extLst>
          </p:cNvPr>
          <p:cNvSpPr/>
          <p:nvPr/>
        </p:nvSpPr>
        <p:spPr>
          <a:xfrm>
            <a:off x="3864875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E575934-F52B-467D-0CD1-4ABF8B21FF71}"/>
              </a:ext>
            </a:extLst>
          </p:cNvPr>
          <p:cNvSpPr/>
          <p:nvPr/>
        </p:nvSpPr>
        <p:spPr>
          <a:xfrm>
            <a:off x="4500184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9BEB99C-629B-83CE-824E-0DF2B43A9AA1}"/>
              </a:ext>
            </a:extLst>
          </p:cNvPr>
          <p:cNvSpPr/>
          <p:nvPr/>
        </p:nvSpPr>
        <p:spPr>
          <a:xfrm>
            <a:off x="5135493" y="5084044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4938E6-210D-9032-964F-D0C5034C3E16}"/>
              </a:ext>
            </a:extLst>
          </p:cNvPr>
          <p:cNvSpPr/>
          <p:nvPr/>
        </p:nvSpPr>
        <p:spPr>
          <a:xfrm>
            <a:off x="5770802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3198D2-8664-9380-ACD3-0B1094705336}"/>
              </a:ext>
            </a:extLst>
          </p:cNvPr>
          <p:cNvSpPr/>
          <p:nvPr/>
        </p:nvSpPr>
        <p:spPr>
          <a:xfrm>
            <a:off x="4282721" y="5712507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D7B8EAB6-4257-56EA-4E2F-A79BB741E538}"/>
              </a:ext>
            </a:extLst>
          </p:cNvPr>
          <p:cNvSpPr/>
          <p:nvPr/>
        </p:nvSpPr>
        <p:spPr>
          <a:xfrm>
            <a:off x="5427400" y="5712508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C221B839-F1CF-67FE-2FC3-225D7A63CE5D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4029262" y="5408009"/>
            <a:ext cx="417846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6C2169B-3E70-9F2D-14DE-E18AB219CF33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>
            <a:off x="4029262" y="5408009"/>
            <a:ext cx="1562525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55549E2-AC1D-E3B3-6772-C09D60B3BFA9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4447108" y="5408009"/>
            <a:ext cx="217463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DDDB1D0-E694-B2ED-2201-0A5674829FF6}"/>
              </a:ext>
            </a:extLst>
          </p:cNvPr>
          <p:cNvCxnSpPr>
            <a:cxnSpLocks/>
            <a:stCxn id="98" idx="4"/>
            <a:endCxn id="102" idx="0"/>
          </p:cNvCxnSpPr>
          <p:nvPr/>
        </p:nvCxnSpPr>
        <p:spPr>
          <a:xfrm>
            <a:off x="4664571" y="5408009"/>
            <a:ext cx="927216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F9F7657-AF62-4C8F-627F-E197A65043D9}"/>
              </a:ext>
            </a:extLst>
          </p:cNvPr>
          <p:cNvCxnSpPr>
            <a:stCxn id="99" idx="4"/>
            <a:endCxn id="101" idx="0"/>
          </p:cNvCxnSpPr>
          <p:nvPr/>
        </p:nvCxnSpPr>
        <p:spPr>
          <a:xfrm flipH="1">
            <a:off x="4447108" y="5412817"/>
            <a:ext cx="852772" cy="29969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6B716D46-0F43-BDCD-A1EC-AFC6B78BF0C0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299880" y="5412817"/>
            <a:ext cx="291907" cy="29969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26CB7C0-A1F5-992A-7105-5CFB013CB066}"/>
              </a:ext>
            </a:extLst>
          </p:cNvPr>
          <p:cNvCxnSpPr>
            <a:stCxn id="100" idx="4"/>
            <a:endCxn id="101" idx="0"/>
          </p:cNvCxnSpPr>
          <p:nvPr/>
        </p:nvCxnSpPr>
        <p:spPr>
          <a:xfrm flipH="1">
            <a:off x="4447108" y="5408009"/>
            <a:ext cx="1488081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9D2DC810-8C82-A373-5893-2AAB8B5058E2}"/>
              </a:ext>
            </a:extLst>
          </p:cNvPr>
          <p:cNvCxnSpPr>
            <a:stCxn id="100" idx="4"/>
            <a:endCxn id="102" idx="0"/>
          </p:cNvCxnSpPr>
          <p:nvPr/>
        </p:nvCxnSpPr>
        <p:spPr>
          <a:xfrm flipH="1">
            <a:off x="5591787" y="5408009"/>
            <a:ext cx="343402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91A32A4-DADA-E939-BFF9-68C6E5093B47}"/>
              </a:ext>
            </a:extLst>
          </p:cNvPr>
          <p:cNvCxnSpPr>
            <a:cxnSpLocks/>
            <a:stCxn id="101" idx="4"/>
            <a:endCxn id="42" idx="0"/>
          </p:cNvCxnSpPr>
          <p:nvPr/>
        </p:nvCxnSpPr>
        <p:spPr>
          <a:xfrm>
            <a:off x="4447108" y="6041280"/>
            <a:ext cx="0" cy="25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2F2795B5-CE51-FB19-118E-C3AD9C09A035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5591787" y="6041281"/>
            <a:ext cx="0" cy="25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D8836D4-DA48-B185-0E40-3FFB58C03878}"/>
              </a:ext>
            </a:extLst>
          </p:cNvPr>
          <p:cNvSpPr txBox="1"/>
          <p:nvPr/>
        </p:nvSpPr>
        <p:spPr>
          <a:xfrm>
            <a:off x="258245" y="426852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 vector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E9230F2-BED7-2681-183D-CE58DA27F9FD}"/>
              </a:ext>
            </a:extLst>
          </p:cNvPr>
          <p:cNvSpPr/>
          <p:nvPr/>
        </p:nvSpPr>
        <p:spPr>
          <a:xfrm>
            <a:off x="6805467" y="5706915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CAEDEFC-0D1A-4463-48C0-A31C2E82A4FF}"/>
              </a:ext>
            </a:extLst>
          </p:cNvPr>
          <p:cNvCxnSpPr>
            <a:stCxn id="100" idx="4"/>
            <a:endCxn id="55" idx="0"/>
          </p:cNvCxnSpPr>
          <p:nvPr/>
        </p:nvCxnSpPr>
        <p:spPr>
          <a:xfrm>
            <a:off x="5935189" y="5408009"/>
            <a:ext cx="1034665" cy="29890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7F1FAE6-AC35-5F50-07F8-FEBF30C74E17}"/>
              </a:ext>
            </a:extLst>
          </p:cNvPr>
          <p:cNvCxnSpPr>
            <a:stCxn id="99" idx="4"/>
            <a:endCxn id="55" idx="0"/>
          </p:cNvCxnSpPr>
          <p:nvPr/>
        </p:nvCxnSpPr>
        <p:spPr>
          <a:xfrm>
            <a:off x="5299880" y="5412817"/>
            <a:ext cx="1669974" cy="2940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B9242D0-2633-5C7B-D1A9-4BBAFE8BECE8}"/>
              </a:ext>
            </a:extLst>
          </p:cNvPr>
          <p:cNvCxnSpPr>
            <a:stCxn id="98" idx="4"/>
            <a:endCxn id="55" idx="0"/>
          </p:cNvCxnSpPr>
          <p:nvPr/>
        </p:nvCxnSpPr>
        <p:spPr>
          <a:xfrm>
            <a:off x="4664571" y="5408009"/>
            <a:ext cx="2305283" cy="29890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D9A800F-2C32-403C-2C1E-233B24DFD178}"/>
              </a:ext>
            </a:extLst>
          </p:cNvPr>
          <p:cNvCxnSpPr>
            <a:stCxn id="97" idx="4"/>
            <a:endCxn id="55" idx="0"/>
          </p:cNvCxnSpPr>
          <p:nvPr/>
        </p:nvCxnSpPr>
        <p:spPr>
          <a:xfrm>
            <a:off x="4029262" y="5408009"/>
            <a:ext cx="2940592" cy="29890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D3E3032-697B-A381-FD83-33CEB5C29F29}"/>
              </a:ext>
            </a:extLst>
          </p:cNvPr>
          <p:cNvCxnSpPr>
            <a:stCxn id="55" idx="4"/>
            <a:endCxn id="50" idx="0"/>
          </p:cNvCxnSpPr>
          <p:nvPr/>
        </p:nvCxnSpPr>
        <p:spPr>
          <a:xfrm>
            <a:off x="6969854" y="6035688"/>
            <a:ext cx="0" cy="26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5C040E2-804D-BA74-9017-03FE7FBB24E8}"/>
              </a:ext>
            </a:extLst>
          </p:cNvPr>
          <p:cNvSpPr txBox="1"/>
          <p:nvPr/>
        </p:nvSpPr>
        <p:spPr>
          <a:xfrm>
            <a:off x="1550242" y="512698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D2EEBD-AE91-6BB1-C5E5-571854FB2223}"/>
              </a:ext>
            </a:extLst>
          </p:cNvPr>
          <p:cNvSpPr txBox="1"/>
          <p:nvPr/>
        </p:nvSpPr>
        <p:spPr>
          <a:xfrm>
            <a:off x="2903944" y="3496041"/>
            <a:ext cx="443395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ResNet</a:t>
            </a:r>
            <a:endParaRPr kumimoji="1"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EE97274-A8FB-B3E0-747E-3E2E7B60C630}"/>
              </a:ext>
            </a:extLst>
          </p:cNvPr>
          <p:cNvSpPr/>
          <p:nvPr/>
        </p:nvSpPr>
        <p:spPr>
          <a:xfrm>
            <a:off x="5465090" y="4366755"/>
            <a:ext cx="1872813" cy="17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下箭头 61">
            <a:extLst>
              <a:ext uri="{FF2B5EF4-FFF2-40B4-BE49-F238E27FC236}">
                <a16:creationId xmlns:a16="http://schemas.microsoft.com/office/drawing/2014/main" id="{0636E9BD-D620-ED58-EA76-82AD135EFC88}"/>
              </a:ext>
            </a:extLst>
          </p:cNvPr>
          <p:cNvSpPr/>
          <p:nvPr/>
        </p:nvSpPr>
        <p:spPr>
          <a:xfrm>
            <a:off x="6143394" y="3060060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DEDFE8-C8E3-C5D6-3584-AC35930CEE3A}"/>
              </a:ext>
            </a:extLst>
          </p:cNvPr>
          <p:cNvSpPr txBox="1"/>
          <p:nvPr/>
        </p:nvSpPr>
        <p:spPr>
          <a:xfrm>
            <a:off x="753572" y="349930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 Extractor</a:t>
            </a:r>
            <a:endParaRPr kumimoji="1" lang="zh-CN" altLang="en-US" dirty="0"/>
          </a:p>
        </p:txBody>
      </p:sp>
      <p:sp>
        <p:nvSpPr>
          <p:cNvPr id="65" name="下箭头 64">
            <a:extLst>
              <a:ext uri="{FF2B5EF4-FFF2-40B4-BE49-F238E27FC236}">
                <a16:creationId xmlns:a16="http://schemas.microsoft.com/office/drawing/2014/main" id="{E82256DD-4F6C-BB90-2B5F-BD1B15C4BF0B}"/>
              </a:ext>
            </a:extLst>
          </p:cNvPr>
          <p:cNvSpPr/>
          <p:nvPr/>
        </p:nvSpPr>
        <p:spPr>
          <a:xfrm>
            <a:off x="6143394" y="3949971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75" name="下箭头 74">
            <a:extLst>
              <a:ext uri="{FF2B5EF4-FFF2-40B4-BE49-F238E27FC236}">
                <a16:creationId xmlns:a16="http://schemas.microsoft.com/office/drawing/2014/main" id="{E8EB9984-7BAF-110A-8A19-4E752BB95049}"/>
              </a:ext>
            </a:extLst>
          </p:cNvPr>
          <p:cNvSpPr/>
          <p:nvPr/>
        </p:nvSpPr>
        <p:spPr>
          <a:xfrm>
            <a:off x="6143394" y="4634532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70C77199-1125-3999-986E-F0FCCF27F649}"/>
              </a:ext>
            </a:extLst>
          </p:cNvPr>
          <p:cNvSpPr/>
          <p:nvPr/>
        </p:nvSpPr>
        <p:spPr>
          <a:xfrm>
            <a:off x="2734322" y="3420546"/>
            <a:ext cx="4767309" cy="161813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C6CCA9-ECF8-3FDC-E335-055B2B65E47F}"/>
              </a:ext>
            </a:extLst>
          </p:cNvPr>
          <p:cNvSpPr txBox="1"/>
          <p:nvPr/>
        </p:nvSpPr>
        <p:spPr>
          <a:xfrm>
            <a:off x="7482056" y="93860"/>
            <a:ext cx="4709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u="sng" dirty="0"/>
              <a:t>Freeze</a:t>
            </a:r>
            <a:r>
              <a:rPr kumimoji="1" lang="en-US" altLang="zh-CN" dirty="0"/>
              <a:t> the parameters of feature extractor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Only train </a:t>
            </a:r>
            <a:r>
              <a:rPr kumimoji="1" lang="en-US" altLang="zh-CN" u="sng" dirty="0"/>
              <a:t>classifier weights</a:t>
            </a:r>
            <a:r>
              <a:rPr kumimoji="1" lang="en-US" altLang="zh-CN" dirty="0"/>
              <a:t> of new classes</a:t>
            </a:r>
            <a:endParaRPr kumimoji="1" lang="zh-CN" altLang="en-US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5DE6607F-5500-B96A-CF5F-FE327FB771D5}"/>
              </a:ext>
            </a:extLst>
          </p:cNvPr>
          <p:cNvSpPr/>
          <p:nvPr/>
        </p:nvSpPr>
        <p:spPr>
          <a:xfrm rot="10800000">
            <a:off x="7440776" y="5079236"/>
            <a:ext cx="343402" cy="159452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239AD12-49DD-08D4-6887-D6F7674D04D6}"/>
              </a:ext>
            </a:extLst>
          </p:cNvPr>
          <p:cNvSpPr txBox="1"/>
          <p:nvPr/>
        </p:nvSpPr>
        <p:spPr>
          <a:xfrm>
            <a:off x="7732683" y="570691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Back-prop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7E15C4-FEB5-CED4-5DB5-8D763857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2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50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34" grpId="0"/>
      <p:bldP spid="55" grpId="0" animBg="1"/>
      <p:bldP spid="43" grpId="0"/>
      <p:bldP spid="59" grpId="0" animBg="1"/>
      <p:bldP spid="60" grpId="0" animBg="1"/>
      <p:bldP spid="62" grpId="0" animBg="1"/>
      <p:bldP spid="63" grpId="0"/>
      <p:bldP spid="65" grpId="0" animBg="1"/>
      <p:bldP spid="75" grpId="0" animBg="1"/>
      <p:bldP spid="51" grpId="0" animBg="1"/>
      <p:bldP spid="5" grpId="0"/>
      <p:bldP spid="56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EB0A0-86C9-B975-2CBD-3BA8AF5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3 (Fixed representation)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E53D304-11D6-BC13-2EC5-34CB9A66CF38}"/>
              </a:ext>
            </a:extLst>
          </p:cNvPr>
          <p:cNvSpPr txBox="1"/>
          <p:nvPr/>
        </p:nvSpPr>
        <p:spPr>
          <a:xfrm>
            <a:off x="4208100" y="630108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79B5F86-3FA3-4B72-D4AC-4DFC56AEAB92}"/>
              </a:ext>
            </a:extLst>
          </p:cNvPr>
          <p:cNvSpPr txBox="1"/>
          <p:nvPr/>
        </p:nvSpPr>
        <p:spPr>
          <a:xfrm>
            <a:off x="5299880" y="63010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CFCE3C79-EC67-5003-5D39-9B891F08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97" y="1524034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6B54C12F-D662-D0A1-214E-046C9D55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96" y="2356652"/>
            <a:ext cx="662433" cy="6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EF0F20CB-D989-1620-A041-B2B4C4BC4502}"/>
              </a:ext>
            </a:extLst>
          </p:cNvPr>
          <p:cNvSpPr txBox="1"/>
          <p:nvPr/>
        </p:nvSpPr>
        <p:spPr>
          <a:xfrm>
            <a:off x="6601804" y="62993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horse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155313E-FBD4-AA9E-3979-5D524B63C016}"/>
              </a:ext>
            </a:extLst>
          </p:cNvPr>
          <p:cNvSpPr/>
          <p:nvPr/>
        </p:nvSpPr>
        <p:spPr>
          <a:xfrm>
            <a:off x="3864875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E575934-F52B-467D-0CD1-4ABF8B21FF71}"/>
              </a:ext>
            </a:extLst>
          </p:cNvPr>
          <p:cNvSpPr/>
          <p:nvPr/>
        </p:nvSpPr>
        <p:spPr>
          <a:xfrm>
            <a:off x="4500184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9BEB99C-629B-83CE-824E-0DF2B43A9AA1}"/>
              </a:ext>
            </a:extLst>
          </p:cNvPr>
          <p:cNvSpPr/>
          <p:nvPr/>
        </p:nvSpPr>
        <p:spPr>
          <a:xfrm>
            <a:off x="5135493" y="5084044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4938E6-210D-9032-964F-D0C5034C3E16}"/>
              </a:ext>
            </a:extLst>
          </p:cNvPr>
          <p:cNvSpPr/>
          <p:nvPr/>
        </p:nvSpPr>
        <p:spPr>
          <a:xfrm>
            <a:off x="5770802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3198D2-8664-9380-ACD3-0B1094705336}"/>
              </a:ext>
            </a:extLst>
          </p:cNvPr>
          <p:cNvSpPr/>
          <p:nvPr/>
        </p:nvSpPr>
        <p:spPr>
          <a:xfrm>
            <a:off x="4282721" y="5712507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D7B8EAB6-4257-56EA-4E2F-A79BB741E538}"/>
              </a:ext>
            </a:extLst>
          </p:cNvPr>
          <p:cNvSpPr/>
          <p:nvPr/>
        </p:nvSpPr>
        <p:spPr>
          <a:xfrm>
            <a:off x="5427400" y="5712508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C221B839-F1CF-67FE-2FC3-225D7A63CE5D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4029262" y="5408009"/>
            <a:ext cx="417846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6C2169B-3E70-9F2D-14DE-E18AB219CF33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>
            <a:off x="4029262" y="5408009"/>
            <a:ext cx="1562525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55549E2-AC1D-E3B3-6772-C09D60B3BFA9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4447108" y="5408009"/>
            <a:ext cx="217463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DDDB1D0-E694-B2ED-2201-0A5674829FF6}"/>
              </a:ext>
            </a:extLst>
          </p:cNvPr>
          <p:cNvCxnSpPr>
            <a:cxnSpLocks/>
            <a:stCxn id="98" idx="4"/>
            <a:endCxn id="102" idx="0"/>
          </p:cNvCxnSpPr>
          <p:nvPr/>
        </p:nvCxnSpPr>
        <p:spPr>
          <a:xfrm>
            <a:off x="4664571" y="5408009"/>
            <a:ext cx="927216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F9F7657-AF62-4C8F-627F-E197A65043D9}"/>
              </a:ext>
            </a:extLst>
          </p:cNvPr>
          <p:cNvCxnSpPr>
            <a:stCxn id="99" idx="4"/>
            <a:endCxn id="101" idx="0"/>
          </p:cNvCxnSpPr>
          <p:nvPr/>
        </p:nvCxnSpPr>
        <p:spPr>
          <a:xfrm flipH="1">
            <a:off x="4447108" y="5412817"/>
            <a:ext cx="852772" cy="29969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6B716D46-0F43-BDCD-A1EC-AFC6B78BF0C0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299880" y="5412817"/>
            <a:ext cx="291907" cy="29969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26CB7C0-A1F5-992A-7105-5CFB013CB066}"/>
              </a:ext>
            </a:extLst>
          </p:cNvPr>
          <p:cNvCxnSpPr>
            <a:stCxn id="100" idx="4"/>
            <a:endCxn id="101" idx="0"/>
          </p:cNvCxnSpPr>
          <p:nvPr/>
        </p:nvCxnSpPr>
        <p:spPr>
          <a:xfrm flipH="1">
            <a:off x="4447108" y="5408009"/>
            <a:ext cx="1488081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9D2DC810-8C82-A373-5893-2AAB8B5058E2}"/>
              </a:ext>
            </a:extLst>
          </p:cNvPr>
          <p:cNvCxnSpPr>
            <a:stCxn id="100" idx="4"/>
            <a:endCxn id="102" idx="0"/>
          </p:cNvCxnSpPr>
          <p:nvPr/>
        </p:nvCxnSpPr>
        <p:spPr>
          <a:xfrm flipH="1">
            <a:off x="5591787" y="5408009"/>
            <a:ext cx="343402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91A32A4-DADA-E939-BFF9-68C6E5093B47}"/>
              </a:ext>
            </a:extLst>
          </p:cNvPr>
          <p:cNvCxnSpPr>
            <a:cxnSpLocks/>
            <a:stCxn id="101" idx="4"/>
            <a:endCxn id="42" idx="0"/>
          </p:cNvCxnSpPr>
          <p:nvPr/>
        </p:nvCxnSpPr>
        <p:spPr>
          <a:xfrm>
            <a:off x="4447108" y="6041280"/>
            <a:ext cx="0" cy="25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2F2795B5-CE51-FB19-118E-C3AD9C09A035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5591787" y="6041281"/>
            <a:ext cx="0" cy="25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D8836D4-DA48-B185-0E40-3FFB58C03878}"/>
              </a:ext>
            </a:extLst>
          </p:cNvPr>
          <p:cNvSpPr txBox="1"/>
          <p:nvPr/>
        </p:nvSpPr>
        <p:spPr>
          <a:xfrm>
            <a:off x="258245" y="426852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 vector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E9230F2-BED7-2681-183D-CE58DA27F9FD}"/>
              </a:ext>
            </a:extLst>
          </p:cNvPr>
          <p:cNvSpPr/>
          <p:nvPr/>
        </p:nvSpPr>
        <p:spPr>
          <a:xfrm>
            <a:off x="6805467" y="5706915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CAEDEFC-0D1A-4463-48C0-A31C2E82A4FF}"/>
              </a:ext>
            </a:extLst>
          </p:cNvPr>
          <p:cNvCxnSpPr>
            <a:stCxn id="100" idx="4"/>
            <a:endCxn id="55" idx="0"/>
          </p:cNvCxnSpPr>
          <p:nvPr/>
        </p:nvCxnSpPr>
        <p:spPr>
          <a:xfrm>
            <a:off x="5935189" y="5408009"/>
            <a:ext cx="1034665" cy="2989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7F1FAE6-AC35-5F50-07F8-FEBF30C74E17}"/>
              </a:ext>
            </a:extLst>
          </p:cNvPr>
          <p:cNvCxnSpPr>
            <a:stCxn id="99" idx="4"/>
            <a:endCxn id="55" idx="0"/>
          </p:cNvCxnSpPr>
          <p:nvPr/>
        </p:nvCxnSpPr>
        <p:spPr>
          <a:xfrm>
            <a:off x="5299880" y="5412817"/>
            <a:ext cx="1669974" cy="29409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B9242D0-2633-5C7B-D1A9-4BBAFE8BECE8}"/>
              </a:ext>
            </a:extLst>
          </p:cNvPr>
          <p:cNvCxnSpPr>
            <a:stCxn id="98" idx="4"/>
            <a:endCxn id="55" idx="0"/>
          </p:cNvCxnSpPr>
          <p:nvPr/>
        </p:nvCxnSpPr>
        <p:spPr>
          <a:xfrm>
            <a:off x="4664571" y="5408009"/>
            <a:ext cx="2305283" cy="2989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D9A800F-2C32-403C-2C1E-233B24DFD178}"/>
              </a:ext>
            </a:extLst>
          </p:cNvPr>
          <p:cNvCxnSpPr>
            <a:stCxn id="97" idx="4"/>
            <a:endCxn id="55" idx="0"/>
          </p:cNvCxnSpPr>
          <p:nvPr/>
        </p:nvCxnSpPr>
        <p:spPr>
          <a:xfrm>
            <a:off x="4029262" y="5408009"/>
            <a:ext cx="2940592" cy="2989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D3E3032-697B-A381-FD83-33CEB5C29F29}"/>
              </a:ext>
            </a:extLst>
          </p:cNvPr>
          <p:cNvCxnSpPr>
            <a:stCxn id="55" idx="4"/>
            <a:endCxn id="50" idx="0"/>
          </p:cNvCxnSpPr>
          <p:nvPr/>
        </p:nvCxnSpPr>
        <p:spPr>
          <a:xfrm>
            <a:off x="6969854" y="6035688"/>
            <a:ext cx="0" cy="26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5C040E2-804D-BA74-9017-03FE7FBB24E8}"/>
              </a:ext>
            </a:extLst>
          </p:cNvPr>
          <p:cNvSpPr txBox="1"/>
          <p:nvPr/>
        </p:nvSpPr>
        <p:spPr>
          <a:xfrm>
            <a:off x="1550242" y="512698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D2EEBD-AE91-6BB1-C5E5-571854FB2223}"/>
              </a:ext>
            </a:extLst>
          </p:cNvPr>
          <p:cNvSpPr txBox="1"/>
          <p:nvPr/>
        </p:nvSpPr>
        <p:spPr>
          <a:xfrm>
            <a:off x="2903944" y="3496041"/>
            <a:ext cx="443395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ResNet</a:t>
            </a:r>
            <a:endParaRPr kumimoji="1"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EE97274-A8FB-B3E0-747E-3E2E7B60C630}"/>
              </a:ext>
            </a:extLst>
          </p:cNvPr>
          <p:cNvSpPr/>
          <p:nvPr/>
        </p:nvSpPr>
        <p:spPr>
          <a:xfrm>
            <a:off x="5465090" y="4366755"/>
            <a:ext cx="1872813" cy="17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下箭头 61">
            <a:extLst>
              <a:ext uri="{FF2B5EF4-FFF2-40B4-BE49-F238E27FC236}">
                <a16:creationId xmlns:a16="http://schemas.microsoft.com/office/drawing/2014/main" id="{0636E9BD-D620-ED58-EA76-82AD135EFC88}"/>
              </a:ext>
            </a:extLst>
          </p:cNvPr>
          <p:cNvSpPr/>
          <p:nvPr/>
        </p:nvSpPr>
        <p:spPr>
          <a:xfrm>
            <a:off x="6143394" y="3060060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DEDFE8-C8E3-C5D6-3584-AC35930CEE3A}"/>
              </a:ext>
            </a:extLst>
          </p:cNvPr>
          <p:cNvSpPr txBox="1"/>
          <p:nvPr/>
        </p:nvSpPr>
        <p:spPr>
          <a:xfrm>
            <a:off x="753572" y="349930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 Extractor</a:t>
            </a:r>
            <a:endParaRPr kumimoji="1" lang="zh-CN" altLang="en-US" dirty="0"/>
          </a:p>
        </p:txBody>
      </p:sp>
      <p:sp>
        <p:nvSpPr>
          <p:cNvPr id="65" name="下箭头 64">
            <a:extLst>
              <a:ext uri="{FF2B5EF4-FFF2-40B4-BE49-F238E27FC236}">
                <a16:creationId xmlns:a16="http://schemas.microsoft.com/office/drawing/2014/main" id="{E82256DD-4F6C-BB90-2B5F-BD1B15C4BF0B}"/>
              </a:ext>
            </a:extLst>
          </p:cNvPr>
          <p:cNvSpPr/>
          <p:nvPr/>
        </p:nvSpPr>
        <p:spPr>
          <a:xfrm>
            <a:off x="6143394" y="3949971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75" name="下箭头 74">
            <a:extLst>
              <a:ext uri="{FF2B5EF4-FFF2-40B4-BE49-F238E27FC236}">
                <a16:creationId xmlns:a16="http://schemas.microsoft.com/office/drawing/2014/main" id="{E8EB9984-7BAF-110A-8A19-4E752BB95049}"/>
              </a:ext>
            </a:extLst>
          </p:cNvPr>
          <p:cNvSpPr/>
          <p:nvPr/>
        </p:nvSpPr>
        <p:spPr>
          <a:xfrm>
            <a:off x="6143394" y="4634532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70C77199-1125-3999-986E-F0FCCF27F649}"/>
              </a:ext>
            </a:extLst>
          </p:cNvPr>
          <p:cNvSpPr/>
          <p:nvPr/>
        </p:nvSpPr>
        <p:spPr>
          <a:xfrm>
            <a:off x="2734322" y="3420546"/>
            <a:ext cx="4767309" cy="161813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C6CCA9-ECF8-3FDC-E335-055B2B65E47F}"/>
              </a:ext>
            </a:extLst>
          </p:cNvPr>
          <p:cNvSpPr txBox="1"/>
          <p:nvPr/>
        </p:nvSpPr>
        <p:spPr>
          <a:xfrm>
            <a:off x="7482056" y="93860"/>
            <a:ext cx="4709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u="sng" dirty="0"/>
              <a:t>Freeze</a:t>
            </a:r>
            <a:r>
              <a:rPr kumimoji="1" lang="en-US" altLang="zh-CN" dirty="0"/>
              <a:t> the parameters of feature extractor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Only train </a:t>
            </a:r>
            <a:r>
              <a:rPr kumimoji="1" lang="en-US" altLang="zh-CN" u="sng" dirty="0"/>
              <a:t>classifier weights</a:t>
            </a:r>
            <a:r>
              <a:rPr kumimoji="1" lang="en-US" altLang="zh-CN" dirty="0"/>
              <a:t> of new classes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F87A009-C144-16E1-7B9F-392818A92D67}"/>
              </a:ext>
            </a:extLst>
          </p:cNvPr>
          <p:cNvSpPr txBox="1"/>
          <p:nvPr/>
        </p:nvSpPr>
        <p:spPr>
          <a:xfrm>
            <a:off x="7944377" y="4111325"/>
            <a:ext cx="42963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Unsatisfying 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incremental performance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on new classes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20B1783-6962-E2BA-3658-DFC343514EBF}"/>
              </a:ext>
            </a:extLst>
          </p:cNvPr>
          <p:cNvSpPr txBox="1"/>
          <p:nvPr/>
        </p:nvSpPr>
        <p:spPr>
          <a:xfrm>
            <a:off x="7954309" y="2000845"/>
            <a:ext cx="3501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Quiz: </a:t>
            </a:r>
          </a:p>
          <a:p>
            <a:r>
              <a:rPr kumimoji="1" lang="en-US" altLang="zh-CN" dirty="0"/>
              <a:t>Accuracy on </a:t>
            </a:r>
            <a:r>
              <a:rPr kumimoji="1" lang="en-US" altLang="zh-CN" b="1" dirty="0"/>
              <a:t>old</a:t>
            </a:r>
            <a:r>
              <a:rPr kumimoji="1" lang="en-US" altLang="zh-CN" dirty="0"/>
              <a:t> classes would</a:t>
            </a:r>
          </a:p>
          <a:p>
            <a:r>
              <a:rPr kumimoji="1" lang="en-US" altLang="zh-CN" dirty="0"/>
              <a:t>A. Sustain</a:t>
            </a:r>
          </a:p>
          <a:p>
            <a:r>
              <a:rPr kumimoji="1" lang="en-US" altLang="zh-CN" dirty="0"/>
              <a:t>B. Decline</a:t>
            </a:r>
          </a:p>
          <a:p>
            <a:r>
              <a:rPr kumimoji="1" lang="en-US" altLang="zh-CN" dirty="0"/>
              <a:t>C. Improve</a:t>
            </a:r>
          </a:p>
          <a:p>
            <a:r>
              <a:rPr kumimoji="1" lang="en-US" altLang="zh-CN" dirty="0"/>
              <a:t>Reason?</a:t>
            </a:r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5DE6607F-5500-B96A-CF5F-FE327FB771D5}"/>
              </a:ext>
            </a:extLst>
          </p:cNvPr>
          <p:cNvSpPr/>
          <p:nvPr/>
        </p:nvSpPr>
        <p:spPr>
          <a:xfrm rot="10800000">
            <a:off x="7440776" y="5079236"/>
            <a:ext cx="343402" cy="159452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6B0B541-61B9-6A72-CDD2-C3149843638E}"/>
              </a:ext>
            </a:extLst>
          </p:cNvPr>
          <p:cNvSpPr txBox="1"/>
          <p:nvPr/>
        </p:nvSpPr>
        <p:spPr>
          <a:xfrm>
            <a:off x="7732683" y="570691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Back-prop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83D95-456C-5676-2AB0-4087EFE4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93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EB0A0-86C9-B975-2CBD-3BA8AF5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4 (Fixed representation &amp; </a:t>
            </a:r>
            <a:r>
              <a:rPr kumimoji="1" lang="en-US" altLang="zh-CN" dirty="0" err="1"/>
              <a:t>kNN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C2E5E831-DBE0-A3E2-90D1-E38750E2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739" y="1592514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:a16="http://schemas.microsoft.com/office/drawing/2014/main" id="{FD1792FA-386F-E793-1A08-B05FF4A5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739" y="2393989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>
            <a:extLst>
              <a:ext uri="{FF2B5EF4-FFF2-40B4-BE49-F238E27FC236}">
                <a16:creationId xmlns:a16="http://schemas.microsoft.com/office/drawing/2014/main" id="{F0125BD3-7897-1BBE-5FA5-F4D70059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18" y="1561370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6FF2DF48-4CCF-E2A8-FFA4-4F9C1A21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18" y="2393989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CFCE3C79-EC67-5003-5D39-9B891F08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67" y="1532912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6B54C12F-D662-D0A1-214E-046C9D55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66" y="2365530"/>
            <a:ext cx="662433" cy="6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7BD2EEBD-AE91-6BB1-C5E5-571854FB2223}"/>
              </a:ext>
            </a:extLst>
          </p:cNvPr>
          <p:cNvSpPr txBox="1"/>
          <p:nvPr/>
        </p:nvSpPr>
        <p:spPr>
          <a:xfrm>
            <a:off x="3552014" y="3504919"/>
            <a:ext cx="443395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ResNet</a:t>
            </a:r>
            <a:endParaRPr kumimoji="1" lang="zh-CN" altLang="en-US" dirty="0"/>
          </a:p>
        </p:txBody>
      </p:sp>
      <p:sp>
        <p:nvSpPr>
          <p:cNvPr id="61" name="下箭头 60">
            <a:extLst>
              <a:ext uri="{FF2B5EF4-FFF2-40B4-BE49-F238E27FC236}">
                <a16:creationId xmlns:a16="http://schemas.microsoft.com/office/drawing/2014/main" id="{47107A50-4385-6B53-C5CE-BE4D75D9F37E}"/>
              </a:ext>
            </a:extLst>
          </p:cNvPr>
          <p:cNvSpPr/>
          <p:nvPr/>
        </p:nvSpPr>
        <p:spPr>
          <a:xfrm>
            <a:off x="4316719" y="3068938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下箭头 61">
            <a:extLst>
              <a:ext uri="{FF2B5EF4-FFF2-40B4-BE49-F238E27FC236}">
                <a16:creationId xmlns:a16="http://schemas.microsoft.com/office/drawing/2014/main" id="{0636E9BD-D620-ED58-EA76-82AD135EFC88}"/>
              </a:ext>
            </a:extLst>
          </p:cNvPr>
          <p:cNvSpPr/>
          <p:nvPr/>
        </p:nvSpPr>
        <p:spPr>
          <a:xfrm>
            <a:off x="6791464" y="3068938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DEDFE8-C8E3-C5D6-3584-AC35930CEE3A}"/>
              </a:ext>
            </a:extLst>
          </p:cNvPr>
          <p:cNvSpPr txBox="1"/>
          <p:nvPr/>
        </p:nvSpPr>
        <p:spPr>
          <a:xfrm>
            <a:off x="1401642" y="350818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 Extractor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5DBDE8D-26B0-A92D-BE19-D6C51D872D5F}"/>
              </a:ext>
            </a:extLst>
          </p:cNvPr>
          <p:cNvSpPr txBox="1"/>
          <p:nvPr/>
        </p:nvSpPr>
        <p:spPr>
          <a:xfrm>
            <a:off x="8883081" y="41959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Freeze the feature extractor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Nearest-Neighbor classifier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E1DEB00-94A2-5A31-8ABD-0C801813A311}"/>
              </a:ext>
            </a:extLst>
          </p:cNvPr>
          <p:cNvSpPr/>
          <p:nvPr/>
        </p:nvSpPr>
        <p:spPr>
          <a:xfrm>
            <a:off x="4394182" y="5014575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B34DC4-3C27-76AC-E0DC-14AF124721FD}"/>
              </a:ext>
            </a:extLst>
          </p:cNvPr>
          <p:cNvSpPr/>
          <p:nvPr/>
        </p:nvSpPr>
        <p:spPr>
          <a:xfrm>
            <a:off x="4546582" y="5166975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DD31583-E503-644C-1A05-1B9953C491C6}"/>
              </a:ext>
            </a:extLst>
          </p:cNvPr>
          <p:cNvSpPr/>
          <p:nvPr/>
        </p:nvSpPr>
        <p:spPr>
          <a:xfrm>
            <a:off x="4333020" y="5291274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0BA3275-173B-8E5F-7A11-5D4FA2D5EC54}"/>
              </a:ext>
            </a:extLst>
          </p:cNvPr>
          <p:cNvSpPr/>
          <p:nvPr/>
        </p:nvSpPr>
        <p:spPr>
          <a:xfrm>
            <a:off x="4770988" y="5179309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098F68F-5F0A-6DB2-4B20-02CD9F597183}"/>
              </a:ext>
            </a:extLst>
          </p:cNvPr>
          <p:cNvSpPr/>
          <p:nvPr/>
        </p:nvSpPr>
        <p:spPr>
          <a:xfrm>
            <a:off x="4628932" y="5409655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B93BA50-4601-D3B7-60E1-F1ACB8AAB866}"/>
              </a:ext>
            </a:extLst>
          </p:cNvPr>
          <p:cNvSpPr/>
          <p:nvPr/>
        </p:nvSpPr>
        <p:spPr>
          <a:xfrm>
            <a:off x="4648665" y="4953413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82BBB198-42EA-09C8-9DC7-FF609A9B5BDA}"/>
              </a:ext>
            </a:extLst>
          </p:cNvPr>
          <p:cNvSpPr/>
          <p:nvPr/>
        </p:nvSpPr>
        <p:spPr>
          <a:xfrm>
            <a:off x="5386521" y="4666368"/>
            <a:ext cx="122323" cy="122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25F8AF5-9195-CCF2-3511-327B94AE80A0}"/>
              </a:ext>
            </a:extLst>
          </p:cNvPr>
          <p:cNvSpPr/>
          <p:nvPr/>
        </p:nvSpPr>
        <p:spPr>
          <a:xfrm>
            <a:off x="5538921" y="4818768"/>
            <a:ext cx="122323" cy="122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D9D9E46-BC4E-C56B-2163-A4451F2DB43F}"/>
              </a:ext>
            </a:extLst>
          </p:cNvPr>
          <p:cNvSpPr/>
          <p:nvPr/>
        </p:nvSpPr>
        <p:spPr>
          <a:xfrm>
            <a:off x="5325359" y="4943067"/>
            <a:ext cx="122323" cy="122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E286AB6B-E392-7501-E20A-3D9EDBAC8EA5}"/>
              </a:ext>
            </a:extLst>
          </p:cNvPr>
          <p:cNvSpPr/>
          <p:nvPr/>
        </p:nvSpPr>
        <p:spPr>
          <a:xfrm>
            <a:off x="5763327" y="4831102"/>
            <a:ext cx="122323" cy="122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22694DE-8AEB-C4A2-817A-F867ED86558C}"/>
              </a:ext>
            </a:extLst>
          </p:cNvPr>
          <p:cNvSpPr/>
          <p:nvPr/>
        </p:nvSpPr>
        <p:spPr>
          <a:xfrm>
            <a:off x="5621271" y="5061448"/>
            <a:ext cx="122323" cy="122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DB65188-3E9C-F5FC-DB80-4F87B57090DA}"/>
              </a:ext>
            </a:extLst>
          </p:cNvPr>
          <p:cNvSpPr/>
          <p:nvPr/>
        </p:nvSpPr>
        <p:spPr>
          <a:xfrm>
            <a:off x="5641004" y="4605206"/>
            <a:ext cx="122323" cy="122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B7E6301-BCAC-3A82-F0D4-3E740C59319C}"/>
              </a:ext>
            </a:extLst>
          </p:cNvPr>
          <p:cNvSpPr/>
          <p:nvPr/>
        </p:nvSpPr>
        <p:spPr>
          <a:xfrm>
            <a:off x="6923514" y="4894218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3403E590-F5E8-F2C2-E966-FE3FE5DEE9AA}"/>
              </a:ext>
            </a:extLst>
          </p:cNvPr>
          <p:cNvSpPr/>
          <p:nvPr/>
        </p:nvSpPr>
        <p:spPr>
          <a:xfrm>
            <a:off x="7075914" y="5046618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F66B88E1-6960-54A6-98A0-FAECD8D5D5F4}"/>
              </a:ext>
            </a:extLst>
          </p:cNvPr>
          <p:cNvSpPr/>
          <p:nvPr/>
        </p:nvSpPr>
        <p:spPr>
          <a:xfrm>
            <a:off x="6862352" y="5170917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F56D3315-58E9-2D43-FFE9-DE9210D222A2}"/>
              </a:ext>
            </a:extLst>
          </p:cNvPr>
          <p:cNvSpPr/>
          <p:nvPr/>
        </p:nvSpPr>
        <p:spPr>
          <a:xfrm>
            <a:off x="7300320" y="5058952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9110F83-F3F1-E789-B706-84C9661EBA32}"/>
              </a:ext>
            </a:extLst>
          </p:cNvPr>
          <p:cNvSpPr/>
          <p:nvPr/>
        </p:nvSpPr>
        <p:spPr>
          <a:xfrm>
            <a:off x="7158264" y="5289298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747CC606-8616-DD48-7820-A6092D88CD56}"/>
              </a:ext>
            </a:extLst>
          </p:cNvPr>
          <p:cNvSpPr/>
          <p:nvPr/>
        </p:nvSpPr>
        <p:spPr>
          <a:xfrm>
            <a:off x="7177997" y="4833056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3396EBE-AC80-D73A-9967-0E0A9A8EDB39}"/>
              </a:ext>
            </a:extLst>
          </p:cNvPr>
          <p:cNvSpPr/>
          <p:nvPr/>
        </p:nvSpPr>
        <p:spPr>
          <a:xfrm>
            <a:off x="3983845" y="4483222"/>
            <a:ext cx="3654819" cy="115127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2D79713-A0E2-4BC1-A23F-22701617A191}"/>
              </a:ext>
            </a:extLst>
          </p:cNvPr>
          <p:cNvSpPr txBox="1"/>
          <p:nvPr/>
        </p:nvSpPr>
        <p:spPr>
          <a:xfrm>
            <a:off x="1313269" y="4782967"/>
            <a:ext cx="2610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Representations vectors</a:t>
            </a:r>
          </a:p>
          <a:p>
            <a:r>
              <a:rPr kumimoji="1" lang="en-US" altLang="zh-CN" dirty="0"/>
              <a:t>in training set</a:t>
            </a: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92E79B59-E8A3-9CAF-4B90-87BE063F591E}"/>
              </a:ext>
            </a:extLst>
          </p:cNvPr>
          <p:cNvSpPr/>
          <p:nvPr/>
        </p:nvSpPr>
        <p:spPr>
          <a:xfrm>
            <a:off x="6669141" y="5935876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下箭头 84">
            <a:extLst>
              <a:ext uri="{FF2B5EF4-FFF2-40B4-BE49-F238E27FC236}">
                <a16:creationId xmlns:a16="http://schemas.microsoft.com/office/drawing/2014/main" id="{5BE8B2FA-1D13-7414-A52A-0F93A9AEE38A}"/>
              </a:ext>
            </a:extLst>
          </p:cNvPr>
          <p:cNvSpPr/>
          <p:nvPr/>
        </p:nvSpPr>
        <p:spPr>
          <a:xfrm>
            <a:off x="5571893" y="3994070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3DA0C2-C762-7ACE-27C4-DFF7198F152D}"/>
              </a:ext>
            </a:extLst>
          </p:cNvPr>
          <p:cNvSpPr txBox="1"/>
          <p:nvPr/>
        </p:nvSpPr>
        <p:spPr>
          <a:xfrm>
            <a:off x="5387122" y="5999026"/>
            <a:ext cx="319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kNN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Nearest-class-mean (NCM)</a:t>
            </a:r>
            <a:endParaRPr kumimoji="1" lang="zh-CN" altLang="en-US" dirty="0"/>
          </a:p>
        </p:txBody>
      </p: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A6ADB795-0079-435A-EF2A-A6DCBCE58BED}"/>
              </a:ext>
            </a:extLst>
          </p:cNvPr>
          <p:cNvSpPr/>
          <p:nvPr/>
        </p:nvSpPr>
        <p:spPr>
          <a:xfrm>
            <a:off x="3423560" y="3446461"/>
            <a:ext cx="4679533" cy="47767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0B66562-DAD4-4A3C-63BF-EE9956A6BCAD}"/>
              </a:ext>
            </a:extLst>
          </p:cNvPr>
          <p:cNvSpPr txBox="1"/>
          <p:nvPr/>
        </p:nvSpPr>
        <p:spPr>
          <a:xfrm>
            <a:off x="8201401" y="4322076"/>
            <a:ext cx="3134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🤔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Not completely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solve the problem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4B5120-433E-5AB4-3D35-46833D59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23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3" grpId="0"/>
      <p:bldP spid="78" grpId="0"/>
      <p:bldP spid="3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9" grpId="0" animBg="1"/>
      <p:bldP spid="80" grpId="0" animBg="1"/>
      <p:bldP spid="81" grpId="0" animBg="1"/>
      <p:bldP spid="82" grpId="0" animBg="1"/>
      <p:bldP spid="5" grpId="0" animBg="1"/>
      <p:bldP spid="83" grpId="0"/>
      <p:bldP spid="84" grpId="0" animBg="1"/>
      <p:bldP spid="85" grpId="0" animBg="1"/>
      <p:bldP spid="6" grpId="0"/>
      <p:bldP spid="88" grpId="0" animBg="1"/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DEA2D-F455-E40C-58C6-38E2479D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iCaRL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DB0A-69D3-AD52-334D-DE46F66AA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u="sng" dirty="0"/>
              <a:t>Fine-tuning</a:t>
            </a:r>
            <a:r>
              <a:rPr kumimoji="1" lang="en-US" altLang="zh-CN" dirty="0"/>
              <a:t> on new classes &amp; </a:t>
            </a:r>
            <a:r>
              <a:rPr kumimoji="1" lang="en-US" altLang="zh-CN" b="1" u="sng" dirty="0"/>
              <a:t>Rehearsal</a:t>
            </a:r>
            <a:r>
              <a:rPr kumimoji="1" lang="en-US" altLang="zh-CN" dirty="0"/>
              <a:t> on old class exemplars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Note: </a:t>
            </a:r>
          </a:p>
          <a:p>
            <a:pPr marL="0" indent="0">
              <a:buNone/>
            </a:pPr>
            <a:r>
              <a:rPr lang="en" altLang="zh-CN" b="1" dirty="0"/>
              <a:t>Exemplars</a:t>
            </a:r>
            <a:r>
              <a:rPr lang="en" altLang="zh-CN" dirty="0"/>
              <a:t> – representative images for each class</a:t>
            </a:r>
            <a:endParaRPr kumimoji="1"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" altLang="zh-CN" dirty="0"/>
              <a:t>Knowledge </a:t>
            </a:r>
            <a:r>
              <a:rPr lang="en" altLang="zh-CN" u="sng" dirty="0"/>
              <a:t>distillation</a:t>
            </a:r>
            <a:r>
              <a:rPr lang="en" altLang="zh-CN" dirty="0"/>
              <a:t> loss for rehearsal</a:t>
            </a:r>
          </a:p>
          <a:p>
            <a:r>
              <a:rPr lang="en" altLang="zh-CN" dirty="0"/>
              <a:t>Nearest-mean-of-exemplars algorithm for classification</a:t>
            </a:r>
          </a:p>
          <a:p>
            <a:r>
              <a:rPr lang="en" altLang="zh-CN" dirty="0"/>
              <a:t>Prioritized exemplar selection based on </a:t>
            </a:r>
            <a:r>
              <a:rPr lang="en" altLang="zh-CN" u="sng" dirty="0"/>
              <a:t>herding</a:t>
            </a:r>
          </a:p>
          <a:p>
            <a:endParaRPr lang="e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B5A57-CD71-7ACE-5A94-A5B79E9C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9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EB0A0-86C9-B975-2CBD-3BA8AF5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FD1792FA-386F-E793-1A08-B05FF4A5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669" y="2385111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E53D304-11D6-BC13-2EC5-34CB9A66CF38}"/>
              </a:ext>
            </a:extLst>
          </p:cNvPr>
          <p:cNvSpPr txBox="1"/>
          <p:nvPr/>
        </p:nvSpPr>
        <p:spPr>
          <a:xfrm>
            <a:off x="4208100" y="630108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pic>
        <p:nvPicPr>
          <p:cNvPr id="44" name="Picture 10">
            <a:extLst>
              <a:ext uri="{FF2B5EF4-FFF2-40B4-BE49-F238E27FC236}">
                <a16:creationId xmlns:a16="http://schemas.microsoft.com/office/drawing/2014/main" id="{6FF2DF48-4CCF-E2A8-FFA4-4F9C1A21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48" y="2385111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679B5F86-3FA3-4B72-D4AC-4DFC56AEAB92}"/>
              </a:ext>
            </a:extLst>
          </p:cNvPr>
          <p:cNvSpPr txBox="1"/>
          <p:nvPr/>
        </p:nvSpPr>
        <p:spPr>
          <a:xfrm>
            <a:off x="5299880" y="63010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CFCE3C79-EC67-5003-5D39-9B891F08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97" y="1524034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6B54C12F-D662-D0A1-214E-046C9D55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96" y="2356652"/>
            <a:ext cx="662433" cy="6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EF0F20CB-D989-1620-A041-B2B4C4BC4502}"/>
              </a:ext>
            </a:extLst>
          </p:cNvPr>
          <p:cNvSpPr txBox="1"/>
          <p:nvPr/>
        </p:nvSpPr>
        <p:spPr>
          <a:xfrm>
            <a:off x="6601804" y="62993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horse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155313E-FBD4-AA9E-3979-5D524B63C016}"/>
              </a:ext>
            </a:extLst>
          </p:cNvPr>
          <p:cNvSpPr/>
          <p:nvPr/>
        </p:nvSpPr>
        <p:spPr>
          <a:xfrm>
            <a:off x="3864875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E575934-F52B-467D-0CD1-4ABF8B21FF71}"/>
              </a:ext>
            </a:extLst>
          </p:cNvPr>
          <p:cNvSpPr/>
          <p:nvPr/>
        </p:nvSpPr>
        <p:spPr>
          <a:xfrm>
            <a:off x="4500184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9BEB99C-629B-83CE-824E-0DF2B43A9AA1}"/>
              </a:ext>
            </a:extLst>
          </p:cNvPr>
          <p:cNvSpPr/>
          <p:nvPr/>
        </p:nvSpPr>
        <p:spPr>
          <a:xfrm>
            <a:off x="5135493" y="5084044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4938E6-210D-9032-964F-D0C5034C3E16}"/>
              </a:ext>
            </a:extLst>
          </p:cNvPr>
          <p:cNvSpPr/>
          <p:nvPr/>
        </p:nvSpPr>
        <p:spPr>
          <a:xfrm>
            <a:off x="5770802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3198D2-8664-9380-ACD3-0B1094705336}"/>
              </a:ext>
            </a:extLst>
          </p:cNvPr>
          <p:cNvSpPr/>
          <p:nvPr/>
        </p:nvSpPr>
        <p:spPr>
          <a:xfrm>
            <a:off x="4282721" y="5712507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D7B8EAB6-4257-56EA-4E2F-A79BB741E538}"/>
              </a:ext>
            </a:extLst>
          </p:cNvPr>
          <p:cNvSpPr/>
          <p:nvPr/>
        </p:nvSpPr>
        <p:spPr>
          <a:xfrm>
            <a:off x="5427400" y="5712508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C221B839-F1CF-67FE-2FC3-225D7A63CE5D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4029262" y="5408009"/>
            <a:ext cx="417846" cy="30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6C2169B-3E70-9F2D-14DE-E18AB219CF33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>
            <a:off x="4029262" y="5408009"/>
            <a:ext cx="1562525" cy="3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55549E2-AC1D-E3B3-6772-C09D60B3BFA9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4447108" y="5408009"/>
            <a:ext cx="217463" cy="30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DDDB1D0-E694-B2ED-2201-0A5674829FF6}"/>
              </a:ext>
            </a:extLst>
          </p:cNvPr>
          <p:cNvCxnSpPr>
            <a:cxnSpLocks/>
            <a:stCxn id="98" idx="4"/>
            <a:endCxn id="102" idx="0"/>
          </p:cNvCxnSpPr>
          <p:nvPr/>
        </p:nvCxnSpPr>
        <p:spPr>
          <a:xfrm>
            <a:off x="4664571" y="5408009"/>
            <a:ext cx="927216" cy="3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F9F7657-AF62-4C8F-627F-E197A65043D9}"/>
              </a:ext>
            </a:extLst>
          </p:cNvPr>
          <p:cNvCxnSpPr>
            <a:stCxn id="99" idx="4"/>
            <a:endCxn id="101" idx="0"/>
          </p:cNvCxnSpPr>
          <p:nvPr/>
        </p:nvCxnSpPr>
        <p:spPr>
          <a:xfrm flipH="1">
            <a:off x="4447108" y="5412817"/>
            <a:ext cx="852772" cy="29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6B716D46-0F43-BDCD-A1EC-AFC6B78BF0C0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299880" y="5412817"/>
            <a:ext cx="291907" cy="299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26CB7C0-A1F5-992A-7105-5CFB013CB066}"/>
              </a:ext>
            </a:extLst>
          </p:cNvPr>
          <p:cNvCxnSpPr>
            <a:stCxn id="100" idx="4"/>
            <a:endCxn id="101" idx="0"/>
          </p:cNvCxnSpPr>
          <p:nvPr/>
        </p:nvCxnSpPr>
        <p:spPr>
          <a:xfrm flipH="1">
            <a:off x="4447108" y="5408009"/>
            <a:ext cx="1488081" cy="30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9D2DC810-8C82-A373-5893-2AAB8B5058E2}"/>
              </a:ext>
            </a:extLst>
          </p:cNvPr>
          <p:cNvCxnSpPr>
            <a:stCxn id="100" idx="4"/>
            <a:endCxn id="102" idx="0"/>
          </p:cNvCxnSpPr>
          <p:nvPr/>
        </p:nvCxnSpPr>
        <p:spPr>
          <a:xfrm flipH="1">
            <a:off x="5591787" y="5408009"/>
            <a:ext cx="343402" cy="3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91A32A4-DADA-E939-BFF9-68C6E5093B47}"/>
              </a:ext>
            </a:extLst>
          </p:cNvPr>
          <p:cNvCxnSpPr>
            <a:cxnSpLocks/>
            <a:stCxn id="101" idx="4"/>
            <a:endCxn id="42" idx="0"/>
          </p:cNvCxnSpPr>
          <p:nvPr/>
        </p:nvCxnSpPr>
        <p:spPr>
          <a:xfrm>
            <a:off x="4447108" y="6041280"/>
            <a:ext cx="0" cy="25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2F2795B5-CE51-FB19-118E-C3AD9C09A035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5591787" y="6041281"/>
            <a:ext cx="0" cy="25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D8836D4-DA48-B185-0E40-3FFB58C03878}"/>
              </a:ext>
            </a:extLst>
          </p:cNvPr>
          <p:cNvSpPr txBox="1"/>
          <p:nvPr/>
        </p:nvSpPr>
        <p:spPr>
          <a:xfrm>
            <a:off x="258245" y="426852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 vector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E9230F2-BED7-2681-183D-CE58DA27F9FD}"/>
              </a:ext>
            </a:extLst>
          </p:cNvPr>
          <p:cNvSpPr/>
          <p:nvPr/>
        </p:nvSpPr>
        <p:spPr>
          <a:xfrm>
            <a:off x="6805467" y="5706915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CAEDEFC-0D1A-4463-48C0-A31C2E82A4FF}"/>
              </a:ext>
            </a:extLst>
          </p:cNvPr>
          <p:cNvCxnSpPr>
            <a:stCxn id="100" idx="4"/>
            <a:endCxn id="55" idx="0"/>
          </p:cNvCxnSpPr>
          <p:nvPr/>
        </p:nvCxnSpPr>
        <p:spPr>
          <a:xfrm>
            <a:off x="5935189" y="5408009"/>
            <a:ext cx="1034665" cy="29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7F1FAE6-AC35-5F50-07F8-FEBF30C74E17}"/>
              </a:ext>
            </a:extLst>
          </p:cNvPr>
          <p:cNvCxnSpPr>
            <a:stCxn id="99" idx="4"/>
            <a:endCxn id="55" idx="0"/>
          </p:cNvCxnSpPr>
          <p:nvPr/>
        </p:nvCxnSpPr>
        <p:spPr>
          <a:xfrm>
            <a:off x="5299880" y="5412817"/>
            <a:ext cx="1669974" cy="29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B9242D0-2633-5C7B-D1A9-4BBAFE8BECE8}"/>
              </a:ext>
            </a:extLst>
          </p:cNvPr>
          <p:cNvCxnSpPr>
            <a:stCxn id="98" idx="4"/>
            <a:endCxn id="55" idx="0"/>
          </p:cNvCxnSpPr>
          <p:nvPr/>
        </p:nvCxnSpPr>
        <p:spPr>
          <a:xfrm>
            <a:off x="4664571" y="5408009"/>
            <a:ext cx="2305283" cy="29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D9A800F-2C32-403C-2C1E-233B24DFD178}"/>
              </a:ext>
            </a:extLst>
          </p:cNvPr>
          <p:cNvCxnSpPr>
            <a:stCxn id="97" idx="4"/>
            <a:endCxn id="55" idx="0"/>
          </p:cNvCxnSpPr>
          <p:nvPr/>
        </p:nvCxnSpPr>
        <p:spPr>
          <a:xfrm>
            <a:off x="4029262" y="5408009"/>
            <a:ext cx="2940592" cy="29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D3E3032-697B-A381-FD83-33CEB5C29F29}"/>
              </a:ext>
            </a:extLst>
          </p:cNvPr>
          <p:cNvCxnSpPr>
            <a:stCxn id="55" idx="4"/>
            <a:endCxn id="50" idx="0"/>
          </p:cNvCxnSpPr>
          <p:nvPr/>
        </p:nvCxnSpPr>
        <p:spPr>
          <a:xfrm>
            <a:off x="6969854" y="6035688"/>
            <a:ext cx="0" cy="26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5C040E2-804D-BA74-9017-03FE7FBB24E8}"/>
              </a:ext>
            </a:extLst>
          </p:cNvPr>
          <p:cNvSpPr txBox="1"/>
          <p:nvPr/>
        </p:nvSpPr>
        <p:spPr>
          <a:xfrm>
            <a:off x="1550242" y="512698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7F07E31-F650-E57E-3BB6-A943269FAD68}"/>
              </a:ext>
            </a:extLst>
          </p:cNvPr>
          <p:cNvSpPr/>
          <p:nvPr/>
        </p:nvSpPr>
        <p:spPr>
          <a:xfrm>
            <a:off x="2903943" y="4365268"/>
            <a:ext cx="1872813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D2EEBD-AE91-6BB1-C5E5-571854FB2223}"/>
              </a:ext>
            </a:extLst>
          </p:cNvPr>
          <p:cNvSpPr txBox="1"/>
          <p:nvPr/>
        </p:nvSpPr>
        <p:spPr>
          <a:xfrm>
            <a:off x="2903944" y="3496041"/>
            <a:ext cx="443395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ResNet</a:t>
            </a:r>
            <a:endParaRPr kumimoji="1"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EE97274-A8FB-B3E0-747E-3E2E7B60C630}"/>
              </a:ext>
            </a:extLst>
          </p:cNvPr>
          <p:cNvSpPr/>
          <p:nvPr/>
        </p:nvSpPr>
        <p:spPr>
          <a:xfrm>
            <a:off x="5465090" y="4366755"/>
            <a:ext cx="1872813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下箭头 60">
            <a:extLst>
              <a:ext uri="{FF2B5EF4-FFF2-40B4-BE49-F238E27FC236}">
                <a16:creationId xmlns:a16="http://schemas.microsoft.com/office/drawing/2014/main" id="{47107A50-4385-6B53-C5CE-BE4D75D9F37E}"/>
              </a:ext>
            </a:extLst>
          </p:cNvPr>
          <p:cNvSpPr/>
          <p:nvPr/>
        </p:nvSpPr>
        <p:spPr>
          <a:xfrm>
            <a:off x="3668649" y="3060060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下箭头 61">
            <a:extLst>
              <a:ext uri="{FF2B5EF4-FFF2-40B4-BE49-F238E27FC236}">
                <a16:creationId xmlns:a16="http://schemas.microsoft.com/office/drawing/2014/main" id="{0636E9BD-D620-ED58-EA76-82AD135EFC88}"/>
              </a:ext>
            </a:extLst>
          </p:cNvPr>
          <p:cNvSpPr/>
          <p:nvPr/>
        </p:nvSpPr>
        <p:spPr>
          <a:xfrm>
            <a:off x="6143394" y="3060060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DEDFE8-C8E3-C5D6-3584-AC35930CEE3A}"/>
              </a:ext>
            </a:extLst>
          </p:cNvPr>
          <p:cNvSpPr txBox="1"/>
          <p:nvPr/>
        </p:nvSpPr>
        <p:spPr>
          <a:xfrm>
            <a:off x="753572" y="349930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 Extractor</a:t>
            </a:r>
            <a:endParaRPr kumimoji="1" lang="zh-CN" altLang="en-US" dirty="0"/>
          </a:p>
        </p:txBody>
      </p:sp>
      <p:sp>
        <p:nvSpPr>
          <p:cNvPr id="64" name="下箭头 63">
            <a:extLst>
              <a:ext uri="{FF2B5EF4-FFF2-40B4-BE49-F238E27FC236}">
                <a16:creationId xmlns:a16="http://schemas.microsoft.com/office/drawing/2014/main" id="{02B752E2-3DA1-78AE-356E-69B39C48861D}"/>
              </a:ext>
            </a:extLst>
          </p:cNvPr>
          <p:cNvSpPr/>
          <p:nvPr/>
        </p:nvSpPr>
        <p:spPr>
          <a:xfrm>
            <a:off x="3668649" y="3949971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下箭头 64">
            <a:extLst>
              <a:ext uri="{FF2B5EF4-FFF2-40B4-BE49-F238E27FC236}">
                <a16:creationId xmlns:a16="http://schemas.microsoft.com/office/drawing/2014/main" id="{E82256DD-4F6C-BB90-2B5F-BD1B15C4BF0B}"/>
              </a:ext>
            </a:extLst>
          </p:cNvPr>
          <p:cNvSpPr/>
          <p:nvPr/>
        </p:nvSpPr>
        <p:spPr>
          <a:xfrm>
            <a:off x="6143394" y="3949971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下箭头 73">
            <a:extLst>
              <a:ext uri="{FF2B5EF4-FFF2-40B4-BE49-F238E27FC236}">
                <a16:creationId xmlns:a16="http://schemas.microsoft.com/office/drawing/2014/main" id="{81F812DE-A423-37AC-9FEF-4232FD93EDDD}"/>
              </a:ext>
            </a:extLst>
          </p:cNvPr>
          <p:cNvSpPr/>
          <p:nvPr/>
        </p:nvSpPr>
        <p:spPr>
          <a:xfrm>
            <a:off x="3668649" y="4634532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下箭头 74">
            <a:extLst>
              <a:ext uri="{FF2B5EF4-FFF2-40B4-BE49-F238E27FC236}">
                <a16:creationId xmlns:a16="http://schemas.microsoft.com/office/drawing/2014/main" id="{E8EB9984-7BAF-110A-8A19-4E752BB95049}"/>
              </a:ext>
            </a:extLst>
          </p:cNvPr>
          <p:cNvSpPr/>
          <p:nvPr/>
        </p:nvSpPr>
        <p:spPr>
          <a:xfrm>
            <a:off x="6143394" y="4634532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D0F3492C-B011-E58A-3D4E-AF4BBBDC6D4F}"/>
              </a:ext>
            </a:extLst>
          </p:cNvPr>
          <p:cNvSpPr/>
          <p:nvPr/>
        </p:nvSpPr>
        <p:spPr>
          <a:xfrm>
            <a:off x="2779540" y="1449991"/>
            <a:ext cx="2121617" cy="159441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B7CAD5-3728-0A63-C90B-92A662A68C0C}"/>
              </a:ext>
            </a:extLst>
          </p:cNvPr>
          <p:cNvSpPr txBox="1"/>
          <p:nvPr/>
        </p:nvSpPr>
        <p:spPr>
          <a:xfrm>
            <a:off x="2316715" y="101401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Storing all images of old classes</a:t>
            </a:r>
            <a:endParaRPr kumimoji="1" lang="zh-CN" altLang="en-US" dirty="0"/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B3B0DB8E-BFD5-7DD8-9A7E-4A8E75FD5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669" y="1555196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>
            <a:extLst>
              <a:ext uri="{FF2B5EF4-FFF2-40B4-BE49-F238E27FC236}">
                <a16:creationId xmlns:a16="http://schemas.microsoft.com/office/drawing/2014/main" id="{37061D6D-9CF0-2B17-3E39-C8525119A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48" y="1524052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E270DC6A-C1C2-7017-ABA7-77BB0F51B73F}"/>
              </a:ext>
            </a:extLst>
          </p:cNvPr>
          <p:cNvSpPr txBox="1"/>
          <p:nvPr/>
        </p:nvSpPr>
        <p:spPr>
          <a:xfrm>
            <a:off x="8114532" y="4715511"/>
            <a:ext cx="38314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🤔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High storage 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&amp; computational cost!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CF5030-ECC8-BA4F-8F3A-EE573C46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933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EB0A0-86C9-B975-2CBD-3BA8AF5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E53D304-11D6-BC13-2EC5-34CB9A66CF38}"/>
              </a:ext>
            </a:extLst>
          </p:cNvPr>
          <p:cNvSpPr txBox="1"/>
          <p:nvPr/>
        </p:nvSpPr>
        <p:spPr>
          <a:xfrm>
            <a:off x="4208100" y="630108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79B5F86-3FA3-4B72-D4AC-4DFC56AEAB92}"/>
              </a:ext>
            </a:extLst>
          </p:cNvPr>
          <p:cNvSpPr txBox="1"/>
          <p:nvPr/>
        </p:nvSpPr>
        <p:spPr>
          <a:xfrm>
            <a:off x="5299880" y="63010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CFCE3C79-EC67-5003-5D39-9B891F08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97" y="1524034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6B54C12F-D662-D0A1-214E-046C9D55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96" y="2356652"/>
            <a:ext cx="662433" cy="6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EF0F20CB-D989-1620-A041-B2B4C4BC4502}"/>
              </a:ext>
            </a:extLst>
          </p:cNvPr>
          <p:cNvSpPr txBox="1"/>
          <p:nvPr/>
        </p:nvSpPr>
        <p:spPr>
          <a:xfrm>
            <a:off x="6601804" y="62993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horse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155313E-FBD4-AA9E-3979-5D524B63C016}"/>
              </a:ext>
            </a:extLst>
          </p:cNvPr>
          <p:cNvSpPr/>
          <p:nvPr/>
        </p:nvSpPr>
        <p:spPr>
          <a:xfrm>
            <a:off x="3864875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E575934-F52B-467D-0CD1-4ABF8B21FF71}"/>
              </a:ext>
            </a:extLst>
          </p:cNvPr>
          <p:cNvSpPr/>
          <p:nvPr/>
        </p:nvSpPr>
        <p:spPr>
          <a:xfrm>
            <a:off x="4500184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9BEB99C-629B-83CE-824E-0DF2B43A9AA1}"/>
              </a:ext>
            </a:extLst>
          </p:cNvPr>
          <p:cNvSpPr/>
          <p:nvPr/>
        </p:nvSpPr>
        <p:spPr>
          <a:xfrm>
            <a:off x="5135493" y="5084044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4938E6-210D-9032-964F-D0C5034C3E16}"/>
              </a:ext>
            </a:extLst>
          </p:cNvPr>
          <p:cNvSpPr/>
          <p:nvPr/>
        </p:nvSpPr>
        <p:spPr>
          <a:xfrm>
            <a:off x="5770802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3198D2-8664-9380-ACD3-0B1094705336}"/>
              </a:ext>
            </a:extLst>
          </p:cNvPr>
          <p:cNvSpPr/>
          <p:nvPr/>
        </p:nvSpPr>
        <p:spPr>
          <a:xfrm>
            <a:off x="4282721" y="5712507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D7B8EAB6-4257-56EA-4E2F-A79BB741E538}"/>
              </a:ext>
            </a:extLst>
          </p:cNvPr>
          <p:cNvSpPr/>
          <p:nvPr/>
        </p:nvSpPr>
        <p:spPr>
          <a:xfrm>
            <a:off x="5427400" y="5712508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C221B839-F1CF-67FE-2FC3-225D7A63CE5D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4029262" y="5408009"/>
            <a:ext cx="417846" cy="30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6C2169B-3E70-9F2D-14DE-E18AB219CF33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>
            <a:off x="4029262" y="5408009"/>
            <a:ext cx="1562525" cy="3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55549E2-AC1D-E3B3-6772-C09D60B3BFA9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4447108" y="5408009"/>
            <a:ext cx="217463" cy="30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DDDB1D0-E694-B2ED-2201-0A5674829FF6}"/>
              </a:ext>
            </a:extLst>
          </p:cNvPr>
          <p:cNvCxnSpPr>
            <a:cxnSpLocks/>
            <a:stCxn id="98" idx="4"/>
            <a:endCxn id="102" idx="0"/>
          </p:cNvCxnSpPr>
          <p:nvPr/>
        </p:nvCxnSpPr>
        <p:spPr>
          <a:xfrm>
            <a:off x="4664571" y="5408009"/>
            <a:ext cx="927216" cy="3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F9F7657-AF62-4C8F-627F-E197A65043D9}"/>
              </a:ext>
            </a:extLst>
          </p:cNvPr>
          <p:cNvCxnSpPr>
            <a:stCxn id="99" idx="4"/>
            <a:endCxn id="101" idx="0"/>
          </p:cNvCxnSpPr>
          <p:nvPr/>
        </p:nvCxnSpPr>
        <p:spPr>
          <a:xfrm flipH="1">
            <a:off x="4447108" y="5412817"/>
            <a:ext cx="852772" cy="29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6B716D46-0F43-BDCD-A1EC-AFC6B78BF0C0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299880" y="5412817"/>
            <a:ext cx="291907" cy="299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26CB7C0-A1F5-992A-7105-5CFB013CB066}"/>
              </a:ext>
            </a:extLst>
          </p:cNvPr>
          <p:cNvCxnSpPr>
            <a:stCxn id="100" idx="4"/>
            <a:endCxn id="101" idx="0"/>
          </p:cNvCxnSpPr>
          <p:nvPr/>
        </p:nvCxnSpPr>
        <p:spPr>
          <a:xfrm flipH="1">
            <a:off x="4447108" y="5408009"/>
            <a:ext cx="1488081" cy="30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9D2DC810-8C82-A373-5893-2AAB8B5058E2}"/>
              </a:ext>
            </a:extLst>
          </p:cNvPr>
          <p:cNvCxnSpPr>
            <a:stCxn id="100" idx="4"/>
            <a:endCxn id="102" idx="0"/>
          </p:cNvCxnSpPr>
          <p:nvPr/>
        </p:nvCxnSpPr>
        <p:spPr>
          <a:xfrm flipH="1">
            <a:off x="5591787" y="5408009"/>
            <a:ext cx="343402" cy="3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91A32A4-DADA-E939-BFF9-68C6E5093B47}"/>
              </a:ext>
            </a:extLst>
          </p:cNvPr>
          <p:cNvCxnSpPr>
            <a:cxnSpLocks/>
            <a:stCxn id="101" idx="4"/>
            <a:endCxn id="42" idx="0"/>
          </p:cNvCxnSpPr>
          <p:nvPr/>
        </p:nvCxnSpPr>
        <p:spPr>
          <a:xfrm>
            <a:off x="4447108" y="6041280"/>
            <a:ext cx="0" cy="25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2F2795B5-CE51-FB19-118E-C3AD9C09A035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5591787" y="6041281"/>
            <a:ext cx="0" cy="25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D8836D4-DA48-B185-0E40-3FFB58C03878}"/>
              </a:ext>
            </a:extLst>
          </p:cNvPr>
          <p:cNvSpPr txBox="1"/>
          <p:nvPr/>
        </p:nvSpPr>
        <p:spPr>
          <a:xfrm>
            <a:off x="258245" y="426852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 vector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E9230F2-BED7-2681-183D-CE58DA27F9FD}"/>
              </a:ext>
            </a:extLst>
          </p:cNvPr>
          <p:cNvSpPr/>
          <p:nvPr/>
        </p:nvSpPr>
        <p:spPr>
          <a:xfrm>
            <a:off x="6805467" y="5706915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CAEDEFC-0D1A-4463-48C0-A31C2E82A4FF}"/>
              </a:ext>
            </a:extLst>
          </p:cNvPr>
          <p:cNvCxnSpPr>
            <a:stCxn id="100" idx="4"/>
            <a:endCxn id="55" idx="0"/>
          </p:cNvCxnSpPr>
          <p:nvPr/>
        </p:nvCxnSpPr>
        <p:spPr>
          <a:xfrm>
            <a:off x="5935189" y="5408009"/>
            <a:ext cx="1034665" cy="29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7F1FAE6-AC35-5F50-07F8-FEBF30C74E17}"/>
              </a:ext>
            </a:extLst>
          </p:cNvPr>
          <p:cNvCxnSpPr>
            <a:stCxn id="99" idx="4"/>
            <a:endCxn id="55" idx="0"/>
          </p:cNvCxnSpPr>
          <p:nvPr/>
        </p:nvCxnSpPr>
        <p:spPr>
          <a:xfrm>
            <a:off x="5299880" y="5412817"/>
            <a:ext cx="1669974" cy="29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B9242D0-2633-5C7B-D1A9-4BBAFE8BECE8}"/>
              </a:ext>
            </a:extLst>
          </p:cNvPr>
          <p:cNvCxnSpPr>
            <a:stCxn id="98" idx="4"/>
            <a:endCxn id="55" idx="0"/>
          </p:cNvCxnSpPr>
          <p:nvPr/>
        </p:nvCxnSpPr>
        <p:spPr>
          <a:xfrm>
            <a:off x="4664571" y="5408009"/>
            <a:ext cx="2305283" cy="29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D9A800F-2C32-403C-2C1E-233B24DFD178}"/>
              </a:ext>
            </a:extLst>
          </p:cNvPr>
          <p:cNvCxnSpPr>
            <a:stCxn id="97" idx="4"/>
            <a:endCxn id="55" idx="0"/>
          </p:cNvCxnSpPr>
          <p:nvPr/>
        </p:nvCxnSpPr>
        <p:spPr>
          <a:xfrm>
            <a:off x="4029262" y="5408009"/>
            <a:ext cx="2940592" cy="29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D3E3032-697B-A381-FD83-33CEB5C29F29}"/>
              </a:ext>
            </a:extLst>
          </p:cNvPr>
          <p:cNvCxnSpPr>
            <a:stCxn id="55" idx="4"/>
            <a:endCxn id="50" idx="0"/>
          </p:cNvCxnSpPr>
          <p:nvPr/>
        </p:nvCxnSpPr>
        <p:spPr>
          <a:xfrm>
            <a:off x="6969854" y="6035688"/>
            <a:ext cx="0" cy="26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5C040E2-804D-BA74-9017-03FE7FBB24E8}"/>
              </a:ext>
            </a:extLst>
          </p:cNvPr>
          <p:cNvSpPr txBox="1"/>
          <p:nvPr/>
        </p:nvSpPr>
        <p:spPr>
          <a:xfrm>
            <a:off x="1550242" y="512698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D2EEBD-AE91-6BB1-C5E5-571854FB2223}"/>
              </a:ext>
            </a:extLst>
          </p:cNvPr>
          <p:cNvSpPr txBox="1"/>
          <p:nvPr/>
        </p:nvSpPr>
        <p:spPr>
          <a:xfrm>
            <a:off x="2903944" y="3496041"/>
            <a:ext cx="443395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ResNet</a:t>
            </a:r>
            <a:endParaRPr kumimoji="1"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EE97274-A8FB-B3E0-747E-3E2E7B60C630}"/>
              </a:ext>
            </a:extLst>
          </p:cNvPr>
          <p:cNvSpPr/>
          <p:nvPr/>
        </p:nvSpPr>
        <p:spPr>
          <a:xfrm>
            <a:off x="5465090" y="4366755"/>
            <a:ext cx="1872813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下箭头 61">
            <a:extLst>
              <a:ext uri="{FF2B5EF4-FFF2-40B4-BE49-F238E27FC236}">
                <a16:creationId xmlns:a16="http://schemas.microsoft.com/office/drawing/2014/main" id="{0636E9BD-D620-ED58-EA76-82AD135EFC88}"/>
              </a:ext>
            </a:extLst>
          </p:cNvPr>
          <p:cNvSpPr/>
          <p:nvPr/>
        </p:nvSpPr>
        <p:spPr>
          <a:xfrm>
            <a:off x="6143394" y="3060060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DEDFE8-C8E3-C5D6-3584-AC35930CEE3A}"/>
              </a:ext>
            </a:extLst>
          </p:cNvPr>
          <p:cNvSpPr txBox="1"/>
          <p:nvPr/>
        </p:nvSpPr>
        <p:spPr>
          <a:xfrm>
            <a:off x="753572" y="349930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 Extractor</a:t>
            </a:r>
            <a:endParaRPr kumimoji="1" lang="zh-CN" altLang="en-US" dirty="0"/>
          </a:p>
        </p:txBody>
      </p:sp>
      <p:sp>
        <p:nvSpPr>
          <p:cNvPr id="65" name="下箭头 64">
            <a:extLst>
              <a:ext uri="{FF2B5EF4-FFF2-40B4-BE49-F238E27FC236}">
                <a16:creationId xmlns:a16="http://schemas.microsoft.com/office/drawing/2014/main" id="{E82256DD-4F6C-BB90-2B5F-BD1B15C4BF0B}"/>
              </a:ext>
            </a:extLst>
          </p:cNvPr>
          <p:cNvSpPr/>
          <p:nvPr/>
        </p:nvSpPr>
        <p:spPr>
          <a:xfrm>
            <a:off x="6143394" y="3949971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下箭头 74">
            <a:extLst>
              <a:ext uri="{FF2B5EF4-FFF2-40B4-BE49-F238E27FC236}">
                <a16:creationId xmlns:a16="http://schemas.microsoft.com/office/drawing/2014/main" id="{E8EB9984-7BAF-110A-8A19-4E752BB95049}"/>
              </a:ext>
            </a:extLst>
          </p:cNvPr>
          <p:cNvSpPr/>
          <p:nvPr/>
        </p:nvSpPr>
        <p:spPr>
          <a:xfrm>
            <a:off x="6143394" y="4634532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B7CAD5-3728-0A63-C90B-92A662A68C0C}"/>
              </a:ext>
            </a:extLst>
          </p:cNvPr>
          <p:cNvSpPr txBox="1"/>
          <p:nvPr/>
        </p:nvSpPr>
        <p:spPr>
          <a:xfrm>
            <a:off x="2286877" y="1027287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Storing no images of old classes</a:t>
            </a:r>
            <a:endParaRPr kumimoji="1" lang="zh-CN" altLang="en-US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295CC347-43FD-DE0A-58B8-3733420845DC}"/>
              </a:ext>
            </a:extLst>
          </p:cNvPr>
          <p:cNvSpPr/>
          <p:nvPr/>
        </p:nvSpPr>
        <p:spPr>
          <a:xfrm>
            <a:off x="2779540" y="1449991"/>
            <a:ext cx="2121617" cy="159441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6AEBCEF-E126-80CE-7513-6F0DAAE7E652}"/>
              </a:ext>
            </a:extLst>
          </p:cNvPr>
          <p:cNvSpPr txBox="1"/>
          <p:nvPr/>
        </p:nvSpPr>
        <p:spPr>
          <a:xfrm>
            <a:off x="8220400" y="4715511"/>
            <a:ext cx="2379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🤔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Unsatisfying 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performance!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C4FCD9-8A41-EDB1-87C8-4C6759A0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124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2" grpId="0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EB0A0-86C9-B975-2CBD-3BA8AF5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iCaRL</a:t>
            </a:r>
            <a:endParaRPr kumimoji="1" lang="zh-CN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FD1792FA-386F-E793-1A08-B05FF4A5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669" y="2385111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E53D304-11D6-BC13-2EC5-34CB9A66CF38}"/>
              </a:ext>
            </a:extLst>
          </p:cNvPr>
          <p:cNvSpPr txBox="1"/>
          <p:nvPr/>
        </p:nvSpPr>
        <p:spPr>
          <a:xfrm>
            <a:off x="4208100" y="630108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pic>
        <p:nvPicPr>
          <p:cNvPr id="44" name="Picture 10">
            <a:extLst>
              <a:ext uri="{FF2B5EF4-FFF2-40B4-BE49-F238E27FC236}">
                <a16:creationId xmlns:a16="http://schemas.microsoft.com/office/drawing/2014/main" id="{6FF2DF48-4CCF-E2A8-FFA4-4F9C1A21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48" y="2385111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679B5F86-3FA3-4B72-D4AC-4DFC56AEAB92}"/>
              </a:ext>
            </a:extLst>
          </p:cNvPr>
          <p:cNvSpPr txBox="1"/>
          <p:nvPr/>
        </p:nvSpPr>
        <p:spPr>
          <a:xfrm>
            <a:off x="5299880" y="63010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CFCE3C79-EC67-5003-5D39-9B891F08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97" y="1524034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6B54C12F-D662-D0A1-214E-046C9D55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96" y="2356652"/>
            <a:ext cx="662433" cy="6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EF0F20CB-D989-1620-A041-B2B4C4BC4502}"/>
              </a:ext>
            </a:extLst>
          </p:cNvPr>
          <p:cNvSpPr txBox="1"/>
          <p:nvPr/>
        </p:nvSpPr>
        <p:spPr>
          <a:xfrm>
            <a:off x="6601804" y="62993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horse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155313E-FBD4-AA9E-3979-5D524B63C016}"/>
              </a:ext>
            </a:extLst>
          </p:cNvPr>
          <p:cNvSpPr/>
          <p:nvPr/>
        </p:nvSpPr>
        <p:spPr>
          <a:xfrm>
            <a:off x="3864875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E575934-F52B-467D-0CD1-4ABF8B21FF71}"/>
              </a:ext>
            </a:extLst>
          </p:cNvPr>
          <p:cNvSpPr/>
          <p:nvPr/>
        </p:nvSpPr>
        <p:spPr>
          <a:xfrm>
            <a:off x="4500184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9BEB99C-629B-83CE-824E-0DF2B43A9AA1}"/>
              </a:ext>
            </a:extLst>
          </p:cNvPr>
          <p:cNvSpPr/>
          <p:nvPr/>
        </p:nvSpPr>
        <p:spPr>
          <a:xfrm>
            <a:off x="5135493" y="5084044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4938E6-210D-9032-964F-D0C5034C3E16}"/>
              </a:ext>
            </a:extLst>
          </p:cNvPr>
          <p:cNvSpPr/>
          <p:nvPr/>
        </p:nvSpPr>
        <p:spPr>
          <a:xfrm>
            <a:off x="5770802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3198D2-8664-9380-ACD3-0B1094705336}"/>
              </a:ext>
            </a:extLst>
          </p:cNvPr>
          <p:cNvSpPr/>
          <p:nvPr/>
        </p:nvSpPr>
        <p:spPr>
          <a:xfrm>
            <a:off x="4282721" y="5712507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D7B8EAB6-4257-56EA-4E2F-A79BB741E538}"/>
              </a:ext>
            </a:extLst>
          </p:cNvPr>
          <p:cNvSpPr/>
          <p:nvPr/>
        </p:nvSpPr>
        <p:spPr>
          <a:xfrm>
            <a:off x="5427400" y="5712508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C221B839-F1CF-67FE-2FC3-225D7A63CE5D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4029262" y="5408009"/>
            <a:ext cx="417846" cy="30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6C2169B-3E70-9F2D-14DE-E18AB219CF33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>
            <a:off x="4029262" y="5408009"/>
            <a:ext cx="1562525" cy="3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55549E2-AC1D-E3B3-6772-C09D60B3BFA9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4447108" y="5408009"/>
            <a:ext cx="217463" cy="30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DDDB1D0-E694-B2ED-2201-0A5674829FF6}"/>
              </a:ext>
            </a:extLst>
          </p:cNvPr>
          <p:cNvCxnSpPr>
            <a:cxnSpLocks/>
            <a:stCxn id="98" idx="4"/>
            <a:endCxn id="102" idx="0"/>
          </p:cNvCxnSpPr>
          <p:nvPr/>
        </p:nvCxnSpPr>
        <p:spPr>
          <a:xfrm>
            <a:off x="4664571" y="5408009"/>
            <a:ext cx="927216" cy="3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F9F7657-AF62-4C8F-627F-E197A65043D9}"/>
              </a:ext>
            </a:extLst>
          </p:cNvPr>
          <p:cNvCxnSpPr>
            <a:stCxn id="99" idx="4"/>
            <a:endCxn id="101" idx="0"/>
          </p:cNvCxnSpPr>
          <p:nvPr/>
        </p:nvCxnSpPr>
        <p:spPr>
          <a:xfrm flipH="1">
            <a:off x="4447108" y="5412817"/>
            <a:ext cx="852772" cy="29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6B716D46-0F43-BDCD-A1EC-AFC6B78BF0C0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299880" y="5412817"/>
            <a:ext cx="291907" cy="299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26CB7C0-A1F5-992A-7105-5CFB013CB066}"/>
              </a:ext>
            </a:extLst>
          </p:cNvPr>
          <p:cNvCxnSpPr>
            <a:stCxn id="100" idx="4"/>
            <a:endCxn id="101" idx="0"/>
          </p:cNvCxnSpPr>
          <p:nvPr/>
        </p:nvCxnSpPr>
        <p:spPr>
          <a:xfrm flipH="1">
            <a:off x="4447108" y="5408009"/>
            <a:ext cx="1488081" cy="30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9D2DC810-8C82-A373-5893-2AAB8B5058E2}"/>
              </a:ext>
            </a:extLst>
          </p:cNvPr>
          <p:cNvCxnSpPr>
            <a:stCxn id="100" idx="4"/>
            <a:endCxn id="102" idx="0"/>
          </p:cNvCxnSpPr>
          <p:nvPr/>
        </p:nvCxnSpPr>
        <p:spPr>
          <a:xfrm flipH="1">
            <a:off x="5591787" y="5408009"/>
            <a:ext cx="343402" cy="3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91A32A4-DADA-E939-BFF9-68C6E5093B47}"/>
              </a:ext>
            </a:extLst>
          </p:cNvPr>
          <p:cNvCxnSpPr>
            <a:cxnSpLocks/>
            <a:stCxn id="101" idx="4"/>
            <a:endCxn id="42" idx="0"/>
          </p:cNvCxnSpPr>
          <p:nvPr/>
        </p:nvCxnSpPr>
        <p:spPr>
          <a:xfrm>
            <a:off x="4447108" y="6041280"/>
            <a:ext cx="0" cy="25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2F2795B5-CE51-FB19-118E-C3AD9C09A035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5591787" y="6041281"/>
            <a:ext cx="0" cy="25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D8836D4-DA48-B185-0E40-3FFB58C03878}"/>
              </a:ext>
            </a:extLst>
          </p:cNvPr>
          <p:cNvSpPr txBox="1"/>
          <p:nvPr/>
        </p:nvSpPr>
        <p:spPr>
          <a:xfrm>
            <a:off x="258245" y="426852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 vector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E9230F2-BED7-2681-183D-CE58DA27F9FD}"/>
              </a:ext>
            </a:extLst>
          </p:cNvPr>
          <p:cNvSpPr/>
          <p:nvPr/>
        </p:nvSpPr>
        <p:spPr>
          <a:xfrm>
            <a:off x="6805467" y="5706915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CAEDEFC-0D1A-4463-48C0-A31C2E82A4FF}"/>
              </a:ext>
            </a:extLst>
          </p:cNvPr>
          <p:cNvCxnSpPr>
            <a:stCxn id="100" idx="4"/>
            <a:endCxn id="55" idx="0"/>
          </p:cNvCxnSpPr>
          <p:nvPr/>
        </p:nvCxnSpPr>
        <p:spPr>
          <a:xfrm>
            <a:off x="5935189" y="5408009"/>
            <a:ext cx="1034665" cy="29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7F1FAE6-AC35-5F50-07F8-FEBF30C74E17}"/>
              </a:ext>
            </a:extLst>
          </p:cNvPr>
          <p:cNvCxnSpPr>
            <a:stCxn id="99" idx="4"/>
            <a:endCxn id="55" idx="0"/>
          </p:cNvCxnSpPr>
          <p:nvPr/>
        </p:nvCxnSpPr>
        <p:spPr>
          <a:xfrm>
            <a:off x="5299880" y="5412817"/>
            <a:ext cx="1669974" cy="29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B9242D0-2633-5C7B-D1A9-4BBAFE8BECE8}"/>
              </a:ext>
            </a:extLst>
          </p:cNvPr>
          <p:cNvCxnSpPr>
            <a:stCxn id="98" idx="4"/>
            <a:endCxn id="55" idx="0"/>
          </p:cNvCxnSpPr>
          <p:nvPr/>
        </p:nvCxnSpPr>
        <p:spPr>
          <a:xfrm>
            <a:off x="4664571" y="5408009"/>
            <a:ext cx="2305283" cy="29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D9A800F-2C32-403C-2C1E-233B24DFD178}"/>
              </a:ext>
            </a:extLst>
          </p:cNvPr>
          <p:cNvCxnSpPr>
            <a:stCxn id="97" idx="4"/>
            <a:endCxn id="55" idx="0"/>
          </p:cNvCxnSpPr>
          <p:nvPr/>
        </p:nvCxnSpPr>
        <p:spPr>
          <a:xfrm>
            <a:off x="4029262" y="5408009"/>
            <a:ext cx="2940592" cy="29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D3E3032-697B-A381-FD83-33CEB5C29F29}"/>
              </a:ext>
            </a:extLst>
          </p:cNvPr>
          <p:cNvCxnSpPr>
            <a:stCxn id="55" idx="4"/>
            <a:endCxn id="50" idx="0"/>
          </p:cNvCxnSpPr>
          <p:nvPr/>
        </p:nvCxnSpPr>
        <p:spPr>
          <a:xfrm>
            <a:off x="6969854" y="6035688"/>
            <a:ext cx="0" cy="26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5C040E2-804D-BA74-9017-03FE7FBB24E8}"/>
              </a:ext>
            </a:extLst>
          </p:cNvPr>
          <p:cNvSpPr txBox="1"/>
          <p:nvPr/>
        </p:nvSpPr>
        <p:spPr>
          <a:xfrm>
            <a:off x="1550242" y="512698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7F07E31-F650-E57E-3BB6-A943269FAD68}"/>
              </a:ext>
            </a:extLst>
          </p:cNvPr>
          <p:cNvSpPr/>
          <p:nvPr/>
        </p:nvSpPr>
        <p:spPr>
          <a:xfrm>
            <a:off x="2903943" y="4365268"/>
            <a:ext cx="1872813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D2EEBD-AE91-6BB1-C5E5-571854FB2223}"/>
              </a:ext>
            </a:extLst>
          </p:cNvPr>
          <p:cNvSpPr txBox="1"/>
          <p:nvPr/>
        </p:nvSpPr>
        <p:spPr>
          <a:xfrm>
            <a:off x="2903944" y="3496041"/>
            <a:ext cx="443395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ResNet</a:t>
            </a:r>
            <a:endParaRPr kumimoji="1"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EE97274-A8FB-B3E0-747E-3E2E7B60C630}"/>
              </a:ext>
            </a:extLst>
          </p:cNvPr>
          <p:cNvSpPr/>
          <p:nvPr/>
        </p:nvSpPr>
        <p:spPr>
          <a:xfrm>
            <a:off x="5465090" y="4366755"/>
            <a:ext cx="1872813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下箭头 60">
            <a:extLst>
              <a:ext uri="{FF2B5EF4-FFF2-40B4-BE49-F238E27FC236}">
                <a16:creationId xmlns:a16="http://schemas.microsoft.com/office/drawing/2014/main" id="{47107A50-4385-6B53-C5CE-BE4D75D9F37E}"/>
              </a:ext>
            </a:extLst>
          </p:cNvPr>
          <p:cNvSpPr/>
          <p:nvPr/>
        </p:nvSpPr>
        <p:spPr>
          <a:xfrm>
            <a:off x="3668649" y="3060060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下箭头 61">
            <a:extLst>
              <a:ext uri="{FF2B5EF4-FFF2-40B4-BE49-F238E27FC236}">
                <a16:creationId xmlns:a16="http://schemas.microsoft.com/office/drawing/2014/main" id="{0636E9BD-D620-ED58-EA76-82AD135EFC88}"/>
              </a:ext>
            </a:extLst>
          </p:cNvPr>
          <p:cNvSpPr/>
          <p:nvPr/>
        </p:nvSpPr>
        <p:spPr>
          <a:xfrm>
            <a:off x="6143394" y="3060060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DEDFE8-C8E3-C5D6-3584-AC35930CEE3A}"/>
              </a:ext>
            </a:extLst>
          </p:cNvPr>
          <p:cNvSpPr txBox="1"/>
          <p:nvPr/>
        </p:nvSpPr>
        <p:spPr>
          <a:xfrm>
            <a:off x="753572" y="349930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 Extractor</a:t>
            </a:r>
            <a:endParaRPr kumimoji="1" lang="zh-CN" altLang="en-US" dirty="0"/>
          </a:p>
        </p:txBody>
      </p:sp>
      <p:sp>
        <p:nvSpPr>
          <p:cNvPr id="64" name="下箭头 63">
            <a:extLst>
              <a:ext uri="{FF2B5EF4-FFF2-40B4-BE49-F238E27FC236}">
                <a16:creationId xmlns:a16="http://schemas.microsoft.com/office/drawing/2014/main" id="{02B752E2-3DA1-78AE-356E-69B39C48861D}"/>
              </a:ext>
            </a:extLst>
          </p:cNvPr>
          <p:cNvSpPr/>
          <p:nvPr/>
        </p:nvSpPr>
        <p:spPr>
          <a:xfrm>
            <a:off x="3668649" y="3949971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下箭头 64">
            <a:extLst>
              <a:ext uri="{FF2B5EF4-FFF2-40B4-BE49-F238E27FC236}">
                <a16:creationId xmlns:a16="http://schemas.microsoft.com/office/drawing/2014/main" id="{E82256DD-4F6C-BB90-2B5F-BD1B15C4BF0B}"/>
              </a:ext>
            </a:extLst>
          </p:cNvPr>
          <p:cNvSpPr/>
          <p:nvPr/>
        </p:nvSpPr>
        <p:spPr>
          <a:xfrm>
            <a:off x="6143394" y="3949971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下箭头 73">
            <a:extLst>
              <a:ext uri="{FF2B5EF4-FFF2-40B4-BE49-F238E27FC236}">
                <a16:creationId xmlns:a16="http://schemas.microsoft.com/office/drawing/2014/main" id="{81F812DE-A423-37AC-9FEF-4232FD93EDDD}"/>
              </a:ext>
            </a:extLst>
          </p:cNvPr>
          <p:cNvSpPr/>
          <p:nvPr/>
        </p:nvSpPr>
        <p:spPr>
          <a:xfrm>
            <a:off x="3668649" y="4634532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下箭头 74">
            <a:extLst>
              <a:ext uri="{FF2B5EF4-FFF2-40B4-BE49-F238E27FC236}">
                <a16:creationId xmlns:a16="http://schemas.microsoft.com/office/drawing/2014/main" id="{E8EB9984-7BAF-110A-8A19-4E752BB95049}"/>
              </a:ext>
            </a:extLst>
          </p:cNvPr>
          <p:cNvSpPr/>
          <p:nvPr/>
        </p:nvSpPr>
        <p:spPr>
          <a:xfrm>
            <a:off x="6143394" y="4634532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5DBDE8D-26B0-A92D-BE19-D6C51D872D5F}"/>
              </a:ext>
            </a:extLst>
          </p:cNvPr>
          <p:cNvSpPr txBox="1"/>
          <p:nvPr/>
        </p:nvSpPr>
        <p:spPr>
          <a:xfrm>
            <a:off x="7709308" y="275576"/>
            <a:ext cx="4285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en-US" altLang="zh-CN" b="1" u="sng" dirty="0"/>
              <a:t>Fine-tuning</a:t>
            </a:r>
            <a:r>
              <a:rPr kumimoji="1" lang="en-US" altLang="zh-CN" dirty="0"/>
              <a:t> on new classes </a:t>
            </a:r>
          </a:p>
          <a:p>
            <a:r>
              <a:rPr kumimoji="1" lang="en-US" altLang="zh-CN" dirty="0"/>
              <a:t>&amp; </a:t>
            </a:r>
            <a:r>
              <a:rPr kumimoji="1" lang="en-US" altLang="zh-CN" b="1" u="sng" dirty="0"/>
              <a:t>Rehearsal</a:t>
            </a:r>
            <a:r>
              <a:rPr kumimoji="1" lang="en-US" altLang="zh-CN" dirty="0"/>
              <a:t> on old class exemplars</a:t>
            </a:r>
          </a:p>
          <a:p>
            <a:r>
              <a:rPr kumimoji="1" lang="en-US" altLang="zh-CN" b="1" dirty="0"/>
              <a:t>2. </a:t>
            </a:r>
            <a:r>
              <a:rPr lang="en" altLang="zh-CN" dirty="0"/>
              <a:t>Nearest-mean-of-exemplars</a:t>
            </a:r>
            <a:r>
              <a:rPr lang="en-US" altLang="zh-CN" dirty="0"/>
              <a:t> </a:t>
            </a:r>
            <a:r>
              <a:rPr kumimoji="1" lang="en-US" altLang="zh-CN" dirty="0"/>
              <a:t>classifier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D0F3492C-B011-E58A-3D4E-AF4BBBDC6D4F}"/>
              </a:ext>
            </a:extLst>
          </p:cNvPr>
          <p:cNvSpPr/>
          <p:nvPr/>
        </p:nvSpPr>
        <p:spPr>
          <a:xfrm>
            <a:off x="2779540" y="2356651"/>
            <a:ext cx="2121617" cy="68775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B7CAD5-3728-0A63-C90B-92A662A68C0C}"/>
              </a:ext>
            </a:extLst>
          </p:cNvPr>
          <p:cNvSpPr txBox="1"/>
          <p:nvPr/>
        </p:nvSpPr>
        <p:spPr>
          <a:xfrm>
            <a:off x="2470400" y="1596962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Storing exemplar images </a:t>
            </a:r>
          </a:p>
          <a:p>
            <a:r>
              <a:rPr kumimoji="1" lang="en-US" altLang="zh-CN" dirty="0"/>
              <a:t>for each old class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394324-3691-D8B1-17A5-E0A1297C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1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EB0A0-86C9-B975-2CBD-3BA8AF5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iCaRL</a:t>
            </a:r>
            <a:endParaRPr kumimoji="1" lang="zh-CN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FD1792FA-386F-E793-1A08-B05FF4A5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669" y="2385111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E53D304-11D6-BC13-2EC5-34CB9A66CF38}"/>
              </a:ext>
            </a:extLst>
          </p:cNvPr>
          <p:cNvSpPr txBox="1"/>
          <p:nvPr/>
        </p:nvSpPr>
        <p:spPr>
          <a:xfrm>
            <a:off x="4208100" y="630108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pic>
        <p:nvPicPr>
          <p:cNvPr id="44" name="Picture 10">
            <a:extLst>
              <a:ext uri="{FF2B5EF4-FFF2-40B4-BE49-F238E27FC236}">
                <a16:creationId xmlns:a16="http://schemas.microsoft.com/office/drawing/2014/main" id="{6FF2DF48-4CCF-E2A8-FFA4-4F9C1A21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48" y="2385111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679B5F86-3FA3-4B72-D4AC-4DFC56AEAB92}"/>
              </a:ext>
            </a:extLst>
          </p:cNvPr>
          <p:cNvSpPr txBox="1"/>
          <p:nvPr/>
        </p:nvSpPr>
        <p:spPr>
          <a:xfrm>
            <a:off x="5299880" y="63010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CFCE3C79-EC67-5003-5D39-9B891F08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97" y="1524034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6B54C12F-D662-D0A1-214E-046C9D55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96" y="2356652"/>
            <a:ext cx="662433" cy="6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EF0F20CB-D989-1620-A041-B2B4C4BC4502}"/>
              </a:ext>
            </a:extLst>
          </p:cNvPr>
          <p:cNvSpPr txBox="1"/>
          <p:nvPr/>
        </p:nvSpPr>
        <p:spPr>
          <a:xfrm>
            <a:off x="6601804" y="62993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horse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155313E-FBD4-AA9E-3979-5D524B63C016}"/>
              </a:ext>
            </a:extLst>
          </p:cNvPr>
          <p:cNvSpPr/>
          <p:nvPr/>
        </p:nvSpPr>
        <p:spPr>
          <a:xfrm>
            <a:off x="3864875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E575934-F52B-467D-0CD1-4ABF8B21FF71}"/>
              </a:ext>
            </a:extLst>
          </p:cNvPr>
          <p:cNvSpPr/>
          <p:nvPr/>
        </p:nvSpPr>
        <p:spPr>
          <a:xfrm>
            <a:off x="4500184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9BEB99C-629B-83CE-824E-0DF2B43A9AA1}"/>
              </a:ext>
            </a:extLst>
          </p:cNvPr>
          <p:cNvSpPr/>
          <p:nvPr/>
        </p:nvSpPr>
        <p:spPr>
          <a:xfrm>
            <a:off x="5135493" y="5084044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4938E6-210D-9032-964F-D0C5034C3E16}"/>
              </a:ext>
            </a:extLst>
          </p:cNvPr>
          <p:cNvSpPr/>
          <p:nvPr/>
        </p:nvSpPr>
        <p:spPr>
          <a:xfrm>
            <a:off x="5770802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3198D2-8664-9380-ACD3-0B1094705336}"/>
              </a:ext>
            </a:extLst>
          </p:cNvPr>
          <p:cNvSpPr/>
          <p:nvPr/>
        </p:nvSpPr>
        <p:spPr>
          <a:xfrm>
            <a:off x="4282721" y="5712507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D7B8EAB6-4257-56EA-4E2F-A79BB741E538}"/>
              </a:ext>
            </a:extLst>
          </p:cNvPr>
          <p:cNvSpPr/>
          <p:nvPr/>
        </p:nvSpPr>
        <p:spPr>
          <a:xfrm>
            <a:off x="5427400" y="5712508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C221B839-F1CF-67FE-2FC3-225D7A63CE5D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4029262" y="5408009"/>
            <a:ext cx="417846" cy="30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6C2169B-3E70-9F2D-14DE-E18AB219CF33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>
            <a:off x="4029262" y="5408009"/>
            <a:ext cx="1562525" cy="3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55549E2-AC1D-E3B3-6772-C09D60B3BFA9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4447108" y="5408009"/>
            <a:ext cx="217463" cy="30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DDDB1D0-E694-B2ED-2201-0A5674829FF6}"/>
              </a:ext>
            </a:extLst>
          </p:cNvPr>
          <p:cNvCxnSpPr>
            <a:cxnSpLocks/>
            <a:stCxn id="98" idx="4"/>
            <a:endCxn id="102" idx="0"/>
          </p:cNvCxnSpPr>
          <p:nvPr/>
        </p:nvCxnSpPr>
        <p:spPr>
          <a:xfrm>
            <a:off x="4664571" y="5408009"/>
            <a:ext cx="927216" cy="3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F9F7657-AF62-4C8F-627F-E197A65043D9}"/>
              </a:ext>
            </a:extLst>
          </p:cNvPr>
          <p:cNvCxnSpPr>
            <a:stCxn id="99" idx="4"/>
            <a:endCxn id="101" idx="0"/>
          </p:cNvCxnSpPr>
          <p:nvPr/>
        </p:nvCxnSpPr>
        <p:spPr>
          <a:xfrm flipH="1">
            <a:off x="4447108" y="5412817"/>
            <a:ext cx="852772" cy="29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6B716D46-0F43-BDCD-A1EC-AFC6B78BF0C0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299880" y="5412817"/>
            <a:ext cx="291907" cy="299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26CB7C0-A1F5-992A-7105-5CFB013CB066}"/>
              </a:ext>
            </a:extLst>
          </p:cNvPr>
          <p:cNvCxnSpPr>
            <a:stCxn id="100" idx="4"/>
            <a:endCxn id="101" idx="0"/>
          </p:cNvCxnSpPr>
          <p:nvPr/>
        </p:nvCxnSpPr>
        <p:spPr>
          <a:xfrm flipH="1">
            <a:off x="4447108" y="5408009"/>
            <a:ext cx="1488081" cy="30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9D2DC810-8C82-A373-5893-2AAB8B5058E2}"/>
              </a:ext>
            </a:extLst>
          </p:cNvPr>
          <p:cNvCxnSpPr>
            <a:stCxn id="100" idx="4"/>
            <a:endCxn id="102" idx="0"/>
          </p:cNvCxnSpPr>
          <p:nvPr/>
        </p:nvCxnSpPr>
        <p:spPr>
          <a:xfrm flipH="1">
            <a:off x="5591787" y="5408009"/>
            <a:ext cx="343402" cy="3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91A32A4-DADA-E939-BFF9-68C6E5093B47}"/>
              </a:ext>
            </a:extLst>
          </p:cNvPr>
          <p:cNvCxnSpPr>
            <a:cxnSpLocks/>
            <a:stCxn id="101" idx="4"/>
            <a:endCxn id="42" idx="0"/>
          </p:cNvCxnSpPr>
          <p:nvPr/>
        </p:nvCxnSpPr>
        <p:spPr>
          <a:xfrm>
            <a:off x="4447108" y="6041280"/>
            <a:ext cx="0" cy="25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2F2795B5-CE51-FB19-118E-C3AD9C09A035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5591787" y="6041281"/>
            <a:ext cx="0" cy="25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D8836D4-DA48-B185-0E40-3FFB58C03878}"/>
              </a:ext>
            </a:extLst>
          </p:cNvPr>
          <p:cNvSpPr txBox="1"/>
          <p:nvPr/>
        </p:nvSpPr>
        <p:spPr>
          <a:xfrm>
            <a:off x="258245" y="426852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 vector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E9230F2-BED7-2681-183D-CE58DA27F9FD}"/>
              </a:ext>
            </a:extLst>
          </p:cNvPr>
          <p:cNvSpPr/>
          <p:nvPr/>
        </p:nvSpPr>
        <p:spPr>
          <a:xfrm>
            <a:off x="6805467" y="5706915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CAEDEFC-0D1A-4463-48C0-A31C2E82A4FF}"/>
              </a:ext>
            </a:extLst>
          </p:cNvPr>
          <p:cNvCxnSpPr>
            <a:stCxn id="100" idx="4"/>
            <a:endCxn id="55" idx="0"/>
          </p:cNvCxnSpPr>
          <p:nvPr/>
        </p:nvCxnSpPr>
        <p:spPr>
          <a:xfrm>
            <a:off x="5935189" y="5408009"/>
            <a:ext cx="1034665" cy="29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7F1FAE6-AC35-5F50-07F8-FEBF30C74E17}"/>
              </a:ext>
            </a:extLst>
          </p:cNvPr>
          <p:cNvCxnSpPr>
            <a:stCxn id="99" idx="4"/>
            <a:endCxn id="55" idx="0"/>
          </p:cNvCxnSpPr>
          <p:nvPr/>
        </p:nvCxnSpPr>
        <p:spPr>
          <a:xfrm>
            <a:off x="5299880" y="5412817"/>
            <a:ext cx="1669974" cy="29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B9242D0-2633-5C7B-D1A9-4BBAFE8BECE8}"/>
              </a:ext>
            </a:extLst>
          </p:cNvPr>
          <p:cNvCxnSpPr>
            <a:stCxn id="98" idx="4"/>
            <a:endCxn id="55" idx="0"/>
          </p:cNvCxnSpPr>
          <p:nvPr/>
        </p:nvCxnSpPr>
        <p:spPr>
          <a:xfrm>
            <a:off x="4664571" y="5408009"/>
            <a:ext cx="2305283" cy="29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D9A800F-2C32-403C-2C1E-233B24DFD178}"/>
              </a:ext>
            </a:extLst>
          </p:cNvPr>
          <p:cNvCxnSpPr>
            <a:stCxn id="97" idx="4"/>
            <a:endCxn id="55" idx="0"/>
          </p:cNvCxnSpPr>
          <p:nvPr/>
        </p:nvCxnSpPr>
        <p:spPr>
          <a:xfrm>
            <a:off x="4029262" y="5408009"/>
            <a:ext cx="2940592" cy="29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D3E3032-697B-A381-FD83-33CEB5C29F29}"/>
              </a:ext>
            </a:extLst>
          </p:cNvPr>
          <p:cNvCxnSpPr>
            <a:stCxn id="55" idx="4"/>
            <a:endCxn id="50" idx="0"/>
          </p:cNvCxnSpPr>
          <p:nvPr/>
        </p:nvCxnSpPr>
        <p:spPr>
          <a:xfrm>
            <a:off x="6969854" y="6035688"/>
            <a:ext cx="0" cy="26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5C040E2-804D-BA74-9017-03FE7FBB24E8}"/>
              </a:ext>
            </a:extLst>
          </p:cNvPr>
          <p:cNvSpPr txBox="1"/>
          <p:nvPr/>
        </p:nvSpPr>
        <p:spPr>
          <a:xfrm>
            <a:off x="1550242" y="512698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7F07E31-F650-E57E-3BB6-A943269FAD68}"/>
              </a:ext>
            </a:extLst>
          </p:cNvPr>
          <p:cNvSpPr/>
          <p:nvPr/>
        </p:nvSpPr>
        <p:spPr>
          <a:xfrm>
            <a:off x="2903943" y="4365268"/>
            <a:ext cx="1872813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D2EEBD-AE91-6BB1-C5E5-571854FB2223}"/>
              </a:ext>
            </a:extLst>
          </p:cNvPr>
          <p:cNvSpPr txBox="1"/>
          <p:nvPr/>
        </p:nvSpPr>
        <p:spPr>
          <a:xfrm>
            <a:off x="2903944" y="3496041"/>
            <a:ext cx="443395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ResNet</a:t>
            </a:r>
            <a:endParaRPr kumimoji="1"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EE97274-A8FB-B3E0-747E-3E2E7B60C630}"/>
              </a:ext>
            </a:extLst>
          </p:cNvPr>
          <p:cNvSpPr/>
          <p:nvPr/>
        </p:nvSpPr>
        <p:spPr>
          <a:xfrm>
            <a:off x="5465090" y="4366755"/>
            <a:ext cx="1872813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下箭头 60">
            <a:extLst>
              <a:ext uri="{FF2B5EF4-FFF2-40B4-BE49-F238E27FC236}">
                <a16:creationId xmlns:a16="http://schemas.microsoft.com/office/drawing/2014/main" id="{47107A50-4385-6B53-C5CE-BE4D75D9F37E}"/>
              </a:ext>
            </a:extLst>
          </p:cNvPr>
          <p:cNvSpPr/>
          <p:nvPr/>
        </p:nvSpPr>
        <p:spPr>
          <a:xfrm>
            <a:off x="3668649" y="3060060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下箭头 61">
            <a:extLst>
              <a:ext uri="{FF2B5EF4-FFF2-40B4-BE49-F238E27FC236}">
                <a16:creationId xmlns:a16="http://schemas.microsoft.com/office/drawing/2014/main" id="{0636E9BD-D620-ED58-EA76-82AD135EFC88}"/>
              </a:ext>
            </a:extLst>
          </p:cNvPr>
          <p:cNvSpPr/>
          <p:nvPr/>
        </p:nvSpPr>
        <p:spPr>
          <a:xfrm>
            <a:off x="6143394" y="3060060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DEDFE8-C8E3-C5D6-3584-AC35930CEE3A}"/>
              </a:ext>
            </a:extLst>
          </p:cNvPr>
          <p:cNvSpPr txBox="1"/>
          <p:nvPr/>
        </p:nvSpPr>
        <p:spPr>
          <a:xfrm>
            <a:off x="753572" y="349930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 Extractor</a:t>
            </a:r>
            <a:endParaRPr kumimoji="1" lang="zh-CN" altLang="en-US" dirty="0"/>
          </a:p>
        </p:txBody>
      </p:sp>
      <p:sp>
        <p:nvSpPr>
          <p:cNvPr id="64" name="下箭头 63">
            <a:extLst>
              <a:ext uri="{FF2B5EF4-FFF2-40B4-BE49-F238E27FC236}">
                <a16:creationId xmlns:a16="http://schemas.microsoft.com/office/drawing/2014/main" id="{02B752E2-3DA1-78AE-356E-69B39C48861D}"/>
              </a:ext>
            </a:extLst>
          </p:cNvPr>
          <p:cNvSpPr/>
          <p:nvPr/>
        </p:nvSpPr>
        <p:spPr>
          <a:xfrm>
            <a:off x="3668649" y="3949971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下箭头 64">
            <a:extLst>
              <a:ext uri="{FF2B5EF4-FFF2-40B4-BE49-F238E27FC236}">
                <a16:creationId xmlns:a16="http://schemas.microsoft.com/office/drawing/2014/main" id="{E82256DD-4F6C-BB90-2B5F-BD1B15C4BF0B}"/>
              </a:ext>
            </a:extLst>
          </p:cNvPr>
          <p:cNvSpPr/>
          <p:nvPr/>
        </p:nvSpPr>
        <p:spPr>
          <a:xfrm>
            <a:off x="6143394" y="3949971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下箭头 73">
            <a:extLst>
              <a:ext uri="{FF2B5EF4-FFF2-40B4-BE49-F238E27FC236}">
                <a16:creationId xmlns:a16="http://schemas.microsoft.com/office/drawing/2014/main" id="{81F812DE-A423-37AC-9FEF-4232FD93EDDD}"/>
              </a:ext>
            </a:extLst>
          </p:cNvPr>
          <p:cNvSpPr/>
          <p:nvPr/>
        </p:nvSpPr>
        <p:spPr>
          <a:xfrm>
            <a:off x="3668649" y="4634532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下箭头 74">
            <a:extLst>
              <a:ext uri="{FF2B5EF4-FFF2-40B4-BE49-F238E27FC236}">
                <a16:creationId xmlns:a16="http://schemas.microsoft.com/office/drawing/2014/main" id="{E8EB9984-7BAF-110A-8A19-4E752BB95049}"/>
              </a:ext>
            </a:extLst>
          </p:cNvPr>
          <p:cNvSpPr/>
          <p:nvPr/>
        </p:nvSpPr>
        <p:spPr>
          <a:xfrm>
            <a:off x="6143394" y="4634532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5DBDE8D-26B0-A92D-BE19-D6C51D872D5F}"/>
              </a:ext>
            </a:extLst>
          </p:cNvPr>
          <p:cNvSpPr txBox="1"/>
          <p:nvPr/>
        </p:nvSpPr>
        <p:spPr>
          <a:xfrm>
            <a:off x="7709308" y="275576"/>
            <a:ext cx="4285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en-US" altLang="zh-CN" b="1" u="sng" dirty="0"/>
              <a:t>Fine-tuning</a:t>
            </a:r>
            <a:r>
              <a:rPr kumimoji="1" lang="en-US" altLang="zh-CN" dirty="0"/>
              <a:t> on new classes </a:t>
            </a:r>
          </a:p>
          <a:p>
            <a:r>
              <a:rPr kumimoji="1" lang="en-US" altLang="zh-CN" dirty="0"/>
              <a:t>&amp; </a:t>
            </a:r>
            <a:r>
              <a:rPr kumimoji="1" lang="en-US" altLang="zh-CN" b="1" u="sng" dirty="0"/>
              <a:t>Rehearsal</a:t>
            </a:r>
            <a:r>
              <a:rPr kumimoji="1" lang="en-US" altLang="zh-CN" dirty="0"/>
              <a:t> on old class exemplars</a:t>
            </a:r>
          </a:p>
          <a:p>
            <a:r>
              <a:rPr kumimoji="1" lang="en-US" altLang="zh-CN" b="1" dirty="0"/>
              <a:t>2. </a:t>
            </a:r>
            <a:r>
              <a:rPr lang="en" altLang="zh-CN" dirty="0"/>
              <a:t>Nearest-mean-of-exemplars</a:t>
            </a:r>
            <a:r>
              <a:rPr lang="en-US" altLang="zh-CN" dirty="0"/>
              <a:t> </a:t>
            </a:r>
            <a:r>
              <a:rPr kumimoji="1" lang="en-US" altLang="zh-CN" dirty="0"/>
              <a:t>classifier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D0F3492C-B011-E58A-3D4E-AF4BBBDC6D4F}"/>
              </a:ext>
            </a:extLst>
          </p:cNvPr>
          <p:cNvSpPr/>
          <p:nvPr/>
        </p:nvSpPr>
        <p:spPr>
          <a:xfrm>
            <a:off x="2779540" y="2356651"/>
            <a:ext cx="2121617" cy="68775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B7CAD5-3728-0A63-C90B-92A662A68C0C}"/>
              </a:ext>
            </a:extLst>
          </p:cNvPr>
          <p:cNvSpPr txBox="1"/>
          <p:nvPr/>
        </p:nvSpPr>
        <p:spPr>
          <a:xfrm>
            <a:off x="2470400" y="1596962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Storing exemplar images </a:t>
            </a:r>
          </a:p>
          <a:p>
            <a:r>
              <a:rPr kumimoji="1" lang="en-US" altLang="zh-CN" dirty="0"/>
              <a:t>for each old class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928A0DD-8CE0-661E-364B-B4F1C30BD3D8}"/>
              </a:ext>
            </a:extLst>
          </p:cNvPr>
          <p:cNvSpPr/>
          <p:nvPr/>
        </p:nvSpPr>
        <p:spPr>
          <a:xfrm>
            <a:off x="8675814" y="4376447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9D56922F-C6C1-147C-A6F2-A1226C29CC92}"/>
              </a:ext>
            </a:extLst>
          </p:cNvPr>
          <p:cNvSpPr/>
          <p:nvPr/>
        </p:nvSpPr>
        <p:spPr>
          <a:xfrm>
            <a:off x="8828214" y="4528847"/>
            <a:ext cx="122323" cy="12232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4C67FE3-7E47-2A7C-5DB7-06B7669B227A}"/>
              </a:ext>
            </a:extLst>
          </p:cNvPr>
          <p:cNvSpPr/>
          <p:nvPr/>
        </p:nvSpPr>
        <p:spPr>
          <a:xfrm>
            <a:off x="8614652" y="4653146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CF6FFA6-CDB9-59F9-DF7D-272C6822D6C8}"/>
              </a:ext>
            </a:extLst>
          </p:cNvPr>
          <p:cNvSpPr/>
          <p:nvPr/>
        </p:nvSpPr>
        <p:spPr>
          <a:xfrm>
            <a:off x="9052620" y="4541181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C1144DF-D632-1A15-1FCF-BDAF669DC496}"/>
              </a:ext>
            </a:extLst>
          </p:cNvPr>
          <p:cNvSpPr/>
          <p:nvPr/>
        </p:nvSpPr>
        <p:spPr>
          <a:xfrm>
            <a:off x="8910564" y="4771527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3D14780-201D-1E86-D57F-CBD8080C8302}"/>
              </a:ext>
            </a:extLst>
          </p:cNvPr>
          <p:cNvSpPr/>
          <p:nvPr/>
        </p:nvSpPr>
        <p:spPr>
          <a:xfrm>
            <a:off x="8930297" y="4315285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9015087-F1A6-0C38-C295-08BB100066A9}"/>
              </a:ext>
            </a:extLst>
          </p:cNvPr>
          <p:cNvSpPr/>
          <p:nvPr/>
        </p:nvSpPr>
        <p:spPr>
          <a:xfrm>
            <a:off x="9668153" y="4028240"/>
            <a:ext cx="122323" cy="122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A0E5D57-F440-9605-410A-C24869DA3511}"/>
              </a:ext>
            </a:extLst>
          </p:cNvPr>
          <p:cNvSpPr/>
          <p:nvPr/>
        </p:nvSpPr>
        <p:spPr>
          <a:xfrm>
            <a:off x="9820553" y="4180640"/>
            <a:ext cx="122323" cy="1223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C3626B2-F79A-BEAF-391C-EEEE158F7E78}"/>
              </a:ext>
            </a:extLst>
          </p:cNvPr>
          <p:cNvSpPr/>
          <p:nvPr/>
        </p:nvSpPr>
        <p:spPr>
          <a:xfrm>
            <a:off x="9606991" y="4304939"/>
            <a:ext cx="122323" cy="122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F98AA70-51FE-5F69-5982-2C02494735EB}"/>
              </a:ext>
            </a:extLst>
          </p:cNvPr>
          <p:cNvSpPr/>
          <p:nvPr/>
        </p:nvSpPr>
        <p:spPr>
          <a:xfrm>
            <a:off x="10044959" y="4192974"/>
            <a:ext cx="122323" cy="122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5768601-4F87-0F03-33E8-BA20265F76A9}"/>
              </a:ext>
            </a:extLst>
          </p:cNvPr>
          <p:cNvSpPr/>
          <p:nvPr/>
        </p:nvSpPr>
        <p:spPr>
          <a:xfrm>
            <a:off x="9976646" y="4396632"/>
            <a:ext cx="122323" cy="122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F4490EEB-9912-8672-D738-F6676FDA599B}"/>
              </a:ext>
            </a:extLst>
          </p:cNvPr>
          <p:cNvSpPr/>
          <p:nvPr/>
        </p:nvSpPr>
        <p:spPr>
          <a:xfrm>
            <a:off x="9922636" y="3967078"/>
            <a:ext cx="122323" cy="122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169B38C-DAC2-B844-B56B-B024BEAC2376}"/>
              </a:ext>
            </a:extLst>
          </p:cNvPr>
          <p:cNvSpPr/>
          <p:nvPr/>
        </p:nvSpPr>
        <p:spPr>
          <a:xfrm>
            <a:off x="11205146" y="4256090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79264CA-0038-E1C6-DC71-8075B8EA8A10}"/>
              </a:ext>
            </a:extLst>
          </p:cNvPr>
          <p:cNvSpPr/>
          <p:nvPr/>
        </p:nvSpPr>
        <p:spPr>
          <a:xfrm>
            <a:off x="11357546" y="4408490"/>
            <a:ext cx="122323" cy="12232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A375D9D-9F8E-347F-DAF7-EE4C85C247F7}"/>
              </a:ext>
            </a:extLst>
          </p:cNvPr>
          <p:cNvSpPr/>
          <p:nvPr/>
        </p:nvSpPr>
        <p:spPr>
          <a:xfrm>
            <a:off x="11205146" y="4541181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AB17D25-16CF-6B47-5939-AB0DBA378DE0}"/>
              </a:ext>
            </a:extLst>
          </p:cNvPr>
          <p:cNvSpPr/>
          <p:nvPr/>
        </p:nvSpPr>
        <p:spPr>
          <a:xfrm>
            <a:off x="11581952" y="4420824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CCAB8329-3146-4253-194E-59AEDB8A8886}"/>
              </a:ext>
            </a:extLst>
          </p:cNvPr>
          <p:cNvSpPr/>
          <p:nvPr/>
        </p:nvSpPr>
        <p:spPr>
          <a:xfrm>
            <a:off x="11439896" y="4651170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7E1B15D-10CF-C9B9-2A57-E456FB40E9B1}"/>
              </a:ext>
            </a:extLst>
          </p:cNvPr>
          <p:cNvSpPr/>
          <p:nvPr/>
        </p:nvSpPr>
        <p:spPr>
          <a:xfrm>
            <a:off x="11459629" y="4194928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F2A6787F-8381-6D49-63D4-C6D669DFCF75}"/>
              </a:ext>
            </a:extLst>
          </p:cNvPr>
          <p:cNvSpPr/>
          <p:nvPr/>
        </p:nvSpPr>
        <p:spPr>
          <a:xfrm>
            <a:off x="8265477" y="3845094"/>
            <a:ext cx="3654819" cy="115127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4DB821-3076-E692-34A7-182F7ADEE23E}"/>
              </a:ext>
            </a:extLst>
          </p:cNvPr>
          <p:cNvSpPr txBox="1"/>
          <p:nvPr/>
        </p:nvSpPr>
        <p:spPr>
          <a:xfrm>
            <a:off x="8066532" y="255310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Exemplar vectors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36BCFB3-EFDC-3FC8-28AA-BEFE397FE7D2}"/>
              </a:ext>
            </a:extLst>
          </p:cNvPr>
          <p:cNvCxnSpPr>
            <a:stCxn id="85" idx="2"/>
          </p:cNvCxnSpPr>
          <p:nvPr/>
        </p:nvCxnSpPr>
        <p:spPr>
          <a:xfrm flipH="1">
            <a:off x="8930297" y="2922440"/>
            <a:ext cx="68542" cy="1285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1AAB269-03EF-F2FA-2EEF-8FE9A82584F4}"/>
              </a:ext>
            </a:extLst>
          </p:cNvPr>
          <p:cNvCxnSpPr>
            <a:stCxn id="85" idx="2"/>
          </p:cNvCxnSpPr>
          <p:nvPr/>
        </p:nvCxnSpPr>
        <p:spPr>
          <a:xfrm>
            <a:off x="8998839" y="2922440"/>
            <a:ext cx="608152" cy="1038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D0D2904-3074-DD32-8834-45322134B38A}"/>
              </a:ext>
            </a:extLst>
          </p:cNvPr>
          <p:cNvCxnSpPr>
            <a:stCxn id="85" idx="2"/>
          </p:cNvCxnSpPr>
          <p:nvPr/>
        </p:nvCxnSpPr>
        <p:spPr>
          <a:xfrm>
            <a:off x="8998839" y="2922440"/>
            <a:ext cx="2267468" cy="12384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E9BB9478-DF0F-C38A-4EFF-B1258C10FB9C}"/>
              </a:ext>
            </a:extLst>
          </p:cNvPr>
          <p:cNvSpPr/>
          <p:nvPr/>
        </p:nvSpPr>
        <p:spPr>
          <a:xfrm>
            <a:off x="10878014" y="5311654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A2739DA-EBB4-0D63-6275-E78F44DBD361}"/>
              </a:ext>
            </a:extLst>
          </p:cNvPr>
          <p:cNvSpPr txBox="1"/>
          <p:nvPr/>
        </p:nvSpPr>
        <p:spPr>
          <a:xfrm>
            <a:off x="7841067" y="5884814"/>
            <a:ext cx="4285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Nearest-mean-of-exemplars classifier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40881AB-A1C2-8017-E7D3-0BD2C9719C2A}"/>
              </a:ext>
            </a:extLst>
          </p:cNvPr>
          <p:cNvSpPr txBox="1"/>
          <p:nvPr/>
        </p:nvSpPr>
        <p:spPr>
          <a:xfrm>
            <a:off x="9220670" y="534735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mean vectors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A49BABF-FF81-AB7B-1F1A-3EE01428BCFB}"/>
              </a:ext>
            </a:extLst>
          </p:cNvPr>
          <p:cNvCxnSpPr>
            <a:stCxn id="83" idx="0"/>
            <a:endCxn id="53" idx="5"/>
          </p:cNvCxnSpPr>
          <p:nvPr/>
        </p:nvCxnSpPr>
        <p:spPr>
          <a:xfrm flipH="1" flipV="1">
            <a:off x="8932623" y="4633256"/>
            <a:ext cx="1044023" cy="714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0F8803E-B8FD-99CF-F378-069D4CD95DFE}"/>
              </a:ext>
            </a:extLst>
          </p:cNvPr>
          <p:cNvCxnSpPr>
            <a:stCxn id="83" idx="0"/>
            <a:endCxn id="68" idx="4"/>
          </p:cNvCxnSpPr>
          <p:nvPr/>
        </p:nvCxnSpPr>
        <p:spPr>
          <a:xfrm flipH="1" flipV="1">
            <a:off x="9881715" y="4302963"/>
            <a:ext cx="94931" cy="1044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6197249-BD50-1A53-4328-DBB081E93B8D}"/>
              </a:ext>
            </a:extLst>
          </p:cNvPr>
          <p:cNvCxnSpPr>
            <a:stCxn id="83" idx="0"/>
            <a:endCxn id="76" idx="2"/>
          </p:cNvCxnSpPr>
          <p:nvPr/>
        </p:nvCxnSpPr>
        <p:spPr>
          <a:xfrm flipV="1">
            <a:off x="9976646" y="4469652"/>
            <a:ext cx="1380900" cy="877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D4772E3C-7758-8237-8371-1BB84D7E2CA3}"/>
              </a:ext>
            </a:extLst>
          </p:cNvPr>
          <p:cNvCxnSpPr/>
          <p:nvPr/>
        </p:nvCxnSpPr>
        <p:spPr>
          <a:xfrm>
            <a:off x="7557247" y="365125"/>
            <a:ext cx="0" cy="6303538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2D6D3A18-DB62-CB88-27D5-54BEED76658E}"/>
              </a:ext>
            </a:extLst>
          </p:cNvPr>
          <p:cNvCxnSpPr>
            <a:cxnSpLocks/>
          </p:cNvCxnSpPr>
          <p:nvPr/>
        </p:nvCxnSpPr>
        <p:spPr>
          <a:xfrm>
            <a:off x="7702881" y="1234315"/>
            <a:ext cx="442364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89E41CF-5CB6-4E41-7783-6725DEBDADA6}"/>
              </a:ext>
            </a:extLst>
          </p:cNvPr>
          <p:cNvSpPr txBox="1"/>
          <p:nvPr/>
        </p:nvSpPr>
        <p:spPr>
          <a:xfrm>
            <a:off x="4601168" y="726748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i="1" dirty="0">
                <a:solidFill>
                  <a:schemeClr val="accent3"/>
                </a:solidFill>
              </a:rPr>
              <a:t>Training</a:t>
            </a:r>
            <a:endParaRPr kumimoji="1" lang="zh-CN" altLang="en-US" sz="2400" b="1" i="1" dirty="0">
              <a:solidFill>
                <a:schemeClr val="accent3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43D2EB-59F9-06C9-D09F-CF20D5CD9067}"/>
              </a:ext>
            </a:extLst>
          </p:cNvPr>
          <p:cNvSpPr txBox="1"/>
          <p:nvPr/>
        </p:nvSpPr>
        <p:spPr>
          <a:xfrm>
            <a:off x="9174943" y="1722111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i="1" dirty="0">
                <a:solidFill>
                  <a:schemeClr val="accent3"/>
                </a:solidFill>
              </a:rPr>
              <a:t>Inference</a:t>
            </a:r>
            <a:endParaRPr kumimoji="1" lang="zh-CN" altLang="en-US" sz="2400" b="1" i="1" dirty="0">
              <a:solidFill>
                <a:schemeClr val="accent3"/>
              </a:solidFill>
            </a:endParaRPr>
          </a:p>
        </p:txBody>
      </p:sp>
      <p:sp>
        <p:nvSpPr>
          <p:cNvPr id="90" name="下箭头 89">
            <a:extLst>
              <a:ext uri="{FF2B5EF4-FFF2-40B4-BE49-F238E27FC236}">
                <a16:creationId xmlns:a16="http://schemas.microsoft.com/office/drawing/2014/main" id="{F2D8C1AC-66EB-B9D6-5DFA-BA841EF056A5}"/>
              </a:ext>
            </a:extLst>
          </p:cNvPr>
          <p:cNvSpPr/>
          <p:nvPr/>
        </p:nvSpPr>
        <p:spPr>
          <a:xfrm rot="16200000">
            <a:off x="7640744" y="4092167"/>
            <a:ext cx="343402" cy="72204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01BDB2-695F-8F7E-31C1-0908F8BD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87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animBg="1"/>
      <p:bldP spid="57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85" grpId="0"/>
      <p:bldP spid="87" grpId="0" animBg="1"/>
      <p:bldP spid="89" grpId="0"/>
      <p:bldP spid="83" grpId="0"/>
      <p:bldP spid="25" grpId="0"/>
      <p:bldP spid="88" grpId="0"/>
      <p:bldP spid="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6F8D8-DF95-0335-1531-1E083C1E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BDE9C-E275-CE38-3F41-195CE064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Method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Experiments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66F53-BF71-6D25-2EA9-5B32EAE0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30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6F8D8-DF95-0335-1531-1E083C1E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BDE9C-E275-CE38-3F41-195CE064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Method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Experiments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2AAC36-32BD-85AF-936E-89FA7C46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680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82A1-2620-59B7-6AFE-CE236270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Prioritized exemplar selection (herding)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F8319-8C51-AAD5-D306-5A439DE8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Selecting </a:t>
            </a:r>
            <a:r>
              <a:rPr kumimoji="1" lang="en-US" altLang="zh-CN" u="sng" dirty="0"/>
              <a:t>exemplars</a:t>
            </a:r>
            <a:r>
              <a:rPr kumimoji="1" lang="en-US" altLang="zh-CN" dirty="0"/>
              <a:t> for </a:t>
            </a:r>
            <a:r>
              <a:rPr kumimoji="1" lang="en-US" altLang="zh-CN" b="1" u="sng" dirty="0"/>
              <a:t>each class</a:t>
            </a:r>
            <a:r>
              <a:rPr kumimoji="1" lang="en-US" altLang="zh-CN" dirty="0"/>
              <a:t> observed so far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7CAC5C7-870E-712A-9703-6F394E503786}"/>
              </a:ext>
            </a:extLst>
          </p:cNvPr>
          <p:cNvSpPr/>
          <p:nvPr/>
        </p:nvSpPr>
        <p:spPr>
          <a:xfrm>
            <a:off x="2579643" y="3268164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30BEBB-0AC8-8C18-F378-995A7533AE65}"/>
              </a:ext>
            </a:extLst>
          </p:cNvPr>
          <p:cNvSpPr/>
          <p:nvPr/>
        </p:nvSpPr>
        <p:spPr>
          <a:xfrm>
            <a:off x="2928803" y="3649546"/>
            <a:ext cx="122323" cy="1223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602324F-1792-CF39-1EB5-465B3A4BD451}"/>
              </a:ext>
            </a:extLst>
          </p:cNvPr>
          <p:cNvSpPr/>
          <p:nvPr/>
        </p:nvSpPr>
        <p:spPr>
          <a:xfrm>
            <a:off x="2446070" y="3964345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9CFBC16-A659-094D-A716-B18E0FC51858}"/>
              </a:ext>
            </a:extLst>
          </p:cNvPr>
          <p:cNvSpPr/>
          <p:nvPr/>
        </p:nvSpPr>
        <p:spPr>
          <a:xfrm>
            <a:off x="3431292" y="3435318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EFF67CA-B949-1A86-45BB-C6B1D5EC9176}"/>
              </a:ext>
            </a:extLst>
          </p:cNvPr>
          <p:cNvSpPr/>
          <p:nvPr/>
        </p:nvSpPr>
        <p:spPr>
          <a:xfrm>
            <a:off x="3143357" y="4216866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1B8C4F-C642-EF87-50D8-5E779149A9EA}"/>
              </a:ext>
            </a:extLst>
          </p:cNvPr>
          <p:cNvSpPr/>
          <p:nvPr/>
        </p:nvSpPr>
        <p:spPr>
          <a:xfrm>
            <a:off x="3680157" y="3013593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0CE8F4-D68B-A223-5E39-DF9DAA3FF7BB}"/>
              </a:ext>
            </a:extLst>
          </p:cNvPr>
          <p:cNvSpPr txBox="1"/>
          <p:nvPr/>
        </p:nvSpPr>
        <p:spPr>
          <a:xfrm>
            <a:off x="221967" y="3524284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 mean vector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5BAEF62-B975-728A-319C-80AA7E1F8D4A}"/>
              </a:ext>
            </a:extLst>
          </p:cNvPr>
          <p:cNvSpPr/>
          <p:nvPr/>
        </p:nvSpPr>
        <p:spPr>
          <a:xfrm>
            <a:off x="3192214" y="3524284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361EE50-B9A2-AC8D-0280-B5BF1447DF27}"/>
              </a:ext>
            </a:extLst>
          </p:cNvPr>
          <p:cNvCxnSpPr>
            <a:cxnSpLocks/>
            <a:stCxn id="23" idx="3"/>
            <a:endCxn id="5" idx="2"/>
          </p:cNvCxnSpPr>
          <p:nvPr/>
        </p:nvCxnSpPr>
        <p:spPr>
          <a:xfrm>
            <a:off x="2200394" y="3708950"/>
            <a:ext cx="728409" cy="1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5D7F8492-130C-9288-13C4-9CD35B0EF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90" y="2485263"/>
            <a:ext cx="6568178" cy="382975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AD6871D-1C14-6EBB-0002-62D5FFE73F0B}"/>
              </a:ext>
            </a:extLst>
          </p:cNvPr>
          <p:cNvSpPr txBox="1"/>
          <p:nvPr/>
        </p:nvSpPr>
        <p:spPr>
          <a:xfrm>
            <a:off x="838200" y="5293027"/>
            <a:ext cx="3501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Quiz: </a:t>
            </a:r>
          </a:p>
          <a:p>
            <a:r>
              <a:rPr kumimoji="1" lang="en-US" altLang="zh-CN" dirty="0"/>
              <a:t>The first exemplar vector?</a:t>
            </a:r>
          </a:p>
          <a:p>
            <a:r>
              <a:rPr kumimoji="1" lang="en-US" altLang="zh-CN" dirty="0"/>
              <a:t>The second exemplar vector?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5D3B378-DD72-F3DC-7D33-F66401148AEF}"/>
              </a:ext>
            </a:extLst>
          </p:cNvPr>
          <p:cNvSpPr txBox="1"/>
          <p:nvPr/>
        </p:nvSpPr>
        <p:spPr>
          <a:xfrm>
            <a:off x="2407132" y="312774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FD62DD-266C-EE76-EED1-D0410DD2E461}"/>
              </a:ext>
            </a:extLst>
          </p:cNvPr>
          <p:cNvSpPr txBox="1"/>
          <p:nvPr/>
        </p:nvSpPr>
        <p:spPr>
          <a:xfrm>
            <a:off x="3494135" y="28397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69207DA-2F41-923A-F341-B40801513253}"/>
              </a:ext>
            </a:extLst>
          </p:cNvPr>
          <p:cNvSpPr txBox="1"/>
          <p:nvPr/>
        </p:nvSpPr>
        <p:spPr>
          <a:xfrm>
            <a:off x="3502013" y="328064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FB721D0-8718-99CE-36D3-8021CAB795AE}"/>
              </a:ext>
            </a:extLst>
          </p:cNvPr>
          <p:cNvSpPr txBox="1"/>
          <p:nvPr/>
        </p:nvSpPr>
        <p:spPr>
          <a:xfrm>
            <a:off x="3092449" y="330363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1</a:t>
            </a:r>
            <a:endParaRPr kumimoji="1" lang="zh-CN" altLang="en-US" sz="1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CB0D3F2-905A-B267-6CB3-91C66226DBE2}"/>
              </a:ext>
            </a:extLst>
          </p:cNvPr>
          <p:cNvSpPr txBox="1"/>
          <p:nvPr/>
        </p:nvSpPr>
        <p:spPr>
          <a:xfrm>
            <a:off x="3130033" y="427403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8665E63-9523-EFF1-662C-A07444384681}"/>
              </a:ext>
            </a:extLst>
          </p:cNvPr>
          <p:cNvSpPr txBox="1"/>
          <p:nvPr/>
        </p:nvSpPr>
        <p:spPr>
          <a:xfrm>
            <a:off x="2303893" y="402723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3E34C01D-0429-259D-42BF-96C6BD288934}"/>
              </a:ext>
            </a:extLst>
          </p:cNvPr>
          <p:cNvSpPr/>
          <p:nvPr/>
        </p:nvSpPr>
        <p:spPr>
          <a:xfrm>
            <a:off x="2267593" y="2780461"/>
            <a:ext cx="1763096" cy="177057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2DBF1A3-41D3-12E0-02BC-09EC7173A429}"/>
              </a:ext>
            </a:extLst>
          </p:cNvPr>
          <p:cNvSpPr txBox="1"/>
          <p:nvPr/>
        </p:nvSpPr>
        <p:spPr>
          <a:xfrm>
            <a:off x="1836182" y="4577643"/>
            <a:ext cx="262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The numbers are the </a:t>
            </a:r>
          </a:p>
          <a:p>
            <a:r>
              <a:rPr kumimoji="1" lang="en-US" altLang="zh-CN" dirty="0"/>
              <a:t>distance to mean vector 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705495-8200-6F47-EAEF-338B63C6AF88}"/>
              </a:ext>
            </a:extLst>
          </p:cNvPr>
          <p:cNvSpPr txBox="1"/>
          <p:nvPr/>
        </p:nvSpPr>
        <p:spPr>
          <a:xfrm>
            <a:off x="2030025" y="2201350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representative images</a:t>
            </a:r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313EF3-7885-3D0E-40AA-F8192814FCE1}"/>
              </a:ext>
            </a:extLst>
          </p:cNvPr>
          <p:cNvSpPr/>
          <p:nvPr/>
        </p:nvSpPr>
        <p:spPr>
          <a:xfrm>
            <a:off x="4864962" y="4577643"/>
            <a:ext cx="5340194" cy="646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1C42B48-C0E0-D25C-01F8-BCDF78E6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842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3" grpId="0"/>
      <p:bldP spid="24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9" grpId="0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DA2C7-52A0-293E-32B0-3AE403B3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Exemplar Management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99C47-2946-B841-17CA-7975C169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Memory storage for </a:t>
            </a:r>
            <a:r>
              <a:rPr kumimoji="1" lang="en-US" altLang="zh-CN" b="1" u="sng" dirty="0"/>
              <a:t>all exemplars</a:t>
            </a:r>
            <a:r>
              <a:rPr kumimoji="1" lang="en-US" altLang="zh-CN" dirty="0"/>
              <a:t> are limited to </a:t>
            </a:r>
            <a:r>
              <a:rPr kumimoji="1" lang="en-US" altLang="zh-CN" i="1" dirty="0"/>
              <a:t>K</a:t>
            </a:r>
            <a:r>
              <a:rPr kumimoji="1" lang="en-US" altLang="zh-CN" dirty="0"/>
              <a:t>  images</a:t>
            </a:r>
          </a:p>
          <a:p>
            <a:r>
              <a:rPr kumimoji="1" lang="en-US" altLang="zh-CN" dirty="0"/>
              <a:t>When </a:t>
            </a:r>
            <a:r>
              <a:rPr kumimoji="1" lang="en-US" altLang="zh-CN" u="sng" dirty="0"/>
              <a:t>new classes</a:t>
            </a:r>
            <a:r>
              <a:rPr kumimoji="1" lang="en-US" altLang="zh-CN" dirty="0"/>
              <a:t> with their </a:t>
            </a:r>
            <a:r>
              <a:rPr kumimoji="1" lang="en-US" altLang="zh-CN" u="sng" dirty="0"/>
              <a:t>new exemplars</a:t>
            </a:r>
            <a:r>
              <a:rPr kumimoji="1" lang="en-US" altLang="zh-CN" dirty="0"/>
              <a:t> come, we may shrink the size of exemplars for </a:t>
            </a:r>
            <a:r>
              <a:rPr kumimoji="1" lang="en-US" altLang="zh-CN" u="sng" dirty="0"/>
              <a:t>old classes</a:t>
            </a:r>
            <a:endParaRPr kumimoji="1" lang="zh-CN" altLang="en-US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453B44-8F96-A506-7736-B8166BE8C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832" y="3592444"/>
            <a:ext cx="6726499" cy="203359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A65A5A-2B5F-CFF0-E363-7A00D58EE929}"/>
              </a:ext>
            </a:extLst>
          </p:cNvPr>
          <p:cNvSpPr txBox="1"/>
          <p:nvPr/>
        </p:nvSpPr>
        <p:spPr>
          <a:xfrm>
            <a:off x="539377" y="5439835"/>
            <a:ext cx="4307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Benefit of </a:t>
            </a:r>
            <a:r>
              <a:rPr kumimoji="1" lang="en-US" altLang="zh-CN" u="sng" dirty="0"/>
              <a:t>herding</a:t>
            </a:r>
            <a:r>
              <a:rPr kumimoji="1" lang="en-US" altLang="zh-CN" dirty="0"/>
              <a:t>: </a:t>
            </a:r>
            <a:r>
              <a:rPr lang="en" altLang="zh-CN" b="1" dirty="0"/>
              <a:t>Prioritized list</a:t>
            </a:r>
            <a:endParaRPr kumimoji="1" lang="en-US" altLang="zh-CN" b="1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 simply cut off the latter ones</a:t>
            </a:r>
          </a:p>
          <a:p>
            <a:r>
              <a:rPr kumimoji="1" lang="en-US" altLang="zh-CN" dirty="0"/>
              <a:t>while preserves the more important ones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A6CFD-2CE4-9E00-5EBA-405ADBEE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71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BB1B5-8200-59B0-A047-2C7B6949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Representation 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CBC5E-BD02-57CD-768E-931D89DB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Samples from </a:t>
            </a:r>
            <a:r>
              <a:rPr kumimoji="1" lang="en-US" altLang="zh-CN" dirty="0">
                <a:solidFill>
                  <a:schemeClr val="accent6"/>
                </a:solidFill>
              </a:rPr>
              <a:t>new</a:t>
            </a:r>
            <a:r>
              <a:rPr kumimoji="1" lang="en-US" altLang="zh-CN" dirty="0"/>
              <a:t> classes </a:t>
            </a:r>
            <a:r>
              <a:rPr kumimoji="1" lang="en-US" altLang="zh-CN" b="1" dirty="0">
                <a:solidFill>
                  <a:schemeClr val="accent6"/>
                </a:solidFill>
              </a:rPr>
              <a:t>&amp;</a:t>
            </a:r>
            <a:r>
              <a:rPr kumimoji="1" lang="en-US" altLang="zh-CN" dirty="0"/>
              <a:t> Exemplars of </a:t>
            </a:r>
            <a:r>
              <a:rPr kumimoji="1" lang="en-US" altLang="zh-CN" dirty="0">
                <a:solidFill>
                  <a:schemeClr val="accent2"/>
                </a:solidFill>
              </a:rPr>
              <a:t>old</a:t>
            </a:r>
            <a:r>
              <a:rPr kumimoji="1" lang="en-US" altLang="zh-CN" dirty="0"/>
              <a:t> classes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F11802-BB12-0156-D407-9758CBCAC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770"/>
          <a:stretch/>
        </p:blipFill>
        <p:spPr>
          <a:xfrm>
            <a:off x="6166190" y="2698811"/>
            <a:ext cx="5842273" cy="26144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CB4A81-B8BC-DC87-C0F7-5B784FE13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" b="41343"/>
          <a:stretch/>
        </p:blipFill>
        <p:spPr>
          <a:xfrm>
            <a:off x="549133" y="2698811"/>
            <a:ext cx="5476679" cy="34781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7424C8-A770-958A-BEB4-C2F37A9C0ED5}"/>
              </a:ext>
            </a:extLst>
          </p:cNvPr>
          <p:cNvSpPr txBox="1"/>
          <p:nvPr/>
        </p:nvSpPr>
        <p:spPr>
          <a:xfrm>
            <a:off x="8625240" y="3037862"/>
            <a:ext cx="2553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BCE loss for new classes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D57147-385C-721F-C771-AEB4579212EE}"/>
              </a:ext>
            </a:extLst>
          </p:cNvPr>
          <p:cNvSpPr txBox="1"/>
          <p:nvPr/>
        </p:nvSpPr>
        <p:spPr>
          <a:xfrm>
            <a:off x="8384031" y="4509336"/>
            <a:ext cx="311014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Distillation loss for old classes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188A8F-E514-12E3-55C7-A9538DC91407}"/>
              </a:ext>
            </a:extLst>
          </p:cNvPr>
          <p:cNvSpPr txBox="1"/>
          <p:nvPr/>
        </p:nvSpPr>
        <p:spPr>
          <a:xfrm>
            <a:off x="5502583" y="5934196"/>
            <a:ext cx="670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Rehearsal:</a:t>
            </a:r>
            <a:r>
              <a:rPr kumimoji="1" lang="en-US" altLang="zh-CN" dirty="0"/>
              <a:t> Prevent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logits of old classes from drifting away too far 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760590F-4B5D-3714-ACC6-2133520583E9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8856226" y="4878668"/>
            <a:ext cx="1082879" cy="1055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214244A-4AFF-A114-A621-2FBC8835041C}"/>
              </a:ext>
            </a:extLst>
          </p:cNvPr>
          <p:cNvSpPr txBox="1"/>
          <p:nvPr/>
        </p:nvSpPr>
        <p:spPr>
          <a:xfrm>
            <a:off x="6798525" y="1329728"/>
            <a:ext cx="550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Fine-tuning:</a:t>
            </a:r>
            <a:r>
              <a:rPr kumimoji="1" lang="en-US" altLang="zh-CN" dirty="0"/>
              <a:t> learn the representation of new classes 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494FA33-7A78-245E-0F8C-9F7E64FDA34E}"/>
              </a:ext>
            </a:extLst>
          </p:cNvPr>
          <p:cNvCxnSpPr>
            <a:stCxn id="18" idx="2"/>
            <a:endCxn id="7" idx="0"/>
          </p:cNvCxnSpPr>
          <p:nvPr/>
        </p:nvCxnSpPr>
        <p:spPr>
          <a:xfrm>
            <a:off x="9553446" y="1699060"/>
            <a:ext cx="348746" cy="1338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90D615E-DA88-1892-36FF-3E34C57C8E58}"/>
              </a:ext>
            </a:extLst>
          </p:cNvPr>
          <p:cNvSpPr/>
          <p:nvPr/>
        </p:nvSpPr>
        <p:spPr>
          <a:xfrm>
            <a:off x="755806" y="3925521"/>
            <a:ext cx="5270005" cy="1000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FEBB3E-5E58-4819-054A-C9DEFA80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22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8" grpId="0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59866-9AC7-334F-DD93-F09FEAF3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Incremental Training Procedure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F67553-D7C7-4057-B2C0-0F1519617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61" y="1553164"/>
            <a:ext cx="6436495" cy="51092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6FDD26-9BB7-9F3D-3136-FA67B0D9D649}"/>
              </a:ext>
            </a:extLst>
          </p:cNvPr>
          <p:cNvSpPr txBox="1"/>
          <p:nvPr/>
        </p:nvSpPr>
        <p:spPr>
          <a:xfrm>
            <a:off x="905522" y="3052685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Neural network training</a:t>
            </a:r>
            <a:endParaRPr kumimoji="1" lang="zh-CN" altLang="en-US" dirty="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DA873A72-E8DA-D88B-304A-4A154862E855}"/>
              </a:ext>
            </a:extLst>
          </p:cNvPr>
          <p:cNvSpPr/>
          <p:nvPr/>
        </p:nvSpPr>
        <p:spPr>
          <a:xfrm>
            <a:off x="3773010" y="4287915"/>
            <a:ext cx="230819" cy="1411549"/>
          </a:xfrm>
          <a:prstGeom prst="leftBrace">
            <a:avLst>
              <a:gd name="adj1" fmla="val 8141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18EF2C-653B-DB43-242E-7AEA54ED52B7}"/>
              </a:ext>
            </a:extLst>
          </p:cNvPr>
          <p:cNvSpPr txBox="1"/>
          <p:nvPr/>
        </p:nvSpPr>
        <p:spPr>
          <a:xfrm>
            <a:off x="905522" y="480902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Exemplar management</a:t>
            </a:r>
            <a:endParaRPr kumimoji="1" lang="zh-CN" altLang="en-US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0DC87274-F851-216B-2E19-5016B9EF2599}"/>
              </a:ext>
            </a:extLst>
          </p:cNvPr>
          <p:cNvSpPr/>
          <p:nvPr/>
        </p:nvSpPr>
        <p:spPr>
          <a:xfrm>
            <a:off x="3773010" y="2823099"/>
            <a:ext cx="230819" cy="853736"/>
          </a:xfrm>
          <a:prstGeom prst="leftBrace">
            <a:avLst>
              <a:gd name="adj1" fmla="val 8141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90B27F-EFFB-CD50-FAC0-81195A23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384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EB0A0-86C9-B975-2CBD-3BA8AF5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iCaRL</a:t>
            </a:r>
            <a:endParaRPr kumimoji="1" lang="zh-CN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FD1792FA-386F-E793-1A08-B05FF4A5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669" y="2385111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E53D304-11D6-BC13-2EC5-34CB9A66CF38}"/>
              </a:ext>
            </a:extLst>
          </p:cNvPr>
          <p:cNvSpPr txBox="1"/>
          <p:nvPr/>
        </p:nvSpPr>
        <p:spPr>
          <a:xfrm>
            <a:off x="4208100" y="630108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pic>
        <p:nvPicPr>
          <p:cNvPr id="44" name="Picture 10">
            <a:extLst>
              <a:ext uri="{FF2B5EF4-FFF2-40B4-BE49-F238E27FC236}">
                <a16:creationId xmlns:a16="http://schemas.microsoft.com/office/drawing/2014/main" id="{6FF2DF48-4CCF-E2A8-FFA4-4F9C1A21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48" y="2385111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679B5F86-3FA3-4B72-D4AC-4DFC56AEAB92}"/>
              </a:ext>
            </a:extLst>
          </p:cNvPr>
          <p:cNvSpPr txBox="1"/>
          <p:nvPr/>
        </p:nvSpPr>
        <p:spPr>
          <a:xfrm>
            <a:off x="5299880" y="63010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CFCE3C79-EC67-5003-5D39-9B891F08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97" y="1524034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6B54C12F-D662-D0A1-214E-046C9D55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96" y="2356652"/>
            <a:ext cx="662433" cy="6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EF0F20CB-D989-1620-A041-B2B4C4BC4502}"/>
              </a:ext>
            </a:extLst>
          </p:cNvPr>
          <p:cNvSpPr txBox="1"/>
          <p:nvPr/>
        </p:nvSpPr>
        <p:spPr>
          <a:xfrm>
            <a:off x="6601804" y="62993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horse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155313E-FBD4-AA9E-3979-5D524B63C016}"/>
              </a:ext>
            </a:extLst>
          </p:cNvPr>
          <p:cNvSpPr/>
          <p:nvPr/>
        </p:nvSpPr>
        <p:spPr>
          <a:xfrm>
            <a:off x="3864875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E575934-F52B-467D-0CD1-4ABF8B21FF71}"/>
              </a:ext>
            </a:extLst>
          </p:cNvPr>
          <p:cNvSpPr/>
          <p:nvPr/>
        </p:nvSpPr>
        <p:spPr>
          <a:xfrm>
            <a:off x="4500184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9BEB99C-629B-83CE-824E-0DF2B43A9AA1}"/>
              </a:ext>
            </a:extLst>
          </p:cNvPr>
          <p:cNvSpPr/>
          <p:nvPr/>
        </p:nvSpPr>
        <p:spPr>
          <a:xfrm>
            <a:off x="5135493" y="5084044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4938E6-210D-9032-964F-D0C5034C3E16}"/>
              </a:ext>
            </a:extLst>
          </p:cNvPr>
          <p:cNvSpPr/>
          <p:nvPr/>
        </p:nvSpPr>
        <p:spPr>
          <a:xfrm>
            <a:off x="5770802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3198D2-8664-9380-ACD3-0B1094705336}"/>
              </a:ext>
            </a:extLst>
          </p:cNvPr>
          <p:cNvSpPr/>
          <p:nvPr/>
        </p:nvSpPr>
        <p:spPr>
          <a:xfrm>
            <a:off x="4282721" y="5712507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D7B8EAB6-4257-56EA-4E2F-A79BB741E538}"/>
              </a:ext>
            </a:extLst>
          </p:cNvPr>
          <p:cNvSpPr/>
          <p:nvPr/>
        </p:nvSpPr>
        <p:spPr>
          <a:xfrm>
            <a:off x="5427400" y="5712508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C221B839-F1CF-67FE-2FC3-225D7A63CE5D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4029262" y="5408009"/>
            <a:ext cx="417846" cy="30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6C2169B-3E70-9F2D-14DE-E18AB219CF33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>
            <a:off x="4029262" y="5408009"/>
            <a:ext cx="1562525" cy="3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55549E2-AC1D-E3B3-6772-C09D60B3BFA9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4447108" y="5408009"/>
            <a:ext cx="217463" cy="30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DDDB1D0-E694-B2ED-2201-0A5674829FF6}"/>
              </a:ext>
            </a:extLst>
          </p:cNvPr>
          <p:cNvCxnSpPr>
            <a:cxnSpLocks/>
            <a:stCxn id="98" idx="4"/>
            <a:endCxn id="102" idx="0"/>
          </p:cNvCxnSpPr>
          <p:nvPr/>
        </p:nvCxnSpPr>
        <p:spPr>
          <a:xfrm>
            <a:off x="4664571" y="5408009"/>
            <a:ext cx="927216" cy="3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F9F7657-AF62-4C8F-627F-E197A65043D9}"/>
              </a:ext>
            </a:extLst>
          </p:cNvPr>
          <p:cNvCxnSpPr>
            <a:stCxn id="99" idx="4"/>
            <a:endCxn id="101" idx="0"/>
          </p:cNvCxnSpPr>
          <p:nvPr/>
        </p:nvCxnSpPr>
        <p:spPr>
          <a:xfrm flipH="1">
            <a:off x="4447108" y="5412817"/>
            <a:ext cx="852772" cy="29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6B716D46-0F43-BDCD-A1EC-AFC6B78BF0C0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299880" y="5412817"/>
            <a:ext cx="291907" cy="299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26CB7C0-A1F5-992A-7105-5CFB013CB066}"/>
              </a:ext>
            </a:extLst>
          </p:cNvPr>
          <p:cNvCxnSpPr>
            <a:stCxn id="100" idx="4"/>
            <a:endCxn id="101" idx="0"/>
          </p:cNvCxnSpPr>
          <p:nvPr/>
        </p:nvCxnSpPr>
        <p:spPr>
          <a:xfrm flipH="1">
            <a:off x="4447108" y="5408009"/>
            <a:ext cx="1488081" cy="30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9D2DC810-8C82-A373-5893-2AAB8B5058E2}"/>
              </a:ext>
            </a:extLst>
          </p:cNvPr>
          <p:cNvCxnSpPr>
            <a:stCxn id="100" idx="4"/>
            <a:endCxn id="102" idx="0"/>
          </p:cNvCxnSpPr>
          <p:nvPr/>
        </p:nvCxnSpPr>
        <p:spPr>
          <a:xfrm flipH="1">
            <a:off x="5591787" y="5408009"/>
            <a:ext cx="343402" cy="3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91A32A4-DADA-E939-BFF9-68C6E5093B47}"/>
              </a:ext>
            </a:extLst>
          </p:cNvPr>
          <p:cNvCxnSpPr>
            <a:cxnSpLocks/>
            <a:stCxn id="101" idx="4"/>
            <a:endCxn id="42" idx="0"/>
          </p:cNvCxnSpPr>
          <p:nvPr/>
        </p:nvCxnSpPr>
        <p:spPr>
          <a:xfrm>
            <a:off x="4447108" y="6041280"/>
            <a:ext cx="0" cy="25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2F2795B5-CE51-FB19-118E-C3AD9C09A035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5591787" y="6041281"/>
            <a:ext cx="0" cy="25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D8836D4-DA48-B185-0E40-3FFB58C03878}"/>
              </a:ext>
            </a:extLst>
          </p:cNvPr>
          <p:cNvSpPr txBox="1"/>
          <p:nvPr/>
        </p:nvSpPr>
        <p:spPr>
          <a:xfrm>
            <a:off x="258245" y="426852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 vector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E9230F2-BED7-2681-183D-CE58DA27F9FD}"/>
              </a:ext>
            </a:extLst>
          </p:cNvPr>
          <p:cNvSpPr/>
          <p:nvPr/>
        </p:nvSpPr>
        <p:spPr>
          <a:xfrm>
            <a:off x="6805467" y="5706915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CAEDEFC-0D1A-4463-48C0-A31C2E82A4FF}"/>
              </a:ext>
            </a:extLst>
          </p:cNvPr>
          <p:cNvCxnSpPr>
            <a:stCxn id="100" idx="4"/>
            <a:endCxn id="55" idx="0"/>
          </p:cNvCxnSpPr>
          <p:nvPr/>
        </p:nvCxnSpPr>
        <p:spPr>
          <a:xfrm>
            <a:off x="5935189" y="5408009"/>
            <a:ext cx="1034665" cy="29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7F1FAE6-AC35-5F50-07F8-FEBF30C74E17}"/>
              </a:ext>
            </a:extLst>
          </p:cNvPr>
          <p:cNvCxnSpPr>
            <a:stCxn id="99" idx="4"/>
            <a:endCxn id="55" idx="0"/>
          </p:cNvCxnSpPr>
          <p:nvPr/>
        </p:nvCxnSpPr>
        <p:spPr>
          <a:xfrm>
            <a:off x="5299880" y="5412817"/>
            <a:ext cx="1669974" cy="29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B9242D0-2633-5C7B-D1A9-4BBAFE8BECE8}"/>
              </a:ext>
            </a:extLst>
          </p:cNvPr>
          <p:cNvCxnSpPr>
            <a:stCxn id="98" idx="4"/>
            <a:endCxn id="55" idx="0"/>
          </p:cNvCxnSpPr>
          <p:nvPr/>
        </p:nvCxnSpPr>
        <p:spPr>
          <a:xfrm>
            <a:off x="4664571" y="5408009"/>
            <a:ext cx="2305283" cy="29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D9A800F-2C32-403C-2C1E-233B24DFD178}"/>
              </a:ext>
            </a:extLst>
          </p:cNvPr>
          <p:cNvCxnSpPr>
            <a:stCxn id="97" idx="4"/>
            <a:endCxn id="55" idx="0"/>
          </p:cNvCxnSpPr>
          <p:nvPr/>
        </p:nvCxnSpPr>
        <p:spPr>
          <a:xfrm>
            <a:off x="4029262" y="5408009"/>
            <a:ext cx="2940592" cy="29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D3E3032-697B-A381-FD83-33CEB5C29F29}"/>
              </a:ext>
            </a:extLst>
          </p:cNvPr>
          <p:cNvCxnSpPr>
            <a:stCxn id="55" idx="4"/>
            <a:endCxn id="50" idx="0"/>
          </p:cNvCxnSpPr>
          <p:nvPr/>
        </p:nvCxnSpPr>
        <p:spPr>
          <a:xfrm>
            <a:off x="6969854" y="6035688"/>
            <a:ext cx="0" cy="26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5C040E2-804D-BA74-9017-03FE7FBB24E8}"/>
              </a:ext>
            </a:extLst>
          </p:cNvPr>
          <p:cNvSpPr txBox="1"/>
          <p:nvPr/>
        </p:nvSpPr>
        <p:spPr>
          <a:xfrm>
            <a:off x="1550242" y="512698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7F07E31-F650-E57E-3BB6-A943269FAD68}"/>
              </a:ext>
            </a:extLst>
          </p:cNvPr>
          <p:cNvSpPr/>
          <p:nvPr/>
        </p:nvSpPr>
        <p:spPr>
          <a:xfrm>
            <a:off x="2903943" y="4365268"/>
            <a:ext cx="1872813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D2EEBD-AE91-6BB1-C5E5-571854FB2223}"/>
              </a:ext>
            </a:extLst>
          </p:cNvPr>
          <p:cNvSpPr txBox="1"/>
          <p:nvPr/>
        </p:nvSpPr>
        <p:spPr>
          <a:xfrm>
            <a:off x="2903944" y="3496041"/>
            <a:ext cx="443395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ResNet</a:t>
            </a:r>
            <a:endParaRPr kumimoji="1"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EE97274-A8FB-B3E0-747E-3E2E7B60C630}"/>
              </a:ext>
            </a:extLst>
          </p:cNvPr>
          <p:cNvSpPr/>
          <p:nvPr/>
        </p:nvSpPr>
        <p:spPr>
          <a:xfrm>
            <a:off x="5465090" y="4366755"/>
            <a:ext cx="1872813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下箭头 60">
            <a:extLst>
              <a:ext uri="{FF2B5EF4-FFF2-40B4-BE49-F238E27FC236}">
                <a16:creationId xmlns:a16="http://schemas.microsoft.com/office/drawing/2014/main" id="{47107A50-4385-6B53-C5CE-BE4D75D9F37E}"/>
              </a:ext>
            </a:extLst>
          </p:cNvPr>
          <p:cNvSpPr/>
          <p:nvPr/>
        </p:nvSpPr>
        <p:spPr>
          <a:xfrm>
            <a:off x="3668649" y="3060060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下箭头 61">
            <a:extLst>
              <a:ext uri="{FF2B5EF4-FFF2-40B4-BE49-F238E27FC236}">
                <a16:creationId xmlns:a16="http://schemas.microsoft.com/office/drawing/2014/main" id="{0636E9BD-D620-ED58-EA76-82AD135EFC88}"/>
              </a:ext>
            </a:extLst>
          </p:cNvPr>
          <p:cNvSpPr/>
          <p:nvPr/>
        </p:nvSpPr>
        <p:spPr>
          <a:xfrm>
            <a:off x="6143394" y="3060060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DEDFE8-C8E3-C5D6-3584-AC35930CEE3A}"/>
              </a:ext>
            </a:extLst>
          </p:cNvPr>
          <p:cNvSpPr txBox="1"/>
          <p:nvPr/>
        </p:nvSpPr>
        <p:spPr>
          <a:xfrm>
            <a:off x="753572" y="349930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 Extractor</a:t>
            </a:r>
            <a:endParaRPr kumimoji="1" lang="zh-CN" altLang="en-US" dirty="0"/>
          </a:p>
        </p:txBody>
      </p:sp>
      <p:sp>
        <p:nvSpPr>
          <p:cNvPr id="64" name="下箭头 63">
            <a:extLst>
              <a:ext uri="{FF2B5EF4-FFF2-40B4-BE49-F238E27FC236}">
                <a16:creationId xmlns:a16="http://schemas.microsoft.com/office/drawing/2014/main" id="{02B752E2-3DA1-78AE-356E-69B39C48861D}"/>
              </a:ext>
            </a:extLst>
          </p:cNvPr>
          <p:cNvSpPr/>
          <p:nvPr/>
        </p:nvSpPr>
        <p:spPr>
          <a:xfrm>
            <a:off x="3668649" y="3949971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下箭头 64">
            <a:extLst>
              <a:ext uri="{FF2B5EF4-FFF2-40B4-BE49-F238E27FC236}">
                <a16:creationId xmlns:a16="http://schemas.microsoft.com/office/drawing/2014/main" id="{E82256DD-4F6C-BB90-2B5F-BD1B15C4BF0B}"/>
              </a:ext>
            </a:extLst>
          </p:cNvPr>
          <p:cNvSpPr/>
          <p:nvPr/>
        </p:nvSpPr>
        <p:spPr>
          <a:xfrm>
            <a:off x="6143394" y="3949971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下箭头 73">
            <a:extLst>
              <a:ext uri="{FF2B5EF4-FFF2-40B4-BE49-F238E27FC236}">
                <a16:creationId xmlns:a16="http://schemas.microsoft.com/office/drawing/2014/main" id="{81F812DE-A423-37AC-9FEF-4232FD93EDDD}"/>
              </a:ext>
            </a:extLst>
          </p:cNvPr>
          <p:cNvSpPr/>
          <p:nvPr/>
        </p:nvSpPr>
        <p:spPr>
          <a:xfrm>
            <a:off x="3668649" y="4634532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下箭头 74">
            <a:extLst>
              <a:ext uri="{FF2B5EF4-FFF2-40B4-BE49-F238E27FC236}">
                <a16:creationId xmlns:a16="http://schemas.microsoft.com/office/drawing/2014/main" id="{E8EB9984-7BAF-110A-8A19-4E752BB95049}"/>
              </a:ext>
            </a:extLst>
          </p:cNvPr>
          <p:cNvSpPr/>
          <p:nvPr/>
        </p:nvSpPr>
        <p:spPr>
          <a:xfrm>
            <a:off x="6143394" y="4634532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5DBDE8D-26B0-A92D-BE19-D6C51D872D5F}"/>
              </a:ext>
            </a:extLst>
          </p:cNvPr>
          <p:cNvSpPr txBox="1"/>
          <p:nvPr/>
        </p:nvSpPr>
        <p:spPr>
          <a:xfrm>
            <a:off x="7709308" y="275576"/>
            <a:ext cx="4285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en-US" altLang="zh-CN" b="1" u="sng" dirty="0"/>
              <a:t>Fine-tuning</a:t>
            </a:r>
            <a:r>
              <a:rPr kumimoji="1" lang="en-US" altLang="zh-CN" dirty="0"/>
              <a:t> on new classes </a:t>
            </a:r>
          </a:p>
          <a:p>
            <a:r>
              <a:rPr kumimoji="1" lang="en-US" altLang="zh-CN" dirty="0"/>
              <a:t>&amp; </a:t>
            </a:r>
            <a:r>
              <a:rPr kumimoji="1" lang="en-US" altLang="zh-CN" b="1" u="sng" dirty="0"/>
              <a:t>Rehearsal</a:t>
            </a:r>
            <a:r>
              <a:rPr kumimoji="1" lang="en-US" altLang="zh-CN" dirty="0"/>
              <a:t> on old class exemplars</a:t>
            </a:r>
          </a:p>
          <a:p>
            <a:r>
              <a:rPr kumimoji="1" lang="en-US" altLang="zh-CN" b="1" dirty="0"/>
              <a:t>2. </a:t>
            </a:r>
            <a:r>
              <a:rPr lang="en" altLang="zh-CN" dirty="0"/>
              <a:t>Nearest-mean-of-exemplars</a:t>
            </a:r>
            <a:r>
              <a:rPr lang="en-US" altLang="zh-CN" dirty="0"/>
              <a:t> </a:t>
            </a:r>
            <a:r>
              <a:rPr kumimoji="1" lang="en-US" altLang="zh-CN" dirty="0"/>
              <a:t>classifier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D0F3492C-B011-E58A-3D4E-AF4BBBDC6D4F}"/>
              </a:ext>
            </a:extLst>
          </p:cNvPr>
          <p:cNvSpPr/>
          <p:nvPr/>
        </p:nvSpPr>
        <p:spPr>
          <a:xfrm>
            <a:off x="2779540" y="2356651"/>
            <a:ext cx="2121617" cy="68775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B7CAD5-3728-0A63-C90B-92A662A68C0C}"/>
              </a:ext>
            </a:extLst>
          </p:cNvPr>
          <p:cNvSpPr txBox="1"/>
          <p:nvPr/>
        </p:nvSpPr>
        <p:spPr>
          <a:xfrm>
            <a:off x="2470400" y="1596962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Storing exemplar images </a:t>
            </a:r>
          </a:p>
          <a:p>
            <a:r>
              <a:rPr kumimoji="1" lang="en-US" altLang="zh-CN" dirty="0"/>
              <a:t>for each old class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928A0DD-8CE0-661E-364B-B4F1C30BD3D8}"/>
              </a:ext>
            </a:extLst>
          </p:cNvPr>
          <p:cNvSpPr/>
          <p:nvPr/>
        </p:nvSpPr>
        <p:spPr>
          <a:xfrm>
            <a:off x="8675814" y="4376447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9D56922F-C6C1-147C-A6F2-A1226C29CC92}"/>
              </a:ext>
            </a:extLst>
          </p:cNvPr>
          <p:cNvSpPr/>
          <p:nvPr/>
        </p:nvSpPr>
        <p:spPr>
          <a:xfrm>
            <a:off x="8828214" y="4528847"/>
            <a:ext cx="122323" cy="12232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4C67FE3-7E47-2A7C-5DB7-06B7669B227A}"/>
              </a:ext>
            </a:extLst>
          </p:cNvPr>
          <p:cNvSpPr/>
          <p:nvPr/>
        </p:nvSpPr>
        <p:spPr>
          <a:xfrm>
            <a:off x="8614652" y="4653146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CF6FFA6-CDB9-59F9-DF7D-272C6822D6C8}"/>
              </a:ext>
            </a:extLst>
          </p:cNvPr>
          <p:cNvSpPr/>
          <p:nvPr/>
        </p:nvSpPr>
        <p:spPr>
          <a:xfrm>
            <a:off x="9052620" y="4541181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C1144DF-D632-1A15-1FCF-BDAF669DC496}"/>
              </a:ext>
            </a:extLst>
          </p:cNvPr>
          <p:cNvSpPr/>
          <p:nvPr/>
        </p:nvSpPr>
        <p:spPr>
          <a:xfrm>
            <a:off x="8910564" y="4771527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3D14780-201D-1E86-D57F-CBD8080C8302}"/>
              </a:ext>
            </a:extLst>
          </p:cNvPr>
          <p:cNvSpPr/>
          <p:nvPr/>
        </p:nvSpPr>
        <p:spPr>
          <a:xfrm>
            <a:off x="8930297" y="4315285"/>
            <a:ext cx="122323" cy="122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9015087-F1A6-0C38-C295-08BB100066A9}"/>
              </a:ext>
            </a:extLst>
          </p:cNvPr>
          <p:cNvSpPr/>
          <p:nvPr/>
        </p:nvSpPr>
        <p:spPr>
          <a:xfrm>
            <a:off x="9668153" y="4028240"/>
            <a:ext cx="122323" cy="122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A0E5D57-F440-9605-410A-C24869DA3511}"/>
              </a:ext>
            </a:extLst>
          </p:cNvPr>
          <p:cNvSpPr/>
          <p:nvPr/>
        </p:nvSpPr>
        <p:spPr>
          <a:xfrm>
            <a:off x="9820553" y="4180640"/>
            <a:ext cx="122323" cy="1223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C3626B2-F79A-BEAF-391C-EEEE158F7E78}"/>
              </a:ext>
            </a:extLst>
          </p:cNvPr>
          <p:cNvSpPr/>
          <p:nvPr/>
        </p:nvSpPr>
        <p:spPr>
          <a:xfrm>
            <a:off x="9606991" y="4304939"/>
            <a:ext cx="122323" cy="122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F98AA70-51FE-5F69-5982-2C02494735EB}"/>
              </a:ext>
            </a:extLst>
          </p:cNvPr>
          <p:cNvSpPr/>
          <p:nvPr/>
        </p:nvSpPr>
        <p:spPr>
          <a:xfrm>
            <a:off x="10044959" y="4192974"/>
            <a:ext cx="122323" cy="122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5768601-4F87-0F03-33E8-BA20265F76A9}"/>
              </a:ext>
            </a:extLst>
          </p:cNvPr>
          <p:cNvSpPr/>
          <p:nvPr/>
        </p:nvSpPr>
        <p:spPr>
          <a:xfrm>
            <a:off x="9976646" y="4396632"/>
            <a:ext cx="122323" cy="122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F4490EEB-9912-8672-D738-F6676FDA599B}"/>
              </a:ext>
            </a:extLst>
          </p:cNvPr>
          <p:cNvSpPr/>
          <p:nvPr/>
        </p:nvSpPr>
        <p:spPr>
          <a:xfrm>
            <a:off x="9922636" y="3967078"/>
            <a:ext cx="122323" cy="122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169B38C-DAC2-B844-B56B-B024BEAC2376}"/>
              </a:ext>
            </a:extLst>
          </p:cNvPr>
          <p:cNvSpPr/>
          <p:nvPr/>
        </p:nvSpPr>
        <p:spPr>
          <a:xfrm>
            <a:off x="11205146" y="4256090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79264CA-0038-E1C6-DC71-8075B8EA8A10}"/>
              </a:ext>
            </a:extLst>
          </p:cNvPr>
          <p:cNvSpPr/>
          <p:nvPr/>
        </p:nvSpPr>
        <p:spPr>
          <a:xfrm>
            <a:off x="11357546" y="4408490"/>
            <a:ext cx="122323" cy="12232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A375D9D-9F8E-347F-DAF7-EE4C85C247F7}"/>
              </a:ext>
            </a:extLst>
          </p:cNvPr>
          <p:cNvSpPr/>
          <p:nvPr/>
        </p:nvSpPr>
        <p:spPr>
          <a:xfrm>
            <a:off x="11205146" y="4541181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AB17D25-16CF-6B47-5939-AB0DBA378DE0}"/>
              </a:ext>
            </a:extLst>
          </p:cNvPr>
          <p:cNvSpPr/>
          <p:nvPr/>
        </p:nvSpPr>
        <p:spPr>
          <a:xfrm>
            <a:off x="11581952" y="4420824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CCAB8329-3146-4253-194E-59AEDB8A8886}"/>
              </a:ext>
            </a:extLst>
          </p:cNvPr>
          <p:cNvSpPr/>
          <p:nvPr/>
        </p:nvSpPr>
        <p:spPr>
          <a:xfrm>
            <a:off x="11439896" y="4651170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7E1B15D-10CF-C9B9-2A57-E456FB40E9B1}"/>
              </a:ext>
            </a:extLst>
          </p:cNvPr>
          <p:cNvSpPr/>
          <p:nvPr/>
        </p:nvSpPr>
        <p:spPr>
          <a:xfrm>
            <a:off x="11459629" y="4194928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F2A6787F-8381-6D49-63D4-C6D669DFCF75}"/>
              </a:ext>
            </a:extLst>
          </p:cNvPr>
          <p:cNvSpPr/>
          <p:nvPr/>
        </p:nvSpPr>
        <p:spPr>
          <a:xfrm>
            <a:off x="8265477" y="3845094"/>
            <a:ext cx="3654819" cy="115127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4DB821-3076-E692-34A7-182F7ADEE23E}"/>
              </a:ext>
            </a:extLst>
          </p:cNvPr>
          <p:cNvSpPr txBox="1"/>
          <p:nvPr/>
        </p:nvSpPr>
        <p:spPr>
          <a:xfrm>
            <a:off x="8066532" y="255310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Exemplar vectors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36BCFB3-EFDC-3FC8-28AA-BEFE397FE7D2}"/>
              </a:ext>
            </a:extLst>
          </p:cNvPr>
          <p:cNvCxnSpPr>
            <a:stCxn id="85" idx="2"/>
          </p:cNvCxnSpPr>
          <p:nvPr/>
        </p:nvCxnSpPr>
        <p:spPr>
          <a:xfrm flipH="1">
            <a:off x="8930297" y="2922440"/>
            <a:ext cx="68542" cy="1285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1AAB269-03EF-F2FA-2EEF-8FE9A82584F4}"/>
              </a:ext>
            </a:extLst>
          </p:cNvPr>
          <p:cNvCxnSpPr>
            <a:stCxn id="85" idx="2"/>
          </p:cNvCxnSpPr>
          <p:nvPr/>
        </p:nvCxnSpPr>
        <p:spPr>
          <a:xfrm>
            <a:off x="8998839" y="2922440"/>
            <a:ext cx="608152" cy="1038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D0D2904-3074-DD32-8834-45322134B38A}"/>
              </a:ext>
            </a:extLst>
          </p:cNvPr>
          <p:cNvCxnSpPr>
            <a:stCxn id="85" idx="2"/>
          </p:cNvCxnSpPr>
          <p:nvPr/>
        </p:nvCxnSpPr>
        <p:spPr>
          <a:xfrm>
            <a:off x="8998839" y="2922440"/>
            <a:ext cx="2267468" cy="12384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E9BB9478-DF0F-C38A-4EFF-B1258C10FB9C}"/>
              </a:ext>
            </a:extLst>
          </p:cNvPr>
          <p:cNvSpPr/>
          <p:nvPr/>
        </p:nvSpPr>
        <p:spPr>
          <a:xfrm>
            <a:off x="10878014" y="5311654"/>
            <a:ext cx="122323" cy="1223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A2739DA-EBB4-0D63-6275-E78F44DBD361}"/>
              </a:ext>
            </a:extLst>
          </p:cNvPr>
          <p:cNvSpPr txBox="1"/>
          <p:nvPr/>
        </p:nvSpPr>
        <p:spPr>
          <a:xfrm>
            <a:off x="7841067" y="5884814"/>
            <a:ext cx="4285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Nearest-mean-of-exemplars classifier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40881AB-A1C2-8017-E7D3-0BD2C9719C2A}"/>
              </a:ext>
            </a:extLst>
          </p:cNvPr>
          <p:cNvSpPr txBox="1"/>
          <p:nvPr/>
        </p:nvSpPr>
        <p:spPr>
          <a:xfrm>
            <a:off x="9220670" y="534735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mean vectors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A49BABF-FF81-AB7B-1F1A-3EE01428BCFB}"/>
              </a:ext>
            </a:extLst>
          </p:cNvPr>
          <p:cNvCxnSpPr>
            <a:stCxn id="83" idx="0"/>
            <a:endCxn id="53" idx="5"/>
          </p:cNvCxnSpPr>
          <p:nvPr/>
        </p:nvCxnSpPr>
        <p:spPr>
          <a:xfrm flipH="1" flipV="1">
            <a:off x="8932623" y="4633256"/>
            <a:ext cx="1044023" cy="714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0F8803E-B8FD-99CF-F378-069D4CD95DFE}"/>
              </a:ext>
            </a:extLst>
          </p:cNvPr>
          <p:cNvCxnSpPr>
            <a:stCxn id="83" idx="0"/>
            <a:endCxn id="68" idx="4"/>
          </p:cNvCxnSpPr>
          <p:nvPr/>
        </p:nvCxnSpPr>
        <p:spPr>
          <a:xfrm flipH="1" flipV="1">
            <a:off x="9881715" y="4302963"/>
            <a:ext cx="94931" cy="1044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6197249-BD50-1A53-4328-DBB081E93B8D}"/>
              </a:ext>
            </a:extLst>
          </p:cNvPr>
          <p:cNvCxnSpPr>
            <a:stCxn id="83" idx="0"/>
            <a:endCxn id="76" idx="2"/>
          </p:cNvCxnSpPr>
          <p:nvPr/>
        </p:nvCxnSpPr>
        <p:spPr>
          <a:xfrm flipV="1">
            <a:off x="9976646" y="4469652"/>
            <a:ext cx="1380900" cy="877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D4772E3C-7758-8237-8371-1BB84D7E2CA3}"/>
              </a:ext>
            </a:extLst>
          </p:cNvPr>
          <p:cNvCxnSpPr/>
          <p:nvPr/>
        </p:nvCxnSpPr>
        <p:spPr>
          <a:xfrm>
            <a:off x="7557247" y="365125"/>
            <a:ext cx="0" cy="6303538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2D6D3A18-DB62-CB88-27D5-54BEED76658E}"/>
              </a:ext>
            </a:extLst>
          </p:cNvPr>
          <p:cNvCxnSpPr>
            <a:cxnSpLocks/>
          </p:cNvCxnSpPr>
          <p:nvPr/>
        </p:nvCxnSpPr>
        <p:spPr>
          <a:xfrm>
            <a:off x="7702881" y="1234315"/>
            <a:ext cx="442364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89E41CF-5CB6-4E41-7783-6725DEBDADA6}"/>
              </a:ext>
            </a:extLst>
          </p:cNvPr>
          <p:cNvSpPr txBox="1"/>
          <p:nvPr/>
        </p:nvSpPr>
        <p:spPr>
          <a:xfrm>
            <a:off x="4601168" y="726748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i="1" dirty="0">
                <a:solidFill>
                  <a:schemeClr val="accent3"/>
                </a:solidFill>
              </a:rPr>
              <a:t>Training</a:t>
            </a:r>
            <a:endParaRPr kumimoji="1" lang="zh-CN" altLang="en-US" sz="2400" b="1" i="1" dirty="0">
              <a:solidFill>
                <a:schemeClr val="accent3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43D2EB-59F9-06C9-D09F-CF20D5CD9067}"/>
              </a:ext>
            </a:extLst>
          </p:cNvPr>
          <p:cNvSpPr txBox="1"/>
          <p:nvPr/>
        </p:nvSpPr>
        <p:spPr>
          <a:xfrm>
            <a:off x="9174943" y="1722111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i="1" dirty="0">
                <a:solidFill>
                  <a:schemeClr val="accent3"/>
                </a:solidFill>
              </a:rPr>
              <a:t>Inference</a:t>
            </a:r>
            <a:endParaRPr kumimoji="1" lang="zh-CN" altLang="en-US" sz="2400" b="1" i="1" dirty="0">
              <a:solidFill>
                <a:schemeClr val="accent3"/>
              </a:solidFill>
            </a:endParaRPr>
          </a:p>
        </p:txBody>
      </p:sp>
      <p:sp>
        <p:nvSpPr>
          <p:cNvPr id="90" name="下箭头 89">
            <a:extLst>
              <a:ext uri="{FF2B5EF4-FFF2-40B4-BE49-F238E27FC236}">
                <a16:creationId xmlns:a16="http://schemas.microsoft.com/office/drawing/2014/main" id="{F2D8C1AC-66EB-B9D6-5DFA-BA841EF056A5}"/>
              </a:ext>
            </a:extLst>
          </p:cNvPr>
          <p:cNvSpPr/>
          <p:nvPr/>
        </p:nvSpPr>
        <p:spPr>
          <a:xfrm rot="16200000">
            <a:off x="7640744" y="4092167"/>
            <a:ext cx="343402" cy="72204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F046D1-FCEA-6606-25AF-7B9346C9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0313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8DA6F-DB65-EB3D-BA27-0B529FB4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Inference Procedure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E589B-B617-BF67-382D-6243C888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Instead of classifying using logits of each class, the author propose a </a:t>
            </a:r>
            <a:r>
              <a:rPr lang="en" altLang="zh-CN" u="sng" dirty="0"/>
              <a:t>Nearest-mean-of-exemplars</a:t>
            </a:r>
            <a:r>
              <a:rPr lang="en" altLang="zh-CN" dirty="0"/>
              <a:t> algorithm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3ED510-064F-A419-37E4-9DB34F5C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962" y="2914444"/>
            <a:ext cx="6173987" cy="35784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212B870-B24E-256E-94BC-243634911626}"/>
              </a:ext>
            </a:extLst>
          </p:cNvPr>
          <p:cNvSpPr/>
          <p:nvPr/>
        </p:nvSpPr>
        <p:spPr>
          <a:xfrm>
            <a:off x="4864962" y="4563122"/>
            <a:ext cx="5734976" cy="736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4AF79E-A59A-6075-322D-4160C3E8D0B8}"/>
              </a:ext>
            </a:extLst>
          </p:cNvPr>
          <p:cNvSpPr txBox="1"/>
          <p:nvPr/>
        </p:nvSpPr>
        <p:spPr>
          <a:xfrm>
            <a:off x="350585" y="4608379"/>
            <a:ext cx="451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Center (prototype) of each class </a:t>
            </a:r>
          </a:p>
          <a:p>
            <a:r>
              <a:rPr kumimoji="1" lang="en-US" altLang="zh-CN" dirty="0"/>
              <a:t>is represented by mean vector of exemplars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C2F9F-B532-8CE7-E213-BF19075FC41C}"/>
              </a:ext>
            </a:extLst>
          </p:cNvPr>
          <p:cNvSpPr/>
          <p:nvPr/>
        </p:nvSpPr>
        <p:spPr>
          <a:xfrm>
            <a:off x="4864962" y="5592932"/>
            <a:ext cx="5734976" cy="513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2468AF-3938-AF71-4CD9-27FDDC3406B9}"/>
              </a:ext>
            </a:extLst>
          </p:cNvPr>
          <p:cNvSpPr txBox="1"/>
          <p:nvPr/>
        </p:nvSpPr>
        <p:spPr>
          <a:xfrm>
            <a:off x="706451" y="5639643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Find the nearest class center (prototype)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5290EF-FD74-9F6C-A96D-2A323451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95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6F8D8-DF95-0335-1531-1E083C1E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BDE9C-E275-CE38-3F41-195CE064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Method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Experiments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1A73A2-75B4-C05F-C01B-D969716A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564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1E217-50E0-8146-E636-119B7B82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Benchmark protocol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3BB1B-AECA-28F9-09DC-F8F9AAEA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zh-CN" i="1" dirty="0"/>
              <a:t>iCIFAR-100 benchmark</a:t>
            </a:r>
          </a:p>
          <a:p>
            <a:r>
              <a:rPr kumimoji="1" lang="en" altLang="zh-CN" dirty="0"/>
              <a:t>train all 100 classes in batches of 2, 5, 10, 20 or 50 classes at a time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" altLang="zh-CN" i="1" dirty="0" err="1"/>
              <a:t>iILSVRC</a:t>
            </a:r>
            <a:r>
              <a:rPr kumimoji="1" lang="en" altLang="zh-CN" i="1" dirty="0"/>
              <a:t> benchmark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" altLang="zh-CN" dirty="0"/>
              <a:t>using only a subset of 100 classes, which are trained in batches of 10 (</a:t>
            </a:r>
            <a:r>
              <a:rPr kumimoji="1" lang="en" altLang="zh-CN" i="1" dirty="0" err="1"/>
              <a:t>iILSVRC</a:t>
            </a:r>
            <a:r>
              <a:rPr kumimoji="1" lang="en" altLang="zh-CN" i="1" dirty="0"/>
              <a:t>-small</a:t>
            </a:r>
            <a:r>
              <a:rPr kumimoji="1" lang="en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" altLang="zh-CN" dirty="0"/>
              <a:t>using all 1000 classes, processed in batches of 100 (</a:t>
            </a:r>
            <a:r>
              <a:rPr kumimoji="1" lang="en" altLang="zh-CN" i="1" dirty="0" err="1"/>
              <a:t>iILSVRC</a:t>
            </a:r>
            <a:r>
              <a:rPr kumimoji="1" lang="en" altLang="zh-CN" i="1" dirty="0"/>
              <a:t>-full</a:t>
            </a:r>
            <a:r>
              <a:rPr kumimoji="1" lang="en" altLang="zh-CN" dirty="0"/>
              <a:t>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8E9D07-5D28-B899-1221-12ABDEBE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03" y="159798"/>
            <a:ext cx="4177436" cy="209537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6D72E-806C-2AE2-8C7B-8031110E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9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2CE9C-0F01-1401-B411-1A68AE53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663E3-1657-C830-0003-39D4AA1B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Fixed representation (fixed </a:t>
            </a:r>
            <a:r>
              <a:rPr kumimoji="1" lang="en-US" altLang="zh-CN" b="1" dirty="0" err="1"/>
              <a:t>repr</a:t>
            </a:r>
            <a:r>
              <a:rPr kumimoji="1" lang="en-US" altLang="zh-CN" b="1" dirty="0"/>
              <a:t>.)</a:t>
            </a:r>
          </a:p>
          <a:p>
            <a:r>
              <a:rPr kumimoji="1" lang="en-US" altLang="zh-CN" u="sng" dirty="0"/>
              <a:t>Freeze the feature extractor</a:t>
            </a:r>
            <a:r>
              <a:rPr kumimoji="1" lang="en-US" altLang="zh-CN" dirty="0"/>
              <a:t> after </a:t>
            </a:r>
            <a:r>
              <a:rPr kumimoji="1" lang="en-US" altLang="zh-CN" b="1" u="sng" dirty="0"/>
              <a:t>the first batch of classes</a:t>
            </a:r>
            <a:r>
              <a:rPr kumimoji="1" lang="en-US" altLang="zh-CN" dirty="0"/>
              <a:t> has been processed</a:t>
            </a:r>
          </a:p>
          <a:p>
            <a:r>
              <a:rPr kumimoji="1" lang="en-US" altLang="zh-CN" dirty="0"/>
              <a:t>Update </a:t>
            </a:r>
            <a:r>
              <a:rPr kumimoji="1" lang="en-US" altLang="zh-CN" u="sng" dirty="0"/>
              <a:t>classifier weights</a:t>
            </a:r>
            <a:r>
              <a:rPr kumimoji="1" lang="en-US" altLang="zh-CN" dirty="0"/>
              <a:t> of new classes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i="1" dirty="0"/>
              <a:t>2.</a:t>
            </a:r>
            <a:r>
              <a:rPr kumimoji="1" lang="zh-CN" altLang="en-US" i="1" dirty="0"/>
              <a:t> </a:t>
            </a:r>
            <a:r>
              <a:rPr kumimoji="1" lang="en-US" altLang="zh-CN" b="1" dirty="0"/>
              <a:t>Fine-tuning</a:t>
            </a:r>
          </a:p>
          <a:p>
            <a:pPr marL="0" indent="0">
              <a:buNone/>
            </a:pPr>
            <a:r>
              <a:rPr kumimoji="1" lang="en-US" altLang="zh-CN" dirty="0"/>
              <a:t>Learning a multi-class classifier for new incoming classes by </a:t>
            </a:r>
            <a:r>
              <a:rPr kumimoji="1" lang="en-US" altLang="zh-CN" u="sng" dirty="0"/>
              <a:t>finetuning</a:t>
            </a:r>
            <a:r>
              <a:rPr kumimoji="1" lang="en-US" altLang="zh-CN" dirty="0"/>
              <a:t> both </a:t>
            </a:r>
            <a:r>
              <a:rPr kumimoji="1" lang="en-US" altLang="zh-CN" u="sng" dirty="0"/>
              <a:t>feature extractor</a:t>
            </a:r>
            <a:r>
              <a:rPr kumimoji="1" lang="en-US" altLang="zh-CN" dirty="0"/>
              <a:t> and </a:t>
            </a:r>
            <a:r>
              <a:rPr kumimoji="1" lang="en-US" altLang="zh-CN" u="sng" dirty="0"/>
              <a:t>classifier weights</a:t>
            </a:r>
            <a:endParaRPr kumimoji="1" lang="zh-CN" altLang="en-US" u="sng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8C1537-DF92-8B78-9745-CEE07158297B}"/>
              </a:ext>
            </a:extLst>
          </p:cNvPr>
          <p:cNvSpPr txBox="1"/>
          <p:nvPr/>
        </p:nvSpPr>
        <p:spPr>
          <a:xfrm>
            <a:off x="7066929" y="230188"/>
            <a:ext cx="5003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No extra memory storing samples for old classes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56881-47A0-6158-F5FA-F3455A37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247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6F8D8-DF95-0335-1531-1E083C1E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BDE9C-E275-CE38-3F41-195CE064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Introduction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Method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Experiments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7B2E4-26B4-50DD-4A81-CD2156C9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087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F34AA-9A17-0A8E-4AD5-C98C7171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D5BD8-F6EA-3965-18BA-71FACAE6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3. Learning without Forgetting (</a:t>
            </a:r>
            <a:r>
              <a:rPr kumimoji="1" lang="en-US" altLang="zh-CN" b="1" dirty="0" err="1"/>
              <a:t>LwF</a:t>
            </a:r>
            <a:r>
              <a:rPr kumimoji="1" lang="en-US" altLang="zh-CN" b="1" dirty="0"/>
              <a:t>)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F6843C-2319-5FAC-1C9E-A3CDDFA16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770"/>
          <a:stretch/>
        </p:blipFill>
        <p:spPr>
          <a:xfrm>
            <a:off x="5581715" y="3533322"/>
            <a:ext cx="5842273" cy="26144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F5CA40-040E-1DFF-2286-4022E8FC24B1}"/>
              </a:ext>
            </a:extLst>
          </p:cNvPr>
          <p:cNvSpPr txBox="1"/>
          <p:nvPr/>
        </p:nvSpPr>
        <p:spPr>
          <a:xfrm>
            <a:off x="8040765" y="3872373"/>
            <a:ext cx="32255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BCE loss for new class weights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3E9ADA-8C4D-576C-CFF1-2F8294138C5A}"/>
              </a:ext>
            </a:extLst>
          </p:cNvPr>
          <p:cNvSpPr txBox="1"/>
          <p:nvPr/>
        </p:nvSpPr>
        <p:spPr>
          <a:xfrm>
            <a:off x="7799556" y="5343847"/>
            <a:ext cx="378180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Distillation loss for old class weights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F6BB84-4CA1-B441-ED72-38FC2A419804}"/>
              </a:ext>
            </a:extLst>
          </p:cNvPr>
          <p:cNvSpPr txBox="1"/>
          <p:nvPr/>
        </p:nvSpPr>
        <p:spPr>
          <a:xfrm>
            <a:off x="768012" y="3353909"/>
            <a:ext cx="46330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iCaRL</a:t>
            </a:r>
            <a:r>
              <a:rPr kumimoji="1"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BCE loss for </a:t>
            </a:r>
            <a:r>
              <a:rPr kumimoji="1" lang="en-US" altLang="zh-CN" b="1" u="sng" dirty="0">
                <a:solidFill>
                  <a:schemeClr val="accent6"/>
                </a:solidFill>
              </a:rPr>
              <a:t>new class samples</a:t>
            </a:r>
            <a:r>
              <a:rPr kumimoji="1" lang="en-US" altLang="zh-CN" dirty="0">
                <a:solidFill>
                  <a:schemeClr val="accent6"/>
                </a:solidFill>
              </a:rPr>
              <a:t> </a:t>
            </a:r>
          </a:p>
          <a:p>
            <a:r>
              <a:rPr kumimoji="1" lang="en-US" altLang="zh-CN" dirty="0"/>
              <a:t>and new classifier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Distillation loss for </a:t>
            </a:r>
            <a:r>
              <a:rPr kumimoji="1" lang="en-US" altLang="zh-CN" b="1" u="sng" dirty="0">
                <a:solidFill>
                  <a:srgbClr val="C00000"/>
                </a:solidFill>
              </a:rPr>
              <a:t>old exemplar samples</a:t>
            </a:r>
          </a:p>
          <a:p>
            <a:r>
              <a:rPr kumimoji="1" lang="en-US" altLang="zh-CN" dirty="0"/>
              <a:t>and old classifier weights</a:t>
            </a:r>
          </a:p>
          <a:p>
            <a:r>
              <a:rPr kumimoji="1" lang="en-US" altLang="zh-CN" b="1" dirty="0" err="1"/>
              <a:t>LwF</a:t>
            </a:r>
            <a:r>
              <a:rPr kumimoji="1"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BCE loss for </a:t>
            </a:r>
            <a:r>
              <a:rPr kumimoji="1" lang="en-US" altLang="zh-CN" b="1" u="sng" dirty="0">
                <a:solidFill>
                  <a:schemeClr val="accent6"/>
                </a:solidFill>
              </a:rPr>
              <a:t>new class samples</a:t>
            </a:r>
            <a:r>
              <a:rPr kumimoji="1" lang="en-US" altLang="zh-CN" dirty="0">
                <a:solidFill>
                  <a:schemeClr val="accent6"/>
                </a:solidFill>
              </a:rPr>
              <a:t> </a:t>
            </a:r>
          </a:p>
          <a:p>
            <a:r>
              <a:rPr kumimoji="1" lang="en-US" altLang="zh-CN" dirty="0"/>
              <a:t>and new classifier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Distillation loss for </a:t>
            </a:r>
            <a:r>
              <a:rPr kumimoji="1" lang="en-US" altLang="zh-CN" b="1" u="sng" dirty="0">
                <a:solidFill>
                  <a:schemeClr val="accent6"/>
                </a:solidFill>
              </a:rPr>
              <a:t>new class samples</a:t>
            </a:r>
          </a:p>
          <a:p>
            <a:r>
              <a:rPr kumimoji="1" lang="en-US" altLang="zh-CN" dirty="0"/>
              <a:t>and old classifier weights</a:t>
            </a:r>
            <a:endParaRPr kumimoji="1" lang="en-US" altLang="zh-CN" b="1" u="sng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9A0BF0-ACCF-0EC1-13CB-E7ACAAFBBDB0}"/>
              </a:ext>
            </a:extLst>
          </p:cNvPr>
          <p:cNvSpPr txBox="1"/>
          <p:nvPr/>
        </p:nvSpPr>
        <p:spPr>
          <a:xfrm>
            <a:off x="7066929" y="230188"/>
            <a:ext cx="5003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No extra memory storing samples for old classes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7B2F78C-A383-8F8F-A755-D96063FF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59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232BF-FDE2-93B2-E158-15D569E3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iCIFAR-100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763864-5259-521C-ACB1-894111039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030" y="1355109"/>
            <a:ext cx="9601940" cy="5287720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CE7EFAF-990B-4010-7887-506D8335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588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C2937-14EF-168E-358E-263CA9D9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 err="1"/>
              <a:t>iILSVRC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A98F5D-60C6-052A-B6B2-BD1ED41C8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907" y="1859364"/>
            <a:ext cx="11534186" cy="3795712"/>
          </a:xfr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56E6209F-63C6-0F38-861C-0695B01CE0E9}"/>
              </a:ext>
            </a:extLst>
          </p:cNvPr>
          <p:cNvSpPr/>
          <p:nvPr/>
        </p:nvSpPr>
        <p:spPr>
          <a:xfrm>
            <a:off x="9561250" y="1491449"/>
            <a:ext cx="301841" cy="17844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2D35DC-C2CE-F8EE-E1FC-531DB51E5A9F}"/>
              </a:ext>
            </a:extLst>
          </p:cNvPr>
          <p:cNvSpPr txBox="1"/>
          <p:nvPr/>
        </p:nvSpPr>
        <p:spPr>
          <a:xfrm>
            <a:off x="8254880" y="805530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fixed </a:t>
            </a:r>
            <a:r>
              <a:rPr kumimoji="1" lang="en-US" altLang="zh-CN" dirty="0" err="1"/>
              <a:t>repr</a:t>
            </a:r>
            <a:r>
              <a:rPr kumimoji="1" lang="en-US" altLang="zh-CN" dirty="0"/>
              <a:t>. outperforms </a:t>
            </a:r>
            <a:r>
              <a:rPr kumimoji="1" lang="en-US" altLang="zh-CN" dirty="0" err="1"/>
              <a:t>LwF</a:t>
            </a:r>
            <a:endParaRPr kumimoji="1" lang="en-US" altLang="zh-CN" dirty="0"/>
          </a:p>
          <a:p>
            <a:r>
              <a:rPr kumimoji="1" lang="en-US" altLang="zh-CN" dirty="0"/>
              <a:t>after first 100 classes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F14D9E-8CA4-D242-F4C7-946FB991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99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BDAEF-38B7-DFFC-4683-864FBB6B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Confusion matrices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1D28D1-48C6-11D7-7394-66B73DC8C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19" y="1868925"/>
            <a:ext cx="9228621" cy="454602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15584C-C940-AFEC-E2A8-9EFFC9EF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511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BDAEF-38B7-DFFC-4683-864FBB6B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Confusion matrices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56445D5-5E27-7811-6189-DF95B40B5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6954" y="1899973"/>
            <a:ext cx="9096451" cy="4461867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A4057A-A993-2332-7876-B24ED1F0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032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E4B49-A7CC-03CD-196A-6D038DCA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Ablation study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03865-337E-D80E-F095-2CC2E8E1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Hybrid 1</a:t>
            </a:r>
          </a:p>
          <a:p>
            <a:r>
              <a:rPr kumimoji="1" lang="en-US" altLang="zh-CN" dirty="0"/>
              <a:t>w/o mean-of-exemplar classifier (exemplars are used in training)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Hybrid 2</a:t>
            </a:r>
          </a:p>
          <a:p>
            <a:r>
              <a:rPr kumimoji="1" lang="en-US" altLang="zh-CN" dirty="0"/>
              <a:t>w/o distillation loss during training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Hybrid 3</a:t>
            </a:r>
          </a:p>
          <a:p>
            <a:r>
              <a:rPr kumimoji="1" lang="en-US" altLang="zh-CN" u="sng" dirty="0"/>
              <a:t>Re-train</a:t>
            </a:r>
            <a:r>
              <a:rPr kumimoji="1" lang="en-US" altLang="zh-CN" dirty="0"/>
              <a:t> the whole model using exemplars and new class samples </a:t>
            </a:r>
          </a:p>
          <a:p>
            <a:pPr marL="0" indent="0">
              <a:buNone/>
            </a:pPr>
            <a:r>
              <a:rPr kumimoji="1" lang="en-US" altLang="zh-CN" dirty="0"/>
              <a:t>with BCE loss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2FA8FE-9775-F90C-5F3E-BFFD9E5A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74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D7229-77BD-A4EE-4D9A-6ABB0235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Ablation study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27F76D-D7FB-42DC-93F4-9D032803D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7097" y="2613490"/>
            <a:ext cx="9165085" cy="2535970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7E2E9BC-C77E-FEEC-D5B5-09EFAAC39729}"/>
              </a:ext>
            </a:extLst>
          </p:cNvPr>
          <p:cNvSpPr txBox="1">
            <a:spLocks/>
          </p:cNvSpPr>
          <p:nvPr/>
        </p:nvSpPr>
        <p:spPr>
          <a:xfrm>
            <a:off x="5831889" y="835641"/>
            <a:ext cx="5913268" cy="114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1800" i="1" dirty="0"/>
              <a:t>hybrid 1:</a:t>
            </a:r>
            <a:r>
              <a:rPr kumimoji="1" lang="en-US" altLang="zh-CN" sz="1800" dirty="0"/>
              <a:t> (-) mean-of-exemplar classifier </a:t>
            </a:r>
          </a:p>
          <a:p>
            <a:pPr marL="0" indent="0">
              <a:buNone/>
            </a:pPr>
            <a:r>
              <a:rPr kumimoji="1" lang="en-US" altLang="zh-CN" sz="1800" i="1" dirty="0"/>
              <a:t>hybrid 2:</a:t>
            </a:r>
            <a:r>
              <a:rPr kumimoji="1" lang="en-US" altLang="zh-CN" sz="1800" dirty="0"/>
              <a:t> (-) distillation loss during training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1800" i="1" dirty="0"/>
              <a:t>hybrid 3:</a:t>
            </a:r>
            <a:r>
              <a:rPr kumimoji="1" lang="en-US" altLang="zh-CN" sz="1800" dirty="0"/>
              <a:t> </a:t>
            </a:r>
            <a:r>
              <a:rPr kumimoji="1" lang="en-US" altLang="zh-CN" sz="1800" u="sng" dirty="0"/>
              <a:t>Re-train</a:t>
            </a:r>
            <a:r>
              <a:rPr kumimoji="1" lang="en-US" altLang="zh-CN" sz="1800" dirty="0"/>
              <a:t> using exemplars and new class samples</a:t>
            </a:r>
            <a:endParaRPr kumimoji="1" lang="zh-CN" altLang="en-US" sz="1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B25624-01FD-CA07-CDED-938B11CB692F}"/>
              </a:ext>
            </a:extLst>
          </p:cNvPr>
          <p:cNvSpPr/>
          <p:nvPr/>
        </p:nvSpPr>
        <p:spPr>
          <a:xfrm>
            <a:off x="4696287" y="2613490"/>
            <a:ext cx="1135602" cy="2535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B03700-CFE4-610B-AA57-D4061B1C9EC6}"/>
              </a:ext>
            </a:extLst>
          </p:cNvPr>
          <p:cNvSpPr/>
          <p:nvPr/>
        </p:nvSpPr>
        <p:spPr>
          <a:xfrm>
            <a:off x="6180338" y="3151573"/>
            <a:ext cx="1135602" cy="35510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722EFC-734F-78D5-BEBF-A2ECE1794DF9}"/>
              </a:ext>
            </a:extLst>
          </p:cNvPr>
          <p:cNvSpPr txBox="1"/>
          <p:nvPr/>
        </p:nvSpPr>
        <p:spPr>
          <a:xfrm>
            <a:off x="324750" y="232445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/>
              <a:t>iCIFAR-100</a:t>
            </a:r>
            <a:endParaRPr kumimoji="1" lang="zh-CN" altLang="en-US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99A373-E58B-8AAC-5618-1851922FC614}"/>
              </a:ext>
            </a:extLst>
          </p:cNvPr>
          <p:cNvSpPr txBox="1"/>
          <p:nvPr/>
        </p:nvSpPr>
        <p:spPr>
          <a:xfrm>
            <a:off x="1239544" y="5771309"/>
            <a:ext cx="508023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mean-of-exemplars classifier </a:t>
            </a:r>
          </a:p>
          <a:p>
            <a:r>
              <a:rPr kumimoji="1" lang="en-US" altLang="zh-CN" dirty="0"/>
              <a:t>shows advantage in small incremental conditions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FEA5B2-F49A-FCFA-A7BE-9C67E04F4E92}"/>
              </a:ext>
            </a:extLst>
          </p:cNvPr>
          <p:cNvSpPr txBox="1"/>
          <p:nvPr/>
        </p:nvSpPr>
        <p:spPr>
          <a:xfrm>
            <a:off x="6843639" y="5260618"/>
            <a:ext cx="4108817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Distillation loss hurts performance </a:t>
            </a:r>
          </a:p>
          <a:p>
            <a:r>
              <a:rPr kumimoji="1" lang="en-US" altLang="zh-CN" dirty="0"/>
              <a:t>in extreme small incremental conditions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D479B1-9B42-8B37-1329-61F0B71BAF82}"/>
              </a:ext>
            </a:extLst>
          </p:cNvPr>
          <p:cNvSpPr/>
          <p:nvPr/>
        </p:nvSpPr>
        <p:spPr>
          <a:xfrm>
            <a:off x="3305452" y="3151573"/>
            <a:ext cx="1135602" cy="35510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69DCE2-640E-78E2-647B-240CA66F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6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6F8D8-DF95-0335-1531-1E083C1E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BDE9C-E275-CE38-3F41-195CE064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Method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Experiments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Conclusion</a:t>
            </a:r>
            <a:endParaRPr kumimoji="1"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F8A0CA-C674-DE2A-27A6-F0F4296A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392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4F13-BDC9-4A0C-C5F2-F6DDE2E9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9D907-344E-9CD9-3BE5-F854154F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In this work, </a:t>
            </a:r>
          </a:p>
          <a:p>
            <a:r>
              <a:rPr kumimoji="1" lang="en-US" altLang="zh-CN" dirty="0"/>
              <a:t>The authors </a:t>
            </a:r>
            <a:r>
              <a:rPr kumimoji="1" lang="en" altLang="zh-CN" dirty="0"/>
              <a:t>introduced </a:t>
            </a:r>
            <a:r>
              <a:rPr kumimoji="1" lang="en" altLang="zh-CN" dirty="0" err="1"/>
              <a:t>iCaRL</a:t>
            </a:r>
            <a:r>
              <a:rPr kumimoji="1" lang="en" altLang="zh-CN" dirty="0"/>
              <a:t>, a strategy for class-incremental learning that learns </a:t>
            </a:r>
            <a:r>
              <a:rPr kumimoji="1" lang="en" altLang="zh-CN" u="sng" dirty="0"/>
              <a:t>classifiers</a:t>
            </a:r>
            <a:r>
              <a:rPr kumimoji="1" lang="en" altLang="zh-CN" dirty="0"/>
              <a:t> and </a:t>
            </a:r>
            <a:r>
              <a:rPr kumimoji="1" lang="en" altLang="zh-CN" u="sng" dirty="0"/>
              <a:t>feature representations </a:t>
            </a:r>
            <a:r>
              <a:rPr kumimoji="1" lang="en" altLang="zh-CN" dirty="0"/>
              <a:t>simultaneously</a:t>
            </a:r>
          </a:p>
          <a:p>
            <a:r>
              <a:rPr kumimoji="1" lang="en" altLang="zh-CN" dirty="0"/>
              <a:t>The main reason for </a:t>
            </a:r>
            <a:r>
              <a:rPr kumimoji="1" lang="en" altLang="zh-CN" dirty="0" err="1"/>
              <a:t>iCaRL's</a:t>
            </a:r>
            <a:r>
              <a:rPr kumimoji="1" lang="en" altLang="zh-CN" dirty="0"/>
              <a:t> strong classification results are its use of </a:t>
            </a:r>
            <a:r>
              <a:rPr kumimoji="1" lang="en" altLang="zh-CN" u="sng" dirty="0"/>
              <a:t>exemplar images</a:t>
            </a:r>
            <a:r>
              <a:rPr kumimoji="1" lang="en" altLang="zh-CN" dirty="0"/>
              <a:t> (rehearsal &amp; mean-of-exemplar classify)</a:t>
            </a:r>
          </a:p>
          <a:p>
            <a:r>
              <a:rPr kumimoji="1" lang="en" altLang="zh-CN" dirty="0"/>
              <a:t>However, </a:t>
            </a:r>
            <a:r>
              <a:rPr kumimoji="1" lang="en" altLang="zh-CN" dirty="0" err="1"/>
              <a:t>iCaRL's</a:t>
            </a:r>
            <a:r>
              <a:rPr kumimoji="1" lang="en" altLang="zh-CN" dirty="0"/>
              <a:t> performance is still lower than systems with all training examples of all classes available at the same time</a:t>
            </a:r>
          </a:p>
          <a:p>
            <a:pPr marL="0" indent="0">
              <a:buNone/>
            </a:pPr>
            <a:r>
              <a:rPr kumimoji="1" lang="en" altLang="zh-CN" dirty="0"/>
              <a:t>Future work: Filling the performance gap &amp; use less or no storage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917FB8-BA85-9B3C-740A-3EE984DE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42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D5C32-E5D2-2B49-9DB4-3150B9F3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7200" dirty="0">
                <a:latin typeface="Bradley Hand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Thanks! </a:t>
            </a:r>
            <a:endParaRPr kumimoji="1" lang="zh-CN" altLang="en-US" sz="7200" dirty="0">
              <a:latin typeface="Bradley Hand" pitchFamily="2" charset="0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CC865A-FA5C-7B43-AAE1-A19ADC26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5853-7235-8441-ABFD-93FDB5D309FC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89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EB0A0-86C9-B975-2CBD-3BA8AF5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Multi-class classification</a:t>
            </a:r>
            <a:endParaRPr kumimoji="1"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393323-4880-D205-BB70-1109E23E6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6" y="3436315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781ADD3-9F93-3130-D209-E2D94B91B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6" y="4237790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71B33F2-F482-1C52-6718-106E7ABF9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5" y="3405171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E54F24-7639-0A94-DDB8-8BE8B8E263A5}"/>
              </a:ext>
            </a:extLst>
          </p:cNvPr>
          <p:cNvSpPr txBox="1"/>
          <p:nvPr/>
        </p:nvSpPr>
        <p:spPr>
          <a:xfrm>
            <a:off x="747043" y="492999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FFFC5F-7854-A648-A65F-AAC664D985B3}"/>
              </a:ext>
            </a:extLst>
          </p:cNvPr>
          <p:cNvSpPr txBox="1"/>
          <p:nvPr/>
        </p:nvSpPr>
        <p:spPr>
          <a:xfrm>
            <a:off x="1559595" y="151950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Human</a:t>
            </a:r>
            <a:endParaRPr kumimoji="1" lang="zh-CN" altLang="en-US" b="1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1FE551A-65F7-0895-15BB-7C75D6E2D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5" y="4237790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15FF1EE-983D-2D44-66E0-44D77684F0A0}"/>
              </a:ext>
            </a:extLst>
          </p:cNvPr>
          <p:cNvSpPr txBox="1"/>
          <p:nvPr/>
        </p:nvSpPr>
        <p:spPr>
          <a:xfrm>
            <a:off x="1838823" y="492999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3C0CFAA-7762-AB5C-817A-158C41AF44E3}"/>
              </a:ext>
            </a:extLst>
          </p:cNvPr>
          <p:cNvCxnSpPr>
            <a:cxnSpLocks/>
            <a:stCxn id="8" idx="2"/>
            <a:endCxn id="1028" idx="0"/>
          </p:cNvCxnSpPr>
          <p:nvPr/>
        </p:nvCxnSpPr>
        <p:spPr>
          <a:xfrm flipH="1">
            <a:off x="986051" y="1888836"/>
            <a:ext cx="1048194" cy="15474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D07D684-C533-AC41-62CF-9F87D6BDEBEA}"/>
              </a:ext>
            </a:extLst>
          </p:cNvPr>
          <p:cNvCxnSpPr>
            <a:cxnSpLocks/>
            <a:stCxn id="8" idx="2"/>
            <a:endCxn id="1032" idx="0"/>
          </p:cNvCxnSpPr>
          <p:nvPr/>
        </p:nvCxnSpPr>
        <p:spPr>
          <a:xfrm>
            <a:off x="2034245" y="1888836"/>
            <a:ext cx="112057" cy="15163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F84E7B86-6A4C-AFB9-FAAA-D1908310DD52}"/>
              </a:ext>
            </a:extLst>
          </p:cNvPr>
          <p:cNvSpPr/>
          <p:nvPr/>
        </p:nvSpPr>
        <p:spPr>
          <a:xfrm rot="5400000">
            <a:off x="1297499" y="4953643"/>
            <a:ext cx="468884" cy="1160251"/>
          </a:xfrm>
          <a:prstGeom prst="rightBrace">
            <a:avLst>
              <a:gd name="adj1" fmla="val 2460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F71F35-15F6-79C6-0F61-F07A01EFF5D9}"/>
              </a:ext>
            </a:extLst>
          </p:cNvPr>
          <p:cNvSpPr txBox="1"/>
          <p:nvPr/>
        </p:nvSpPr>
        <p:spPr>
          <a:xfrm>
            <a:off x="1040460" y="57795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Learned</a:t>
            </a:r>
            <a:endParaRPr kumimoji="1" lang="zh-CN" altLang="en-US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C2E5E831-DBE0-A3E2-90D1-E38750E2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57" y="904673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:a16="http://schemas.microsoft.com/office/drawing/2014/main" id="{FD1792FA-386F-E793-1A08-B05FF4A5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57" y="1706148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>
            <a:extLst>
              <a:ext uri="{FF2B5EF4-FFF2-40B4-BE49-F238E27FC236}">
                <a16:creationId xmlns:a16="http://schemas.microsoft.com/office/drawing/2014/main" id="{F0125BD3-7897-1BBE-5FA5-F4D70059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236" y="873529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E53D304-11D6-BC13-2EC5-34CB9A66CF38}"/>
              </a:ext>
            </a:extLst>
          </p:cNvPr>
          <p:cNvSpPr txBox="1"/>
          <p:nvPr/>
        </p:nvSpPr>
        <p:spPr>
          <a:xfrm>
            <a:off x="7620743" y="60469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627AA34-4BA5-D449-87D4-941831AB21F5}"/>
              </a:ext>
            </a:extLst>
          </p:cNvPr>
          <p:cNvSpPr txBox="1"/>
          <p:nvPr/>
        </p:nvSpPr>
        <p:spPr>
          <a:xfrm>
            <a:off x="8115234" y="28159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Machine</a:t>
            </a:r>
            <a:endParaRPr kumimoji="1" lang="zh-CN" altLang="en-US" b="1" dirty="0"/>
          </a:p>
        </p:txBody>
      </p:sp>
      <p:pic>
        <p:nvPicPr>
          <p:cNvPr id="44" name="Picture 10">
            <a:extLst>
              <a:ext uri="{FF2B5EF4-FFF2-40B4-BE49-F238E27FC236}">
                <a16:creationId xmlns:a16="http://schemas.microsoft.com/office/drawing/2014/main" id="{6FF2DF48-4CCF-E2A8-FFA4-4F9C1A21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236" y="1706148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679B5F86-3FA3-4B72-D4AC-4DFC56AEAB92}"/>
              </a:ext>
            </a:extLst>
          </p:cNvPr>
          <p:cNvSpPr txBox="1"/>
          <p:nvPr/>
        </p:nvSpPr>
        <p:spPr>
          <a:xfrm>
            <a:off x="8712523" y="604693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155313E-FBD4-AA9E-3979-5D524B63C016}"/>
              </a:ext>
            </a:extLst>
          </p:cNvPr>
          <p:cNvSpPr/>
          <p:nvPr/>
        </p:nvSpPr>
        <p:spPr>
          <a:xfrm>
            <a:off x="7277518" y="4665553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E575934-F52B-467D-0CD1-4ABF8B21FF71}"/>
              </a:ext>
            </a:extLst>
          </p:cNvPr>
          <p:cNvSpPr/>
          <p:nvPr/>
        </p:nvSpPr>
        <p:spPr>
          <a:xfrm>
            <a:off x="7912827" y="4665553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9BEB99C-629B-83CE-824E-0DF2B43A9AA1}"/>
              </a:ext>
            </a:extLst>
          </p:cNvPr>
          <p:cNvSpPr/>
          <p:nvPr/>
        </p:nvSpPr>
        <p:spPr>
          <a:xfrm>
            <a:off x="8548136" y="4670361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4938E6-210D-9032-964F-D0C5034C3E16}"/>
              </a:ext>
            </a:extLst>
          </p:cNvPr>
          <p:cNvSpPr/>
          <p:nvPr/>
        </p:nvSpPr>
        <p:spPr>
          <a:xfrm>
            <a:off x="9183445" y="4665553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3198D2-8664-9380-ACD3-0B1094705336}"/>
              </a:ext>
            </a:extLst>
          </p:cNvPr>
          <p:cNvSpPr/>
          <p:nvPr/>
        </p:nvSpPr>
        <p:spPr>
          <a:xfrm>
            <a:off x="7695364" y="5298824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D7B8EAB6-4257-56EA-4E2F-A79BB741E538}"/>
              </a:ext>
            </a:extLst>
          </p:cNvPr>
          <p:cNvSpPr/>
          <p:nvPr/>
        </p:nvSpPr>
        <p:spPr>
          <a:xfrm>
            <a:off x="8840043" y="5298825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C221B839-F1CF-67FE-2FC3-225D7A63CE5D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7441905" y="4994326"/>
            <a:ext cx="417846" cy="30449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6C2169B-3E70-9F2D-14DE-E18AB219CF33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>
            <a:off x="7441905" y="4994326"/>
            <a:ext cx="1562525" cy="3044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55549E2-AC1D-E3B3-6772-C09D60B3BFA9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7859751" y="4994326"/>
            <a:ext cx="217463" cy="30449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DDDB1D0-E694-B2ED-2201-0A5674829FF6}"/>
              </a:ext>
            </a:extLst>
          </p:cNvPr>
          <p:cNvCxnSpPr>
            <a:cxnSpLocks/>
            <a:stCxn id="98" idx="4"/>
            <a:endCxn id="102" idx="0"/>
          </p:cNvCxnSpPr>
          <p:nvPr/>
        </p:nvCxnSpPr>
        <p:spPr>
          <a:xfrm>
            <a:off x="8077214" y="4994326"/>
            <a:ext cx="927216" cy="3044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F9F7657-AF62-4C8F-627F-E197A65043D9}"/>
              </a:ext>
            </a:extLst>
          </p:cNvPr>
          <p:cNvCxnSpPr>
            <a:stCxn id="99" idx="4"/>
            <a:endCxn id="101" idx="0"/>
          </p:cNvCxnSpPr>
          <p:nvPr/>
        </p:nvCxnSpPr>
        <p:spPr>
          <a:xfrm flipH="1">
            <a:off x="7859751" y="4999134"/>
            <a:ext cx="852772" cy="29969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6B716D46-0F43-BDCD-A1EC-AFC6B78BF0C0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8712523" y="4999134"/>
            <a:ext cx="291907" cy="29969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26CB7C0-A1F5-992A-7105-5CFB013CB066}"/>
              </a:ext>
            </a:extLst>
          </p:cNvPr>
          <p:cNvCxnSpPr>
            <a:stCxn id="100" idx="4"/>
            <a:endCxn id="101" idx="0"/>
          </p:cNvCxnSpPr>
          <p:nvPr/>
        </p:nvCxnSpPr>
        <p:spPr>
          <a:xfrm flipH="1">
            <a:off x="7859751" y="4994326"/>
            <a:ext cx="1488081" cy="30449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9D2DC810-8C82-A373-5893-2AAB8B5058E2}"/>
              </a:ext>
            </a:extLst>
          </p:cNvPr>
          <p:cNvCxnSpPr>
            <a:stCxn id="100" idx="4"/>
            <a:endCxn id="102" idx="0"/>
          </p:cNvCxnSpPr>
          <p:nvPr/>
        </p:nvCxnSpPr>
        <p:spPr>
          <a:xfrm flipH="1">
            <a:off x="9004430" y="4994326"/>
            <a:ext cx="343402" cy="3044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91A32A4-DADA-E939-BFF9-68C6E5093B47}"/>
              </a:ext>
            </a:extLst>
          </p:cNvPr>
          <p:cNvCxnSpPr>
            <a:cxnSpLocks/>
            <a:stCxn id="101" idx="4"/>
            <a:endCxn id="42" idx="0"/>
          </p:cNvCxnSpPr>
          <p:nvPr/>
        </p:nvCxnSpPr>
        <p:spPr>
          <a:xfrm>
            <a:off x="7859751" y="5627597"/>
            <a:ext cx="0" cy="41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2F2795B5-CE51-FB19-118E-C3AD9C09A035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9004430" y="5627598"/>
            <a:ext cx="0" cy="41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下箭头 1073">
            <a:extLst>
              <a:ext uri="{FF2B5EF4-FFF2-40B4-BE49-F238E27FC236}">
                <a16:creationId xmlns:a16="http://schemas.microsoft.com/office/drawing/2014/main" id="{A3A628B0-C2A4-6063-4AC6-83E661A9C330}"/>
              </a:ext>
            </a:extLst>
          </p:cNvPr>
          <p:cNvSpPr/>
          <p:nvPr/>
        </p:nvSpPr>
        <p:spPr>
          <a:xfrm>
            <a:off x="7166559" y="4067605"/>
            <a:ext cx="343402" cy="4578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5" name="矩形 1074">
            <a:extLst>
              <a:ext uri="{FF2B5EF4-FFF2-40B4-BE49-F238E27FC236}">
                <a16:creationId xmlns:a16="http://schemas.microsoft.com/office/drawing/2014/main" id="{58A7FC9A-9041-E21E-41E1-F7DB3C2EBD2D}"/>
              </a:ext>
            </a:extLst>
          </p:cNvPr>
          <p:cNvSpPr/>
          <p:nvPr/>
        </p:nvSpPr>
        <p:spPr>
          <a:xfrm>
            <a:off x="6385348" y="3729041"/>
            <a:ext cx="1872813" cy="175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D8836D4-DA48-B185-0E40-3FFB58C03878}"/>
              </a:ext>
            </a:extLst>
          </p:cNvPr>
          <p:cNvSpPr txBox="1"/>
          <p:nvPr/>
        </p:nvSpPr>
        <p:spPr>
          <a:xfrm>
            <a:off x="4560266" y="3581723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 </a:t>
            </a:r>
          </a:p>
          <a:p>
            <a:r>
              <a:rPr kumimoji="1" lang="en-US" altLang="zh-CN" dirty="0"/>
              <a:t>vector</a:t>
            </a:r>
            <a:endParaRPr kumimoji="1"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B29B8DA-C089-EB5F-760C-B2A81CE887F9}"/>
              </a:ext>
            </a:extLst>
          </p:cNvPr>
          <p:cNvSpPr txBox="1"/>
          <p:nvPr/>
        </p:nvSpPr>
        <p:spPr>
          <a:xfrm>
            <a:off x="6385349" y="2839130"/>
            <a:ext cx="443395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ResNet</a:t>
            </a:r>
            <a:endParaRPr kumimoji="1" lang="zh-CN" altLang="en-US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C0B4D33-EA7E-CFFF-A1A6-7C2E16374C42}"/>
              </a:ext>
            </a:extLst>
          </p:cNvPr>
          <p:cNvSpPr txBox="1"/>
          <p:nvPr/>
        </p:nvSpPr>
        <p:spPr>
          <a:xfrm>
            <a:off x="5310831" y="494460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  <p:sp>
        <p:nvSpPr>
          <p:cNvPr id="140" name="下箭头 139">
            <a:extLst>
              <a:ext uri="{FF2B5EF4-FFF2-40B4-BE49-F238E27FC236}">
                <a16:creationId xmlns:a16="http://schemas.microsoft.com/office/drawing/2014/main" id="{24FB50F0-6F2E-FA63-649B-55BCB6A2CA48}"/>
              </a:ext>
            </a:extLst>
          </p:cNvPr>
          <p:cNvSpPr/>
          <p:nvPr/>
        </p:nvSpPr>
        <p:spPr>
          <a:xfrm>
            <a:off x="7150054" y="2423833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729D3A2-2DB8-9A09-EFEC-A3A7917B9DB6}"/>
              </a:ext>
            </a:extLst>
          </p:cNvPr>
          <p:cNvSpPr txBox="1"/>
          <p:nvPr/>
        </p:nvSpPr>
        <p:spPr>
          <a:xfrm>
            <a:off x="5238260" y="2721314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</a:t>
            </a:r>
          </a:p>
          <a:p>
            <a:r>
              <a:rPr kumimoji="1" lang="en-US" altLang="zh-CN" dirty="0"/>
              <a:t>Extractor</a:t>
            </a:r>
            <a:endParaRPr kumimoji="1" lang="zh-CN" altLang="en-US" dirty="0"/>
          </a:p>
        </p:txBody>
      </p:sp>
      <p:sp>
        <p:nvSpPr>
          <p:cNvPr id="143" name="下箭头 142">
            <a:extLst>
              <a:ext uri="{FF2B5EF4-FFF2-40B4-BE49-F238E27FC236}">
                <a16:creationId xmlns:a16="http://schemas.microsoft.com/office/drawing/2014/main" id="{89BC6F30-066D-25F0-05A1-A20698DB9F24}"/>
              </a:ext>
            </a:extLst>
          </p:cNvPr>
          <p:cNvSpPr/>
          <p:nvPr/>
        </p:nvSpPr>
        <p:spPr>
          <a:xfrm>
            <a:off x="7150054" y="3313744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下箭头 154">
            <a:extLst>
              <a:ext uri="{FF2B5EF4-FFF2-40B4-BE49-F238E27FC236}">
                <a16:creationId xmlns:a16="http://schemas.microsoft.com/office/drawing/2014/main" id="{2AE4AE05-69EF-ADB6-D2AB-9CF5BB4636A4}"/>
              </a:ext>
            </a:extLst>
          </p:cNvPr>
          <p:cNvSpPr/>
          <p:nvPr/>
        </p:nvSpPr>
        <p:spPr>
          <a:xfrm rot="10800000">
            <a:off x="10129160" y="3648253"/>
            <a:ext cx="343402" cy="265618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EDC500C-F374-5DBD-16F6-44E17B5142F8}"/>
              </a:ext>
            </a:extLst>
          </p:cNvPr>
          <p:cNvSpPr txBox="1"/>
          <p:nvPr/>
        </p:nvSpPr>
        <p:spPr>
          <a:xfrm>
            <a:off x="10508915" y="478674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Back-prop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77B665-C2DE-87B4-72AE-FAA6F89C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59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27" grpId="0" animBg="1"/>
      <p:bldP spid="28" grpId="0"/>
      <p:bldP spid="42" grpId="0"/>
      <p:bldP spid="43" grpId="0"/>
      <p:bldP spid="45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74" grpId="0" animBg="1"/>
      <p:bldP spid="1075" grpId="0" animBg="1"/>
      <p:bldP spid="134" grpId="0"/>
      <p:bldP spid="135" grpId="0" animBg="1"/>
      <p:bldP spid="139" grpId="0"/>
      <p:bldP spid="140" grpId="0" animBg="1"/>
      <p:bldP spid="142" grpId="0"/>
      <p:bldP spid="143" grpId="0" animBg="1"/>
      <p:bldP spid="155" grpId="0" animBg="1"/>
      <p:bldP spid="1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EB0A0-86C9-B975-2CBD-3BA8AF5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Multi-class classification</a:t>
            </a:r>
            <a:endParaRPr kumimoji="1"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393323-4880-D205-BB70-1109E23E6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6" y="3436315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781ADD3-9F93-3130-D209-E2D94B91B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6" y="4237790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71B33F2-F482-1C52-6718-106E7ABF9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5" y="3405171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E54F24-7639-0A94-DDB8-8BE8B8E263A5}"/>
              </a:ext>
            </a:extLst>
          </p:cNvPr>
          <p:cNvSpPr txBox="1"/>
          <p:nvPr/>
        </p:nvSpPr>
        <p:spPr>
          <a:xfrm>
            <a:off x="747043" y="492999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FFFC5F-7854-A648-A65F-AAC664D985B3}"/>
              </a:ext>
            </a:extLst>
          </p:cNvPr>
          <p:cNvSpPr txBox="1"/>
          <p:nvPr/>
        </p:nvSpPr>
        <p:spPr>
          <a:xfrm>
            <a:off x="1559595" y="151950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Human</a:t>
            </a:r>
            <a:endParaRPr kumimoji="1" lang="zh-CN" altLang="en-US" b="1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1FE551A-65F7-0895-15BB-7C75D6E2D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5" y="4237790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15FF1EE-983D-2D44-66E0-44D77684F0A0}"/>
              </a:ext>
            </a:extLst>
          </p:cNvPr>
          <p:cNvSpPr txBox="1"/>
          <p:nvPr/>
        </p:nvSpPr>
        <p:spPr>
          <a:xfrm>
            <a:off x="1838823" y="492999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3C0CFAA-7762-AB5C-817A-158C41AF44E3}"/>
              </a:ext>
            </a:extLst>
          </p:cNvPr>
          <p:cNvCxnSpPr>
            <a:cxnSpLocks/>
            <a:stCxn id="8" idx="2"/>
            <a:endCxn id="1028" idx="0"/>
          </p:cNvCxnSpPr>
          <p:nvPr/>
        </p:nvCxnSpPr>
        <p:spPr>
          <a:xfrm flipH="1">
            <a:off x="986051" y="1888836"/>
            <a:ext cx="1048194" cy="15474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D07D684-C533-AC41-62CF-9F87D6BDEBEA}"/>
              </a:ext>
            </a:extLst>
          </p:cNvPr>
          <p:cNvCxnSpPr>
            <a:cxnSpLocks/>
            <a:stCxn id="8" idx="2"/>
            <a:endCxn id="1032" idx="0"/>
          </p:cNvCxnSpPr>
          <p:nvPr/>
        </p:nvCxnSpPr>
        <p:spPr>
          <a:xfrm>
            <a:off x="2034245" y="1888836"/>
            <a:ext cx="112057" cy="15163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F84E7B86-6A4C-AFB9-FAAA-D1908310DD52}"/>
              </a:ext>
            </a:extLst>
          </p:cNvPr>
          <p:cNvSpPr/>
          <p:nvPr/>
        </p:nvSpPr>
        <p:spPr>
          <a:xfrm rot="5400000">
            <a:off x="1297499" y="4953643"/>
            <a:ext cx="468884" cy="1160251"/>
          </a:xfrm>
          <a:prstGeom prst="rightBrace">
            <a:avLst>
              <a:gd name="adj1" fmla="val 2460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F71F35-15F6-79C6-0F61-F07A01EFF5D9}"/>
              </a:ext>
            </a:extLst>
          </p:cNvPr>
          <p:cNvSpPr txBox="1"/>
          <p:nvPr/>
        </p:nvSpPr>
        <p:spPr>
          <a:xfrm>
            <a:off x="1040460" y="57795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Learned</a:t>
            </a:r>
            <a:endParaRPr kumimoji="1" lang="zh-CN" altLang="en-US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C2E5E831-DBE0-A3E2-90D1-E38750E2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57" y="904673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:a16="http://schemas.microsoft.com/office/drawing/2014/main" id="{FD1792FA-386F-E793-1A08-B05FF4A5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57" y="1706148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>
            <a:extLst>
              <a:ext uri="{FF2B5EF4-FFF2-40B4-BE49-F238E27FC236}">
                <a16:creationId xmlns:a16="http://schemas.microsoft.com/office/drawing/2014/main" id="{F0125BD3-7897-1BBE-5FA5-F4D70059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236" y="873529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E53D304-11D6-BC13-2EC5-34CB9A66CF38}"/>
              </a:ext>
            </a:extLst>
          </p:cNvPr>
          <p:cNvSpPr txBox="1"/>
          <p:nvPr/>
        </p:nvSpPr>
        <p:spPr>
          <a:xfrm>
            <a:off x="7620743" y="60469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627AA34-4BA5-D449-87D4-941831AB21F5}"/>
              </a:ext>
            </a:extLst>
          </p:cNvPr>
          <p:cNvSpPr txBox="1"/>
          <p:nvPr/>
        </p:nvSpPr>
        <p:spPr>
          <a:xfrm>
            <a:off x="8115234" y="28159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Machine</a:t>
            </a:r>
            <a:endParaRPr kumimoji="1" lang="zh-CN" altLang="en-US" b="1" dirty="0"/>
          </a:p>
        </p:txBody>
      </p:sp>
      <p:pic>
        <p:nvPicPr>
          <p:cNvPr id="44" name="Picture 10">
            <a:extLst>
              <a:ext uri="{FF2B5EF4-FFF2-40B4-BE49-F238E27FC236}">
                <a16:creationId xmlns:a16="http://schemas.microsoft.com/office/drawing/2014/main" id="{6FF2DF48-4CCF-E2A8-FFA4-4F9C1A21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236" y="1706148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679B5F86-3FA3-4B72-D4AC-4DFC56AEAB92}"/>
              </a:ext>
            </a:extLst>
          </p:cNvPr>
          <p:cNvSpPr txBox="1"/>
          <p:nvPr/>
        </p:nvSpPr>
        <p:spPr>
          <a:xfrm>
            <a:off x="8712523" y="604693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155313E-FBD4-AA9E-3979-5D524B63C016}"/>
              </a:ext>
            </a:extLst>
          </p:cNvPr>
          <p:cNvSpPr/>
          <p:nvPr/>
        </p:nvSpPr>
        <p:spPr>
          <a:xfrm>
            <a:off x="7277518" y="4665553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E575934-F52B-467D-0CD1-4ABF8B21FF71}"/>
              </a:ext>
            </a:extLst>
          </p:cNvPr>
          <p:cNvSpPr/>
          <p:nvPr/>
        </p:nvSpPr>
        <p:spPr>
          <a:xfrm>
            <a:off x="7912827" y="4665553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9BEB99C-629B-83CE-824E-0DF2B43A9AA1}"/>
              </a:ext>
            </a:extLst>
          </p:cNvPr>
          <p:cNvSpPr/>
          <p:nvPr/>
        </p:nvSpPr>
        <p:spPr>
          <a:xfrm>
            <a:off x="8548136" y="4670361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4938E6-210D-9032-964F-D0C5034C3E16}"/>
              </a:ext>
            </a:extLst>
          </p:cNvPr>
          <p:cNvSpPr/>
          <p:nvPr/>
        </p:nvSpPr>
        <p:spPr>
          <a:xfrm>
            <a:off x="9183445" y="4665553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3198D2-8664-9380-ACD3-0B1094705336}"/>
              </a:ext>
            </a:extLst>
          </p:cNvPr>
          <p:cNvSpPr/>
          <p:nvPr/>
        </p:nvSpPr>
        <p:spPr>
          <a:xfrm>
            <a:off x="7695364" y="5298824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D7B8EAB6-4257-56EA-4E2F-A79BB741E538}"/>
              </a:ext>
            </a:extLst>
          </p:cNvPr>
          <p:cNvSpPr/>
          <p:nvPr/>
        </p:nvSpPr>
        <p:spPr>
          <a:xfrm>
            <a:off x="8840043" y="5298825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C221B839-F1CF-67FE-2FC3-225D7A63CE5D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7441905" y="4994326"/>
            <a:ext cx="417846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6C2169B-3E70-9F2D-14DE-E18AB219CF33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>
            <a:off x="7441905" y="4994326"/>
            <a:ext cx="1562525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55549E2-AC1D-E3B3-6772-C09D60B3BFA9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7859751" y="4994326"/>
            <a:ext cx="217463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DDDB1D0-E694-B2ED-2201-0A5674829FF6}"/>
              </a:ext>
            </a:extLst>
          </p:cNvPr>
          <p:cNvCxnSpPr>
            <a:cxnSpLocks/>
            <a:stCxn id="98" idx="4"/>
            <a:endCxn id="102" idx="0"/>
          </p:cNvCxnSpPr>
          <p:nvPr/>
        </p:nvCxnSpPr>
        <p:spPr>
          <a:xfrm>
            <a:off x="8077214" y="4994326"/>
            <a:ext cx="927216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F9F7657-AF62-4C8F-627F-E197A65043D9}"/>
              </a:ext>
            </a:extLst>
          </p:cNvPr>
          <p:cNvCxnSpPr>
            <a:stCxn id="99" idx="4"/>
            <a:endCxn id="101" idx="0"/>
          </p:cNvCxnSpPr>
          <p:nvPr/>
        </p:nvCxnSpPr>
        <p:spPr>
          <a:xfrm flipH="1">
            <a:off x="7859751" y="4999134"/>
            <a:ext cx="852772" cy="29969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6B716D46-0F43-BDCD-A1EC-AFC6B78BF0C0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8712523" y="4999134"/>
            <a:ext cx="291907" cy="29969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26CB7C0-A1F5-992A-7105-5CFB013CB066}"/>
              </a:ext>
            </a:extLst>
          </p:cNvPr>
          <p:cNvCxnSpPr>
            <a:stCxn id="100" idx="4"/>
            <a:endCxn id="101" idx="0"/>
          </p:cNvCxnSpPr>
          <p:nvPr/>
        </p:nvCxnSpPr>
        <p:spPr>
          <a:xfrm flipH="1">
            <a:off x="7859751" y="4994326"/>
            <a:ext cx="1488081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9D2DC810-8C82-A373-5893-2AAB8B5058E2}"/>
              </a:ext>
            </a:extLst>
          </p:cNvPr>
          <p:cNvCxnSpPr>
            <a:stCxn id="100" idx="4"/>
            <a:endCxn id="102" idx="0"/>
          </p:cNvCxnSpPr>
          <p:nvPr/>
        </p:nvCxnSpPr>
        <p:spPr>
          <a:xfrm flipH="1">
            <a:off x="9004430" y="4994326"/>
            <a:ext cx="343402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91A32A4-DADA-E939-BFF9-68C6E5093B47}"/>
              </a:ext>
            </a:extLst>
          </p:cNvPr>
          <p:cNvCxnSpPr>
            <a:cxnSpLocks/>
            <a:stCxn id="101" idx="4"/>
            <a:endCxn id="42" idx="0"/>
          </p:cNvCxnSpPr>
          <p:nvPr/>
        </p:nvCxnSpPr>
        <p:spPr>
          <a:xfrm>
            <a:off x="7859751" y="5627597"/>
            <a:ext cx="0" cy="41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2F2795B5-CE51-FB19-118E-C3AD9C09A035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9004430" y="5627598"/>
            <a:ext cx="0" cy="41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下箭头 1073">
            <a:extLst>
              <a:ext uri="{FF2B5EF4-FFF2-40B4-BE49-F238E27FC236}">
                <a16:creationId xmlns:a16="http://schemas.microsoft.com/office/drawing/2014/main" id="{A3A628B0-C2A4-6063-4AC6-83E661A9C330}"/>
              </a:ext>
            </a:extLst>
          </p:cNvPr>
          <p:cNvSpPr/>
          <p:nvPr/>
        </p:nvSpPr>
        <p:spPr>
          <a:xfrm>
            <a:off x="7166559" y="4067605"/>
            <a:ext cx="343402" cy="4578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5" name="矩形 1074">
            <a:extLst>
              <a:ext uri="{FF2B5EF4-FFF2-40B4-BE49-F238E27FC236}">
                <a16:creationId xmlns:a16="http://schemas.microsoft.com/office/drawing/2014/main" id="{58A7FC9A-9041-E21E-41E1-F7DB3C2EBD2D}"/>
              </a:ext>
            </a:extLst>
          </p:cNvPr>
          <p:cNvSpPr/>
          <p:nvPr/>
        </p:nvSpPr>
        <p:spPr>
          <a:xfrm>
            <a:off x="6385348" y="3729041"/>
            <a:ext cx="1872813" cy="17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B29B8DA-C089-EB5F-760C-B2A81CE887F9}"/>
              </a:ext>
            </a:extLst>
          </p:cNvPr>
          <p:cNvSpPr txBox="1"/>
          <p:nvPr/>
        </p:nvSpPr>
        <p:spPr>
          <a:xfrm>
            <a:off x="6385349" y="2839130"/>
            <a:ext cx="443395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ResNet</a:t>
            </a:r>
            <a:endParaRPr kumimoji="1" lang="zh-CN" altLang="en-US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C0B4D33-EA7E-CFFF-A1A6-7C2E16374C42}"/>
              </a:ext>
            </a:extLst>
          </p:cNvPr>
          <p:cNvSpPr txBox="1"/>
          <p:nvPr/>
        </p:nvSpPr>
        <p:spPr>
          <a:xfrm>
            <a:off x="5310831" y="494460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  <p:sp>
        <p:nvSpPr>
          <p:cNvPr id="140" name="下箭头 139">
            <a:extLst>
              <a:ext uri="{FF2B5EF4-FFF2-40B4-BE49-F238E27FC236}">
                <a16:creationId xmlns:a16="http://schemas.microsoft.com/office/drawing/2014/main" id="{24FB50F0-6F2E-FA63-649B-55BCB6A2CA48}"/>
              </a:ext>
            </a:extLst>
          </p:cNvPr>
          <p:cNvSpPr/>
          <p:nvPr/>
        </p:nvSpPr>
        <p:spPr>
          <a:xfrm>
            <a:off x="7150054" y="2423833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729D3A2-2DB8-9A09-EFEC-A3A7917B9DB6}"/>
              </a:ext>
            </a:extLst>
          </p:cNvPr>
          <p:cNvSpPr txBox="1"/>
          <p:nvPr/>
        </p:nvSpPr>
        <p:spPr>
          <a:xfrm>
            <a:off x="5238260" y="2721314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</a:t>
            </a:r>
          </a:p>
          <a:p>
            <a:r>
              <a:rPr kumimoji="1" lang="en-US" altLang="zh-CN" dirty="0"/>
              <a:t>Extractor</a:t>
            </a:r>
            <a:endParaRPr kumimoji="1" lang="zh-CN" altLang="en-US" dirty="0"/>
          </a:p>
        </p:txBody>
      </p:sp>
      <p:sp>
        <p:nvSpPr>
          <p:cNvPr id="143" name="下箭头 142">
            <a:extLst>
              <a:ext uri="{FF2B5EF4-FFF2-40B4-BE49-F238E27FC236}">
                <a16:creationId xmlns:a16="http://schemas.microsoft.com/office/drawing/2014/main" id="{89BC6F30-066D-25F0-05A1-A20698DB9F24}"/>
              </a:ext>
            </a:extLst>
          </p:cNvPr>
          <p:cNvSpPr/>
          <p:nvPr/>
        </p:nvSpPr>
        <p:spPr>
          <a:xfrm>
            <a:off x="7150054" y="3313744"/>
            <a:ext cx="343402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下箭头 152">
            <a:extLst>
              <a:ext uri="{FF2B5EF4-FFF2-40B4-BE49-F238E27FC236}">
                <a16:creationId xmlns:a16="http://schemas.microsoft.com/office/drawing/2014/main" id="{1F7D2226-1155-D730-2C99-4E405E9D6251}"/>
              </a:ext>
            </a:extLst>
          </p:cNvPr>
          <p:cNvSpPr/>
          <p:nvPr/>
        </p:nvSpPr>
        <p:spPr>
          <a:xfrm rot="10800000">
            <a:off x="10129160" y="3648253"/>
            <a:ext cx="343402" cy="265618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BF02649A-4910-88C8-72C3-9BCD616EDE7D}"/>
              </a:ext>
            </a:extLst>
          </p:cNvPr>
          <p:cNvSpPr txBox="1"/>
          <p:nvPr/>
        </p:nvSpPr>
        <p:spPr>
          <a:xfrm>
            <a:off x="10508915" y="478674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Back-prop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47BB142-B09B-AB67-DBD6-E83BC4F103D0}"/>
              </a:ext>
            </a:extLst>
          </p:cNvPr>
          <p:cNvSpPr txBox="1"/>
          <p:nvPr/>
        </p:nvSpPr>
        <p:spPr>
          <a:xfrm>
            <a:off x="4560266" y="3581723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 </a:t>
            </a:r>
          </a:p>
          <a:p>
            <a:r>
              <a:rPr kumimoji="1" lang="en-US" altLang="zh-CN" dirty="0"/>
              <a:t>vector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0750DA-340B-1C88-C6A6-42AECE50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5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EB0A0-86C9-B975-2CBD-3BA8AF5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Incremental</a:t>
            </a:r>
            <a:endParaRPr kumimoji="1"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393323-4880-D205-BB70-1109E23E6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6" y="3436315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781ADD3-9F93-3130-D209-E2D94B91B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6" y="4237790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71B33F2-F482-1C52-6718-106E7ABF9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5" y="3405171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E54F24-7639-0A94-DDB8-8BE8B8E263A5}"/>
              </a:ext>
            </a:extLst>
          </p:cNvPr>
          <p:cNvSpPr txBox="1"/>
          <p:nvPr/>
        </p:nvSpPr>
        <p:spPr>
          <a:xfrm>
            <a:off x="747043" y="492999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FFFC5F-7854-A648-A65F-AAC664D985B3}"/>
              </a:ext>
            </a:extLst>
          </p:cNvPr>
          <p:cNvSpPr txBox="1"/>
          <p:nvPr/>
        </p:nvSpPr>
        <p:spPr>
          <a:xfrm>
            <a:off x="1559595" y="151950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Human</a:t>
            </a:r>
            <a:endParaRPr kumimoji="1" lang="zh-CN" altLang="en-US" b="1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1FE551A-65F7-0895-15BB-7C75D6E2D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5" y="4237790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15FF1EE-983D-2D44-66E0-44D77684F0A0}"/>
              </a:ext>
            </a:extLst>
          </p:cNvPr>
          <p:cNvSpPr txBox="1"/>
          <p:nvPr/>
        </p:nvSpPr>
        <p:spPr>
          <a:xfrm>
            <a:off x="1838823" y="492999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3C0CFAA-7762-AB5C-817A-158C41AF44E3}"/>
              </a:ext>
            </a:extLst>
          </p:cNvPr>
          <p:cNvCxnSpPr>
            <a:cxnSpLocks/>
            <a:stCxn id="8" idx="2"/>
            <a:endCxn id="1028" idx="0"/>
          </p:cNvCxnSpPr>
          <p:nvPr/>
        </p:nvCxnSpPr>
        <p:spPr>
          <a:xfrm flipH="1">
            <a:off x="986051" y="1888836"/>
            <a:ext cx="1048194" cy="15474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D07D684-C533-AC41-62CF-9F87D6BDEBEA}"/>
              </a:ext>
            </a:extLst>
          </p:cNvPr>
          <p:cNvCxnSpPr>
            <a:cxnSpLocks/>
            <a:stCxn id="8" idx="2"/>
            <a:endCxn id="1032" idx="0"/>
          </p:cNvCxnSpPr>
          <p:nvPr/>
        </p:nvCxnSpPr>
        <p:spPr>
          <a:xfrm>
            <a:off x="2034245" y="1888836"/>
            <a:ext cx="112057" cy="15163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57F1892-1E89-96A8-155B-002E0F4C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888" y="3405171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08D80D0-2FF2-5662-80FD-99982249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887" y="4237789"/>
            <a:ext cx="662433" cy="6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BA10C5F-9113-E383-0823-7D5A17434C4C}"/>
              </a:ext>
            </a:extLst>
          </p:cNvPr>
          <p:cNvSpPr txBox="1"/>
          <p:nvPr/>
        </p:nvSpPr>
        <p:spPr>
          <a:xfrm>
            <a:off x="3384053" y="49299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horse</a:t>
            </a:r>
            <a:endParaRPr kumimoji="1" lang="zh-CN" altLang="en-US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D68CAC04-E354-2B9D-A07F-5F1C61EA7496}"/>
              </a:ext>
            </a:extLst>
          </p:cNvPr>
          <p:cNvCxnSpPr>
            <a:stCxn id="8" idx="2"/>
            <a:endCxn id="1036" idx="0"/>
          </p:cNvCxnSpPr>
          <p:nvPr/>
        </p:nvCxnSpPr>
        <p:spPr>
          <a:xfrm>
            <a:off x="2034245" y="1888836"/>
            <a:ext cx="1717860" cy="15163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F84E7B86-6A4C-AFB9-FAAA-D1908310DD52}"/>
              </a:ext>
            </a:extLst>
          </p:cNvPr>
          <p:cNvSpPr/>
          <p:nvPr/>
        </p:nvSpPr>
        <p:spPr>
          <a:xfrm rot="5400000">
            <a:off x="1297499" y="4953643"/>
            <a:ext cx="468884" cy="1160251"/>
          </a:xfrm>
          <a:prstGeom prst="rightBrace">
            <a:avLst>
              <a:gd name="adj1" fmla="val 2460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F71F35-15F6-79C6-0F61-F07A01EFF5D9}"/>
              </a:ext>
            </a:extLst>
          </p:cNvPr>
          <p:cNvSpPr txBox="1"/>
          <p:nvPr/>
        </p:nvSpPr>
        <p:spPr>
          <a:xfrm>
            <a:off x="1040460" y="57795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Learned</a:t>
            </a:r>
            <a:endParaRPr kumimoji="1" lang="zh-CN" altLang="en-US" dirty="0"/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70B9B9A3-C747-7D40-967C-46BE2E01A2A3}"/>
              </a:ext>
            </a:extLst>
          </p:cNvPr>
          <p:cNvSpPr/>
          <p:nvPr/>
        </p:nvSpPr>
        <p:spPr>
          <a:xfrm rot="5400000">
            <a:off x="3536077" y="5178537"/>
            <a:ext cx="468884" cy="699265"/>
          </a:xfrm>
          <a:prstGeom prst="rightBrace">
            <a:avLst>
              <a:gd name="adj1" fmla="val 24608"/>
              <a:gd name="adj2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409B1DF-0691-FD1F-2A92-E53D3FEE7225}"/>
              </a:ext>
            </a:extLst>
          </p:cNvPr>
          <p:cNvSpPr txBox="1"/>
          <p:nvPr/>
        </p:nvSpPr>
        <p:spPr>
          <a:xfrm>
            <a:off x="3435348" y="577953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E53D304-11D6-BC13-2EC5-34CB9A66CF38}"/>
              </a:ext>
            </a:extLst>
          </p:cNvPr>
          <p:cNvSpPr txBox="1"/>
          <p:nvPr/>
        </p:nvSpPr>
        <p:spPr>
          <a:xfrm>
            <a:off x="7620743" y="60469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627AA34-4BA5-D449-87D4-941831AB21F5}"/>
              </a:ext>
            </a:extLst>
          </p:cNvPr>
          <p:cNvSpPr txBox="1"/>
          <p:nvPr/>
        </p:nvSpPr>
        <p:spPr>
          <a:xfrm>
            <a:off x="8115234" y="28159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Machine</a:t>
            </a:r>
            <a:endParaRPr kumimoji="1"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79B5F86-3FA3-4B72-D4AC-4DFC56AEAB92}"/>
              </a:ext>
            </a:extLst>
          </p:cNvPr>
          <p:cNvSpPr txBox="1"/>
          <p:nvPr/>
        </p:nvSpPr>
        <p:spPr>
          <a:xfrm>
            <a:off x="8712523" y="604693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CFCE3C79-EC67-5003-5D39-9B891F08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285" y="845071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6B54C12F-D662-D0A1-214E-046C9D55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284" y="1677689"/>
            <a:ext cx="662433" cy="6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EF0F20CB-D989-1620-A041-B2B4C4BC4502}"/>
              </a:ext>
            </a:extLst>
          </p:cNvPr>
          <p:cNvSpPr txBox="1"/>
          <p:nvPr/>
        </p:nvSpPr>
        <p:spPr>
          <a:xfrm>
            <a:off x="9984724" y="60469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horse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155313E-FBD4-AA9E-3979-5D524B63C016}"/>
              </a:ext>
            </a:extLst>
          </p:cNvPr>
          <p:cNvSpPr/>
          <p:nvPr/>
        </p:nvSpPr>
        <p:spPr>
          <a:xfrm>
            <a:off x="7277518" y="4665553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E575934-F52B-467D-0CD1-4ABF8B21FF71}"/>
              </a:ext>
            </a:extLst>
          </p:cNvPr>
          <p:cNvSpPr/>
          <p:nvPr/>
        </p:nvSpPr>
        <p:spPr>
          <a:xfrm>
            <a:off x="7912827" y="4665553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9BEB99C-629B-83CE-824E-0DF2B43A9AA1}"/>
              </a:ext>
            </a:extLst>
          </p:cNvPr>
          <p:cNvSpPr/>
          <p:nvPr/>
        </p:nvSpPr>
        <p:spPr>
          <a:xfrm>
            <a:off x="8548136" y="4670361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4938E6-210D-9032-964F-D0C5034C3E16}"/>
              </a:ext>
            </a:extLst>
          </p:cNvPr>
          <p:cNvSpPr/>
          <p:nvPr/>
        </p:nvSpPr>
        <p:spPr>
          <a:xfrm>
            <a:off x="9183445" y="4665553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3198D2-8664-9380-ACD3-0B1094705336}"/>
              </a:ext>
            </a:extLst>
          </p:cNvPr>
          <p:cNvSpPr/>
          <p:nvPr/>
        </p:nvSpPr>
        <p:spPr>
          <a:xfrm>
            <a:off x="7695364" y="5298824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D7B8EAB6-4257-56EA-4E2F-A79BB741E538}"/>
              </a:ext>
            </a:extLst>
          </p:cNvPr>
          <p:cNvSpPr/>
          <p:nvPr/>
        </p:nvSpPr>
        <p:spPr>
          <a:xfrm>
            <a:off x="8840043" y="5298825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C221B839-F1CF-67FE-2FC3-225D7A63CE5D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7441905" y="4994326"/>
            <a:ext cx="417846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6C2169B-3E70-9F2D-14DE-E18AB219CF33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>
            <a:off x="7441905" y="4994326"/>
            <a:ext cx="1562525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55549E2-AC1D-E3B3-6772-C09D60B3BFA9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7859751" y="4994326"/>
            <a:ext cx="217463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DDDB1D0-E694-B2ED-2201-0A5674829FF6}"/>
              </a:ext>
            </a:extLst>
          </p:cNvPr>
          <p:cNvCxnSpPr>
            <a:cxnSpLocks/>
            <a:stCxn id="98" idx="4"/>
            <a:endCxn id="102" idx="0"/>
          </p:cNvCxnSpPr>
          <p:nvPr/>
        </p:nvCxnSpPr>
        <p:spPr>
          <a:xfrm>
            <a:off x="8077214" y="4994326"/>
            <a:ext cx="927216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F9F7657-AF62-4C8F-627F-E197A65043D9}"/>
              </a:ext>
            </a:extLst>
          </p:cNvPr>
          <p:cNvCxnSpPr>
            <a:stCxn id="99" idx="4"/>
            <a:endCxn id="101" idx="0"/>
          </p:cNvCxnSpPr>
          <p:nvPr/>
        </p:nvCxnSpPr>
        <p:spPr>
          <a:xfrm flipH="1">
            <a:off x="7859751" y="4999134"/>
            <a:ext cx="852772" cy="29969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6B716D46-0F43-BDCD-A1EC-AFC6B78BF0C0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8712523" y="4999134"/>
            <a:ext cx="291907" cy="29969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26CB7C0-A1F5-992A-7105-5CFB013CB066}"/>
              </a:ext>
            </a:extLst>
          </p:cNvPr>
          <p:cNvCxnSpPr>
            <a:stCxn id="100" idx="4"/>
            <a:endCxn id="101" idx="0"/>
          </p:cNvCxnSpPr>
          <p:nvPr/>
        </p:nvCxnSpPr>
        <p:spPr>
          <a:xfrm flipH="1">
            <a:off x="7859751" y="4994326"/>
            <a:ext cx="1488081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9D2DC810-8C82-A373-5893-2AAB8B5058E2}"/>
              </a:ext>
            </a:extLst>
          </p:cNvPr>
          <p:cNvCxnSpPr>
            <a:stCxn id="100" idx="4"/>
            <a:endCxn id="102" idx="0"/>
          </p:cNvCxnSpPr>
          <p:nvPr/>
        </p:nvCxnSpPr>
        <p:spPr>
          <a:xfrm flipH="1">
            <a:off x="9004430" y="4994326"/>
            <a:ext cx="343402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91A32A4-DADA-E939-BFF9-68C6E5093B47}"/>
              </a:ext>
            </a:extLst>
          </p:cNvPr>
          <p:cNvCxnSpPr>
            <a:cxnSpLocks/>
            <a:stCxn id="101" idx="4"/>
            <a:endCxn id="42" idx="0"/>
          </p:cNvCxnSpPr>
          <p:nvPr/>
        </p:nvCxnSpPr>
        <p:spPr>
          <a:xfrm>
            <a:off x="7859751" y="5627597"/>
            <a:ext cx="0" cy="41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2F2795B5-CE51-FB19-118E-C3AD9C09A035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9004430" y="5627598"/>
            <a:ext cx="0" cy="41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2" descr="思维表情贴纸思考表情符号-表情符号PNG图片素材免费下载_图片编号2272400-PNG素材网">
            <a:extLst>
              <a:ext uri="{FF2B5EF4-FFF2-40B4-BE49-F238E27FC236}">
                <a16:creationId xmlns:a16="http://schemas.microsoft.com/office/drawing/2014/main" id="{BF54BF65-1C3E-52AD-CF71-D79C84BD5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200" y="4525423"/>
            <a:ext cx="992836" cy="99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文本框 133">
            <a:extLst>
              <a:ext uri="{FF2B5EF4-FFF2-40B4-BE49-F238E27FC236}">
                <a16:creationId xmlns:a16="http://schemas.microsoft.com/office/drawing/2014/main" id="{3D8836D4-DA48-B185-0E40-3FFB58C03878}"/>
              </a:ext>
            </a:extLst>
          </p:cNvPr>
          <p:cNvSpPr txBox="1"/>
          <p:nvPr/>
        </p:nvSpPr>
        <p:spPr>
          <a:xfrm>
            <a:off x="6189798" y="363378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 vector</a:t>
            </a:r>
            <a:endParaRPr kumimoji="1"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B29B8DA-C089-EB5F-760C-B2A81CE887F9}"/>
              </a:ext>
            </a:extLst>
          </p:cNvPr>
          <p:cNvSpPr txBox="1"/>
          <p:nvPr/>
        </p:nvSpPr>
        <p:spPr>
          <a:xfrm>
            <a:off x="6385349" y="2839130"/>
            <a:ext cx="443395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ResNet</a:t>
            </a:r>
            <a:endParaRPr kumimoji="1"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FBD147B-9BCC-013C-2C9B-C50D198E8DA1}"/>
              </a:ext>
            </a:extLst>
          </p:cNvPr>
          <p:cNvSpPr/>
          <p:nvPr/>
        </p:nvSpPr>
        <p:spPr>
          <a:xfrm>
            <a:off x="8946495" y="3730528"/>
            <a:ext cx="1872813" cy="17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C0B4D33-EA7E-CFFF-A1A6-7C2E16374C42}"/>
              </a:ext>
            </a:extLst>
          </p:cNvPr>
          <p:cNvSpPr txBox="1"/>
          <p:nvPr/>
        </p:nvSpPr>
        <p:spPr>
          <a:xfrm>
            <a:off x="5310831" y="494460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  <p:sp>
        <p:nvSpPr>
          <p:cNvPr id="141" name="下箭头 140">
            <a:extLst>
              <a:ext uri="{FF2B5EF4-FFF2-40B4-BE49-F238E27FC236}">
                <a16:creationId xmlns:a16="http://schemas.microsoft.com/office/drawing/2014/main" id="{0022FF6D-7070-ED53-073D-BE471A91D406}"/>
              </a:ext>
            </a:extLst>
          </p:cNvPr>
          <p:cNvSpPr/>
          <p:nvPr/>
        </p:nvSpPr>
        <p:spPr>
          <a:xfrm>
            <a:off x="9624799" y="2423833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729D3A2-2DB8-9A09-EFEC-A3A7917B9DB6}"/>
              </a:ext>
            </a:extLst>
          </p:cNvPr>
          <p:cNvSpPr txBox="1"/>
          <p:nvPr/>
        </p:nvSpPr>
        <p:spPr>
          <a:xfrm>
            <a:off x="5238260" y="2721314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</a:t>
            </a:r>
          </a:p>
          <a:p>
            <a:r>
              <a:rPr kumimoji="1" lang="en-US" altLang="zh-CN" dirty="0"/>
              <a:t>Extractor</a:t>
            </a:r>
            <a:endParaRPr kumimoji="1" lang="zh-CN" altLang="en-US" dirty="0"/>
          </a:p>
        </p:txBody>
      </p:sp>
      <p:sp>
        <p:nvSpPr>
          <p:cNvPr id="144" name="下箭头 143">
            <a:extLst>
              <a:ext uri="{FF2B5EF4-FFF2-40B4-BE49-F238E27FC236}">
                <a16:creationId xmlns:a16="http://schemas.microsoft.com/office/drawing/2014/main" id="{AE8F4748-9EFD-71C7-F53A-521C9B40A523}"/>
              </a:ext>
            </a:extLst>
          </p:cNvPr>
          <p:cNvSpPr/>
          <p:nvPr/>
        </p:nvSpPr>
        <p:spPr>
          <a:xfrm>
            <a:off x="9624799" y="3313744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下箭头 148">
            <a:extLst>
              <a:ext uri="{FF2B5EF4-FFF2-40B4-BE49-F238E27FC236}">
                <a16:creationId xmlns:a16="http://schemas.microsoft.com/office/drawing/2014/main" id="{6E6F6217-C3E2-25AA-4646-6E78DCA6B268}"/>
              </a:ext>
            </a:extLst>
          </p:cNvPr>
          <p:cNvSpPr/>
          <p:nvPr/>
        </p:nvSpPr>
        <p:spPr>
          <a:xfrm>
            <a:off x="10159705" y="4049830"/>
            <a:ext cx="343402" cy="45781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81" name="直线连接符 1080">
            <a:extLst>
              <a:ext uri="{FF2B5EF4-FFF2-40B4-BE49-F238E27FC236}">
                <a16:creationId xmlns:a16="http://schemas.microsoft.com/office/drawing/2014/main" id="{8EE416EB-DE65-69CB-A4BE-203E6A6AB3CC}"/>
              </a:ext>
            </a:extLst>
          </p:cNvPr>
          <p:cNvCxnSpPr>
            <a:stCxn id="131" idx="2"/>
            <a:endCxn id="50" idx="0"/>
          </p:cNvCxnSpPr>
          <p:nvPr/>
        </p:nvCxnSpPr>
        <p:spPr>
          <a:xfrm flipH="1">
            <a:off x="10352774" y="5518259"/>
            <a:ext cx="844" cy="52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7442BF-315C-F37D-85FE-F2D04DAF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46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 animBg="1"/>
      <p:bldP spid="38" grpId="0"/>
      <p:bldP spid="50" grpId="0"/>
      <p:bldP spid="134" grpId="0"/>
      <p:bldP spid="136" grpId="0" animBg="1"/>
      <p:bldP spid="141" grpId="0" animBg="1"/>
      <p:bldP spid="144" grpId="0" animBg="1"/>
      <p:bldP spid="1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E43D2-0681-2470-2B6D-C081861E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Incremental 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00442-D4FD-2C26-DD91-E782C4375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zh-CN" i="1" dirty="0"/>
          </a:p>
          <a:p>
            <a:pPr marL="0" indent="0">
              <a:buNone/>
            </a:pPr>
            <a:endParaRPr kumimoji="1" lang="en-US" altLang="zh-CN" i="1" dirty="0"/>
          </a:p>
          <a:p>
            <a:pPr marL="0" indent="0">
              <a:buNone/>
            </a:pPr>
            <a:endParaRPr kumimoji="1" lang="en-US" altLang="zh-CN" i="1" dirty="0"/>
          </a:p>
          <a:p>
            <a:pPr marL="0" indent="0">
              <a:buNone/>
            </a:pPr>
            <a:endParaRPr kumimoji="1" lang="en-US" altLang="zh-CN" i="1" dirty="0"/>
          </a:p>
          <a:p>
            <a:pPr marL="0" indent="0">
              <a:buNone/>
            </a:pPr>
            <a:endParaRPr kumimoji="1" lang="en-US" altLang="zh-CN" i="1" dirty="0"/>
          </a:p>
          <a:p>
            <a:pPr marL="0" indent="0">
              <a:buNone/>
            </a:pPr>
            <a:r>
              <a:rPr kumimoji="1" lang="en-US" altLang="zh-CN" i="1" dirty="0"/>
              <a:t>Definition for a qualified </a:t>
            </a:r>
            <a:r>
              <a:rPr kumimoji="1" lang="en-US" altLang="zh-CN" i="1" u="sng" dirty="0"/>
              <a:t>class-incremental algorithm</a:t>
            </a:r>
            <a:r>
              <a:rPr kumimoji="1" lang="en-US" altLang="zh-CN" i="1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" altLang="zh-CN" dirty="0"/>
              <a:t>Trainable with </a:t>
            </a:r>
            <a:r>
              <a:rPr kumimoji="1" lang="en" altLang="zh-CN" b="1" u="sng" dirty="0"/>
              <a:t>a stream of data</a:t>
            </a:r>
            <a:r>
              <a:rPr kumimoji="1" lang="en" altLang="zh-CN" b="1" dirty="0"/>
              <a:t> </a:t>
            </a:r>
            <a:r>
              <a:rPr kumimoji="1" lang="en" altLang="zh-CN" dirty="0"/>
              <a:t>with incremental classes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" altLang="zh-CN" dirty="0"/>
              <a:t>Competitive performance for all classes observed so far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" altLang="zh-CN" dirty="0"/>
              <a:t>Tolerable computational requirements &amp; memory footprint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FF29CB-4303-F32D-5D95-D02478BBE6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16" b="37521"/>
          <a:stretch/>
        </p:blipFill>
        <p:spPr>
          <a:xfrm>
            <a:off x="3383622" y="2731624"/>
            <a:ext cx="5424756" cy="393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2CE09A-4A91-4370-E748-E806EA382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024" b="51284"/>
          <a:stretch/>
        </p:blipFill>
        <p:spPr>
          <a:xfrm>
            <a:off x="3383622" y="1425096"/>
            <a:ext cx="2114353" cy="13255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853755-5A1D-F7AE-C1FF-B9FFED033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76" b="51984"/>
          <a:stretch/>
        </p:blipFill>
        <p:spPr>
          <a:xfrm>
            <a:off x="5497974" y="1425096"/>
            <a:ext cx="3310403" cy="13065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5978D4-DECF-E4C4-0491-6D1D10EA1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79"/>
          <a:stretch/>
        </p:blipFill>
        <p:spPr>
          <a:xfrm>
            <a:off x="3383622" y="3125164"/>
            <a:ext cx="5424756" cy="102094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C500F8-DDCE-1A7B-C0E7-56E4861E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7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EB0A0-86C9-B975-2CBD-3BA8AF5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1 (Re-training)</a:t>
            </a:r>
            <a:endParaRPr kumimoji="1" lang="zh-CN" altLang="en-US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C2E5E831-DBE0-A3E2-90D1-E38750E2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48" y="1513146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:a16="http://schemas.microsoft.com/office/drawing/2014/main" id="{FD1792FA-386F-E793-1A08-B05FF4A5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48" y="2314621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>
            <a:extLst>
              <a:ext uri="{FF2B5EF4-FFF2-40B4-BE49-F238E27FC236}">
                <a16:creationId xmlns:a16="http://schemas.microsoft.com/office/drawing/2014/main" id="{F0125BD3-7897-1BBE-5FA5-F4D70059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027" y="1482002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E53D304-11D6-BC13-2EC5-34CB9A66CF38}"/>
              </a:ext>
            </a:extLst>
          </p:cNvPr>
          <p:cNvSpPr txBox="1"/>
          <p:nvPr/>
        </p:nvSpPr>
        <p:spPr>
          <a:xfrm>
            <a:off x="4208100" y="630108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pic>
        <p:nvPicPr>
          <p:cNvPr id="44" name="Picture 10">
            <a:extLst>
              <a:ext uri="{FF2B5EF4-FFF2-40B4-BE49-F238E27FC236}">
                <a16:creationId xmlns:a16="http://schemas.microsoft.com/office/drawing/2014/main" id="{6FF2DF48-4CCF-E2A8-FFA4-4F9C1A21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027" y="2314621"/>
            <a:ext cx="631290" cy="6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679B5F86-3FA3-4B72-D4AC-4DFC56AEAB92}"/>
              </a:ext>
            </a:extLst>
          </p:cNvPr>
          <p:cNvSpPr txBox="1"/>
          <p:nvPr/>
        </p:nvSpPr>
        <p:spPr>
          <a:xfrm>
            <a:off x="5299880" y="63010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CFCE3C79-EC67-5003-5D39-9B891F08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3" y="1450860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6B54C12F-D662-D0A1-214E-046C9D55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2" y="2283478"/>
            <a:ext cx="662433" cy="6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EF0F20CB-D989-1620-A041-B2B4C4BC4502}"/>
              </a:ext>
            </a:extLst>
          </p:cNvPr>
          <p:cNvSpPr txBox="1"/>
          <p:nvPr/>
        </p:nvSpPr>
        <p:spPr>
          <a:xfrm>
            <a:off x="6601804" y="62993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horse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155313E-FBD4-AA9E-3979-5D524B63C016}"/>
              </a:ext>
            </a:extLst>
          </p:cNvPr>
          <p:cNvSpPr/>
          <p:nvPr/>
        </p:nvSpPr>
        <p:spPr>
          <a:xfrm>
            <a:off x="3864875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E575934-F52B-467D-0CD1-4ABF8B21FF71}"/>
              </a:ext>
            </a:extLst>
          </p:cNvPr>
          <p:cNvSpPr/>
          <p:nvPr/>
        </p:nvSpPr>
        <p:spPr>
          <a:xfrm>
            <a:off x="4500184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9BEB99C-629B-83CE-824E-0DF2B43A9AA1}"/>
              </a:ext>
            </a:extLst>
          </p:cNvPr>
          <p:cNvSpPr/>
          <p:nvPr/>
        </p:nvSpPr>
        <p:spPr>
          <a:xfrm>
            <a:off x="5135493" y="5084044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4938E6-210D-9032-964F-D0C5034C3E16}"/>
              </a:ext>
            </a:extLst>
          </p:cNvPr>
          <p:cNvSpPr/>
          <p:nvPr/>
        </p:nvSpPr>
        <p:spPr>
          <a:xfrm>
            <a:off x="5770802" y="5079236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3198D2-8664-9380-ACD3-0B1094705336}"/>
              </a:ext>
            </a:extLst>
          </p:cNvPr>
          <p:cNvSpPr/>
          <p:nvPr/>
        </p:nvSpPr>
        <p:spPr>
          <a:xfrm>
            <a:off x="4282721" y="5712507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D7B8EAB6-4257-56EA-4E2F-A79BB741E538}"/>
              </a:ext>
            </a:extLst>
          </p:cNvPr>
          <p:cNvSpPr/>
          <p:nvPr/>
        </p:nvSpPr>
        <p:spPr>
          <a:xfrm>
            <a:off x="5427400" y="5712508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C221B839-F1CF-67FE-2FC3-225D7A63CE5D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4029262" y="5408009"/>
            <a:ext cx="417846" cy="30449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6C2169B-3E70-9F2D-14DE-E18AB219CF33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>
            <a:off x="4029262" y="5408009"/>
            <a:ext cx="1562525" cy="30449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55549E2-AC1D-E3B3-6772-C09D60B3BFA9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4447108" y="5408009"/>
            <a:ext cx="217463" cy="30449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DDDB1D0-E694-B2ED-2201-0A5674829FF6}"/>
              </a:ext>
            </a:extLst>
          </p:cNvPr>
          <p:cNvCxnSpPr>
            <a:cxnSpLocks/>
            <a:stCxn id="98" idx="4"/>
            <a:endCxn id="102" idx="0"/>
          </p:cNvCxnSpPr>
          <p:nvPr/>
        </p:nvCxnSpPr>
        <p:spPr>
          <a:xfrm>
            <a:off x="4664571" y="5408009"/>
            <a:ext cx="927216" cy="30449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F9F7657-AF62-4C8F-627F-E197A65043D9}"/>
              </a:ext>
            </a:extLst>
          </p:cNvPr>
          <p:cNvCxnSpPr>
            <a:stCxn id="99" idx="4"/>
            <a:endCxn id="101" idx="0"/>
          </p:cNvCxnSpPr>
          <p:nvPr/>
        </p:nvCxnSpPr>
        <p:spPr>
          <a:xfrm flipH="1">
            <a:off x="4447108" y="5412817"/>
            <a:ext cx="852772" cy="29969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6B716D46-0F43-BDCD-A1EC-AFC6B78BF0C0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299880" y="5412817"/>
            <a:ext cx="291907" cy="29969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26CB7C0-A1F5-992A-7105-5CFB013CB066}"/>
              </a:ext>
            </a:extLst>
          </p:cNvPr>
          <p:cNvCxnSpPr>
            <a:stCxn id="100" idx="4"/>
            <a:endCxn id="101" idx="0"/>
          </p:cNvCxnSpPr>
          <p:nvPr/>
        </p:nvCxnSpPr>
        <p:spPr>
          <a:xfrm flipH="1">
            <a:off x="4447108" y="5408009"/>
            <a:ext cx="1488081" cy="30449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9D2DC810-8C82-A373-5893-2AAB8B5058E2}"/>
              </a:ext>
            </a:extLst>
          </p:cNvPr>
          <p:cNvCxnSpPr>
            <a:stCxn id="100" idx="4"/>
            <a:endCxn id="102" idx="0"/>
          </p:cNvCxnSpPr>
          <p:nvPr/>
        </p:nvCxnSpPr>
        <p:spPr>
          <a:xfrm flipH="1">
            <a:off x="5591787" y="5408009"/>
            <a:ext cx="343402" cy="30449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91A32A4-DADA-E939-BFF9-68C6E5093B47}"/>
              </a:ext>
            </a:extLst>
          </p:cNvPr>
          <p:cNvCxnSpPr>
            <a:cxnSpLocks/>
            <a:stCxn id="101" idx="4"/>
            <a:endCxn id="42" idx="0"/>
          </p:cNvCxnSpPr>
          <p:nvPr/>
        </p:nvCxnSpPr>
        <p:spPr>
          <a:xfrm>
            <a:off x="4447108" y="6041280"/>
            <a:ext cx="0" cy="25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2F2795B5-CE51-FB19-118E-C3AD9C09A035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5591787" y="6041281"/>
            <a:ext cx="0" cy="25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D8836D4-DA48-B185-0E40-3FFB58C03878}"/>
              </a:ext>
            </a:extLst>
          </p:cNvPr>
          <p:cNvSpPr txBox="1"/>
          <p:nvPr/>
        </p:nvSpPr>
        <p:spPr>
          <a:xfrm>
            <a:off x="258245" y="426852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 vector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E9230F2-BED7-2681-183D-CE58DA27F9FD}"/>
              </a:ext>
            </a:extLst>
          </p:cNvPr>
          <p:cNvSpPr/>
          <p:nvPr/>
        </p:nvSpPr>
        <p:spPr>
          <a:xfrm>
            <a:off x="6805467" y="5706915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CAEDEFC-0D1A-4463-48C0-A31C2E82A4FF}"/>
              </a:ext>
            </a:extLst>
          </p:cNvPr>
          <p:cNvCxnSpPr>
            <a:stCxn id="100" idx="4"/>
            <a:endCxn id="55" idx="0"/>
          </p:cNvCxnSpPr>
          <p:nvPr/>
        </p:nvCxnSpPr>
        <p:spPr>
          <a:xfrm>
            <a:off x="5935189" y="5408009"/>
            <a:ext cx="1034665" cy="29890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7F1FAE6-AC35-5F50-07F8-FEBF30C74E17}"/>
              </a:ext>
            </a:extLst>
          </p:cNvPr>
          <p:cNvCxnSpPr>
            <a:stCxn id="99" idx="4"/>
            <a:endCxn id="55" idx="0"/>
          </p:cNvCxnSpPr>
          <p:nvPr/>
        </p:nvCxnSpPr>
        <p:spPr>
          <a:xfrm>
            <a:off x="5299880" y="5412817"/>
            <a:ext cx="1669974" cy="29409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B9242D0-2633-5C7B-D1A9-4BBAFE8BECE8}"/>
              </a:ext>
            </a:extLst>
          </p:cNvPr>
          <p:cNvCxnSpPr>
            <a:stCxn id="98" idx="4"/>
            <a:endCxn id="55" idx="0"/>
          </p:cNvCxnSpPr>
          <p:nvPr/>
        </p:nvCxnSpPr>
        <p:spPr>
          <a:xfrm>
            <a:off x="4664571" y="5408009"/>
            <a:ext cx="2305283" cy="29890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D9A800F-2C32-403C-2C1E-233B24DFD178}"/>
              </a:ext>
            </a:extLst>
          </p:cNvPr>
          <p:cNvCxnSpPr>
            <a:stCxn id="97" idx="4"/>
            <a:endCxn id="55" idx="0"/>
          </p:cNvCxnSpPr>
          <p:nvPr/>
        </p:nvCxnSpPr>
        <p:spPr>
          <a:xfrm>
            <a:off x="4029262" y="5408009"/>
            <a:ext cx="2940592" cy="29890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D3E3032-697B-A381-FD83-33CEB5C29F29}"/>
              </a:ext>
            </a:extLst>
          </p:cNvPr>
          <p:cNvCxnSpPr>
            <a:stCxn id="55" idx="4"/>
            <a:endCxn id="50" idx="0"/>
          </p:cNvCxnSpPr>
          <p:nvPr/>
        </p:nvCxnSpPr>
        <p:spPr>
          <a:xfrm>
            <a:off x="6969854" y="6035688"/>
            <a:ext cx="0" cy="26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5C040E2-804D-BA74-9017-03FE7FBB24E8}"/>
              </a:ext>
            </a:extLst>
          </p:cNvPr>
          <p:cNvSpPr txBox="1"/>
          <p:nvPr/>
        </p:nvSpPr>
        <p:spPr>
          <a:xfrm>
            <a:off x="1550242" y="512698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7F07E31-F650-E57E-3BB6-A943269FAD68}"/>
              </a:ext>
            </a:extLst>
          </p:cNvPr>
          <p:cNvSpPr/>
          <p:nvPr/>
        </p:nvSpPr>
        <p:spPr>
          <a:xfrm>
            <a:off x="4086837" y="4407545"/>
            <a:ext cx="1872813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D2EEBD-AE91-6BB1-C5E5-571854FB2223}"/>
              </a:ext>
            </a:extLst>
          </p:cNvPr>
          <p:cNvSpPr txBox="1"/>
          <p:nvPr/>
        </p:nvSpPr>
        <p:spPr>
          <a:xfrm>
            <a:off x="2903944" y="3496041"/>
            <a:ext cx="443395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ResNet</a:t>
            </a:r>
            <a:endParaRPr kumimoji="1" lang="zh-CN" altLang="en-US" dirty="0"/>
          </a:p>
        </p:txBody>
      </p:sp>
      <p:sp>
        <p:nvSpPr>
          <p:cNvPr id="61" name="下箭头 60">
            <a:extLst>
              <a:ext uri="{FF2B5EF4-FFF2-40B4-BE49-F238E27FC236}">
                <a16:creationId xmlns:a16="http://schemas.microsoft.com/office/drawing/2014/main" id="{47107A50-4385-6B53-C5CE-BE4D75D9F37E}"/>
              </a:ext>
            </a:extLst>
          </p:cNvPr>
          <p:cNvSpPr/>
          <p:nvPr/>
        </p:nvSpPr>
        <p:spPr>
          <a:xfrm>
            <a:off x="4851543" y="3059668"/>
            <a:ext cx="34340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DEDFE8-C8E3-C5D6-3584-AC35930CEE3A}"/>
              </a:ext>
            </a:extLst>
          </p:cNvPr>
          <p:cNvSpPr txBox="1"/>
          <p:nvPr/>
        </p:nvSpPr>
        <p:spPr>
          <a:xfrm>
            <a:off x="753572" y="349930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 Extractor</a:t>
            </a:r>
            <a:endParaRPr kumimoji="1" lang="zh-CN" altLang="en-US" dirty="0"/>
          </a:p>
        </p:txBody>
      </p:sp>
      <p:sp>
        <p:nvSpPr>
          <p:cNvPr id="64" name="下箭头 63">
            <a:extLst>
              <a:ext uri="{FF2B5EF4-FFF2-40B4-BE49-F238E27FC236}">
                <a16:creationId xmlns:a16="http://schemas.microsoft.com/office/drawing/2014/main" id="{02B752E2-3DA1-78AE-356E-69B39C48861D}"/>
              </a:ext>
            </a:extLst>
          </p:cNvPr>
          <p:cNvSpPr/>
          <p:nvPr/>
        </p:nvSpPr>
        <p:spPr>
          <a:xfrm>
            <a:off x="4856739" y="4003658"/>
            <a:ext cx="34340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下箭头 73">
            <a:extLst>
              <a:ext uri="{FF2B5EF4-FFF2-40B4-BE49-F238E27FC236}">
                <a16:creationId xmlns:a16="http://schemas.microsoft.com/office/drawing/2014/main" id="{81F812DE-A423-37AC-9FEF-4232FD93EDDD}"/>
              </a:ext>
            </a:extLst>
          </p:cNvPr>
          <p:cNvSpPr/>
          <p:nvPr/>
        </p:nvSpPr>
        <p:spPr>
          <a:xfrm>
            <a:off x="4856739" y="4688248"/>
            <a:ext cx="34340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5DBDE8D-26B0-A92D-BE19-D6C51D872D5F}"/>
              </a:ext>
            </a:extLst>
          </p:cNvPr>
          <p:cNvSpPr txBox="1"/>
          <p:nvPr/>
        </p:nvSpPr>
        <p:spPr>
          <a:xfrm>
            <a:off x="8254074" y="347986"/>
            <a:ext cx="376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Modify the classifier architecture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Save training data of all classes </a:t>
            </a:r>
          </a:p>
          <a:p>
            <a:r>
              <a:rPr kumimoji="1" lang="en-US" altLang="zh-CN" dirty="0"/>
              <a:t>and </a:t>
            </a:r>
            <a:r>
              <a:rPr kumimoji="1" lang="en-US" altLang="zh-CN" b="1" dirty="0"/>
              <a:t>re-train the whole model </a:t>
            </a:r>
          </a:p>
          <a:p>
            <a:r>
              <a:rPr kumimoji="1" lang="en-US" altLang="zh-CN" dirty="0"/>
              <a:t>when new class comes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18164D-4D06-25DE-7C4A-1606718A3F44}"/>
              </a:ext>
            </a:extLst>
          </p:cNvPr>
          <p:cNvSpPr txBox="1"/>
          <p:nvPr/>
        </p:nvSpPr>
        <p:spPr>
          <a:xfrm>
            <a:off x="7702806" y="2113294"/>
            <a:ext cx="4315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</a:rPr>
              <a:t>Intolerable computation cost </a:t>
            </a:r>
          </a:p>
          <a:p>
            <a:r>
              <a:rPr kumimoji="1" lang="en-US" altLang="zh-CN" sz="2400" b="1" dirty="0">
                <a:solidFill>
                  <a:srgbClr val="C00000"/>
                </a:solidFill>
              </a:rPr>
              <a:t>and memory consumption!</a:t>
            </a:r>
            <a:endParaRPr kumimoji="1"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51" name="下箭头 50">
            <a:extLst>
              <a:ext uri="{FF2B5EF4-FFF2-40B4-BE49-F238E27FC236}">
                <a16:creationId xmlns:a16="http://schemas.microsoft.com/office/drawing/2014/main" id="{FCF75784-0D09-C425-099A-656D21E998EF}"/>
              </a:ext>
            </a:extLst>
          </p:cNvPr>
          <p:cNvSpPr/>
          <p:nvPr/>
        </p:nvSpPr>
        <p:spPr>
          <a:xfrm rot="10800000">
            <a:off x="7910672" y="3496041"/>
            <a:ext cx="343402" cy="2656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08F068-25ED-2033-3824-E339AAACEE91}"/>
              </a:ext>
            </a:extLst>
          </p:cNvPr>
          <p:cNvSpPr txBox="1"/>
          <p:nvPr/>
        </p:nvSpPr>
        <p:spPr>
          <a:xfrm>
            <a:off x="8417944" y="450358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Back-prop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48527B-4BC5-5843-96A2-69FA983E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53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50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34" grpId="0"/>
      <p:bldP spid="55" grpId="0" animBg="1"/>
      <p:bldP spid="43" grpId="0"/>
      <p:bldP spid="58" grpId="0" animBg="1"/>
      <p:bldP spid="59" grpId="0" animBg="1"/>
      <p:bldP spid="61" grpId="0" animBg="1"/>
      <p:bldP spid="63" grpId="0"/>
      <p:bldP spid="64" grpId="0" animBg="1"/>
      <p:bldP spid="74" grpId="0" animBg="1"/>
      <p:bldP spid="78" grpId="0"/>
      <p:bldP spid="3" grpId="0"/>
      <p:bldP spid="51" grpId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EB0A0-86C9-B975-2CBD-3BA8AF5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2 (Fine-tuning)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E53D304-11D6-BC13-2EC5-34CB9A66CF38}"/>
              </a:ext>
            </a:extLst>
          </p:cNvPr>
          <p:cNvSpPr txBox="1"/>
          <p:nvPr/>
        </p:nvSpPr>
        <p:spPr>
          <a:xfrm>
            <a:off x="4856170" y="630996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79B5F86-3FA3-4B72-D4AC-4DFC56AEAB92}"/>
              </a:ext>
            </a:extLst>
          </p:cNvPr>
          <p:cNvSpPr txBox="1"/>
          <p:nvPr/>
        </p:nvSpPr>
        <p:spPr>
          <a:xfrm>
            <a:off x="5947950" y="630996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</a:t>
            </a:r>
            <a:endParaRPr kumimoji="1" lang="zh-CN" altLang="en-US" dirty="0"/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CFCE3C79-EC67-5003-5D39-9B891F08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67" y="1532912"/>
            <a:ext cx="662434" cy="6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6B54C12F-D662-D0A1-214E-046C9D55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66" y="2365530"/>
            <a:ext cx="662433" cy="6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EF0F20CB-D989-1620-A041-B2B4C4BC4502}"/>
              </a:ext>
            </a:extLst>
          </p:cNvPr>
          <p:cNvSpPr txBox="1"/>
          <p:nvPr/>
        </p:nvSpPr>
        <p:spPr>
          <a:xfrm>
            <a:off x="7249874" y="630820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horse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155313E-FBD4-AA9E-3979-5D524B63C016}"/>
              </a:ext>
            </a:extLst>
          </p:cNvPr>
          <p:cNvSpPr/>
          <p:nvPr/>
        </p:nvSpPr>
        <p:spPr>
          <a:xfrm>
            <a:off x="4512945" y="5088114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E575934-F52B-467D-0CD1-4ABF8B21FF71}"/>
              </a:ext>
            </a:extLst>
          </p:cNvPr>
          <p:cNvSpPr/>
          <p:nvPr/>
        </p:nvSpPr>
        <p:spPr>
          <a:xfrm>
            <a:off x="5148254" y="5088114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9BEB99C-629B-83CE-824E-0DF2B43A9AA1}"/>
              </a:ext>
            </a:extLst>
          </p:cNvPr>
          <p:cNvSpPr/>
          <p:nvPr/>
        </p:nvSpPr>
        <p:spPr>
          <a:xfrm>
            <a:off x="5783563" y="5092922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4938E6-210D-9032-964F-D0C5034C3E16}"/>
              </a:ext>
            </a:extLst>
          </p:cNvPr>
          <p:cNvSpPr/>
          <p:nvPr/>
        </p:nvSpPr>
        <p:spPr>
          <a:xfrm>
            <a:off x="6418872" y="5088114"/>
            <a:ext cx="328773" cy="3287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3198D2-8664-9380-ACD3-0B1094705336}"/>
              </a:ext>
            </a:extLst>
          </p:cNvPr>
          <p:cNvSpPr/>
          <p:nvPr/>
        </p:nvSpPr>
        <p:spPr>
          <a:xfrm>
            <a:off x="4930791" y="5721385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D7B8EAB6-4257-56EA-4E2F-A79BB741E538}"/>
              </a:ext>
            </a:extLst>
          </p:cNvPr>
          <p:cNvSpPr/>
          <p:nvPr/>
        </p:nvSpPr>
        <p:spPr>
          <a:xfrm>
            <a:off x="6075470" y="5721386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C221B839-F1CF-67FE-2FC3-225D7A63CE5D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4677332" y="5416887"/>
            <a:ext cx="417846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6C2169B-3E70-9F2D-14DE-E18AB219CF33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>
            <a:off x="4677332" y="5416887"/>
            <a:ext cx="1562525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55549E2-AC1D-E3B3-6772-C09D60B3BFA9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5095178" y="5416887"/>
            <a:ext cx="217463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DDDB1D0-E694-B2ED-2201-0A5674829FF6}"/>
              </a:ext>
            </a:extLst>
          </p:cNvPr>
          <p:cNvCxnSpPr>
            <a:cxnSpLocks/>
            <a:stCxn id="98" idx="4"/>
            <a:endCxn id="102" idx="0"/>
          </p:cNvCxnSpPr>
          <p:nvPr/>
        </p:nvCxnSpPr>
        <p:spPr>
          <a:xfrm>
            <a:off x="5312641" y="5416887"/>
            <a:ext cx="927216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F9F7657-AF62-4C8F-627F-E197A65043D9}"/>
              </a:ext>
            </a:extLst>
          </p:cNvPr>
          <p:cNvCxnSpPr>
            <a:stCxn id="99" idx="4"/>
            <a:endCxn id="101" idx="0"/>
          </p:cNvCxnSpPr>
          <p:nvPr/>
        </p:nvCxnSpPr>
        <p:spPr>
          <a:xfrm flipH="1">
            <a:off x="5095178" y="5421695"/>
            <a:ext cx="852772" cy="29969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6B716D46-0F43-BDCD-A1EC-AFC6B78BF0C0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947950" y="5421695"/>
            <a:ext cx="291907" cy="29969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26CB7C0-A1F5-992A-7105-5CFB013CB066}"/>
              </a:ext>
            </a:extLst>
          </p:cNvPr>
          <p:cNvCxnSpPr>
            <a:stCxn id="100" idx="4"/>
            <a:endCxn id="101" idx="0"/>
          </p:cNvCxnSpPr>
          <p:nvPr/>
        </p:nvCxnSpPr>
        <p:spPr>
          <a:xfrm flipH="1">
            <a:off x="5095178" y="5416887"/>
            <a:ext cx="1488081" cy="3044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9D2DC810-8C82-A373-5893-2AAB8B5058E2}"/>
              </a:ext>
            </a:extLst>
          </p:cNvPr>
          <p:cNvCxnSpPr>
            <a:stCxn id="100" idx="4"/>
            <a:endCxn id="102" idx="0"/>
          </p:cNvCxnSpPr>
          <p:nvPr/>
        </p:nvCxnSpPr>
        <p:spPr>
          <a:xfrm flipH="1">
            <a:off x="6239857" y="5416887"/>
            <a:ext cx="343402" cy="304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91A32A4-DADA-E939-BFF9-68C6E5093B47}"/>
              </a:ext>
            </a:extLst>
          </p:cNvPr>
          <p:cNvCxnSpPr>
            <a:cxnSpLocks/>
            <a:stCxn id="101" idx="4"/>
            <a:endCxn id="42" idx="0"/>
          </p:cNvCxnSpPr>
          <p:nvPr/>
        </p:nvCxnSpPr>
        <p:spPr>
          <a:xfrm>
            <a:off x="5095178" y="6050158"/>
            <a:ext cx="0" cy="25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2F2795B5-CE51-FB19-118E-C3AD9C09A035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6239857" y="6050159"/>
            <a:ext cx="0" cy="25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D8836D4-DA48-B185-0E40-3FFB58C03878}"/>
              </a:ext>
            </a:extLst>
          </p:cNvPr>
          <p:cNvSpPr txBox="1"/>
          <p:nvPr/>
        </p:nvSpPr>
        <p:spPr>
          <a:xfrm>
            <a:off x="906315" y="4277404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 vector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E9230F2-BED7-2681-183D-CE58DA27F9FD}"/>
              </a:ext>
            </a:extLst>
          </p:cNvPr>
          <p:cNvSpPr/>
          <p:nvPr/>
        </p:nvSpPr>
        <p:spPr>
          <a:xfrm>
            <a:off x="7453537" y="5715793"/>
            <a:ext cx="328773" cy="3287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CAEDEFC-0D1A-4463-48C0-A31C2E82A4FF}"/>
              </a:ext>
            </a:extLst>
          </p:cNvPr>
          <p:cNvCxnSpPr>
            <a:stCxn id="100" idx="4"/>
            <a:endCxn id="55" idx="0"/>
          </p:cNvCxnSpPr>
          <p:nvPr/>
        </p:nvCxnSpPr>
        <p:spPr>
          <a:xfrm>
            <a:off x="6583259" y="5416887"/>
            <a:ext cx="1034665" cy="29890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7F1FAE6-AC35-5F50-07F8-FEBF30C74E17}"/>
              </a:ext>
            </a:extLst>
          </p:cNvPr>
          <p:cNvCxnSpPr>
            <a:stCxn id="99" idx="4"/>
            <a:endCxn id="55" idx="0"/>
          </p:cNvCxnSpPr>
          <p:nvPr/>
        </p:nvCxnSpPr>
        <p:spPr>
          <a:xfrm>
            <a:off x="5947950" y="5421695"/>
            <a:ext cx="1669974" cy="29409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B9242D0-2633-5C7B-D1A9-4BBAFE8BECE8}"/>
              </a:ext>
            </a:extLst>
          </p:cNvPr>
          <p:cNvCxnSpPr>
            <a:stCxn id="98" idx="4"/>
            <a:endCxn id="55" idx="0"/>
          </p:cNvCxnSpPr>
          <p:nvPr/>
        </p:nvCxnSpPr>
        <p:spPr>
          <a:xfrm>
            <a:off x="5312641" y="5416887"/>
            <a:ext cx="2305283" cy="29890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D9A800F-2C32-403C-2C1E-233B24DFD178}"/>
              </a:ext>
            </a:extLst>
          </p:cNvPr>
          <p:cNvCxnSpPr>
            <a:stCxn id="97" idx="4"/>
            <a:endCxn id="55" idx="0"/>
          </p:cNvCxnSpPr>
          <p:nvPr/>
        </p:nvCxnSpPr>
        <p:spPr>
          <a:xfrm>
            <a:off x="4677332" y="5416887"/>
            <a:ext cx="2940592" cy="29890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D3E3032-697B-A381-FD83-33CEB5C29F29}"/>
              </a:ext>
            </a:extLst>
          </p:cNvPr>
          <p:cNvCxnSpPr>
            <a:stCxn id="55" idx="4"/>
            <a:endCxn id="50" idx="0"/>
          </p:cNvCxnSpPr>
          <p:nvPr/>
        </p:nvCxnSpPr>
        <p:spPr>
          <a:xfrm>
            <a:off x="7617924" y="6044566"/>
            <a:ext cx="0" cy="26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5C040E2-804D-BA74-9017-03FE7FBB24E8}"/>
              </a:ext>
            </a:extLst>
          </p:cNvPr>
          <p:cNvSpPr txBox="1"/>
          <p:nvPr/>
        </p:nvSpPr>
        <p:spPr>
          <a:xfrm>
            <a:off x="2198312" y="513586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D2EEBD-AE91-6BB1-C5E5-571854FB2223}"/>
              </a:ext>
            </a:extLst>
          </p:cNvPr>
          <p:cNvSpPr txBox="1"/>
          <p:nvPr/>
        </p:nvSpPr>
        <p:spPr>
          <a:xfrm>
            <a:off x="3552014" y="3504919"/>
            <a:ext cx="443395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ResNet</a:t>
            </a:r>
            <a:endParaRPr kumimoji="1"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EE97274-A8FB-B3E0-747E-3E2E7B60C630}"/>
              </a:ext>
            </a:extLst>
          </p:cNvPr>
          <p:cNvSpPr/>
          <p:nvPr/>
        </p:nvSpPr>
        <p:spPr>
          <a:xfrm>
            <a:off x="6113160" y="4375633"/>
            <a:ext cx="1872813" cy="17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下箭头 61">
            <a:extLst>
              <a:ext uri="{FF2B5EF4-FFF2-40B4-BE49-F238E27FC236}">
                <a16:creationId xmlns:a16="http://schemas.microsoft.com/office/drawing/2014/main" id="{0636E9BD-D620-ED58-EA76-82AD135EFC88}"/>
              </a:ext>
            </a:extLst>
          </p:cNvPr>
          <p:cNvSpPr/>
          <p:nvPr/>
        </p:nvSpPr>
        <p:spPr>
          <a:xfrm>
            <a:off x="6791464" y="3068938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DEDFE8-C8E3-C5D6-3584-AC35930CEE3A}"/>
              </a:ext>
            </a:extLst>
          </p:cNvPr>
          <p:cNvSpPr txBox="1"/>
          <p:nvPr/>
        </p:nvSpPr>
        <p:spPr>
          <a:xfrm>
            <a:off x="1401642" y="350818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 Extractor</a:t>
            </a:r>
            <a:endParaRPr kumimoji="1" lang="zh-CN" altLang="en-US" dirty="0"/>
          </a:p>
        </p:txBody>
      </p:sp>
      <p:sp>
        <p:nvSpPr>
          <p:cNvPr id="65" name="下箭头 64">
            <a:extLst>
              <a:ext uri="{FF2B5EF4-FFF2-40B4-BE49-F238E27FC236}">
                <a16:creationId xmlns:a16="http://schemas.microsoft.com/office/drawing/2014/main" id="{E82256DD-4F6C-BB90-2B5F-BD1B15C4BF0B}"/>
              </a:ext>
            </a:extLst>
          </p:cNvPr>
          <p:cNvSpPr/>
          <p:nvPr/>
        </p:nvSpPr>
        <p:spPr>
          <a:xfrm>
            <a:off x="6791464" y="3958849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下箭头 74">
            <a:extLst>
              <a:ext uri="{FF2B5EF4-FFF2-40B4-BE49-F238E27FC236}">
                <a16:creationId xmlns:a16="http://schemas.microsoft.com/office/drawing/2014/main" id="{E8EB9984-7BAF-110A-8A19-4E752BB95049}"/>
              </a:ext>
            </a:extLst>
          </p:cNvPr>
          <p:cNvSpPr/>
          <p:nvPr/>
        </p:nvSpPr>
        <p:spPr>
          <a:xfrm>
            <a:off x="6791464" y="4643410"/>
            <a:ext cx="343402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下箭头 75">
            <a:extLst>
              <a:ext uri="{FF2B5EF4-FFF2-40B4-BE49-F238E27FC236}">
                <a16:creationId xmlns:a16="http://schemas.microsoft.com/office/drawing/2014/main" id="{63F2C444-7DE3-AE37-C277-B6D42784F056}"/>
              </a:ext>
            </a:extLst>
          </p:cNvPr>
          <p:cNvSpPr/>
          <p:nvPr/>
        </p:nvSpPr>
        <p:spPr>
          <a:xfrm rot="10800000">
            <a:off x="8341615" y="3504918"/>
            <a:ext cx="343402" cy="265618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5707890-74CF-C801-1AFA-6FD3F138576A}"/>
              </a:ext>
            </a:extLst>
          </p:cNvPr>
          <p:cNvSpPr txBox="1"/>
          <p:nvPr/>
        </p:nvSpPr>
        <p:spPr>
          <a:xfrm>
            <a:off x="8721370" y="464341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Back-prop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5DBDE8D-26B0-A92D-BE19-D6C51D872D5F}"/>
              </a:ext>
            </a:extLst>
          </p:cNvPr>
          <p:cNvSpPr txBox="1"/>
          <p:nvPr/>
        </p:nvSpPr>
        <p:spPr>
          <a:xfrm>
            <a:off x="8101383" y="347986"/>
            <a:ext cx="3910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Modify the classifier architecture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Fine-tune the model</a:t>
            </a:r>
          </a:p>
          <a:p>
            <a:r>
              <a:rPr kumimoji="1" lang="en-US" altLang="zh-CN" b="1" dirty="0"/>
              <a:t>only with samples from new classes</a:t>
            </a:r>
            <a:endParaRPr kumimoji="1" lang="zh-CN" altLang="en-US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CA1051-513D-1D76-FFE4-223966A1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AB1-9DA8-0B47-834C-61805B5511A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3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50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34" grpId="0"/>
      <p:bldP spid="55" grpId="0" animBg="1"/>
      <p:bldP spid="43" grpId="0"/>
      <p:bldP spid="59" grpId="0" animBg="1"/>
      <p:bldP spid="60" grpId="0" animBg="1"/>
      <p:bldP spid="62" grpId="0" animBg="1"/>
      <p:bldP spid="63" grpId="0"/>
      <p:bldP spid="65" grpId="0" animBg="1"/>
      <p:bldP spid="75" grpId="0" animBg="1"/>
      <p:bldP spid="76" grpId="0" animBg="1"/>
      <p:bldP spid="7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6723</TotalTime>
  <Words>1976</Words>
  <Application>Microsoft Macintosh PowerPoint</Application>
  <PresentationFormat>宽屏</PresentationFormat>
  <Paragraphs>528</Paragraphs>
  <Slides>39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等线 Light</vt:lpstr>
      <vt:lpstr>Arial</vt:lpstr>
      <vt:lpstr>Bradley Hand</vt:lpstr>
      <vt:lpstr>Office 主题​​</vt:lpstr>
      <vt:lpstr>iCaRL: Incremental Classifier and Representation Learning</vt:lpstr>
      <vt:lpstr>Outline</vt:lpstr>
      <vt:lpstr>Outline</vt:lpstr>
      <vt:lpstr>Multi-class classification</vt:lpstr>
      <vt:lpstr>Multi-class classification</vt:lpstr>
      <vt:lpstr>Class Incremental</vt:lpstr>
      <vt:lpstr>Class Incremental Learning</vt:lpstr>
      <vt:lpstr>Solution 1 (Re-training)</vt:lpstr>
      <vt:lpstr>Solution 2 (Fine-tuning)</vt:lpstr>
      <vt:lpstr>Solution 2 (Fine-tuning)</vt:lpstr>
      <vt:lpstr>Solution 2 (Fine-tuning)</vt:lpstr>
      <vt:lpstr>Solution 3 (Fixed representation)</vt:lpstr>
      <vt:lpstr>Solution 3 (Fixed representation)</vt:lpstr>
      <vt:lpstr>Solution 4 (Fixed representation &amp; kNN)</vt:lpstr>
      <vt:lpstr>iCaRL</vt:lpstr>
      <vt:lpstr>PowerPoint 演示文稿</vt:lpstr>
      <vt:lpstr>PowerPoint 演示文稿</vt:lpstr>
      <vt:lpstr>iCaRL</vt:lpstr>
      <vt:lpstr>iCaRL</vt:lpstr>
      <vt:lpstr>Outline</vt:lpstr>
      <vt:lpstr>Prioritized exemplar selection (herding)</vt:lpstr>
      <vt:lpstr>Exemplar Management</vt:lpstr>
      <vt:lpstr>Representation Learning</vt:lpstr>
      <vt:lpstr>Incremental Training Procedure</vt:lpstr>
      <vt:lpstr>iCaRL</vt:lpstr>
      <vt:lpstr>Inference Procedure</vt:lpstr>
      <vt:lpstr>Outline</vt:lpstr>
      <vt:lpstr>Benchmark protocol</vt:lpstr>
      <vt:lpstr>Baselines</vt:lpstr>
      <vt:lpstr>Baselines</vt:lpstr>
      <vt:lpstr>iCIFAR-100</vt:lpstr>
      <vt:lpstr>iILSVRC</vt:lpstr>
      <vt:lpstr>Confusion matrices</vt:lpstr>
      <vt:lpstr>Confusion matrices</vt:lpstr>
      <vt:lpstr>Ablation study</vt:lpstr>
      <vt:lpstr>Ablation study</vt:lpstr>
      <vt:lpstr>Outline</vt:lpstr>
      <vt:lpstr>Conclusion</vt:lpstr>
      <vt:lpstr>Thanks!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周 泽林</cp:lastModifiedBy>
  <cp:revision>25</cp:revision>
  <dcterms:created xsi:type="dcterms:W3CDTF">2022-05-27T06:32:34Z</dcterms:created>
  <dcterms:modified xsi:type="dcterms:W3CDTF">2022-06-01T08:01:35Z</dcterms:modified>
</cp:coreProperties>
</file>