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325" r:id="rId3"/>
    <p:sldId id="324" r:id="rId4"/>
    <p:sldId id="326" r:id="rId5"/>
    <p:sldId id="327" r:id="rId6"/>
    <p:sldId id="285" r:id="rId7"/>
    <p:sldId id="328" r:id="rId8"/>
    <p:sldId id="329" r:id="rId9"/>
    <p:sldId id="330" r:id="rId10"/>
    <p:sldId id="331" r:id="rId11"/>
    <p:sldId id="332" r:id="rId12"/>
    <p:sldId id="333" r:id="rId13"/>
    <p:sldId id="334" r:id="rId14"/>
    <p:sldId id="335" r:id="rId15"/>
    <p:sldId id="336" r:id="rId16"/>
    <p:sldId id="337" r:id="rId17"/>
    <p:sldId id="338" r:id="rId18"/>
    <p:sldId id="340" r:id="rId19"/>
    <p:sldId id="341" r:id="rId20"/>
    <p:sldId id="343" r:id="rId21"/>
    <p:sldId id="344" r:id="rId22"/>
    <p:sldId id="347" r:id="rId23"/>
    <p:sldId id="348" r:id="rId24"/>
    <p:sldId id="349" r:id="rId25"/>
    <p:sldId id="350" r:id="rId26"/>
    <p:sldId id="351" r:id="rId27"/>
    <p:sldId id="345" r:id="rId28"/>
    <p:sldId id="342" r:id="rId29"/>
    <p:sldId id="352" r:id="rId30"/>
    <p:sldId id="32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22"/>
    <p:restoredTop sz="90060"/>
  </p:normalViewPr>
  <p:slideViewPr>
    <p:cSldViewPr snapToGrid="0">
      <p:cViewPr varScale="1">
        <p:scale>
          <a:sx n="103" d="100"/>
          <a:sy n="103"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92A85-27A3-184A-B947-38A939464960}" type="datetimeFigureOut">
              <a:rPr kumimoji="1" lang="zh-CN" altLang="en-US" smtClean="0"/>
              <a:t>2023/2/14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DE6A0-88A4-8E49-A296-485FBB331125}" type="slidenum">
              <a:rPr kumimoji="1" lang="zh-CN" altLang="en-US" smtClean="0"/>
              <a:t>‹#›</a:t>
            </a:fld>
            <a:endParaRPr kumimoji="1" lang="zh-CN" altLang="en-US"/>
          </a:p>
        </p:txBody>
      </p:sp>
    </p:spTree>
    <p:extLst>
      <p:ext uri="{BB962C8B-B14F-4D97-AF65-F5344CB8AC3E}">
        <p14:creationId xmlns:p14="http://schemas.microsoft.com/office/powerpoint/2010/main" val="197179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gn="l">
              <a:buNone/>
            </a:pPr>
            <a:r>
              <a:rPr kumimoji="1" lang="en-US" altLang="zh-CN" dirty="0"/>
              <a:t>Hi, everyone, Today I’ll give an overview of faithfulness in natural language generation tasks</a:t>
            </a:r>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a:t>
            </a:fld>
            <a:endParaRPr kumimoji="1" lang="zh-CN" altLang="en-US"/>
          </a:p>
        </p:txBody>
      </p:sp>
    </p:spTree>
    <p:extLst>
      <p:ext uri="{BB962C8B-B14F-4D97-AF65-F5344CB8AC3E}">
        <p14:creationId xmlns:p14="http://schemas.microsoft.com/office/powerpoint/2010/main" val="419639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generating natural language descriptions conditioned on structured data, such as tables [100, 149], and knowledge graphs </a:t>
            </a:r>
            <a:endParaRPr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 subset of the game’s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LinLibertine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taking structured data, such as a table, as input, and producing text that adequately and fluently describes this data as output. Unlike machine translation, which aims for a complete transduction of the sentence to be translated, this form of NLG is typically taken to require addressing (at least) two separate challenges: what to say, the selection of an appropriate subset of the input data to discuss, and how to say it, the surface realization of a generation</a:t>
            </a:r>
            <a:endParaRPr lang="en-US" altLang="zh-CN" sz="1000" dirty="0">
              <a:effectLst/>
              <a:latin typeface="LinLibertineT"/>
            </a:endParaRPr>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10</a:t>
            </a:fld>
            <a:endParaRPr kumimoji="1" lang="zh-CN" altLang="en-US"/>
          </a:p>
        </p:txBody>
      </p:sp>
    </p:spTree>
    <p:extLst>
      <p:ext uri="{BB962C8B-B14F-4D97-AF65-F5344CB8AC3E}">
        <p14:creationId xmlns:p14="http://schemas.microsoft.com/office/powerpoint/2010/main" val="695368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 task of generating translation of the source language into the target language via inference,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Input, output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LinLibertineT"/>
              </a:rPr>
              <a:t>given parallel data samples for training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11</a:t>
            </a:fld>
            <a:endParaRPr kumimoji="1" lang="zh-CN" altLang="en-US"/>
          </a:p>
        </p:txBody>
      </p:sp>
    </p:spTree>
    <p:extLst>
      <p:ext uri="{BB962C8B-B14F-4D97-AF65-F5344CB8AC3E}">
        <p14:creationId xmlns:p14="http://schemas.microsoft.com/office/powerpoint/2010/main" val="55225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defining the “fact” to be the world knowledge.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And use the source input as the “fact” to determine the factual correctness,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following part, we will mainly use the term hallucination or faithfulness in this talk.</a:t>
            </a:r>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12</a:t>
            </a:fld>
            <a:endParaRPr kumimoji="1" lang="zh-CN" altLang="en-US"/>
          </a:p>
        </p:txBody>
      </p:sp>
    </p:spTree>
    <p:extLst>
      <p:ext uri="{BB962C8B-B14F-4D97-AF65-F5344CB8AC3E}">
        <p14:creationId xmlns:p14="http://schemas.microsoft.com/office/powerpoint/2010/main" val="425296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LinLibertineT"/>
              </a:rPr>
              <a:t>the extrinsic hallucination is not always erroneous because it could be from factually correct external information </a:t>
            </a:r>
            <a:endParaRPr lang="en-US" altLang="zh-CN"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13</a:t>
            </a:fld>
            <a:endParaRPr kumimoji="1" lang="zh-CN" altLang="en-US"/>
          </a:p>
        </p:txBody>
      </p:sp>
    </p:spTree>
    <p:extLst>
      <p:ext uri="{BB962C8B-B14F-4D97-AF65-F5344CB8AC3E}">
        <p14:creationId xmlns:p14="http://schemas.microsoft.com/office/powerpoint/2010/main" val="427599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Ebola: </a:t>
            </a:r>
            <a:r>
              <a:rPr kumimoji="1" lang="en-US" altLang="zh-CN" dirty="0" err="1"/>
              <a:t>i</a:t>
            </a:r>
            <a:r>
              <a:rPr kumimoji="1" lang="en-US" altLang="zh-CN" dirty="0"/>
              <a:t> </a:t>
            </a:r>
            <a:r>
              <a:rPr kumimoji="1" lang="en-US" altLang="zh-CN" dirty="0" err="1"/>
              <a:t>bo</a:t>
            </a:r>
            <a:r>
              <a:rPr kumimoji="1" lang="en-US" altLang="zh-CN" dirty="0"/>
              <a:t> la</a:t>
            </a:r>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14</a:t>
            </a:fld>
            <a:endParaRPr kumimoji="1" lang="zh-CN" altLang="en-US"/>
          </a:p>
        </p:txBody>
      </p:sp>
    </p:spTree>
    <p:extLst>
      <p:ext uri="{BB962C8B-B14F-4D97-AF65-F5344CB8AC3E}">
        <p14:creationId xmlns:p14="http://schemas.microsoft.com/office/powerpoint/2010/main" val="342168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When collecting large-scale datasets, some works heuristically select and pair real sentences or tables as the source and target [69, 149]. As a result, the target reference may contain information that cannot be supported by the source </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WIKIBIO [69], a dataset for generating biographical notes based on the </a:t>
            </a:r>
            <a:r>
              <a:rPr lang="en-US" altLang="zh-CN" sz="1800" dirty="0" err="1">
                <a:effectLst/>
                <a:latin typeface="LinLibertineT"/>
              </a:rPr>
              <a:t>infoboxes</a:t>
            </a:r>
            <a:r>
              <a:rPr lang="en-US" altLang="zh-CN" sz="1800" dirty="0">
                <a:effectLst/>
                <a:latin typeface="LinLibertineT"/>
              </a:rPr>
              <a:t> of Wikipedia, the authors took the Wikipedia </a:t>
            </a:r>
            <a:r>
              <a:rPr lang="en-US" altLang="zh-CN" sz="1800" dirty="0" err="1">
                <a:effectLst/>
                <a:latin typeface="LinLibertineT"/>
              </a:rPr>
              <a:t>infobox</a:t>
            </a:r>
            <a:r>
              <a:rPr lang="en-US" altLang="zh-CN" sz="1800" dirty="0">
                <a:effectLst/>
                <a:latin typeface="LinLibertineT"/>
              </a:rPr>
              <a:t> as the source and the first sentence of the Wikipedia page as the target ground-truth reference.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62% of the first sentences in WIKIBIO have additional information not stated in the corresponding </a:t>
            </a:r>
            <a:r>
              <a:rPr lang="en-US" altLang="zh-CN" sz="1800" dirty="0" err="1">
                <a:effectLst/>
                <a:latin typeface="LinLibertineT"/>
              </a:rPr>
              <a:t>infobox</a:t>
            </a:r>
            <a:r>
              <a:rPr lang="en-US" altLang="zh-CN" sz="1800" dirty="0">
                <a:effectLst/>
                <a:latin typeface="LinLibertineT"/>
              </a:rPr>
              <a:t> </a:t>
            </a:r>
            <a:endParaRPr lang="en-US" altLang="zh-CN" dirty="0"/>
          </a:p>
          <a:p>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this improves the engagingness and diversity of the dialogue generation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17</a:t>
            </a:fld>
            <a:endParaRPr kumimoji="1" lang="zh-CN" altLang="en-US"/>
          </a:p>
        </p:txBody>
      </p:sp>
    </p:spTree>
    <p:extLst>
      <p:ext uri="{BB962C8B-B14F-4D97-AF65-F5344CB8AC3E}">
        <p14:creationId xmlns:p14="http://schemas.microsoft.com/office/powerpoint/2010/main" val="85266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 encoder has the role of comprehending and encoding input text into meaningful representations. An encoder with a defective comprehension ability could influence hallucination degree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First, decoders can attend to the wrong part of the encoded input source, leading to erroneous generation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Second, deliberately added “randomness” from sampling-based decoding for diversified generations increases the unexpected nature of the generation and the higher chance of containing hallucinated content.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It is common practice to train the decoder with teacher-forced MLE training, where the decoder is encouraged to predict the next token conditioned on the ground-truth prefix sequences. However, during the inference generation, the model generates the next token conditioned on the historical sequences previously generated by itself. Such a discrepancy can lead to increasingly erroneous generation, especially when the target sequence gets longer.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t>
            </a:r>
            <a:r>
              <a:rPr lang="en-US" altLang="zh-CN" sz="1800" dirty="0">
                <a:effectLst/>
                <a:latin typeface="LinLibertineT"/>
              </a:rPr>
              <a:t>re-training of models on a large corpus is known to result in the model memorizing knowledge in its parameters. This so-called parametric knowledge helps improve the performance of downstream tasks, but also serves as another contributor to hallucinatory generation.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18</a:t>
            </a:fld>
            <a:endParaRPr kumimoji="1" lang="zh-CN" altLang="en-US"/>
          </a:p>
        </p:txBody>
      </p:sp>
    </p:spTree>
    <p:extLst>
      <p:ext uri="{BB962C8B-B14F-4D97-AF65-F5344CB8AC3E}">
        <p14:creationId xmlns:p14="http://schemas.microsoft.com/office/powerpoint/2010/main" val="274047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BVSS: a bag-of-vectors sentence similarity </a:t>
            </a:r>
            <a:endParaRPr lang="en-US" altLang="zh-CN" dirty="0"/>
          </a:p>
          <a:p>
            <a:endParaRPr kumimoji="1" lang="en-US" altLang="zh-CN" dirty="0"/>
          </a:p>
          <a:p>
            <a:r>
              <a:rPr kumimoji="1" lang="en-US" altLang="zh-CN" dirty="0"/>
              <a:t>Wrong targets</a:t>
            </a:r>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20</a:t>
            </a:fld>
            <a:endParaRPr kumimoji="1" lang="zh-CN" altLang="en-US"/>
          </a:p>
        </p:txBody>
      </p:sp>
    </p:spTree>
    <p:extLst>
      <p:ext uri="{BB962C8B-B14F-4D97-AF65-F5344CB8AC3E}">
        <p14:creationId xmlns:p14="http://schemas.microsoft.com/office/powerpoint/2010/main" val="2125187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21</a:t>
            </a:fld>
            <a:endParaRPr kumimoji="1" lang="zh-CN" altLang="en-US"/>
          </a:p>
        </p:txBody>
      </p:sp>
    </p:spTree>
    <p:extLst>
      <p:ext uri="{BB962C8B-B14F-4D97-AF65-F5344CB8AC3E}">
        <p14:creationId xmlns:p14="http://schemas.microsoft.com/office/powerpoint/2010/main" val="2439365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22</a:t>
            </a:fld>
            <a:endParaRPr kumimoji="1" lang="zh-CN" altLang="en-US"/>
          </a:p>
        </p:txBody>
      </p:sp>
    </p:spTree>
    <p:extLst>
      <p:ext uri="{BB962C8B-B14F-4D97-AF65-F5344CB8AC3E}">
        <p14:creationId xmlns:p14="http://schemas.microsoft.com/office/powerpoint/2010/main" val="306969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we all know, </a:t>
            </a:r>
            <a:r>
              <a:rPr kumimoji="1" lang="en-US" altLang="zh-CN" dirty="0" err="1"/>
              <a:t>ChatGPT</a:t>
            </a:r>
            <a:r>
              <a:rPr kumimoji="1" lang="en-US" altLang="zh-CN" dirty="0"/>
              <a:t> is a quite hot topic these days, which can be reflected by Searching Trends from Google &amp; Baidu. And more competitive models and applications are showing up. However, these models may be disappointing .</a:t>
            </a:r>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a:t>
            </a:fld>
            <a:endParaRPr kumimoji="1" lang="zh-CN" altLang="en-US"/>
          </a:p>
        </p:txBody>
      </p:sp>
    </p:spTree>
    <p:extLst>
      <p:ext uri="{BB962C8B-B14F-4D97-AF65-F5344CB8AC3E}">
        <p14:creationId xmlns:p14="http://schemas.microsoft.com/office/powerpoint/2010/main" val="1458316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Intuition: similar answers will be generated from a same question if the generation is factually consistent with the source reference.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23</a:t>
            </a:fld>
            <a:endParaRPr kumimoji="1" lang="zh-CN" altLang="en-US"/>
          </a:p>
        </p:txBody>
      </p:sp>
    </p:spTree>
    <p:extLst>
      <p:ext uri="{BB962C8B-B14F-4D97-AF65-F5344CB8AC3E}">
        <p14:creationId xmlns:p14="http://schemas.microsoft.com/office/powerpoint/2010/main" val="2536758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Based on the idea: </a:t>
            </a:r>
            <a:r>
              <a:rPr lang="en-US" altLang="zh-CN" sz="1800" dirty="0">
                <a:effectLst/>
                <a:latin typeface="LinLibertineT"/>
              </a:rPr>
              <a:t>only the source knowledge reference should entail the entirety of the information in faithful and hallucination-free generation </a:t>
            </a:r>
            <a:endParaRPr lang="en-US" altLang="zh-CN" dirty="0"/>
          </a:p>
          <a:p>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more robust to lexical variability </a:t>
            </a:r>
            <a:endParaRPr lang="en-US" altLang="zh-CN" dirty="0"/>
          </a:p>
          <a:p>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transfer poorly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24</a:t>
            </a:fld>
            <a:endParaRPr kumimoji="1" lang="zh-CN" altLang="en-US"/>
          </a:p>
        </p:txBody>
      </p:sp>
    </p:spTree>
    <p:extLst>
      <p:ext uri="{BB962C8B-B14F-4D97-AF65-F5344CB8AC3E}">
        <p14:creationId xmlns:p14="http://schemas.microsoft.com/office/powerpoint/2010/main" val="266339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Generation of synthetic data with hallucination labels. A hallucinated version of </a:t>
            </a:r>
            <a:r>
              <a:rPr lang="en-US" altLang="zh-CN" sz="1800" dirty="0">
                <a:effectLst/>
                <a:latin typeface="CMMI10"/>
              </a:rPr>
              <a:t>T </a:t>
            </a:r>
            <a:r>
              <a:rPr lang="en-US" altLang="zh-CN" sz="1800" dirty="0">
                <a:effectLst/>
                <a:latin typeface="NimbusRomNo9L"/>
              </a:rPr>
              <a:t>is generated by feeding the noised sentence to the encoder-decoder model BART. Hallucination labels are assigned to each token by computing the edit distance between </a:t>
            </a:r>
            <a:r>
              <a:rPr lang="en-US" altLang="zh-CN" sz="1800" dirty="0">
                <a:effectLst/>
                <a:latin typeface="CMMI10"/>
              </a:rPr>
              <a:t>T </a:t>
            </a:r>
            <a:r>
              <a:rPr lang="en-US" altLang="zh-CN" sz="1800" dirty="0">
                <a:effectLst/>
                <a:latin typeface="CMSY7"/>
              </a:rPr>
              <a:t>′ </a:t>
            </a:r>
            <a:r>
              <a:rPr lang="en-US" altLang="zh-CN" sz="1800" dirty="0">
                <a:effectLst/>
                <a:latin typeface="NimbusRomNo9L"/>
              </a:rPr>
              <a:t>and </a:t>
            </a:r>
            <a:r>
              <a:rPr lang="en-US" altLang="zh-CN" sz="1800" dirty="0">
                <a:effectLst/>
                <a:latin typeface="CMMI10"/>
              </a:rPr>
              <a:t>T </a:t>
            </a:r>
            <a:r>
              <a:rPr lang="en-US" altLang="zh-CN" sz="1800" dirty="0">
                <a:effectLst/>
                <a:latin typeface="NimbusRomNo9L"/>
              </a:rPr>
              <a:t>. Labels of 1 refer to hallucinated words. </a:t>
            </a:r>
            <a:endParaRPr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25</a:t>
            </a:fld>
            <a:endParaRPr kumimoji="1" lang="zh-CN" altLang="en-US"/>
          </a:p>
        </p:txBody>
      </p:sp>
    </p:spTree>
    <p:extLst>
      <p:ext uri="{BB962C8B-B14F-4D97-AF65-F5344CB8AC3E}">
        <p14:creationId xmlns:p14="http://schemas.microsoft.com/office/powerpoint/2010/main" val="2738899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consistent part in the summary is redundant to the generation model and thus will not bring large changes in probability</a:t>
            </a:r>
          </a:p>
          <a:p>
            <a:r>
              <a:rPr lang="en-US" altLang="zh-CN" dirty="0"/>
              <a:t>* the inconsistent part in the summary will bring a more significant variation in its generation probability</a:t>
            </a:r>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26</a:t>
            </a:fld>
            <a:endParaRPr kumimoji="1" lang="zh-CN" altLang="en-US"/>
          </a:p>
        </p:txBody>
      </p:sp>
    </p:spTree>
    <p:extLst>
      <p:ext uri="{BB962C8B-B14F-4D97-AF65-F5344CB8AC3E}">
        <p14:creationId xmlns:p14="http://schemas.microsoft.com/office/powerpoint/2010/main" val="2632171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Times" pitchFamily="2" charset="0"/>
              </a:rPr>
              <a:t>Model-based metrics comprehend the source and generated texts to detect knowledge/content mismatches.</a:t>
            </a:r>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28</a:t>
            </a:fld>
            <a:endParaRPr kumimoji="1" lang="zh-CN" altLang="en-US"/>
          </a:p>
        </p:txBody>
      </p:sp>
    </p:spTree>
    <p:extLst>
      <p:ext uri="{BB962C8B-B14F-4D97-AF65-F5344CB8AC3E}">
        <p14:creationId xmlns:p14="http://schemas.microsoft.com/office/powerpoint/2010/main" val="1473094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identify the exact location of the hallucinatory sub-strings correctly.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distinguish between the two types of hallucinations </a:t>
            </a:r>
            <a:endParaRPr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 factual verification of extrinsic hallucinations requires fact-checking against world knowledge,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how to retrieve evidence from the </a:t>
            </a:r>
            <a:r>
              <a:rPr lang="en-US" altLang="zh-CN" sz="1800" dirty="0">
                <a:effectLst/>
                <a:latin typeface="LinLibertineTI"/>
              </a:rPr>
              <a:t>world </a:t>
            </a:r>
            <a:r>
              <a:rPr lang="en-US" altLang="zh-CN" sz="1800" dirty="0">
                <a:effectLst/>
                <a:latin typeface="LinLibertineT"/>
              </a:rPr>
              <a:t>knowledge. </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 source and output text of different tasks are in various forms, investigating their relationship and common ground and proposing general metrics to evaluate hallucinations are worth exploring. </a:t>
            </a:r>
            <a:endParaRPr lang="en-US" altLang="zh-CN" dirty="0"/>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29</a:t>
            </a:fld>
            <a:endParaRPr kumimoji="1" lang="zh-CN" altLang="en-US"/>
          </a:p>
        </p:txBody>
      </p:sp>
    </p:spTree>
    <p:extLst>
      <p:ext uri="{BB962C8B-B14F-4D97-AF65-F5344CB8AC3E}">
        <p14:creationId xmlns:p14="http://schemas.microsoft.com/office/powerpoint/2010/main" val="156227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a:t>
            </a:r>
            <a:r>
              <a:rPr kumimoji="1" lang="en-US" altLang="zh-CN" dirty="0" err="1"/>
              <a:t>example,the</a:t>
            </a:r>
            <a:r>
              <a:rPr kumimoji="1" lang="en-US" altLang="zh-CN" dirty="0"/>
              <a:t> Bard’s very first answer contained a factual flub.</a:t>
            </a: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3</a:t>
            </a:fld>
            <a:endParaRPr kumimoji="1" lang="zh-CN" altLang="en-US"/>
          </a:p>
        </p:txBody>
      </p:sp>
    </p:spTree>
    <p:extLst>
      <p:ext uri="{BB962C8B-B14F-4D97-AF65-F5344CB8AC3E}">
        <p14:creationId xmlns:p14="http://schemas.microsoft.com/office/powerpoint/2010/main" val="423826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FK Roman Standard"/>
              </a:rPr>
              <a:t> models like </a:t>
            </a:r>
            <a:r>
              <a:rPr lang="en-US" altLang="zh-CN" b="0" i="0" dirty="0" err="1">
                <a:solidFill>
                  <a:srgbClr val="000000"/>
                </a:solidFill>
                <a:effectLst/>
                <a:latin typeface="FK Roman Standard"/>
              </a:rPr>
              <a:t>ChatGPT</a:t>
            </a:r>
            <a:r>
              <a:rPr lang="en-US" altLang="zh-CN" b="0" i="0" dirty="0">
                <a:solidFill>
                  <a:srgbClr val="000000"/>
                </a:solidFill>
                <a:effectLst/>
                <a:latin typeface="FK Roman Standard"/>
              </a:rPr>
              <a:t> etc. are often *very confidently*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b="0" i="0" dirty="0">
              <a:solidFill>
                <a:srgbClr val="000000"/>
              </a:solidFill>
              <a:effectLst/>
              <a:latin typeface="FK Roman 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Exchange rate of USD against RMB</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4</a:t>
            </a:fld>
            <a:endParaRPr kumimoji="1" lang="zh-CN" altLang="en-US"/>
          </a:p>
        </p:txBody>
      </p:sp>
    </p:spTree>
    <p:extLst>
      <p:ext uri="{BB962C8B-B14F-4D97-AF65-F5344CB8AC3E}">
        <p14:creationId xmlns:p14="http://schemas.microsoft.com/office/powerpoint/2010/main" val="226296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evaluating and increasing the faithfulness or reducing hallucination in generated text is of great importance and urgency.</a:t>
            </a:r>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5</a:t>
            </a:fld>
            <a:endParaRPr kumimoji="1" lang="zh-CN" altLang="en-US"/>
          </a:p>
        </p:txBody>
      </p:sp>
    </p:spTree>
    <p:extLst>
      <p:ext uri="{BB962C8B-B14F-4D97-AF65-F5344CB8AC3E}">
        <p14:creationId xmlns:p14="http://schemas.microsoft.com/office/powerpoint/2010/main" val="199002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6</a:t>
            </a:fld>
            <a:endParaRPr kumimoji="1" lang="zh-CN" altLang="en-US"/>
          </a:p>
        </p:txBody>
      </p:sp>
    </p:spTree>
    <p:extLst>
      <p:ext uri="{BB962C8B-B14F-4D97-AF65-F5344CB8AC3E}">
        <p14:creationId xmlns:p14="http://schemas.microsoft.com/office/powerpoint/2010/main" val="366408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extract essential information from source documents and to generate short, concise, and readable summaries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7</a:t>
            </a:fld>
            <a:endParaRPr kumimoji="1" lang="zh-CN" altLang="en-US"/>
          </a:p>
        </p:txBody>
      </p:sp>
    </p:spTree>
    <p:extLst>
      <p:ext uri="{BB962C8B-B14F-4D97-AF65-F5344CB8AC3E}">
        <p14:creationId xmlns:p14="http://schemas.microsoft.com/office/powerpoint/2010/main" val="123780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automatically generates responses according to user utterances. The generated responses are required to be fluent, coherent, and consistent with the dialogue history.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8</a:t>
            </a:fld>
            <a:endParaRPr kumimoji="1" lang="zh-CN" altLang="en-US"/>
          </a:p>
        </p:txBody>
      </p:sp>
    </p:spTree>
    <p:extLst>
      <p:ext uri="{BB962C8B-B14F-4D97-AF65-F5344CB8AC3E}">
        <p14:creationId xmlns:p14="http://schemas.microsoft.com/office/powerpoint/2010/main" val="125813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LinLibertineT"/>
              </a:rPr>
              <a:t>generate an abstractive answer to a given question from provided passages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LinLibertineT"/>
              </a:rPr>
              <a:t>a GQA system involves searching an external knowledge source for information relevant to the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LinLibertineT"/>
              </a:rPr>
              <a:t>Then it generates the answer based on the retrieved information.</a:t>
            </a:r>
            <a:r>
              <a:rPr lang="en-US" altLang="zh-CN" sz="1800" dirty="0">
                <a:effectLst/>
                <a:latin typeface="LinLibertine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In most cases, no single source (document) contains the answer, and multiple retrieved documents will be considered for answer generation.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4C3DE6A0-88A4-8E49-A296-485FBB331125}" type="slidenum">
              <a:rPr kumimoji="1" lang="zh-CN" altLang="en-US" smtClean="0"/>
              <a:t>9</a:t>
            </a:fld>
            <a:endParaRPr kumimoji="1" lang="zh-CN" altLang="en-US"/>
          </a:p>
        </p:txBody>
      </p:sp>
    </p:spTree>
    <p:extLst>
      <p:ext uri="{BB962C8B-B14F-4D97-AF65-F5344CB8AC3E}">
        <p14:creationId xmlns:p14="http://schemas.microsoft.com/office/powerpoint/2010/main" val="288836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22763-867F-064B-21D5-B37EBFBC572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26D8BFA-24E8-141C-C947-9169915EC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4CB1CF8-6D64-C118-A119-51D915174852}"/>
              </a:ext>
            </a:extLst>
          </p:cNvPr>
          <p:cNvSpPr>
            <a:spLocks noGrp="1"/>
          </p:cNvSpPr>
          <p:nvPr>
            <p:ph type="dt" sz="half" idx="10"/>
          </p:nvPr>
        </p:nvSpPr>
        <p:spPr/>
        <p:txBody>
          <a:bodyPr/>
          <a:lstStyle/>
          <a:p>
            <a:fld id="{3393D7A7-D2AF-FA45-8110-F50D6FF973CC}" type="datetime1">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7391EBEE-71FA-8303-31BF-6D0D0FA3DA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375D92-4AC3-55D3-B7BB-AD804083587E}"/>
              </a:ext>
            </a:extLst>
          </p:cNvPr>
          <p:cNvSpPr>
            <a:spLocks noGrp="1"/>
          </p:cNvSpPr>
          <p:nvPr>
            <p:ph type="sldNum" sz="quarter" idx="12"/>
          </p:nvPr>
        </p:nvSpPr>
        <p:spPr/>
        <p:txBody>
          <a:bodyPr/>
          <a:lstStyle/>
          <a:p>
            <a:fld id="{BE0724ED-C68A-7D4E-A6B5-4159D51A1AB8}" type="slidenum">
              <a:rPr kumimoji="1" lang="zh-CN" altLang="en-US" smtClean="0"/>
              <a:t>‹#›</a:t>
            </a:fld>
            <a:r>
              <a:rPr kumimoji="1" lang="en-US" altLang="zh-CN" dirty="0"/>
              <a:t>/36</a:t>
            </a:r>
            <a:endParaRPr kumimoji="1" lang="zh-CN" altLang="en-US" dirty="0"/>
          </a:p>
        </p:txBody>
      </p:sp>
    </p:spTree>
    <p:extLst>
      <p:ext uri="{BB962C8B-B14F-4D97-AF65-F5344CB8AC3E}">
        <p14:creationId xmlns:p14="http://schemas.microsoft.com/office/powerpoint/2010/main" val="335481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B0B3-5055-C59B-9465-386F38F01D6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D01C102-B9C4-312D-E459-F70BACC0664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7A4020-0066-1D1E-E362-9D92D18187DD}"/>
              </a:ext>
            </a:extLst>
          </p:cNvPr>
          <p:cNvSpPr>
            <a:spLocks noGrp="1"/>
          </p:cNvSpPr>
          <p:nvPr>
            <p:ph type="dt" sz="half" idx="10"/>
          </p:nvPr>
        </p:nvSpPr>
        <p:spPr/>
        <p:txBody>
          <a:bodyPr/>
          <a:lstStyle/>
          <a:p>
            <a:fld id="{8F99D058-AC81-9247-A94D-E6B8DC15E303}" type="datetime1">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395F006F-2A7B-3BE3-355F-7812692BB9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5852D2-60E8-53D3-6460-FEC251E49164}"/>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5707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FC6DFC-4DCA-BD05-32EA-292AF1FF6B2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0FC1E54-A2AC-512A-34BA-B0078822727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24F66E-0283-259B-AC41-12C85B14D939}"/>
              </a:ext>
            </a:extLst>
          </p:cNvPr>
          <p:cNvSpPr>
            <a:spLocks noGrp="1"/>
          </p:cNvSpPr>
          <p:nvPr>
            <p:ph type="dt" sz="half" idx="10"/>
          </p:nvPr>
        </p:nvSpPr>
        <p:spPr/>
        <p:txBody>
          <a:bodyPr/>
          <a:lstStyle/>
          <a:p>
            <a:fld id="{8494ED53-87FC-6E4D-9C42-6DFDD768860D}" type="datetime1">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7618C702-D7CC-FC08-6A8E-9ABF40D363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21BC6A-3308-BD54-D77E-44F651021163}"/>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186332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C686D-65AE-0633-DF22-475DD06782F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54400B3-E1FC-654C-1C8C-57A8CEC33EB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1AAEAF6-5229-6CDB-2F9A-C213DCDA34F7}"/>
              </a:ext>
            </a:extLst>
          </p:cNvPr>
          <p:cNvSpPr>
            <a:spLocks noGrp="1"/>
          </p:cNvSpPr>
          <p:nvPr>
            <p:ph type="dt" sz="half" idx="10"/>
          </p:nvPr>
        </p:nvSpPr>
        <p:spPr/>
        <p:txBody>
          <a:bodyPr/>
          <a:lstStyle/>
          <a:p>
            <a:fld id="{BF861C3C-E499-1946-AB9E-303D87E038CF}" type="datetime1">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2F28D6DB-9D60-4951-C090-13AD2BF05E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EAB6E9-7765-E83E-593E-B53397DA94FD}"/>
              </a:ext>
            </a:extLst>
          </p:cNvPr>
          <p:cNvSpPr>
            <a:spLocks noGrp="1"/>
          </p:cNvSpPr>
          <p:nvPr>
            <p:ph type="sldNum" sz="quarter" idx="12"/>
          </p:nvPr>
        </p:nvSpPr>
        <p:spPr/>
        <p:txBody>
          <a:bodyPr/>
          <a:lstStyle/>
          <a:p>
            <a:fld id="{BE0724ED-C68A-7D4E-A6B5-4159D51A1AB8}" type="slidenum">
              <a:rPr kumimoji="1" lang="zh-CN" altLang="en-US" smtClean="0"/>
              <a:t>‹#›</a:t>
            </a:fld>
            <a:r>
              <a:rPr kumimoji="1" lang="en-US" altLang="zh-CN" dirty="0"/>
              <a:t>/30</a:t>
            </a:r>
            <a:endParaRPr kumimoji="1" lang="zh-CN" altLang="en-US" dirty="0"/>
          </a:p>
        </p:txBody>
      </p:sp>
    </p:spTree>
    <p:extLst>
      <p:ext uri="{BB962C8B-B14F-4D97-AF65-F5344CB8AC3E}">
        <p14:creationId xmlns:p14="http://schemas.microsoft.com/office/powerpoint/2010/main" val="370100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B69E7-BAF3-927E-6974-EA355B7BF11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9F1C782-44D6-1C5F-786F-ED4E70C79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2BE9AC9-8149-9591-026D-B0113D296AEB}"/>
              </a:ext>
            </a:extLst>
          </p:cNvPr>
          <p:cNvSpPr>
            <a:spLocks noGrp="1"/>
          </p:cNvSpPr>
          <p:nvPr>
            <p:ph type="dt" sz="half" idx="10"/>
          </p:nvPr>
        </p:nvSpPr>
        <p:spPr/>
        <p:txBody>
          <a:bodyPr/>
          <a:lstStyle/>
          <a:p>
            <a:fld id="{1F09696C-EB4B-604E-9CF0-ECDA829CC293}" type="datetime1">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D57BC5B8-F971-5788-CA5D-96328D2AC0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7CE46F-4FF1-CD75-FDB0-FBC6ACC58C66}"/>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107958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59B59-90E4-3880-95B7-31366EC6FCD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9B9CA8A-AD5C-2E54-ACEC-3B524B443E5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D349085-9E83-D1B1-F883-BDD286537BB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2ED598F-B9DF-7394-55C6-03C5DF5E9688}"/>
              </a:ext>
            </a:extLst>
          </p:cNvPr>
          <p:cNvSpPr>
            <a:spLocks noGrp="1"/>
          </p:cNvSpPr>
          <p:nvPr>
            <p:ph type="dt" sz="half" idx="10"/>
          </p:nvPr>
        </p:nvSpPr>
        <p:spPr/>
        <p:txBody>
          <a:bodyPr/>
          <a:lstStyle/>
          <a:p>
            <a:fld id="{0652522F-5823-FD4C-BCEF-DA6FACDE7345}" type="datetime1">
              <a:rPr kumimoji="1" lang="zh-CN" altLang="en-US" smtClean="0"/>
              <a:t>2023/2/14</a:t>
            </a:fld>
            <a:endParaRPr kumimoji="1" lang="zh-CN" altLang="en-US"/>
          </a:p>
        </p:txBody>
      </p:sp>
      <p:sp>
        <p:nvSpPr>
          <p:cNvPr id="6" name="页脚占位符 5">
            <a:extLst>
              <a:ext uri="{FF2B5EF4-FFF2-40B4-BE49-F238E27FC236}">
                <a16:creationId xmlns:a16="http://schemas.microsoft.com/office/drawing/2014/main" id="{5955E5B7-17AE-FE3B-6597-5AD00034C1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8B50EDE-B506-3FE9-C8AE-686D9DC6E187}"/>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255600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564D6-1832-2B53-5BE9-1214563904C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54FCFC0-4020-A3A9-7DD9-27EDF1181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D2025F4-828D-7BF1-7CEC-77E2F751320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1757A2C-9BFE-D902-9F48-3DABA4460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73EA974-884D-E0ED-2ECD-30258F2B36B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1D5D704-6944-CD44-127E-0E8907420F89}"/>
              </a:ext>
            </a:extLst>
          </p:cNvPr>
          <p:cNvSpPr>
            <a:spLocks noGrp="1"/>
          </p:cNvSpPr>
          <p:nvPr>
            <p:ph type="dt" sz="half" idx="10"/>
          </p:nvPr>
        </p:nvSpPr>
        <p:spPr/>
        <p:txBody>
          <a:bodyPr/>
          <a:lstStyle/>
          <a:p>
            <a:fld id="{833E76B3-8CB0-EA47-9110-5AFF4C0F7EEC}" type="datetime1">
              <a:rPr kumimoji="1" lang="zh-CN" altLang="en-US" smtClean="0"/>
              <a:t>2023/2/14</a:t>
            </a:fld>
            <a:endParaRPr kumimoji="1" lang="zh-CN" altLang="en-US"/>
          </a:p>
        </p:txBody>
      </p:sp>
      <p:sp>
        <p:nvSpPr>
          <p:cNvPr id="8" name="页脚占位符 7">
            <a:extLst>
              <a:ext uri="{FF2B5EF4-FFF2-40B4-BE49-F238E27FC236}">
                <a16:creationId xmlns:a16="http://schemas.microsoft.com/office/drawing/2014/main" id="{6965C4AF-E2B8-B4A1-2F09-1B3C63A132A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0DC59D3-DE9A-F1DE-38F8-1E32C42A067A}"/>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355192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28E2D-A870-5241-E9C9-706FD4D247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0573CEF-E1F8-7CD3-CD1A-3767ED55BDC0}"/>
              </a:ext>
            </a:extLst>
          </p:cNvPr>
          <p:cNvSpPr>
            <a:spLocks noGrp="1"/>
          </p:cNvSpPr>
          <p:nvPr>
            <p:ph type="dt" sz="half" idx="10"/>
          </p:nvPr>
        </p:nvSpPr>
        <p:spPr/>
        <p:txBody>
          <a:bodyPr/>
          <a:lstStyle/>
          <a:p>
            <a:fld id="{CFF45630-A959-2E4C-96AF-B64900139157}" type="datetime1">
              <a:rPr kumimoji="1" lang="zh-CN" altLang="en-US" smtClean="0"/>
              <a:t>2023/2/14</a:t>
            </a:fld>
            <a:endParaRPr kumimoji="1" lang="zh-CN" altLang="en-US"/>
          </a:p>
        </p:txBody>
      </p:sp>
      <p:sp>
        <p:nvSpPr>
          <p:cNvPr id="4" name="页脚占位符 3">
            <a:extLst>
              <a:ext uri="{FF2B5EF4-FFF2-40B4-BE49-F238E27FC236}">
                <a16:creationId xmlns:a16="http://schemas.microsoft.com/office/drawing/2014/main" id="{7E715A3D-FF0F-F73F-BBC3-ADBBF1F43AB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4C5E70C-57BA-AC4C-8AC4-EB700C5E705B}"/>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422785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845E4C-79FD-42CF-FCE2-74BC5A4ED9E8}"/>
              </a:ext>
            </a:extLst>
          </p:cNvPr>
          <p:cNvSpPr>
            <a:spLocks noGrp="1"/>
          </p:cNvSpPr>
          <p:nvPr>
            <p:ph type="dt" sz="half" idx="10"/>
          </p:nvPr>
        </p:nvSpPr>
        <p:spPr/>
        <p:txBody>
          <a:bodyPr/>
          <a:lstStyle/>
          <a:p>
            <a:fld id="{E5821D64-31D9-1848-8422-E1CD9E04C27D}" type="datetime1">
              <a:rPr kumimoji="1" lang="zh-CN" altLang="en-US" smtClean="0"/>
              <a:t>2023/2/14</a:t>
            </a:fld>
            <a:endParaRPr kumimoji="1" lang="zh-CN" altLang="en-US"/>
          </a:p>
        </p:txBody>
      </p:sp>
      <p:sp>
        <p:nvSpPr>
          <p:cNvPr id="3" name="页脚占位符 2">
            <a:extLst>
              <a:ext uri="{FF2B5EF4-FFF2-40B4-BE49-F238E27FC236}">
                <a16:creationId xmlns:a16="http://schemas.microsoft.com/office/drawing/2014/main" id="{1D2248F2-AF81-F064-2108-186D60ABB73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B853AB0-CF71-4D31-546A-EFB7C3E49852}"/>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15953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F6889-CFC9-9423-1773-BD9CD8E137F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5ECCC17-70EA-86D3-2C9F-74D8B48CF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053A96A-FB42-0B6B-D389-1CB178564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6168B17-379E-D1CB-3CFA-7D64CD31FF1E}"/>
              </a:ext>
            </a:extLst>
          </p:cNvPr>
          <p:cNvSpPr>
            <a:spLocks noGrp="1"/>
          </p:cNvSpPr>
          <p:nvPr>
            <p:ph type="dt" sz="half" idx="10"/>
          </p:nvPr>
        </p:nvSpPr>
        <p:spPr/>
        <p:txBody>
          <a:bodyPr/>
          <a:lstStyle/>
          <a:p>
            <a:fld id="{36E2300D-3689-DA45-AC99-5C3835EC7A22}" type="datetime1">
              <a:rPr kumimoji="1" lang="zh-CN" altLang="en-US" smtClean="0"/>
              <a:t>2023/2/14</a:t>
            </a:fld>
            <a:endParaRPr kumimoji="1" lang="zh-CN" altLang="en-US"/>
          </a:p>
        </p:txBody>
      </p:sp>
      <p:sp>
        <p:nvSpPr>
          <p:cNvPr id="6" name="页脚占位符 5">
            <a:extLst>
              <a:ext uri="{FF2B5EF4-FFF2-40B4-BE49-F238E27FC236}">
                <a16:creationId xmlns:a16="http://schemas.microsoft.com/office/drawing/2014/main" id="{26C6592B-5007-C2AE-6561-AC756497D7F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F8ED9B1-46AD-3CE7-B21C-CFB2F3336015}"/>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410354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33129-0EC7-A2D6-DA00-2E1C1D50255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4558182-AD41-30D5-F9BF-C0E7F558E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512BF96-7291-E263-E4E4-7E56A62CF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C26C0CD-B831-79A8-19B6-C1E87E55E33D}"/>
              </a:ext>
            </a:extLst>
          </p:cNvPr>
          <p:cNvSpPr>
            <a:spLocks noGrp="1"/>
          </p:cNvSpPr>
          <p:nvPr>
            <p:ph type="dt" sz="half" idx="10"/>
          </p:nvPr>
        </p:nvSpPr>
        <p:spPr/>
        <p:txBody>
          <a:bodyPr/>
          <a:lstStyle/>
          <a:p>
            <a:fld id="{BADB74B2-EC7D-7A4F-908B-BF2E39334436}" type="datetime1">
              <a:rPr kumimoji="1" lang="zh-CN" altLang="en-US" smtClean="0"/>
              <a:t>2023/2/14</a:t>
            </a:fld>
            <a:endParaRPr kumimoji="1" lang="zh-CN" altLang="en-US"/>
          </a:p>
        </p:txBody>
      </p:sp>
      <p:sp>
        <p:nvSpPr>
          <p:cNvPr id="6" name="页脚占位符 5">
            <a:extLst>
              <a:ext uri="{FF2B5EF4-FFF2-40B4-BE49-F238E27FC236}">
                <a16:creationId xmlns:a16="http://schemas.microsoft.com/office/drawing/2014/main" id="{714C17EA-679C-97F9-C839-E8E3407F777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C7AEFF2-2408-6C02-A063-FA473771B5AF}"/>
              </a:ext>
            </a:extLst>
          </p:cNvPr>
          <p:cNvSpPr>
            <a:spLocks noGrp="1"/>
          </p:cNvSpPr>
          <p:nvPr>
            <p:ph type="sldNum" sz="quarter" idx="12"/>
          </p:nvPr>
        </p:nvSpPr>
        <p:spPr/>
        <p:txBody>
          <a:bodyPr/>
          <a:lstStyle/>
          <a:p>
            <a:fld id="{BE0724ED-C68A-7D4E-A6B5-4159D51A1AB8}" type="slidenum">
              <a:rPr kumimoji="1" lang="zh-CN" altLang="en-US" smtClean="0"/>
              <a:t>‹#›</a:t>
            </a:fld>
            <a:endParaRPr kumimoji="1" lang="zh-CN" altLang="en-US"/>
          </a:p>
        </p:txBody>
      </p:sp>
    </p:spTree>
    <p:extLst>
      <p:ext uri="{BB962C8B-B14F-4D97-AF65-F5344CB8AC3E}">
        <p14:creationId xmlns:p14="http://schemas.microsoft.com/office/powerpoint/2010/main" val="1541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15F4BF-E5DD-6810-878B-42DF1CDE8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762B8BE-2234-5617-CDF7-BB81CED41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2879874-A854-AD55-DD87-E2184BF11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B2CDE-FEDA-9F45-B643-50ACFFDA593B}" type="datetime1">
              <a:rPr kumimoji="1" lang="zh-CN" altLang="en-US" smtClean="0"/>
              <a:t>2023/2/14</a:t>
            </a:fld>
            <a:endParaRPr kumimoji="1" lang="zh-CN" altLang="en-US"/>
          </a:p>
        </p:txBody>
      </p:sp>
      <p:sp>
        <p:nvSpPr>
          <p:cNvPr id="5" name="页脚占位符 4">
            <a:extLst>
              <a:ext uri="{FF2B5EF4-FFF2-40B4-BE49-F238E27FC236}">
                <a16:creationId xmlns:a16="http://schemas.microsoft.com/office/drawing/2014/main" id="{633DDF58-151E-BEB5-2026-E101414FC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EAF3A34-D795-2D0C-A1D8-C269BECB2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724ED-C68A-7D4E-A6B5-4159D51A1AB8}" type="slidenum">
              <a:rPr kumimoji="1" lang="zh-CN" altLang="en-US" smtClean="0"/>
              <a:t>‹#›</a:t>
            </a:fld>
            <a:r>
              <a:rPr kumimoji="1" lang="en-US" altLang="zh-CN" dirty="0"/>
              <a:t>/36</a:t>
            </a:r>
            <a:endParaRPr kumimoji="1" lang="zh-CN" altLang="en-US" dirty="0"/>
          </a:p>
        </p:txBody>
      </p:sp>
    </p:spTree>
    <p:extLst>
      <p:ext uri="{BB962C8B-B14F-4D97-AF65-F5344CB8AC3E}">
        <p14:creationId xmlns:p14="http://schemas.microsoft.com/office/powerpoint/2010/main" val="114345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9B21A-5594-2B81-E25D-F6DCDA5A8F6A}"/>
              </a:ext>
            </a:extLst>
          </p:cNvPr>
          <p:cNvSpPr>
            <a:spLocks noGrp="1"/>
          </p:cNvSpPr>
          <p:nvPr>
            <p:ph type="ctrTitle"/>
          </p:nvPr>
        </p:nvSpPr>
        <p:spPr>
          <a:xfrm>
            <a:off x="692426" y="869750"/>
            <a:ext cx="10807148" cy="2387600"/>
          </a:xfrm>
        </p:spPr>
        <p:txBody>
          <a:bodyPr>
            <a:normAutofit/>
          </a:bodyPr>
          <a:lstStyle/>
          <a:p>
            <a:r>
              <a:rPr kumimoji="1" lang="en-US" altLang="zh-CN" dirty="0">
                <a:latin typeface="Times" pitchFamily="2" charset="0"/>
              </a:rPr>
              <a:t>An overview of faithfulness in natural language generation</a:t>
            </a:r>
            <a:endParaRPr kumimoji="1" lang="zh-CN" altLang="en-US" dirty="0">
              <a:latin typeface="Times" pitchFamily="2" charset="0"/>
            </a:endParaRPr>
          </a:p>
        </p:txBody>
      </p:sp>
      <p:sp>
        <p:nvSpPr>
          <p:cNvPr id="3" name="副标题 2">
            <a:extLst>
              <a:ext uri="{FF2B5EF4-FFF2-40B4-BE49-F238E27FC236}">
                <a16:creationId xmlns:a16="http://schemas.microsoft.com/office/drawing/2014/main" id="{B25966F3-61A9-E7EB-12D5-B84336370A15}"/>
              </a:ext>
            </a:extLst>
          </p:cNvPr>
          <p:cNvSpPr>
            <a:spLocks noGrp="1"/>
          </p:cNvSpPr>
          <p:nvPr>
            <p:ph type="subTitle" idx="1"/>
          </p:nvPr>
        </p:nvSpPr>
        <p:spPr>
          <a:xfrm>
            <a:off x="1524000" y="3429000"/>
            <a:ext cx="9144000" cy="1655762"/>
          </a:xfrm>
        </p:spPr>
        <p:txBody>
          <a:bodyPr/>
          <a:lstStyle/>
          <a:p>
            <a:endParaRPr kumimoji="1" lang="en-US" altLang="zh-CN" dirty="0">
              <a:latin typeface="Times" pitchFamily="2" charset="0"/>
            </a:endParaRPr>
          </a:p>
          <a:p>
            <a:endParaRPr kumimoji="1" lang="en-US" altLang="zh-CN" dirty="0">
              <a:latin typeface="Times" pitchFamily="2" charset="0"/>
            </a:endParaRPr>
          </a:p>
          <a:p>
            <a:r>
              <a:rPr kumimoji="1" lang="en-US" altLang="zh-CN" dirty="0">
                <a:latin typeface="Times" pitchFamily="2" charset="0"/>
              </a:rPr>
              <a:t>Qi Jia</a:t>
            </a:r>
            <a:endParaRPr kumimoji="1" lang="zh-CN" altLang="en-US" dirty="0">
              <a:latin typeface="Times" pitchFamily="2" charset="0"/>
            </a:endParaRPr>
          </a:p>
        </p:txBody>
      </p:sp>
    </p:spTree>
    <p:extLst>
      <p:ext uri="{BB962C8B-B14F-4D97-AF65-F5344CB8AC3E}">
        <p14:creationId xmlns:p14="http://schemas.microsoft.com/office/powerpoint/2010/main" val="284222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61B5E-0C0B-8F8C-73FA-081250AAFD06}"/>
              </a:ext>
            </a:extLst>
          </p:cNvPr>
          <p:cNvSpPr>
            <a:spLocks noGrp="1"/>
          </p:cNvSpPr>
          <p:nvPr>
            <p:ph type="title"/>
          </p:nvPr>
        </p:nvSpPr>
        <p:spPr/>
        <p:txBody>
          <a:bodyPr/>
          <a:lstStyle/>
          <a:p>
            <a:r>
              <a:rPr kumimoji="1" lang="en-US" altLang="zh-CN" dirty="0">
                <a:latin typeface="Times" pitchFamily="2" charset="0"/>
              </a:rPr>
              <a:t>Representative NLG tasks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26F942BA-FBCC-9254-01D4-895700B87A16}"/>
              </a:ext>
            </a:extLst>
          </p:cNvPr>
          <p:cNvSpPr>
            <a:spLocks noGrp="1"/>
          </p:cNvSpPr>
          <p:nvPr>
            <p:ph idx="1"/>
          </p:nvPr>
        </p:nvSpPr>
        <p:spPr/>
        <p:txBody>
          <a:bodyPr/>
          <a:lstStyle/>
          <a:p>
            <a:r>
              <a:rPr kumimoji="1" lang="en-US" altLang="zh-CN" dirty="0">
                <a:latin typeface="Times" pitchFamily="2" charset="0"/>
              </a:rPr>
              <a:t>Data-to-text Generation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E3F41CD-FC4F-6817-D211-377BA9D0584A}"/>
              </a:ext>
            </a:extLst>
          </p:cNvPr>
          <p:cNvSpPr>
            <a:spLocks noGrp="1"/>
          </p:cNvSpPr>
          <p:nvPr>
            <p:ph type="sldNum" sz="quarter" idx="12"/>
          </p:nvPr>
        </p:nvSpPr>
        <p:spPr/>
        <p:txBody>
          <a:bodyPr/>
          <a:lstStyle/>
          <a:p>
            <a:fld id="{BE0724ED-C68A-7D4E-A6B5-4159D51A1AB8}" type="slidenum">
              <a:rPr kumimoji="1" lang="zh-CN" altLang="en-US" smtClean="0"/>
              <a:t>10</a:t>
            </a:fld>
            <a:r>
              <a:rPr kumimoji="1" lang="en-US" altLang="zh-CN" dirty="0"/>
              <a:t>/30</a:t>
            </a:r>
            <a:endParaRPr kumimoji="1" lang="zh-CN" altLang="en-US" dirty="0"/>
          </a:p>
        </p:txBody>
      </p:sp>
      <p:sp>
        <p:nvSpPr>
          <p:cNvPr id="5" name="圆角矩形 4">
            <a:extLst>
              <a:ext uri="{FF2B5EF4-FFF2-40B4-BE49-F238E27FC236}">
                <a16:creationId xmlns:a16="http://schemas.microsoft.com/office/drawing/2014/main" id="{79C26824-B2E0-E90F-57FA-DDAFA3086B83}"/>
              </a:ext>
            </a:extLst>
          </p:cNvPr>
          <p:cNvSpPr/>
          <p:nvPr/>
        </p:nvSpPr>
        <p:spPr>
          <a:xfrm>
            <a:off x="5398422" y="3055878"/>
            <a:ext cx="1995055" cy="109728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pitchFamily="2" charset="0"/>
              </a:rPr>
              <a:t>Model</a:t>
            </a:r>
            <a:endParaRPr kumimoji="1" lang="zh-CN" altLang="en-US" dirty="0">
              <a:solidFill>
                <a:schemeClr val="tx1"/>
              </a:solidFill>
              <a:latin typeface="Times" pitchFamily="2" charset="0"/>
            </a:endParaRPr>
          </a:p>
        </p:txBody>
      </p:sp>
      <p:sp>
        <p:nvSpPr>
          <p:cNvPr id="6" name="右箭头 5">
            <a:extLst>
              <a:ext uri="{FF2B5EF4-FFF2-40B4-BE49-F238E27FC236}">
                <a16:creationId xmlns:a16="http://schemas.microsoft.com/office/drawing/2014/main" id="{6AA6700A-76B9-672C-368E-D5CF91F9CEB9}"/>
              </a:ext>
            </a:extLst>
          </p:cNvPr>
          <p:cNvSpPr/>
          <p:nvPr/>
        </p:nvSpPr>
        <p:spPr>
          <a:xfrm>
            <a:off x="4638501" y="3429000"/>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右箭头 6">
            <a:extLst>
              <a:ext uri="{FF2B5EF4-FFF2-40B4-BE49-F238E27FC236}">
                <a16:creationId xmlns:a16="http://schemas.microsoft.com/office/drawing/2014/main" id="{2A80695A-D930-4F8A-8E8C-E070480E3087}"/>
              </a:ext>
            </a:extLst>
          </p:cNvPr>
          <p:cNvSpPr/>
          <p:nvPr/>
        </p:nvSpPr>
        <p:spPr>
          <a:xfrm>
            <a:off x="7595408" y="3429000"/>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D9F57F95-3CD5-B1B1-635A-F89EBFFFB052}"/>
              </a:ext>
            </a:extLst>
          </p:cNvPr>
          <p:cNvPicPr>
            <a:picLocks noChangeAspect="1"/>
          </p:cNvPicPr>
          <p:nvPr/>
        </p:nvPicPr>
        <p:blipFill>
          <a:blip r:embed="rId3"/>
          <a:stretch>
            <a:fillRect/>
          </a:stretch>
        </p:blipFill>
        <p:spPr>
          <a:xfrm>
            <a:off x="1040675" y="2793307"/>
            <a:ext cx="3464821" cy="2681975"/>
          </a:xfrm>
          <a:prstGeom prst="rect">
            <a:avLst/>
          </a:prstGeom>
        </p:spPr>
      </p:pic>
      <p:pic>
        <p:nvPicPr>
          <p:cNvPr id="11" name="图片 10">
            <a:extLst>
              <a:ext uri="{FF2B5EF4-FFF2-40B4-BE49-F238E27FC236}">
                <a16:creationId xmlns:a16="http://schemas.microsoft.com/office/drawing/2014/main" id="{B8434F81-30E7-16BC-E39B-F7076D77A78F}"/>
              </a:ext>
            </a:extLst>
          </p:cNvPr>
          <p:cNvPicPr>
            <a:picLocks noChangeAspect="1"/>
          </p:cNvPicPr>
          <p:nvPr/>
        </p:nvPicPr>
        <p:blipFill>
          <a:blip r:embed="rId4"/>
          <a:stretch>
            <a:fillRect/>
          </a:stretch>
        </p:blipFill>
        <p:spPr>
          <a:xfrm>
            <a:off x="8027670" y="2660306"/>
            <a:ext cx="2985948" cy="3436997"/>
          </a:xfrm>
          <a:prstGeom prst="rect">
            <a:avLst/>
          </a:prstGeom>
        </p:spPr>
      </p:pic>
      <p:sp>
        <p:nvSpPr>
          <p:cNvPr id="12" name="文本框 11">
            <a:extLst>
              <a:ext uri="{FF2B5EF4-FFF2-40B4-BE49-F238E27FC236}">
                <a16:creationId xmlns:a16="http://schemas.microsoft.com/office/drawing/2014/main" id="{1ED6AB85-A1D0-C877-C425-D09953E77DFF}"/>
              </a:ext>
            </a:extLst>
          </p:cNvPr>
          <p:cNvSpPr txBox="1"/>
          <p:nvPr/>
        </p:nvSpPr>
        <p:spPr>
          <a:xfrm>
            <a:off x="1147158" y="2327561"/>
            <a:ext cx="2028306" cy="369332"/>
          </a:xfrm>
          <a:prstGeom prst="rect">
            <a:avLst/>
          </a:prstGeom>
          <a:noFill/>
        </p:spPr>
        <p:txBody>
          <a:bodyPr wrap="square" rtlCol="0">
            <a:spAutoFit/>
          </a:bodyPr>
          <a:lstStyle/>
          <a:p>
            <a:r>
              <a:rPr kumimoji="1" lang="en-US" altLang="zh-CN" b="1" dirty="0">
                <a:solidFill>
                  <a:schemeClr val="accent1"/>
                </a:solidFill>
                <a:latin typeface="Times" pitchFamily="2" charset="0"/>
              </a:rPr>
              <a:t>Structured Data:</a:t>
            </a:r>
            <a:endParaRPr kumimoji="1" lang="zh-CN" altLang="en-US" b="1" dirty="0">
              <a:solidFill>
                <a:schemeClr val="accent1"/>
              </a:solidFill>
              <a:latin typeface="Times" pitchFamily="2" charset="0"/>
            </a:endParaRPr>
          </a:p>
        </p:txBody>
      </p:sp>
      <p:sp>
        <p:nvSpPr>
          <p:cNvPr id="13" name="文本框 12">
            <a:extLst>
              <a:ext uri="{FF2B5EF4-FFF2-40B4-BE49-F238E27FC236}">
                <a16:creationId xmlns:a16="http://schemas.microsoft.com/office/drawing/2014/main" id="{84E6EC85-A67B-4EA6-A45D-183FB29597A6}"/>
              </a:ext>
            </a:extLst>
          </p:cNvPr>
          <p:cNvSpPr txBox="1"/>
          <p:nvPr/>
        </p:nvSpPr>
        <p:spPr>
          <a:xfrm>
            <a:off x="8027670" y="2327561"/>
            <a:ext cx="2028306" cy="369332"/>
          </a:xfrm>
          <a:prstGeom prst="rect">
            <a:avLst/>
          </a:prstGeom>
          <a:noFill/>
        </p:spPr>
        <p:txBody>
          <a:bodyPr wrap="square" rtlCol="0">
            <a:spAutoFit/>
          </a:bodyPr>
          <a:lstStyle/>
          <a:p>
            <a:r>
              <a:rPr kumimoji="1" lang="en-US" altLang="zh-CN" b="1" dirty="0">
                <a:solidFill>
                  <a:schemeClr val="accent1"/>
                </a:solidFill>
                <a:latin typeface="Times" pitchFamily="2" charset="0"/>
              </a:rPr>
              <a:t>Text Document:</a:t>
            </a:r>
            <a:endParaRPr kumimoji="1" lang="zh-CN" altLang="en-US" b="1" dirty="0">
              <a:solidFill>
                <a:schemeClr val="accent1"/>
              </a:solidFill>
              <a:latin typeface="Times" pitchFamily="2" charset="0"/>
            </a:endParaRPr>
          </a:p>
        </p:txBody>
      </p:sp>
    </p:spTree>
    <p:extLst>
      <p:ext uri="{BB962C8B-B14F-4D97-AF65-F5344CB8AC3E}">
        <p14:creationId xmlns:p14="http://schemas.microsoft.com/office/powerpoint/2010/main" val="53264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61B5E-0C0B-8F8C-73FA-081250AAFD06}"/>
              </a:ext>
            </a:extLst>
          </p:cNvPr>
          <p:cNvSpPr>
            <a:spLocks noGrp="1"/>
          </p:cNvSpPr>
          <p:nvPr>
            <p:ph type="title"/>
          </p:nvPr>
        </p:nvSpPr>
        <p:spPr/>
        <p:txBody>
          <a:bodyPr/>
          <a:lstStyle/>
          <a:p>
            <a:r>
              <a:rPr kumimoji="1" lang="en-US" altLang="zh-CN" dirty="0">
                <a:latin typeface="Times" pitchFamily="2" charset="0"/>
              </a:rPr>
              <a:t>Representative NLG tasks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26F942BA-FBCC-9254-01D4-895700B87A16}"/>
              </a:ext>
            </a:extLst>
          </p:cNvPr>
          <p:cNvSpPr>
            <a:spLocks noGrp="1"/>
          </p:cNvSpPr>
          <p:nvPr>
            <p:ph idx="1"/>
          </p:nvPr>
        </p:nvSpPr>
        <p:spPr/>
        <p:txBody>
          <a:bodyPr/>
          <a:lstStyle/>
          <a:p>
            <a:r>
              <a:rPr kumimoji="1" lang="en-US" altLang="zh-CN" dirty="0">
                <a:latin typeface="Times" pitchFamily="2" charset="0"/>
              </a:rPr>
              <a:t>Machine Translation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E3F41CD-FC4F-6817-D211-377BA9D0584A}"/>
              </a:ext>
            </a:extLst>
          </p:cNvPr>
          <p:cNvSpPr>
            <a:spLocks noGrp="1"/>
          </p:cNvSpPr>
          <p:nvPr>
            <p:ph type="sldNum" sz="quarter" idx="12"/>
          </p:nvPr>
        </p:nvSpPr>
        <p:spPr/>
        <p:txBody>
          <a:bodyPr/>
          <a:lstStyle/>
          <a:p>
            <a:fld id="{BE0724ED-C68A-7D4E-A6B5-4159D51A1AB8}" type="slidenum">
              <a:rPr kumimoji="1" lang="zh-CN" altLang="en-US" smtClean="0"/>
              <a:t>11</a:t>
            </a:fld>
            <a:r>
              <a:rPr kumimoji="1" lang="en-US" altLang="zh-CN" dirty="0"/>
              <a:t>/30</a:t>
            </a:r>
            <a:endParaRPr kumimoji="1" lang="zh-CN" altLang="en-US" dirty="0"/>
          </a:p>
        </p:txBody>
      </p:sp>
      <p:sp>
        <p:nvSpPr>
          <p:cNvPr id="5" name="内容占位符 2">
            <a:extLst>
              <a:ext uri="{FF2B5EF4-FFF2-40B4-BE49-F238E27FC236}">
                <a16:creationId xmlns:a16="http://schemas.microsoft.com/office/drawing/2014/main" id="{8E6DEE51-A452-14B3-BFC5-92F4EB4B0FF6}"/>
              </a:ext>
            </a:extLst>
          </p:cNvPr>
          <p:cNvSpPr txBox="1">
            <a:spLocks/>
          </p:cNvSpPr>
          <p:nvPr/>
        </p:nvSpPr>
        <p:spPr>
          <a:xfrm>
            <a:off x="998916" y="3416530"/>
            <a:ext cx="3506582" cy="375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dirty="0">
                <a:latin typeface="Times" pitchFamily="2" charset="0"/>
              </a:rPr>
              <a:t>杰瑞星期四去了书店。</a:t>
            </a:r>
            <a:endParaRPr lang="en-US" altLang="zh-CN" sz="1800" dirty="0">
              <a:latin typeface="Times" pitchFamily="2" charset="0"/>
            </a:endParaRPr>
          </a:p>
          <a:p>
            <a:pPr algn="ctr"/>
            <a:endParaRPr kumimoji="1" lang="zh-CN" altLang="en-US" sz="1800" dirty="0">
              <a:latin typeface="Times" pitchFamily="2" charset="0"/>
            </a:endParaRPr>
          </a:p>
        </p:txBody>
      </p:sp>
      <p:sp>
        <p:nvSpPr>
          <p:cNvPr id="6" name="内容占位符 2">
            <a:extLst>
              <a:ext uri="{FF2B5EF4-FFF2-40B4-BE49-F238E27FC236}">
                <a16:creationId xmlns:a16="http://schemas.microsoft.com/office/drawing/2014/main" id="{5F2EA7AC-2E91-94FC-E634-BFEE06EF0FF3}"/>
              </a:ext>
            </a:extLst>
          </p:cNvPr>
          <p:cNvSpPr txBox="1">
            <a:spLocks/>
          </p:cNvSpPr>
          <p:nvPr/>
        </p:nvSpPr>
        <p:spPr>
          <a:xfrm>
            <a:off x="7358844" y="3429000"/>
            <a:ext cx="4831080" cy="36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1800" dirty="0">
                <a:latin typeface="Times" pitchFamily="2" charset="0"/>
              </a:rPr>
              <a:t>Jerry went to the bookstore on Thursday.</a:t>
            </a:r>
          </a:p>
          <a:p>
            <a:endParaRPr kumimoji="1" lang="zh-CN" altLang="en-US" sz="1800" dirty="0">
              <a:latin typeface="Times" pitchFamily="2" charset="0"/>
            </a:endParaRPr>
          </a:p>
        </p:txBody>
      </p:sp>
      <p:sp>
        <p:nvSpPr>
          <p:cNvPr id="7" name="圆角矩形 6">
            <a:extLst>
              <a:ext uri="{FF2B5EF4-FFF2-40B4-BE49-F238E27FC236}">
                <a16:creationId xmlns:a16="http://schemas.microsoft.com/office/drawing/2014/main" id="{A6AAA17F-DC4E-5BB1-B787-78587F6E6436}"/>
              </a:ext>
            </a:extLst>
          </p:cNvPr>
          <p:cNvSpPr/>
          <p:nvPr/>
        </p:nvSpPr>
        <p:spPr>
          <a:xfrm>
            <a:off x="4833157" y="3055878"/>
            <a:ext cx="1995055" cy="109728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pitchFamily="2" charset="0"/>
              </a:rPr>
              <a:t>Model</a:t>
            </a:r>
            <a:endParaRPr kumimoji="1" lang="zh-CN" altLang="en-US" dirty="0">
              <a:solidFill>
                <a:schemeClr val="tx1"/>
              </a:solidFill>
              <a:latin typeface="Times" pitchFamily="2" charset="0"/>
            </a:endParaRPr>
          </a:p>
        </p:txBody>
      </p:sp>
      <p:sp>
        <p:nvSpPr>
          <p:cNvPr id="8" name="右箭头 7">
            <a:extLst>
              <a:ext uri="{FF2B5EF4-FFF2-40B4-BE49-F238E27FC236}">
                <a16:creationId xmlns:a16="http://schemas.microsoft.com/office/drawing/2014/main" id="{030518A0-D330-4481-C621-F113ABD4B6F2}"/>
              </a:ext>
            </a:extLst>
          </p:cNvPr>
          <p:cNvSpPr/>
          <p:nvPr/>
        </p:nvSpPr>
        <p:spPr>
          <a:xfrm>
            <a:off x="4073236" y="3429000"/>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8">
            <a:extLst>
              <a:ext uri="{FF2B5EF4-FFF2-40B4-BE49-F238E27FC236}">
                <a16:creationId xmlns:a16="http://schemas.microsoft.com/office/drawing/2014/main" id="{951CE2B1-585D-26B0-55B8-CE0C2378C238}"/>
              </a:ext>
            </a:extLst>
          </p:cNvPr>
          <p:cNvSpPr/>
          <p:nvPr/>
        </p:nvSpPr>
        <p:spPr>
          <a:xfrm>
            <a:off x="7030143" y="3429000"/>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BE54A125-6DF9-49E1-9676-BC48BC280D55}"/>
              </a:ext>
            </a:extLst>
          </p:cNvPr>
          <p:cNvSpPr txBox="1"/>
          <p:nvPr/>
        </p:nvSpPr>
        <p:spPr>
          <a:xfrm>
            <a:off x="1180409" y="2772839"/>
            <a:ext cx="2028306" cy="369332"/>
          </a:xfrm>
          <a:prstGeom prst="rect">
            <a:avLst/>
          </a:prstGeom>
          <a:noFill/>
        </p:spPr>
        <p:txBody>
          <a:bodyPr wrap="square" rtlCol="0">
            <a:spAutoFit/>
          </a:bodyPr>
          <a:lstStyle/>
          <a:p>
            <a:r>
              <a:rPr kumimoji="1" lang="en-US" altLang="zh-CN" b="1" dirty="0">
                <a:solidFill>
                  <a:schemeClr val="accent1"/>
                </a:solidFill>
                <a:latin typeface="Times" pitchFamily="2" charset="0"/>
              </a:rPr>
              <a:t>Source Language</a:t>
            </a:r>
            <a:endParaRPr kumimoji="1" lang="zh-CN" altLang="en-US" b="1" dirty="0">
              <a:solidFill>
                <a:schemeClr val="accent1"/>
              </a:solidFill>
              <a:latin typeface="Times" pitchFamily="2" charset="0"/>
            </a:endParaRPr>
          </a:p>
        </p:txBody>
      </p:sp>
      <p:sp>
        <p:nvSpPr>
          <p:cNvPr id="11" name="文本框 10">
            <a:extLst>
              <a:ext uri="{FF2B5EF4-FFF2-40B4-BE49-F238E27FC236}">
                <a16:creationId xmlns:a16="http://schemas.microsoft.com/office/drawing/2014/main" id="{0CF88D94-53DC-6D74-6C24-C3BEDFB53559}"/>
              </a:ext>
            </a:extLst>
          </p:cNvPr>
          <p:cNvSpPr txBox="1"/>
          <p:nvPr/>
        </p:nvSpPr>
        <p:spPr>
          <a:xfrm>
            <a:off x="7596447" y="2807534"/>
            <a:ext cx="2028306" cy="369332"/>
          </a:xfrm>
          <a:prstGeom prst="rect">
            <a:avLst/>
          </a:prstGeom>
          <a:noFill/>
        </p:spPr>
        <p:txBody>
          <a:bodyPr wrap="square" rtlCol="0">
            <a:spAutoFit/>
          </a:bodyPr>
          <a:lstStyle/>
          <a:p>
            <a:r>
              <a:rPr kumimoji="1" lang="en-US" altLang="zh-CN" b="1" dirty="0">
                <a:solidFill>
                  <a:schemeClr val="accent1"/>
                </a:solidFill>
                <a:latin typeface="Times" pitchFamily="2" charset="0"/>
              </a:rPr>
              <a:t>Target Language</a:t>
            </a:r>
            <a:endParaRPr kumimoji="1" lang="zh-CN" altLang="en-US" b="1" dirty="0">
              <a:solidFill>
                <a:schemeClr val="accent1"/>
              </a:solidFill>
              <a:latin typeface="Times" pitchFamily="2" charset="0"/>
            </a:endParaRPr>
          </a:p>
        </p:txBody>
      </p:sp>
    </p:spTree>
    <p:extLst>
      <p:ext uri="{BB962C8B-B14F-4D97-AF65-F5344CB8AC3E}">
        <p14:creationId xmlns:p14="http://schemas.microsoft.com/office/powerpoint/2010/main" val="2837793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5CF23-712D-BDC9-9057-279A5AEDEED9}"/>
              </a:ext>
            </a:extLst>
          </p:cNvPr>
          <p:cNvSpPr>
            <a:spLocks noGrp="1"/>
          </p:cNvSpPr>
          <p:nvPr>
            <p:ph type="title"/>
          </p:nvPr>
        </p:nvSpPr>
        <p:spPr/>
        <p:txBody>
          <a:bodyPr/>
          <a:lstStyle/>
          <a:p>
            <a:r>
              <a:rPr kumimoji="1" lang="en-US" altLang="zh-CN" dirty="0">
                <a:latin typeface="Times" pitchFamily="2" charset="0"/>
              </a:rPr>
              <a:t>Definition of Hallucination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2867EAA8-41E3-DE0B-FA12-6774A421245C}"/>
              </a:ext>
            </a:extLst>
          </p:cNvPr>
          <p:cNvSpPr>
            <a:spLocks noGrp="1"/>
          </p:cNvSpPr>
          <p:nvPr>
            <p:ph idx="1"/>
          </p:nvPr>
        </p:nvSpPr>
        <p:spPr/>
        <p:txBody>
          <a:bodyPr/>
          <a:lstStyle/>
          <a:p>
            <a:r>
              <a:rPr kumimoji="1" lang="en-US" altLang="zh-CN" dirty="0">
                <a:latin typeface="Times" pitchFamily="2" charset="0"/>
              </a:rPr>
              <a:t>The </a:t>
            </a:r>
            <a:r>
              <a:rPr kumimoji="1" lang="en-US" altLang="zh-CN" b="1" dirty="0">
                <a:latin typeface="Times" pitchFamily="2" charset="0"/>
              </a:rPr>
              <a:t>generated content </a:t>
            </a:r>
            <a:r>
              <a:rPr kumimoji="1" lang="en-US" altLang="zh-CN" dirty="0">
                <a:latin typeface="Times" pitchFamily="2" charset="0"/>
              </a:rPr>
              <a:t>that is </a:t>
            </a:r>
            <a:r>
              <a:rPr kumimoji="1" lang="en-US" altLang="zh-CN" b="1" dirty="0">
                <a:latin typeface="Times" pitchFamily="2" charset="0"/>
              </a:rPr>
              <a:t>nonsensical or unfaithful</a:t>
            </a:r>
            <a:r>
              <a:rPr kumimoji="1" lang="en-US" altLang="zh-CN" dirty="0">
                <a:latin typeface="Times" pitchFamily="2" charset="0"/>
              </a:rPr>
              <a:t> to the provided </a:t>
            </a:r>
            <a:r>
              <a:rPr kumimoji="1" lang="en-US" altLang="zh-CN" b="1" dirty="0">
                <a:latin typeface="Times" pitchFamily="2" charset="0"/>
              </a:rPr>
              <a:t>source content</a:t>
            </a:r>
          </a:p>
          <a:p>
            <a:endParaRPr kumimoji="1" lang="en-US" altLang="zh-CN" dirty="0">
              <a:latin typeface="Times" pitchFamily="2" charset="0"/>
            </a:endParaRPr>
          </a:p>
          <a:p>
            <a:pPr marL="0" indent="0">
              <a:buNone/>
            </a:pPr>
            <a:r>
              <a:rPr kumimoji="1" lang="en-US" altLang="zh-CN" dirty="0">
                <a:latin typeface="Times" pitchFamily="2" charset="0"/>
              </a:rPr>
              <a:t>Other terms:</a:t>
            </a:r>
          </a:p>
          <a:p>
            <a:r>
              <a:rPr kumimoji="1" lang="en-US" altLang="zh-CN" dirty="0">
                <a:latin typeface="Times" pitchFamily="2" charset="0"/>
              </a:rPr>
              <a:t>Faithfulness (antonym)</a:t>
            </a:r>
          </a:p>
          <a:p>
            <a:r>
              <a:rPr kumimoji="1" lang="en-US" altLang="zh-CN" dirty="0">
                <a:latin typeface="Times" pitchFamily="2" charset="0"/>
              </a:rPr>
              <a:t>Factually (different / indistinguishable from faithfulness)</a:t>
            </a:r>
          </a:p>
          <a:p>
            <a:r>
              <a:rPr kumimoji="1" lang="en-US" altLang="zh-CN" dirty="0">
                <a:latin typeface="Times" pitchFamily="2" charset="0"/>
              </a:rPr>
              <a:t>Consistency (in dialogue generation)</a:t>
            </a:r>
          </a:p>
          <a:p>
            <a:r>
              <a:rPr kumimoji="1" lang="en-US" altLang="zh-CN" dirty="0">
                <a:latin typeface="Times" pitchFamily="2" charset="0"/>
              </a:rPr>
              <a:t>Adequacy (in machine translation)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BB8937BB-475F-19F7-AB23-AD21D5726805}"/>
              </a:ext>
            </a:extLst>
          </p:cNvPr>
          <p:cNvSpPr>
            <a:spLocks noGrp="1"/>
          </p:cNvSpPr>
          <p:nvPr>
            <p:ph type="sldNum" sz="quarter" idx="12"/>
          </p:nvPr>
        </p:nvSpPr>
        <p:spPr/>
        <p:txBody>
          <a:bodyPr/>
          <a:lstStyle/>
          <a:p>
            <a:fld id="{BE0724ED-C68A-7D4E-A6B5-4159D51A1AB8}" type="slidenum">
              <a:rPr kumimoji="1" lang="zh-CN" altLang="en-US" smtClean="0"/>
              <a:t>12</a:t>
            </a:fld>
            <a:r>
              <a:rPr kumimoji="1" lang="en-US" altLang="zh-CN" dirty="0"/>
              <a:t>/30</a:t>
            </a:r>
            <a:endParaRPr kumimoji="1" lang="zh-CN" altLang="en-US" dirty="0"/>
          </a:p>
        </p:txBody>
      </p:sp>
    </p:spTree>
    <p:extLst>
      <p:ext uri="{BB962C8B-B14F-4D97-AF65-F5344CB8AC3E}">
        <p14:creationId xmlns:p14="http://schemas.microsoft.com/office/powerpoint/2010/main" val="158852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B726B-22DF-320E-60EE-B4D7C6AFB6D0}"/>
              </a:ext>
            </a:extLst>
          </p:cNvPr>
          <p:cNvSpPr>
            <a:spLocks noGrp="1"/>
          </p:cNvSpPr>
          <p:nvPr>
            <p:ph type="title"/>
          </p:nvPr>
        </p:nvSpPr>
        <p:spPr/>
        <p:txBody>
          <a:bodyPr/>
          <a:lstStyle/>
          <a:p>
            <a:r>
              <a:rPr kumimoji="1" lang="en-US" altLang="zh-CN" dirty="0">
                <a:latin typeface="Times" pitchFamily="2" charset="0"/>
              </a:rPr>
              <a:t>Categorization of Hallucination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105941EC-ECC0-E5C9-7E7A-89565935CB4B}"/>
              </a:ext>
            </a:extLst>
          </p:cNvPr>
          <p:cNvSpPr>
            <a:spLocks noGrp="1"/>
          </p:cNvSpPr>
          <p:nvPr>
            <p:ph idx="1"/>
          </p:nvPr>
        </p:nvSpPr>
        <p:spPr/>
        <p:txBody>
          <a:bodyPr/>
          <a:lstStyle/>
          <a:p>
            <a:pPr marL="0" indent="0">
              <a:buNone/>
            </a:pPr>
            <a:r>
              <a:rPr kumimoji="1" lang="en-US" altLang="zh-CN" dirty="0">
                <a:latin typeface="Times" pitchFamily="2" charset="0"/>
              </a:rPr>
              <a:t>Intrinsic Hallucination</a:t>
            </a:r>
          </a:p>
          <a:p>
            <a:r>
              <a:rPr kumimoji="1" lang="en-US" altLang="zh-CN" dirty="0">
                <a:latin typeface="Times" pitchFamily="2" charset="0"/>
              </a:rPr>
              <a:t>The generated output contradicts the source content.</a:t>
            </a:r>
          </a:p>
          <a:p>
            <a:endParaRPr kumimoji="1" lang="en-US" altLang="zh-CN" dirty="0">
              <a:latin typeface="Times" pitchFamily="2" charset="0"/>
            </a:endParaRPr>
          </a:p>
          <a:p>
            <a:pPr marL="0" indent="0">
              <a:buNone/>
            </a:pPr>
            <a:r>
              <a:rPr kumimoji="1" lang="en-US" altLang="zh-CN" dirty="0">
                <a:latin typeface="Times" pitchFamily="2" charset="0"/>
              </a:rPr>
              <a:t>Extrinsic Hallucination</a:t>
            </a:r>
          </a:p>
          <a:p>
            <a:r>
              <a:rPr kumimoji="1" lang="en-US" altLang="zh-CN" dirty="0">
                <a:latin typeface="Times" pitchFamily="2" charset="0"/>
              </a:rPr>
              <a:t>The generated output cannot be verified from the source content.</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C8D0AE24-2D8A-A2B7-5854-064258CF61E2}"/>
              </a:ext>
            </a:extLst>
          </p:cNvPr>
          <p:cNvSpPr>
            <a:spLocks noGrp="1"/>
          </p:cNvSpPr>
          <p:nvPr>
            <p:ph type="sldNum" sz="quarter" idx="12"/>
          </p:nvPr>
        </p:nvSpPr>
        <p:spPr/>
        <p:txBody>
          <a:bodyPr/>
          <a:lstStyle/>
          <a:p>
            <a:fld id="{BE0724ED-C68A-7D4E-A6B5-4159D51A1AB8}" type="slidenum">
              <a:rPr kumimoji="1" lang="zh-CN" altLang="en-US" smtClean="0"/>
              <a:t>13</a:t>
            </a:fld>
            <a:r>
              <a:rPr kumimoji="1" lang="en-US" altLang="zh-CN" dirty="0"/>
              <a:t>/30</a:t>
            </a:r>
            <a:endParaRPr kumimoji="1" lang="zh-CN" altLang="en-US" dirty="0"/>
          </a:p>
        </p:txBody>
      </p:sp>
    </p:spTree>
    <p:extLst>
      <p:ext uri="{BB962C8B-B14F-4D97-AF65-F5344CB8AC3E}">
        <p14:creationId xmlns:p14="http://schemas.microsoft.com/office/powerpoint/2010/main" val="124481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A6D2B-1B45-42E0-2FD2-693F515EBFEA}"/>
              </a:ext>
            </a:extLst>
          </p:cNvPr>
          <p:cNvSpPr>
            <a:spLocks noGrp="1"/>
          </p:cNvSpPr>
          <p:nvPr>
            <p:ph type="title"/>
          </p:nvPr>
        </p:nvSpPr>
        <p:spPr>
          <a:xfrm>
            <a:off x="838200" y="365125"/>
            <a:ext cx="10515600" cy="1325563"/>
          </a:xfrm>
        </p:spPr>
        <p:txBody>
          <a:bodyPr/>
          <a:lstStyle/>
          <a:p>
            <a:r>
              <a:rPr kumimoji="1" lang="en-US" altLang="zh-CN" dirty="0">
                <a:latin typeface="Times" pitchFamily="2" charset="0"/>
              </a:rPr>
              <a:t>Quiz: Recognize the types of hallucinations for each generation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DDD086C6-AF3B-A6D5-C10E-48CB4778690F}"/>
              </a:ext>
            </a:extLst>
          </p:cNvPr>
          <p:cNvSpPr>
            <a:spLocks noGrp="1"/>
          </p:cNvSpPr>
          <p:nvPr>
            <p:ph idx="1"/>
          </p:nvPr>
        </p:nvSpPr>
        <p:spPr>
          <a:xfrm>
            <a:off x="838200" y="2217865"/>
            <a:ext cx="4831080" cy="2097982"/>
          </a:xfrm>
        </p:spPr>
        <p:txBody>
          <a:bodyPr>
            <a:normAutofit/>
          </a:bodyPr>
          <a:lstStyle/>
          <a:p>
            <a:pPr marL="0" indent="0">
              <a:buNone/>
            </a:pPr>
            <a:r>
              <a:rPr lang="en-US" altLang="zh-CN" sz="1800" dirty="0">
                <a:effectLst/>
                <a:latin typeface="Times" pitchFamily="2" charset="0"/>
              </a:rPr>
              <a:t>The first vaccine for Ebola was approved by the FDA in 2019 in the US, five years after the initial outbreak in 2014. To produce the vaccine, scientists had to sequence the DNA of Ebola, then identify possible vaccines, and finally show successful clinical trials. Scientists say a vaccine for COVID-19 is unlikely to be ready this year, although clinical trials have already started. </a:t>
            </a:r>
            <a:endParaRPr lang="en-US" altLang="zh-CN" sz="1800" dirty="0">
              <a:latin typeface="Times" pitchFamily="2" charset="0"/>
            </a:endParaRPr>
          </a:p>
          <a:p>
            <a:endParaRPr kumimoji="1" lang="zh-CN" altLang="en-US" sz="1800" dirty="0">
              <a:latin typeface="Times" pitchFamily="2" charset="0"/>
            </a:endParaRPr>
          </a:p>
        </p:txBody>
      </p:sp>
      <p:sp>
        <p:nvSpPr>
          <p:cNvPr id="4" name="灯片编号占位符 3">
            <a:extLst>
              <a:ext uri="{FF2B5EF4-FFF2-40B4-BE49-F238E27FC236}">
                <a16:creationId xmlns:a16="http://schemas.microsoft.com/office/drawing/2014/main" id="{AEC432BF-F084-071B-BED0-9414820137F7}"/>
              </a:ext>
            </a:extLst>
          </p:cNvPr>
          <p:cNvSpPr>
            <a:spLocks noGrp="1"/>
          </p:cNvSpPr>
          <p:nvPr>
            <p:ph type="sldNum" sz="quarter" idx="12"/>
          </p:nvPr>
        </p:nvSpPr>
        <p:spPr/>
        <p:txBody>
          <a:bodyPr/>
          <a:lstStyle/>
          <a:p>
            <a:fld id="{BE0724ED-C68A-7D4E-A6B5-4159D51A1AB8}" type="slidenum">
              <a:rPr kumimoji="1" lang="zh-CN" altLang="en-US" smtClean="0"/>
              <a:t>14</a:t>
            </a:fld>
            <a:r>
              <a:rPr kumimoji="1" lang="en-US" altLang="zh-CN" dirty="0"/>
              <a:t>/30</a:t>
            </a:r>
            <a:endParaRPr kumimoji="1" lang="zh-CN" altLang="en-US" dirty="0"/>
          </a:p>
        </p:txBody>
      </p:sp>
      <p:sp>
        <p:nvSpPr>
          <p:cNvPr id="5" name="内容占位符 2">
            <a:extLst>
              <a:ext uri="{FF2B5EF4-FFF2-40B4-BE49-F238E27FC236}">
                <a16:creationId xmlns:a16="http://schemas.microsoft.com/office/drawing/2014/main" id="{8719895B-BC8D-6085-259F-3323EAAF6EB6}"/>
              </a:ext>
            </a:extLst>
          </p:cNvPr>
          <p:cNvSpPr txBox="1">
            <a:spLocks/>
          </p:cNvSpPr>
          <p:nvPr/>
        </p:nvSpPr>
        <p:spPr>
          <a:xfrm>
            <a:off x="5829996" y="2317617"/>
            <a:ext cx="4831080" cy="1905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pitchFamily="2" charset="0"/>
              </a:rPr>
              <a:t>The first Ebola vaccine was approved in 2021.</a:t>
            </a:r>
          </a:p>
          <a:p>
            <a:pPr marL="0" indent="0">
              <a:buFont typeface="Arial" panose="020B0604020202020204" pitchFamily="34" charset="0"/>
              <a:buNone/>
            </a:pPr>
            <a:endParaRPr lang="en-US" altLang="zh-CN" sz="1800" dirty="0">
              <a:latin typeface="Times" pitchFamily="2" charset="0"/>
            </a:endParaRPr>
          </a:p>
          <a:p>
            <a:r>
              <a:rPr lang="en-US" altLang="zh-CN" sz="1800" dirty="0">
                <a:latin typeface="Times" pitchFamily="2" charset="0"/>
              </a:rPr>
              <a:t>China has already started clinical trials of the COVID-19 vaccine. </a:t>
            </a:r>
          </a:p>
          <a:p>
            <a:endParaRPr kumimoji="1" lang="zh-CN" altLang="en-US" sz="1800" dirty="0">
              <a:latin typeface="Times" pitchFamily="2" charset="0"/>
            </a:endParaRPr>
          </a:p>
        </p:txBody>
      </p:sp>
      <p:sp>
        <p:nvSpPr>
          <p:cNvPr id="6" name="内容占位符 2">
            <a:extLst>
              <a:ext uri="{FF2B5EF4-FFF2-40B4-BE49-F238E27FC236}">
                <a16:creationId xmlns:a16="http://schemas.microsoft.com/office/drawing/2014/main" id="{C5CC9BE0-8549-7B3F-A9DB-97F6691D18B2}"/>
              </a:ext>
            </a:extLst>
          </p:cNvPr>
          <p:cNvSpPr txBox="1">
            <a:spLocks/>
          </p:cNvSpPr>
          <p:nvPr/>
        </p:nvSpPr>
        <p:spPr>
          <a:xfrm>
            <a:off x="838200" y="5239269"/>
            <a:ext cx="4831080" cy="36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latin typeface="Times" pitchFamily="2" charset="0"/>
              </a:rPr>
              <a:t>杰瑞星期四去了书店。</a:t>
            </a:r>
            <a:endParaRPr lang="en-US" altLang="zh-CN" sz="1800" dirty="0">
              <a:latin typeface="Times" pitchFamily="2" charset="0"/>
            </a:endParaRPr>
          </a:p>
          <a:p>
            <a:endParaRPr kumimoji="1" lang="zh-CN" altLang="en-US" sz="1800" dirty="0">
              <a:latin typeface="Times" pitchFamily="2" charset="0"/>
            </a:endParaRPr>
          </a:p>
        </p:txBody>
      </p:sp>
      <p:sp>
        <p:nvSpPr>
          <p:cNvPr id="7" name="内容占位符 2">
            <a:extLst>
              <a:ext uri="{FF2B5EF4-FFF2-40B4-BE49-F238E27FC236}">
                <a16:creationId xmlns:a16="http://schemas.microsoft.com/office/drawing/2014/main" id="{EDF7E80C-6468-209B-36FE-609EC32D3A20}"/>
              </a:ext>
            </a:extLst>
          </p:cNvPr>
          <p:cNvSpPr txBox="1">
            <a:spLocks/>
          </p:cNvSpPr>
          <p:nvPr/>
        </p:nvSpPr>
        <p:spPr>
          <a:xfrm>
            <a:off x="5829996" y="5025388"/>
            <a:ext cx="4831080" cy="36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pitchFamily="2" charset="0"/>
              </a:rPr>
              <a:t>Jerry didn’t go to the bookstore.</a:t>
            </a:r>
          </a:p>
          <a:p>
            <a:endParaRPr kumimoji="1" lang="zh-CN" altLang="en-US" sz="1800" dirty="0">
              <a:latin typeface="Times" pitchFamily="2" charset="0"/>
            </a:endParaRPr>
          </a:p>
        </p:txBody>
      </p:sp>
      <p:sp>
        <p:nvSpPr>
          <p:cNvPr id="8" name="内容占位符 2">
            <a:extLst>
              <a:ext uri="{FF2B5EF4-FFF2-40B4-BE49-F238E27FC236}">
                <a16:creationId xmlns:a16="http://schemas.microsoft.com/office/drawing/2014/main" id="{89E01B1B-53C0-D935-F462-08B22BBFC3B5}"/>
              </a:ext>
            </a:extLst>
          </p:cNvPr>
          <p:cNvSpPr txBox="1">
            <a:spLocks/>
          </p:cNvSpPr>
          <p:nvPr/>
        </p:nvSpPr>
        <p:spPr>
          <a:xfrm>
            <a:off x="5829996" y="5537083"/>
            <a:ext cx="4831080" cy="3635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pitchFamily="2" charset="0"/>
              </a:rPr>
              <a:t>Jerry happily went to the bookstore with his friends.</a:t>
            </a:r>
          </a:p>
          <a:p>
            <a:endParaRPr kumimoji="1" lang="zh-CN" altLang="en-US" sz="1800" dirty="0">
              <a:latin typeface="Times" pitchFamily="2" charset="0"/>
            </a:endParaRPr>
          </a:p>
        </p:txBody>
      </p:sp>
      <p:sp>
        <p:nvSpPr>
          <p:cNvPr id="9" name="文本框 8">
            <a:extLst>
              <a:ext uri="{FF2B5EF4-FFF2-40B4-BE49-F238E27FC236}">
                <a16:creationId xmlns:a16="http://schemas.microsoft.com/office/drawing/2014/main" id="{79E09BB2-E95C-C74E-76E6-A4AFFFAED5A0}"/>
              </a:ext>
            </a:extLst>
          </p:cNvPr>
          <p:cNvSpPr txBox="1"/>
          <p:nvPr/>
        </p:nvSpPr>
        <p:spPr>
          <a:xfrm>
            <a:off x="838200" y="1928548"/>
            <a:ext cx="2154382" cy="369332"/>
          </a:xfrm>
          <a:prstGeom prst="rect">
            <a:avLst/>
          </a:prstGeom>
          <a:noFill/>
        </p:spPr>
        <p:txBody>
          <a:bodyPr wrap="square" rtlCol="0">
            <a:spAutoFit/>
          </a:bodyPr>
          <a:lstStyle/>
          <a:p>
            <a:r>
              <a:rPr kumimoji="1" lang="en-US" altLang="zh-CN" b="1" dirty="0">
                <a:solidFill>
                  <a:schemeClr val="accent1"/>
                </a:solidFill>
                <a:latin typeface="Times" pitchFamily="2" charset="0"/>
              </a:rPr>
              <a:t>Summarization:</a:t>
            </a:r>
            <a:endParaRPr kumimoji="1" lang="zh-CN" altLang="en-US" b="1" dirty="0">
              <a:solidFill>
                <a:schemeClr val="accent1"/>
              </a:solidFill>
              <a:latin typeface="Times" pitchFamily="2" charset="0"/>
            </a:endParaRPr>
          </a:p>
        </p:txBody>
      </p:sp>
      <p:sp>
        <p:nvSpPr>
          <p:cNvPr id="10" name="文本框 9">
            <a:extLst>
              <a:ext uri="{FF2B5EF4-FFF2-40B4-BE49-F238E27FC236}">
                <a16:creationId xmlns:a16="http://schemas.microsoft.com/office/drawing/2014/main" id="{05B0289C-84CB-47CF-6BD0-4BFC138E1028}"/>
              </a:ext>
            </a:extLst>
          </p:cNvPr>
          <p:cNvSpPr txBox="1"/>
          <p:nvPr/>
        </p:nvSpPr>
        <p:spPr>
          <a:xfrm>
            <a:off x="838200" y="4911624"/>
            <a:ext cx="2154382" cy="369332"/>
          </a:xfrm>
          <a:prstGeom prst="rect">
            <a:avLst/>
          </a:prstGeom>
          <a:noFill/>
        </p:spPr>
        <p:txBody>
          <a:bodyPr wrap="square" rtlCol="0">
            <a:spAutoFit/>
          </a:bodyPr>
          <a:lstStyle/>
          <a:p>
            <a:r>
              <a:rPr kumimoji="1" lang="en-US" altLang="zh-CN" b="1" dirty="0">
                <a:solidFill>
                  <a:schemeClr val="accent1"/>
                </a:solidFill>
                <a:latin typeface="Times" pitchFamily="2" charset="0"/>
              </a:rPr>
              <a:t>Translation:</a:t>
            </a:r>
            <a:endParaRPr kumimoji="1" lang="zh-CN" altLang="en-US" b="1" dirty="0">
              <a:solidFill>
                <a:schemeClr val="accent1"/>
              </a:solidFill>
              <a:latin typeface="Times" pitchFamily="2" charset="0"/>
            </a:endParaRPr>
          </a:p>
        </p:txBody>
      </p:sp>
      <p:sp>
        <p:nvSpPr>
          <p:cNvPr id="12" name="文本框 11">
            <a:extLst>
              <a:ext uri="{FF2B5EF4-FFF2-40B4-BE49-F238E27FC236}">
                <a16:creationId xmlns:a16="http://schemas.microsoft.com/office/drawing/2014/main" id="{05BC1710-A968-05D7-178F-BE22F3B16046}"/>
              </a:ext>
            </a:extLst>
          </p:cNvPr>
          <p:cNvSpPr txBox="1"/>
          <p:nvPr/>
        </p:nvSpPr>
        <p:spPr>
          <a:xfrm>
            <a:off x="10951416" y="2697926"/>
            <a:ext cx="1174100" cy="369332"/>
          </a:xfrm>
          <a:prstGeom prst="rect">
            <a:avLst/>
          </a:prstGeom>
          <a:noFill/>
          <a:ln>
            <a:solidFill>
              <a:schemeClr val="accent1"/>
            </a:solidFill>
          </a:ln>
        </p:spPr>
        <p:txBody>
          <a:bodyPr wrap="square">
            <a:spAutoFit/>
          </a:bodyPr>
          <a:lstStyle/>
          <a:p>
            <a:pPr algn="ctr"/>
            <a:r>
              <a:rPr kumimoji="1" lang="en-US" altLang="zh-CN" dirty="0">
                <a:latin typeface="Times" pitchFamily="2" charset="0"/>
              </a:rPr>
              <a:t>Intrinsic</a:t>
            </a:r>
            <a:endParaRPr lang="zh-CN" altLang="en-US" dirty="0"/>
          </a:p>
        </p:txBody>
      </p:sp>
      <p:sp>
        <p:nvSpPr>
          <p:cNvPr id="13" name="文本框 12">
            <a:extLst>
              <a:ext uri="{FF2B5EF4-FFF2-40B4-BE49-F238E27FC236}">
                <a16:creationId xmlns:a16="http://schemas.microsoft.com/office/drawing/2014/main" id="{CCFF27FA-8F2D-1240-F9A0-A25C87CE1522}"/>
              </a:ext>
            </a:extLst>
          </p:cNvPr>
          <p:cNvSpPr txBox="1"/>
          <p:nvPr/>
        </p:nvSpPr>
        <p:spPr>
          <a:xfrm>
            <a:off x="10951416" y="5070104"/>
            <a:ext cx="1174100" cy="369332"/>
          </a:xfrm>
          <a:prstGeom prst="rect">
            <a:avLst/>
          </a:prstGeom>
          <a:noFill/>
          <a:ln>
            <a:solidFill>
              <a:schemeClr val="accent1"/>
            </a:solidFill>
          </a:ln>
        </p:spPr>
        <p:txBody>
          <a:bodyPr wrap="square">
            <a:spAutoFit/>
          </a:bodyPr>
          <a:lstStyle/>
          <a:p>
            <a:pPr algn="ctr"/>
            <a:r>
              <a:rPr kumimoji="1" lang="en-US" altLang="zh-CN" dirty="0">
                <a:latin typeface="Times" pitchFamily="2" charset="0"/>
              </a:rPr>
              <a:t>Extrinsic</a:t>
            </a:r>
            <a:endParaRPr lang="zh-CN" altLang="en-US" dirty="0"/>
          </a:p>
        </p:txBody>
      </p:sp>
      <p:sp>
        <p:nvSpPr>
          <p:cNvPr id="14" name="文本框 13">
            <a:extLst>
              <a:ext uri="{FF2B5EF4-FFF2-40B4-BE49-F238E27FC236}">
                <a16:creationId xmlns:a16="http://schemas.microsoft.com/office/drawing/2014/main" id="{C78635E3-7D15-7648-1139-0F57341689DD}"/>
              </a:ext>
            </a:extLst>
          </p:cNvPr>
          <p:cNvSpPr txBox="1"/>
          <p:nvPr/>
        </p:nvSpPr>
        <p:spPr>
          <a:xfrm>
            <a:off x="7223070" y="1907285"/>
            <a:ext cx="2044931" cy="369332"/>
          </a:xfrm>
          <a:prstGeom prst="rect">
            <a:avLst/>
          </a:prstGeom>
          <a:noFill/>
        </p:spPr>
        <p:txBody>
          <a:bodyPr wrap="square" rtlCol="0">
            <a:spAutoFit/>
          </a:bodyPr>
          <a:lstStyle/>
          <a:p>
            <a:pPr algn="ctr"/>
            <a:r>
              <a:rPr kumimoji="1" lang="en-US" altLang="zh-CN" b="1" dirty="0">
                <a:latin typeface="Times" pitchFamily="2" charset="0"/>
              </a:rPr>
              <a:t>Generations</a:t>
            </a:r>
            <a:endParaRPr kumimoji="1" lang="zh-CN" altLang="en-US" b="1" dirty="0">
              <a:latin typeface="Times" pitchFamily="2" charset="0"/>
            </a:endParaRPr>
          </a:p>
        </p:txBody>
      </p:sp>
    </p:spTree>
    <p:extLst>
      <p:ext uri="{BB962C8B-B14F-4D97-AF65-F5344CB8AC3E}">
        <p14:creationId xmlns:p14="http://schemas.microsoft.com/office/powerpoint/2010/main" val="306731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A6D2B-1B45-42E0-2FD2-693F515EBFEA}"/>
              </a:ext>
            </a:extLst>
          </p:cNvPr>
          <p:cNvSpPr>
            <a:spLocks noGrp="1"/>
          </p:cNvSpPr>
          <p:nvPr>
            <p:ph type="title"/>
          </p:nvPr>
        </p:nvSpPr>
        <p:spPr>
          <a:xfrm>
            <a:off x="838200" y="365125"/>
            <a:ext cx="10515600" cy="1325563"/>
          </a:xfrm>
        </p:spPr>
        <p:txBody>
          <a:bodyPr/>
          <a:lstStyle/>
          <a:p>
            <a:r>
              <a:rPr kumimoji="1" lang="en-US" altLang="zh-CN" dirty="0">
                <a:latin typeface="Times" pitchFamily="2" charset="0"/>
              </a:rPr>
              <a:t>Quiz: Recognize of the types of hallucinations for each generation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DDD086C6-AF3B-A6D5-C10E-48CB4778690F}"/>
              </a:ext>
            </a:extLst>
          </p:cNvPr>
          <p:cNvSpPr>
            <a:spLocks noGrp="1"/>
          </p:cNvSpPr>
          <p:nvPr>
            <p:ph idx="1"/>
          </p:nvPr>
        </p:nvSpPr>
        <p:spPr>
          <a:xfrm>
            <a:off x="838200" y="2217865"/>
            <a:ext cx="4831080" cy="2097982"/>
          </a:xfrm>
        </p:spPr>
        <p:txBody>
          <a:bodyPr>
            <a:normAutofit/>
          </a:bodyPr>
          <a:lstStyle/>
          <a:p>
            <a:pPr marL="0" indent="0">
              <a:buNone/>
            </a:pPr>
            <a:r>
              <a:rPr lang="en-US" altLang="zh-CN" sz="1800" dirty="0">
                <a:effectLst/>
                <a:latin typeface="Times" pitchFamily="2" charset="0"/>
              </a:rPr>
              <a:t>The first vaccine for Ebola was approved by the FDA in 2019 in the US, five years after the initial outbreak in 2014. To produce the vaccine, scientists had to sequence the DNA of Ebola, then identify possible vaccines, and finally show successful clinical trials. Scientists say a vaccine for COVID-19 is unlikely to be ready this year, although clinical trials have already started. </a:t>
            </a:r>
            <a:endParaRPr lang="en-US" altLang="zh-CN" sz="1800" dirty="0">
              <a:latin typeface="Times" pitchFamily="2" charset="0"/>
            </a:endParaRPr>
          </a:p>
          <a:p>
            <a:endParaRPr kumimoji="1" lang="zh-CN" altLang="en-US" sz="1800" dirty="0">
              <a:latin typeface="Times" pitchFamily="2" charset="0"/>
            </a:endParaRPr>
          </a:p>
        </p:txBody>
      </p:sp>
      <p:sp>
        <p:nvSpPr>
          <p:cNvPr id="4" name="灯片编号占位符 3">
            <a:extLst>
              <a:ext uri="{FF2B5EF4-FFF2-40B4-BE49-F238E27FC236}">
                <a16:creationId xmlns:a16="http://schemas.microsoft.com/office/drawing/2014/main" id="{AEC432BF-F084-071B-BED0-9414820137F7}"/>
              </a:ext>
            </a:extLst>
          </p:cNvPr>
          <p:cNvSpPr>
            <a:spLocks noGrp="1"/>
          </p:cNvSpPr>
          <p:nvPr>
            <p:ph type="sldNum" sz="quarter" idx="12"/>
          </p:nvPr>
        </p:nvSpPr>
        <p:spPr/>
        <p:txBody>
          <a:bodyPr/>
          <a:lstStyle/>
          <a:p>
            <a:fld id="{BE0724ED-C68A-7D4E-A6B5-4159D51A1AB8}" type="slidenum">
              <a:rPr kumimoji="1" lang="zh-CN" altLang="en-US" smtClean="0"/>
              <a:t>15</a:t>
            </a:fld>
            <a:r>
              <a:rPr kumimoji="1" lang="en-US" altLang="zh-CN" dirty="0"/>
              <a:t>/30</a:t>
            </a:r>
            <a:endParaRPr kumimoji="1" lang="zh-CN" altLang="en-US" dirty="0"/>
          </a:p>
        </p:txBody>
      </p:sp>
      <p:sp>
        <p:nvSpPr>
          <p:cNvPr id="5" name="内容占位符 2">
            <a:extLst>
              <a:ext uri="{FF2B5EF4-FFF2-40B4-BE49-F238E27FC236}">
                <a16:creationId xmlns:a16="http://schemas.microsoft.com/office/drawing/2014/main" id="{8719895B-BC8D-6085-259F-3323EAAF6EB6}"/>
              </a:ext>
            </a:extLst>
          </p:cNvPr>
          <p:cNvSpPr txBox="1">
            <a:spLocks/>
          </p:cNvSpPr>
          <p:nvPr/>
        </p:nvSpPr>
        <p:spPr>
          <a:xfrm>
            <a:off x="5829996" y="2317617"/>
            <a:ext cx="4831080" cy="1905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pitchFamily="2" charset="0"/>
              </a:rPr>
              <a:t>The first Ebola vaccine was approved </a:t>
            </a:r>
            <a:r>
              <a:rPr lang="en-US" altLang="zh-CN" sz="1800" b="1" dirty="0">
                <a:solidFill>
                  <a:srgbClr val="FF0000"/>
                </a:solidFill>
                <a:latin typeface="Times" pitchFamily="2" charset="0"/>
              </a:rPr>
              <a:t>in 2021</a:t>
            </a:r>
            <a:r>
              <a:rPr lang="en-US" altLang="zh-CN" sz="1800" dirty="0">
                <a:latin typeface="Times" pitchFamily="2" charset="0"/>
              </a:rPr>
              <a:t>.</a:t>
            </a:r>
          </a:p>
          <a:p>
            <a:pPr marL="0" indent="0">
              <a:buFont typeface="Arial" panose="020B0604020202020204" pitchFamily="34" charset="0"/>
              <a:buNone/>
            </a:pPr>
            <a:endParaRPr lang="en-US" altLang="zh-CN" sz="1800" dirty="0">
              <a:latin typeface="Times" pitchFamily="2" charset="0"/>
            </a:endParaRPr>
          </a:p>
          <a:p>
            <a:r>
              <a:rPr lang="en-US" altLang="zh-CN" sz="1800" dirty="0">
                <a:solidFill>
                  <a:srgbClr val="FF0000"/>
                </a:solidFill>
                <a:latin typeface="Times" pitchFamily="2" charset="0"/>
              </a:rPr>
              <a:t>China</a:t>
            </a:r>
            <a:r>
              <a:rPr lang="en-US" altLang="zh-CN" sz="1800" dirty="0">
                <a:latin typeface="Times" pitchFamily="2" charset="0"/>
              </a:rPr>
              <a:t> has already started clinical trials of the COVID-19 vaccine. </a:t>
            </a:r>
          </a:p>
          <a:p>
            <a:endParaRPr kumimoji="1" lang="zh-CN" altLang="en-US" sz="1800" dirty="0">
              <a:latin typeface="Times" pitchFamily="2" charset="0"/>
            </a:endParaRPr>
          </a:p>
        </p:txBody>
      </p:sp>
      <p:sp>
        <p:nvSpPr>
          <p:cNvPr id="6" name="内容占位符 2">
            <a:extLst>
              <a:ext uri="{FF2B5EF4-FFF2-40B4-BE49-F238E27FC236}">
                <a16:creationId xmlns:a16="http://schemas.microsoft.com/office/drawing/2014/main" id="{C5CC9BE0-8549-7B3F-A9DB-97F6691D18B2}"/>
              </a:ext>
            </a:extLst>
          </p:cNvPr>
          <p:cNvSpPr txBox="1">
            <a:spLocks/>
          </p:cNvSpPr>
          <p:nvPr/>
        </p:nvSpPr>
        <p:spPr>
          <a:xfrm>
            <a:off x="838200" y="5239269"/>
            <a:ext cx="4831080" cy="36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latin typeface="Times" pitchFamily="2" charset="0"/>
              </a:rPr>
              <a:t>杰瑞星期四去了书店。</a:t>
            </a:r>
            <a:endParaRPr lang="en-US" altLang="zh-CN" sz="1800" dirty="0">
              <a:latin typeface="Times" pitchFamily="2" charset="0"/>
            </a:endParaRPr>
          </a:p>
          <a:p>
            <a:endParaRPr kumimoji="1" lang="zh-CN" altLang="en-US" sz="1800" dirty="0">
              <a:latin typeface="Times" pitchFamily="2" charset="0"/>
            </a:endParaRPr>
          </a:p>
        </p:txBody>
      </p:sp>
      <p:sp>
        <p:nvSpPr>
          <p:cNvPr id="7" name="内容占位符 2">
            <a:extLst>
              <a:ext uri="{FF2B5EF4-FFF2-40B4-BE49-F238E27FC236}">
                <a16:creationId xmlns:a16="http://schemas.microsoft.com/office/drawing/2014/main" id="{EDF7E80C-6468-209B-36FE-609EC32D3A20}"/>
              </a:ext>
            </a:extLst>
          </p:cNvPr>
          <p:cNvSpPr txBox="1">
            <a:spLocks/>
          </p:cNvSpPr>
          <p:nvPr/>
        </p:nvSpPr>
        <p:spPr>
          <a:xfrm>
            <a:off x="5829996" y="5025388"/>
            <a:ext cx="4831080" cy="36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pitchFamily="2" charset="0"/>
              </a:rPr>
              <a:t>Jerry </a:t>
            </a:r>
            <a:r>
              <a:rPr lang="en-US" altLang="zh-CN" sz="1800" dirty="0">
                <a:solidFill>
                  <a:srgbClr val="FF0000"/>
                </a:solidFill>
                <a:latin typeface="Times" pitchFamily="2" charset="0"/>
              </a:rPr>
              <a:t>didn’t</a:t>
            </a:r>
            <a:r>
              <a:rPr lang="en-US" altLang="zh-CN" sz="1800" dirty="0">
                <a:latin typeface="Times" pitchFamily="2" charset="0"/>
              </a:rPr>
              <a:t> go to the bookstore.</a:t>
            </a:r>
          </a:p>
          <a:p>
            <a:endParaRPr kumimoji="1" lang="zh-CN" altLang="en-US" sz="1800" dirty="0">
              <a:latin typeface="Times" pitchFamily="2" charset="0"/>
            </a:endParaRPr>
          </a:p>
        </p:txBody>
      </p:sp>
      <p:sp>
        <p:nvSpPr>
          <p:cNvPr id="8" name="内容占位符 2">
            <a:extLst>
              <a:ext uri="{FF2B5EF4-FFF2-40B4-BE49-F238E27FC236}">
                <a16:creationId xmlns:a16="http://schemas.microsoft.com/office/drawing/2014/main" id="{89E01B1B-53C0-D935-F462-08B22BBFC3B5}"/>
              </a:ext>
            </a:extLst>
          </p:cNvPr>
          <p:cNvSpPr txBox="1">
            <a:spLocks/>
          </p:cNvSpPr>
          <p:nvPr/>
        </p:nvSpPr>
        <p:spPr>
          <a:xfrm>
            <a:off x="5829996" y="5537083"/>
            <a:ext cx="4831080" cy="3635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pitchFamily="2" charset="0"/>
              </a:rPr>
              <a:t>Jerry </a:t>
            </a:r>
            <a:r>
              <a:rPr lang="en-US" altLang="zh-CN" sz="1800" dirty="0">
                <a:solidFill>
                  <a:srgbClr val="FF0000"/>
                </a:solidFill>
                <a:latin typeface="Times" pitchFamily="2" charset="0"/>
              </a:rPr>
              <a:t>happily</a:t>
            </a:r>
            <a:r>
              <a:rPr lang="en-US" altLang="zh-CN" sz="1800" dirty="0">
                <a:latin typeface="Times" pitchFamily="2" charset="0"/>
              </a:rPr>
              <a:t> went to the bookstore </a:t>
            </a:r>
            <a:r>
              <a:rPr lang="en-US" altLang="zh-CN" sz="1800" dirty="0">
                <a:solidFill>
                  <a:srgbClr val="FF0000"/>
                </a:solidFill>
                <a:latin typeface="Times" pitchFamily="2" charset="0"/>
              </a:rPr>
              <a:t>with his friends.</a:t>
            </a:r>
          </a:p>
          <a:p>
            <a:endParaRPr kumimoji="1" lang="zh-CN" altLang="en-US" sz="1800" dirty="0">
              <a:latin typeface="Times" pitchFamily="2" charset="0"/>
            </a:endParaRPr>
          </a:p>
        </p:txBody>
      </p:sp>
      <p:sp>
        <p:nvSpPr>
          <p:cNvPr id="9" name="文本框 8">
            <a:extLst>
              <a:ext uri="{FF2B5EF4-FFF2-40B4-BE49-F238E27FC236}">
                <a16:creationId xmlns:a16="http://schemas.microsoft.com/office/drawing/2014/main" id="{79E09BB2-E95C-C74E-76E6-A4AFFFAED5A0}"/>
              </a:ext>
            </a:extLst>
          </p:cNvPr>
          <p:cNvSpPr txBox="1"/>
          <p:nvPr/>
        </p:nvSpPr>
        <p:spPr>
          <a:xfrm>
            <a:off x="838200" y="1928548"/>
            <a:ext cx="2154382" cy="369332"/>
          </a:xfrm>
          <a:prstGeom prst="rect">
            <a:avLst/>
          </a:prstGeom>
          <a:noFill/>
        </p:spPr>
        <p:txBody>
          <a:bodyPr wrap="square" rtlCol="0">
            <a:spAutoFit/>
          </a:bodyPr>
          <a:lstStyle/>
          <a:p>
            <a:r>
              <a:rPr kumimoji="1" lang="en-US" altLang="zh-CN" b="1" dirty="0">
                <a:solidFill>
                  <a:schemeClr val="accent1"/>
                </a:solidFill>
                <a:latin typeface="Times" pitchFamily="2" charset="0"/>
              </a:rPr>
              <a:t>Summarization:</a:t>
            </a:r>
            <a:endParaRPr kumimoji="1" lang="zh-CN" altLang="en-US" b="1" dirty="0">
              <a:solidFill>
                <a:schemeClr val="accent1"/>
              </a:solidFill>
              <a:latin typeface="Times" pitchFamily="2" charset="0"/>
            </a:endParaRPr>
          </a:p>
        </p:txBody>
      </p:sp>
      <p:sp>
        <p:nvSpPr>
          <p:cNvPr id="10" name="文本框 9">
            <a:extLst>
              <a:ext uri="{FF2B5EF4-FFF2-40B4-BE49-F238E27FC236}">
                <a16:creationId xmlns:a16="http://schemas.microsoft.com/office/drawing/2014/main" id="{05B0289C-84CB-47CF-6BD0-4BFC138E1028}"/>
              </a:ext>
            </a:extLst>
          </p:cNvPr>
          <p:cNvSpPr txBox="1"/>
          <p:nvPr/>
        </p:nvSpPr>
        <p:spPr>
          <a:xfrm>
            <a:off x="838200" y="4911624"/>
            <a:ext cx="2154382" cy="369332"/>
          </a:xfrm>
          <a:prstGeom prst="rect">
            <a:avLst/>
          </a:prstGeom>
          <a:noFill/>
        </p:spPr>
        <p:txBody>
          <a:bodyPr wrap="square" rtlCol="0">
            <a:spAutoFit/>
          </a:bodyPr>
          <a:lstStyle/>
          <a:p>
            <a:r>
              <a:rPr kumimoji="1" lang="en-US" altLang="zh-CN" b="1" dirty="0">
                <a:solidFill>
                  <a:schemeClr val="accent1"/>
                </a:solidFill>
                <a:latin typeface="Times" pitchFamily="2" charset="0"/>
              </a:rPr>
              <a:t>Translation:</a:t>
            </a:r>
            <a:endParaRPr kumimoji="1" lang="zh-CN" altLang="en-US" b="1" dirty="0">
              <a:solidFill>
                <a:schemeClr val="accent1"/>
              </a:solidFill>
              <a:latin typeface="Times" pitchFamily="2" charset="0"/>
            </a:endParaRPr>
          </a:p>
        </p:txBody>
      </p:sp>
      <p:sp>
        <p:nvSpPr>
          <p:cNvPr id="12" name="文本框 11">
            <a:extLst>
              <a:ext uri="{FF2B5EF4-FFF2-40B4-BE49-F238E27FC236}">
                <a16:creationId xmlns:a16="http://schemas.microsoft.com/office/drawing/2014/main" id="{05BC1710-A968-05D7-178F-BE22F3B16046}"/>
              </a:ext>
            </a:extLst>
          </p:cNvPr>
          <p:cNvSpPr txBox="1"/>
          <p:nvPr/>
        </p:nvSpPr>
        <p:spPr>
          <a:xfrm>
            <a:off x="10951416" y="2697926"/>
            <a:ext cx="1174100" cy="369332"/>
          </a:xfrm>
          <a:prstGeom prst="rect">
            <a:avLst/>
          </a:prstGeom>
          <a:noFill/>
          <a:ln>
            <a:solidFill>
              <a:schemeClr val="accent1"/>
            </a:solidFill>
          </a:ln>
        </p:spPr>
        <p:txBody>
          <a:bodyPr wrap="square">
            <a:spAutoFit/>
          </a:bodyPr>
          <a:lstStyle/>
          <a:p>
            <a:pPr algn="ctr"/>
            <a:r>
              <a:rPr kumimoji="1" lang="en-US" altLang="zh-CN" dirty="0">
                <a:latin typeface="Times" pitchFamily="2" charset="0"/>
              </a:rPr>
              <a:t>Intrinsic</a:t>
            </a:r>
            <a:endParaRPr lang="zh-CN" altLang="en-US" dirty="0"/>
          </a:p>
        </p:txBody>
      </p:sp>
      <p:sp>
        <p:nvSpPr>
          <p:cNvPr id="13" name="文本框 12">
            <a:extLst>
              <a:ext uri="{FF2B5EF4-FFF2-40B4-BE49-F238E27FC236}">
                <a16:creationId xmlns:a16="http://schemas.microsoft.com/office/drawing/2014/main" id="{CCFF27FA-8F2D-1240-F9A0-A25C87CE1522}"/>
              </a:ext>
            </a:extLst>
          </p:cNvPr>
          <p:cNvSpPr txBox="1"/>
          <p:nvPr/>
        </p:nvSpPr>
        <p:spPr>
          <a:xfrm>
            <a:off x="10951416" y="5070104"/>
            <a:ext cx="1174100" cy="369332"/>
          </a:xfrm>
          <a:prstGeom prst="rect">
            <a:avLst/>
          </a:prstGeom>
          <a:noFill/>
          <a:ln>
            <a:solidFill>
              <a:schemeClr val="accent1"/>
            </a:solidFill>
          </a:ln>
        </p:spPr>
        <p:txBody>
          <a:bodyPr wrap="square">
            <a:spAutoFit/>
          </a:bodyPr>
          <a:lstStyle/>
          <a:p>
            <a:pPr algn="ctr"/>
            <a:r>
              <a:rPr kumimoji="1" lang="en-US" altLang="zh-CN" dirty="0">
                <a:latin typeface="Times" pitchFamily="2" charset="0"/>
              </a:rPr>
              <a:t>Extrinsic</a:t>
            </a:r>
            <a:endParaRPr lang="zh-CN" altLang="en-US" dirty="0"/>
          </a:p>
        </p:txBody>
      </p:sp>
      <p:sp>
        <p:nvSpPr>
          <p:cNvPr id="14" name="文本框 13">
            <a:extLst>
              <a:ext uri="{FF2B5EF4-FFF2-40B4-BE49-F238E27FC236}">
                <a16:creationId xmlns:a16="http://schemas.microsoft.com/office/drawing/2014/main" id="{C78635E3-7D15-7648-1139-0F57341689DD}"/>
              </a:ext>
            </a:extLst>
          </p:cNvPr>
          <p:cNvSpPr txBox="1"/>
          <p:nvPr/>
        </p:nvSpPr>
        <p:spPr>
          <a:xfrm>
            <a:off x="7223070" y="1907285"/>
            <a:ext cx="2044931" cy="369332"/>
          </a:xfrm>
          <a:prstGeom prst="rect">
            <a:avLst/>
          </a:prstGeom>
          <a:noFill/>
        </p:spPr>
        <p:txBody>
          <a:bodyPr wrap="square" rtlCol="0">
            <a:spAutoFit/>
          </a:bodyPr>
          <a:lstStyle/>
          <a:p>
            <a:pPr algn="ctr"/>
            <a:r>
              <a:rPr kumimoji="1" lang="en-US" altLang="zh-CN" b="1" dirty="0">
                <a:latin typeface="Times" pitchFamily="2" charset="0"/>
              </a:rPr>
              <a:t>Generations</a:t>
            </a:r>
            <a:endParaRPr kumimoji="1" lang="zh-CN" altLang="en-US" b="1" dirty="0">
              <a:latin typeface="Times" pitchFamily="2" charset="0"/>
            </a:endParaRPr>
          </a:p>
        </p:txBody>
      </p:sp>
      <p:cxnSp>
        <p:nvCxnSpPr>
          <p:cNvPr id="16" name="直线箭头连接符 15">
            <a:extLst>
              <a:ext uri="{FF2B5EF4-FFF2-40B4-BE49-F238E27FC236}">
                <a16:creationId xmlns:a16="http://schemas.microsoft.com/office/drawing/2014/main" id="{FF4A9B34-8A78-C397-FC0E-E799F60D3C34}"/>
              </a:ext>
            </a:extLst>
          </p:cNvPr>
          <p:cNvCxnSpPr>
            <a:endCxn id="12" idx="1"/>
          </p:cNvCxnSpPr>
          <p:nvPr/>
        </p:nvCxnSpPr>
        <p:spPr>
          <a:xfrm>
            <a:off x="10041775" y="2477193"/>
            <a:ext cx="909641" cy="4053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EA5D32CA-E912-540F-C967-487A7F4935F1}"/>
              </a:ext>
            </a:extLst>
          </p:cNvPr>
          <p:cNvCxnSpPr>
            <a:cxnSpLocks/>
            <a:endCxn id="13" idx="1"/>
          </p:cNvCxnSpPr>
          <p:nvPr/>
        </p:nvCxnSpPr>
        <p:spPr>
          <a:xfrm>
            <a:off x="10041775" y="3349525"/>
            <a:ext cx="909641" cy="19052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B6A6B3DD-C00E-6019-A547-2A9AAD86EDF7}"/>
              </a:ext>
            </a:extLst>
          </p:cNvPr>
          <p:cNvCxnSpPr>
            <a:endCxn id="12" idx="1"/>
          </p:cNvCxnSpPr>
          <p:nvPr/>
        </p:nvCxnSpPr>
        <p:spPr>
          <a:xfrm flipV="1">
            <a:off x="8828116" y="2882592"/>
            <a:ext cx="2123300" cy="2187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A2DEF495-D29A-65B0-DF0C-0AFDEA918F25}"/>
              </a:ext>
            </a:extLst>
          </p:cNvPr>
          <p:cNvCxnSpPr>
            <a:endCxn id="13" idx="1"/>
          </p:cNvCxnSpPr>
          <p:nvPr/>
        </p:nvCxnSpPr>
        <p:spPr>
          <a:xfrm flipV="1">
            <a:off x="10002216" y="5254770"/>
            <a:ext cx="949200" cy="3480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8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8706-DB34-F0FE-941C-219AEDDBDBC4}"/>
              </a:ext>
            </a:extLst>
          </p:cNvPr>
          <p:cNvSpPr>
            <a:spLocks noGrp="1"/>
          </p:cNvSpPr>
          <p:nvPr>
            <p:ph type="title"/>
          </p:nvPr>
        </p:nvSpPr>
        <p:spPr/>
        <p:txBody>
          <a:bodyPr/>
          <a:lstStyle/>
          <a:p>
            <a:r>
              <a:rPr kumimoji="1" lang="en-US" altLang="zh-CN" dirty="0">
                <a:latin typeface="Times" pitchFamily="2" charset="0"/>
              </a:rPr>
              <a:t>Contributors to hallucination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45C7586-17CC-74B2-EBE4-1275F6A9A43E}"/>
              </a:ext>
            </a:extLst>
          </p:cNvPr>
          <p:cNvSpPr>
            <a:spLocks noGrp="1"/>
          </p:cNvSpPr>
          <p:nvPr>
            <p:ph idx="1"/>
          </p:nvPr>
        </p:nvSpPr>
        <p:spPr/>
        <p:txBody>
          <a:bodyPr/>
          <a:lstStyle/>
          <a:p>
            <a:r>
              <a:rPr kumimoji="1" lang="en-US" altLang="zh-CN" dirty="0">
                <a:latin typeface="Times" pitchFamily="2" charset="0"/>
              </a:rPr>
              <a:t>Hallucination from Data</a:t>
            </a:r>
          </a:p>
          <a:p>
            <a:endParaRPr kumimoji="1" lang="en-US" altLang="zh-CN" dirty="0">
              <a:latin typeface="Times" pitchFamily="2" charset="0"/>
            </a:endParaRPr>
          </a:p>
          <a:p>
            <a:r>
              <a:rPr kumimoji="1" lang="en-US" altLang="zh-CN" dirty="0">
                <a:latin typeface="Times" pitchFamily="2" charset="0"/>
              </a:rPr>
              <a:t>Hallucination from Training and Inference</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F90AA466-5DAC-D924-5258-7EED92C7F75E}"/>
              </a:ext>
            </a:extLst>
          </p:cNvPr>
          <p:cNvSpPr>
            <a:spLocks noGrp="1"/>
          </p:cNvSpPr>
          <p:nvPr>
            <p:ph type="sldNum" sz="quarter" idx="12"/>
          </p:nvPr>
        </p:nvSpPr>
        <p:spPr/>
        <p:txBody>
          <a:bodyPr/>
          <a:lstStyle/>
          <a:p>
            <a:fld id="{BE0724ED-C68A-7D4E-A6B5-4159D51A1AB8}" type="slidenum">
              <a:rPr kumimoji="1" lang="zh-CN" altLang="en-US" smtClean="0"/>
              <a:t>16</a:t>
            </a:fld>
            <a:r>
              <a:rPr kumimoji="1" lang="en-US" altLang="zh-CN" dirty="0"/>
              <a:t>/30</a:t>
            </a:r>
            <a:endParaRPr kumimoji="1" lang="zh-CN" altLang="en-US" dirty="0"/>
          </a:p>
        </p:txBody>
      </p:sp>
    </p:spTree>
    <p:extLst>
      <p:ext uri="{BB962C8B-B14F-4D97-AF65-F5344CB8AC3E}">
        <p14:creationId xmlns:p14="http://schemas.microsoft.com/office/powerpoint/2010/main" val="280058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8706-DB34-F0FE-941C-219AEDDBDBC4}"/>
              </a:ext>
            </a:extLst>
          </p:cNvPr>
          <p:cNvSpPr>
            <a:spLocks noGrp="1"/>
          </p:cNvSpPr>
          <p:nvPr>
            <p:ph type="title"/>
          </p:nvPr>
        </p:nvSpPr>
        <p:spPr/>
        <p:txBody>
          <a:bodyPr/>
          <a:lstStyle/>
          <a:p>
            <a:r>
              <a:rPr kumimoji="1" lang="en-US" altLang="zh-CN" dirty="0">
                <a:latin typeface="Times" pitchFamily="2" charset="0"/>
              </a:rPr>
              <a:t>Contributors to hallucination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45C7586-17CC-74B2-EBE4-1275F6A9A43E}"/>
              </a:ext>
            </a:extLst>
          </p:cNvPr>
          <p:cNvSpPr>
            <a:spLocks noGrp="1"/>
          </p:cNvSpPr>
          <p:nvPr>
            <p:ph idx="1"/>
          </p:nvPr>
        </p:nvSpPr>
        <p:spPr/>
        <p:txBody>
          <a:bodyPr/>
          <a:lstStyle/>
          <a:p>
            <a:pPr marL="0" indent="0">
              <a:buNone/>
            </a:pPr>
            <a:r>
              <a:rPr kumimoji="1" lang="en-US" altLang="zh-CN" b="1" dirty="0">
                <a:solidFill>
                  <a:schemeClr val="accent1"/>
                </a:solidFill>
                <a:latin typeface="Times" pitchFamily="2" charset="0"/>
              </a:rPr>
              <a:t>Hallucination from Data</a:t>
            </a:r>
          </a:p>
          <a:p>
            <a:r>
              <a:rPr kumimoji="1" lang="en-US" altLang="zh-CN" b="1" dirty="0">
                <a:latin typeface="Times" pitchFamily="2" charset="0"/>
              </a:rPr>
              <a:t>Mismatch</a:t>
            </a:r>
            <a:r>
              <a:rPr kumimoji="1" lang="en-US" altLang="zh-CN" dirty="0">
                <a:latin typeface="Times" pitchFamily="2" charset="0"/>
              </a:rPr>
              <a:t> between source and target caused by heuristic data collection</a:t>
            </a:r>
          </a:p>
          <a:p>
            <a:endParaRPr kumimoji="1" lang="en-US" altLang="zh-CN" dirty="0">
              <a:latin typeface="Times" pitchFamily="2" charset="0"/>
            </a:endParaRPr>
          </a:p>
          <a:p>
            <a:r>
              <a:rPr kumimoji="1" lang="en-US" altLang="zh-CN" b="1" dirty="0">
                <a:latin typeface="Times" pitchFamily="2" charset="0"/>
              </a:rPr>
              <a:t>Duplicates</a:t>
            </a:r>
            <a:r>
              <a:rPr kumimoji="1" lang="en-US" altLang="zh-CN" dirty="0">
                <a:latin typeface="Times" pitchFamily="2" charset="0"/>
              </a:rPr>
              <a:t> from the dataset are not properly filtered out</a:t>
            </a:r>
          </a:p>
          <a:p>
            <a:endParaRPr kumimoji="1" lang="en-US" altLang="zh-CN" dirty="0">
              <a:latin typeface="Times" pitchFamily="2" charset="0"/>
            </a:endParaRPr>
          </a:p>
          <a:p>
            <a:endParaRPr kumimoji="1" lang="en-US" altLang="zh-CN" dirty="0">
              <a:latin typeface="Times" pitchFamily="2" charset="0"/>
            </a:endParaRPr>
          </a:p>
          <a:p>
            <a:r>
              <a:rPr kumimoji="1" lang="en-US" altLang="zh-CN" b="1" dirty="0">
                <a:latin typeface="Times" pitchFamily="2" charset="0"/>
              </a:rPr>
              <a:t>Inevitable</a:t>
            </a:r>
            <a:r>
              <a:rPr kumimoji="1" lang="en-US" altLang="zh-CN" dirty="0">
                <a:latin typeface="Times" pitchFamily="2" charset="0"/>
              </a:rPr>
              <a:t> extrinsic hallucinations for open-domain dialogue systems</a:t>
            </a:r>
          </a:p>
          <a:p>
            <a:pPr lvl="1"/>
            <a:endParaRPr kumimoji="1" lang="en-US" altLang="zh-CN" dirty="0">
              <a:latin typeface="Times" pitchFamily="2" charset="0"/>
            </a:endParaRPr>
          </a:p>
        </p:txBody>
      </p:sp>
      <p:sp>
        <p:nvSpPr>
          <p:cNvPr id="4" name="灯片编号占位符 3">
            <a:extLst>
              <a:ext uri="{FF2B5EF4-FFF2-40B4-BE49-F238E27FC236}">
                <a16:creationId xmlns:a16="http://schemas.microsoft.com/office/drawing/2014/main" id="{F90AA466-5DAC-D924-5258-7EED92C7F75E}"/>
              </a:ext>
            </a:extLst>
          </p:cNvPr>
          <p:cNvSpPr>
            <a:spLocks noGrp="1"/>
          </p:cNvSpPr>
          <p:nvPr>
            <p:ph type="sldNum" sz="quarter" idx="12"/>
          </p:nvPr>
        </p:nvSpPr>
        <p:spPr/>
        <p:txBody>
          <a:bodyPr/>
          <a:lstStyle/>
          <a:p>
            <a:fld id="{BE0724ED-C68A-7D4E-A6B5-4159D51A1AB8}" type="slidenum">
              <a:rPr kumimoji="1" lang="zh-CN" altLang="en-US" smtClean="0"/>
              <a:t>17</a:t>
            </a:fld>
            <a:r>
              <a:rPr kumimoji="1" lang="en-US" altLang="zh-CN" dirty="0"/>
              <a:t>/30</a:t>
            </a:r>
            <a:endParaRPr kumimoji="1" lang="zh-CN" altLang="en-US" dirty="0"/>
          </a:p>
        </p:txBody>
      </p:sp>
      <p:sp>
        <p:nvSpPr>
          <p:cNvPr id="5" name="文本框 4">
            <a:extLst>
              <a:ext uri="{FF2B5EF4-FFF2-40B4-BE49-F238E27FC236}">
                <a16:creationId xmlns:a16="http://schemas.microsoft.com/office/drawing/2014/main" id="{A0F997A3-C643-CCB2-CCCE-5AF705B5E240}"/>
              </a:ext>
            </a:extLst>
          </p:cNvPr>
          <p:cNvSpPr txBox="1"/>
          <p:nvPr/>
        </p:nvSpPr>
        <p:spPr>
          <a:xfrm>
            <a:off x="1102339" y="3228945"/>
            <a:ext cx="10251461" cy="400110"/>
          </a:xfrm>
          <a:prstGeom prst="rect">
            <a:avLst/>
          </a:prstGeom>
          <a:noFill/>
          <a:ln>
            <a:solidFill>
              <a:schemeClr val="bg1">
                <a:lumMod val="50000"/>
              </a:schemeClr>
            </a:solidFill>
          </a:ln>
        </p:spPr>
        <p:txBody>
          <a:bodyPr wrap="none" rtlCol="0">
            <a:spAutoFit/>
          </a:bodyPr>
          <a:lstStyle/>
          <a:p>
            <a:r>
              <a:rPr kumimoji="1" lang="en-US" altLang="zh-CN" sz="2000" b="1" i="1" dirty="0">
                <a:latin typeface="Calibri" panose="020F0502020204030204" pitchFamily="34" charset="0"/>
                <a:ea typeface="KaiTi" panose="02010609060101010101" pitchFamily="49" charset="-122"/>
                <a:cs typeface="Calibri" panose="020F0502020204030204" pitchFamily="34" charset="0"/>
              </a:rPr>
              <a:t>WIKIBIO</a:t>
            </a:r>
            <a:r>
              <a:rPr kumimoji="1" lang="en-US" altLang="zh-CN" sz="2000" dirty="0">
                <a:latin typeface="Calibri" panose="020F0502020204030204" pitchFamily="34" charset="0"/>
                <a:ea typeface="KaiTi" panose="02010609060101010101" pitchFamily="49" charset="-122"/>
                <a:cs typeface="Calibri" panose="020F0502020204030204" pitchFamily="34" charset="0"/>
              </a:rPr>
              <a:t>: 62% of the targets have additional information not stated in the corresponding sources</a:t>
            </a:r>
            <a:endParaRPr kumimoji="1" lang="zh-CN" altLang="en-US" sz="2000" dirty="0">
              <a:latin typeface="Calibri" panose="020F0502020204030204" pitchFamily="34" charset="0"/>
              <a:ea typeface="KaiTi" panose="02010609060101010101" pitchFamily="49" charset="-122"/>
              <a:cs typeface="Calibri" panose="020F0502020204030204" pitchFamily="34" charset="0"/>
            </a:endParaRPr>
          </a:p>
        </p:txBody>
      </p:sp>
      <p:sp>
        <p:nvSpPr>
          <p:cNvPr id="6" name="文本框 5">
            <a:extLst>
              <a:ext uri="{FF2B5EF4-FFF2-40B4-BE49-F238E27FC236}">
                <a16:creationId xmlns:a16="http://schemas.microsoft.com/office/drawing/2014/main" id="{5D6D6F0D-A8C8-39DA-8FB8-8C8B724A6619}"/>
              </a:ext>
            </a:extLst>
          </p:cNvPr>
          <p:cNvSpPr txBox="1"/>
          <p:nvPr/>
        </p:nvSpPr>
        <p:spPr>
          <a:xfrm>
            <a:off x="1102339" y="4336093"/>
            <a:ext cx="10251461" cy="707886"/>
          </a:xfrm>
          <a:prstGeom prst="rect">
            <a:avLst/>
          </a:prstGeom>
          <a:noFill/>
          <a:ln>
            <a:solidFill>
              <a:schemeClr val="bg1">
                <a:lumMod val="50000"/>
              </a:schemeClr>
            </a:solidFill>
          </a:ln>
        </p:spPr>
        <p:txBody>
          <a:bodyPr wrap="square" rtlCol="0">
            <a:spAutoFit/>
          </a:bodyPr>
          <a:lstStyle/>
          <a:p>
            <a:r>
              <a:rPr lang="en-US" altLang="zh-CN" sz="2000" dirty="0">
                <a:latin typeface="Calibri" panose="020F0502020204030204" pitchFamily="34" charset="0"/>
                <a:cs typeface="Calibri" panose="020F0502020204030204" pitchFamily="34" charset="0"/>
              </a:rPr>
              <a:t>”D</a:t>
            </a:r>
            <a:r>
              <a:rPr lang="en-US" altLang="zh-CN" sz="2000" dirty="0">
                <a:effectLst/>
                <a:latin typeface="Calibri" panose="020F0502020204030204" pitchFamily="34" charset="0"/>
                <a:cs typeface="Calibri" panose="020F0502020204030204" pitchFamily="34" charset="0"/>
              </a:rPr>
              <a:t>uplicated examples from the pretraining corpus bias the model to favor generating repeats of the memorized phrases from the duplicated examples. “</a:t>
            </a:r>
          </a:p>
        </p:txBody>
      </p:sp>
      <p:sp>
        <p:nvSpPr>
          <p:cNvPr id="7" name="文本框 6">
            <a:extLst>
              <a:ext uri="{FF2B5EF4-FFF2-40B4-BE49-F238E27FC236}">
                <a16:creationId xmlns:a16="http://schemas.microsoft.com/office/drawing/2014/main" id="{E52B0813-C50F-A5C0-68CB-C234A364A1D5}"/>
              </a:ext>
            </a:extLst>
          </p:cNvPr>
          <p:cNvSpPr txBox="1"/>
          <p:nvPr/>
        </p:nvSpPr>
        <p:spPr>
          <a:xfrm>
            <a:off x="1102339" y="5866547"/>
            <a:ext cx="2781146" cy="400110"/>
          </a:xfrm>
          <a:prstGeom prst="rect">
            <a:avLst/>
          </a:prstGeom>
          <a:noFill/>
          <a:ln>
            <a:solidFill>
              <a:schemeClr val="bg1">
                <a:lumMod val="50000"/>
              </a:schemeClr>
            </a:solidFill>
          </a:ln>
        </p:spPr>
        <p:txBody>
          <a:bodyPr wrap="none" rtlCol="0">
            <a:spAutoFit/>
          </a:bodyPr>
          <a:lstStyle/>
          <a:p>
            <a:r>
              <a:rPr kumimoji="1" lang="en-US" altLang="zh-CN" sz="2000" dirty="0">
                <a:latin typeface="Calibri" panose="020F0502020204030204" pitchFamily="34" charset="0"/>
                <a:ea typeface="KaiTi" panose="02010609060101010101" pitchFamily="49" charset="-122"/>
                <a:cs typeface="Calibri" panose="020F0502020204030204" pitchFamily="34" charset="0"/>
              </a:rPr>
              <a:t>Diversity &amp; engagingness</a:t>
            </a:r>
            <a:endParaRPr kumimoji="1" lang="zh-CN" altLang="en-US" sz="2000" dirty="0">
              <a:latin typeface="Calibri" panose="020F0502020204030204" pitchFamily="34" charset="0"/>
              <a:ea typeface="KaiTi"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86527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8706-DB34-F0FE-941C-219AEDDBDBC4}"/>
              </a:ext>
            </a:extLst>
          </p:cNvPr>
          <p:cNvSpPr>
            <a:spLocks noGrp="1"/>
          </p:cNvSpPr>
          <p:nvPr>
            <p:ph type="title"/>
          </p:nvPr>
        </p:nvSpPr>
        <p:spPr/>
        <p:txBody>
          <a:bodyPr/>
          <a:lstStyle/>
          <a:p>
            <a:r>
              <a:rPr kumimoji="1" lang="en-US" altLang="zh-CN" dirty="0">
                <a:latin typeface="Times" pitchFamily="2" charset="0"/>
              </a:rPr>
              <a:t>Contributors to hallucination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45C7586-17CC-74B2-EBE4-1275F6A9A43E}"/>
              </a:ext>
            </a:extLst>
          </p:cNvPr>
          <p:cNvSpPr>
            <a:spLocks noGrp="1"/>
          </p:cNvSpPr>
          <p:nvPr>
            <p:ph idx="1"/>
          </p:nvPr>
        </p:nvSpPr>
        <p:spPr/>
        <p:txBody>
          <a:bodyPr>
            <a:normAutofit fontScale="92500" lnSpcReduction="10000"/>
          </a:bodyPr>
          <a:lstStyle/>
          <a:p>
            <a:pPr marL="0" indent="0">
              <a:buNone/>
            </a:pPr>
            <a:r>
              <a:rPr kumimoji="1" lang="en-US" altLang="zh-CN" b="1" dirty="0">
                <a:solidFill>
                  <a:schemeClr val="accent1"/>
                </a:solidFill>
                <a:latin typeface="Times" pitchFamily="2" charset="0"/>
              </a:rPr>
              <a:t>Hallucination from Training and Inference</a:t>
            </a:r>
          </a:p>
          <a:p>
            <a:r>
              <a:rPr kumimoji="1" lang="en-US" altLang="zh-CN" b="1" dirty="0">
                <a:latin typeface="Times" pitchFamily="2" charset="0"/>
              </a:rPr>
              <a:t>Imperfect Representation Learning</a:t>
            </a:r>
          </a:p>
          <a:p>
            <a:pPr lvl="1"/>
            <a:r>
              <a:rPr lang="en-US" altLang="zh-CN" sz="2400" dirty="0">
                <a:effectLst/>
                <a:latin typeface="Calibri" panose="020F0502020204030204" pitchFamily="34" charset="0"/>
                <a:cs typeface="Calibri" panose="020F0502020204030204" pitchFamily="34" charset="0"/>
              </a:rPr>
              <a:t>An encoder with a defective comprehension ability </a:t>
            </a:r>
            <a:endParaRPr kumimoji="1" lang="en-US" altLang="zh-CN" dirty="0">
              <a:latin typeface="Calibri" panose="020F0502020204030204" pitchFamily="34" charset="0"/>
              <a:cs typeface="Calibri" panose="020F0502020204030204" pitchFamily="34" charset="0"/>
            </a:endParaRPr>
          </a:p>
          <a:p>
            <a:r>
              <a:rPr kumimoji="1" lang="en-US" altLang="zh-CN" b="1" dirty="0">
                <a:latin typeface="Times" pitchFamily="2" charset="0"/>
              </a:rPr>
              <a:t>Erroneous Decoding</a:t>
            </a:r>
          </a:p>
          <a:p>
            <a:pPr lvl="1"/>
            <a:r>
              <a:rPr kumimoji="1" lang="en-US" altLang="zh-CN" dirty="0">
                <a:latin typeface="Calibri" panose="020F0502020204030204" pitchFamily="34" charset="0"/>
                <a:cs typeface="Calibri" panose="020F0502020204030204" pitchFamily="34" charset="0"/>
              </a:rPr>
              <a:t>The decoder attend to the wrong of the encoded input source</a:t>
            </a:r>
          </a:p>
          <a:p>
            <a:pPr lvl="1"/>
            <a:r>
              <a:rPr kumimoji="1" lang="en-US" altLang="zh-CN" dirty="0">
                <a:latin typeface="Calibri" panose="020F0502020204030204" pitchFamily="34" charset="0"/>
                <a:cs typeface="Calibri" panose="020F0502020204030204" pitchFamily="34" charset="0"/>
              </a:rPr>
              <a:t>The sampling-based decoding strategy with “randomness”</a:t>
            </a:r>
          </a:p>
          <a:p>
            <a:r>
              <a:rPr kumimoji="1" lang="en-US" altLang="zh-CN" b="1" dirty="0">
                <a:latin typeface="Times" pitchFamily="2" charset="0"/>
              </a:rPr>
              <a:t>Exposure Bias</a:t>
            </a:r>
          </a:p>
          <a:p>
            <a:pPr lvl="1"/>
            <a:r>
              <a:rPr kumimoji="1" lang="en-US" altLang="zh-CN" dirty="0">
                <a:latin typeface="Calibri" panose="020F0502020204030204" pitchFamily="34" charset="0"/>
                <a:cs typeface="Calibri" panose="020F0502020204030204" pitchFamily="34" charset="0"/>
              </a:rPr>
              <a:t>Increasingly erroneous generation especially when the target gets longer</a:t>
            </a:r>
          </a:p>
          <a:p>
            <a:r>
              <a:rPr kumimoji="1" lang="en-US" altLang="zh-CN" b="1" dirty="0">
                <a:latin typeface="Times" pitchFamily="2" charset="0"/>
              </a:rPr>
              <a:t>Parametric Knowledge Bias</a:t>
            </a:r>
          </a:p>
          <a:p>
            <a:pPr lvl="1"/>
            <a:r>
              <a:rPr lang="en-US" altLang="zh-CN" dirty="0">
                <a:effectLst/>
                <a:latin typeface="Calibri" panose="020F0502020204030204" pitchFamily="34" charset="0"/>
                <a:cs typeface="Calibri" panose="020F0502020204030204" pitchFamily="34" charset="0"/>
              </a:rPr>
              <a:t>models that favor generating output with their parametric knowledge instead of the information from the input source</a:t>
            </a:r>
            <a:endParaRPr kumimoji="1" lang="en-US" altLang="zh-CN" sz="3200" dirty="0">
              <a:latin typeface="Calibri" panose="020F0502020204030204" pitchFamily="34" charset="0"/>
              <a:cs typeface="Calibri" panose="020F0502020204030204" pitchFamily="34" charset="0"/>
            </a:endParaRPr>
          </a:p>
          <a:p>
            <a:endParaRPr kumimoji="1" lang="en-US" altLang="zh-CN"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F90AA466-5DAC-D924-5258-7EED92C7F75E}"/>
              </a:ext>
            </a:extLst>
          </p:cNvPr>
          <p:cNvSpPr>
            <a:spLocks noGrp="1"/>
          </p:cNvSpPr>
          <p:nvPr>
            <p:ph type="sldNum" sz="quarter" idx="12"/>
          </p:nvPr>
        </p:nvSpPr>
        <p:spPr/>
        <p:txBody>
          <a:bodyPr/>
          <a:lstStyle/>
          <a:p>
            <a:fld id="{BE0724ED-C68A-7D4E-A6B5-4159D51A1AB8}" type="slidenum">
              <a:rPr kumimoji="1" lang="zh-CN" altLang="en-US" smtClean="0"/>
              <a:t>18</a:t>
            </a:fld>
            <a:r>
              <a:rPr kumimoji="1" lang="en-US" altLang="zh-CN" dirty="0"/>
              <a:t>/30</a:t>
            </a:r>
            <a:endParaRPr kumimoji="1" lang="zh-CN" altLang="en-US" dirty="0"/>
          </a:p>
        </p:txBody>
      </p:sp>
    </p:spTree>
    <p:extLst>
      <p:ext uri="{BB962C8B-B14F-4D97-AF65-F5344CB8AC3E}">
        <p14:creationId xmlns:p14="http://schemas.microsoft.com/office/powerpoint/2010/main" val="268761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r>
              <a:rPr kumimoji="1" lang="en-US" altLang="zh-CN" dirty="0">
                <a:latin typeface="Times" pitchFamily="2" charset="0"/>
              </a:rPr>
              <a:t>Statistical Metric</a:t>
            </a:r>
          </a:p>
          <a:p>
            <a:r>
              <a:rPr kumimoji="1" lang="en-US" altLang="zh-CN" dirty="0">
                <a:latin typeface="Times" pitchFamily="2" charset="0"/>
              </a:rPr>
              <a:t>Model-based Metric</a:t>
            </a:r>
          </a:p>
          <a:p>
            <a:r>
              <a:rPr kumimoji="1" lang="en-US" altLang="zh-CN" dirty="0">
                <a:latin typeface="Times" pitchFamily="2" charset="0"/>
              </a:rPr>
              <a:t>Human Evaluation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19</a:t>
            </a:fld>
            <a:r>
              <a:rPr kumimoji="1" lang="en-US" altLang="zh-CN" dirty="0"/>
              <a:t>/30</a:t>
            </a:r>
            <a:endParaRPr kumimoji="1" lang="zh-CN" altLang="en-US" dirty="0"/>
          </a:p>
        </p:txBody>
      </p:sp>
    </p:spTree>
    <p:extLst>
      <p:ext uri="{BB962C8B-B14F-4D97-AF65-F5344CB8AC3E}">
        <p14:creationId xmlns:p14="http://schemas.microsoft.com/office/powerpoint/2010/main" val="206871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AD563-5EDA-586C-F360-928BCE616680}"/>
              </a:ext>
            </a:extLst>
          </p:cNvPr>
          <p:cNvSpPr>
            <a:spLocks noGrp="1"/>
          </p:cNvSpPr>
          <p:nvPr>
            <p:ph type="title"/>
          </p:nvPr>
        </p:nvSpPr>
        <p:spPr/>
        <p:txBody>
          <a:bodyPr/>
          <a:lstStyle/>
          <a:p>
            <a:r>
              <a:rPr lang="en-US" altLang="zh-CN" b="0" i="0" dirty="0" err="1">
                <a:solidFill>
                  <a:srgbClr val="000000"/>
                </a:solidFill>
                <a:effectLst/>
                <a:latin typeface="Times" pitchFamily="2" charset="0"/>
              </a:rPr>
              <a:t>ChatGPT</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231AF00-EAE1-26CB-1E50-3106571B4873}"/>
              </a:ext>
            </a:extLst>
          </p:cNvPr>
          <p:cNvSpPr>
            <a:spLocks noGrp="1"/>
          </p:cNvSpPr>
          <p:nvPr>
            <p:ph type="sldNum" sz="quarter" idx="12"/>
          </p:nvPr>
        </p:nvSpPr>
        <p:spPr/>
        <p:txBody>
          <a:bodyPr/>
          <a:lstStyle/>
          <a:p>
            <a:fld id="{BE0724ED-C68A-7D4E-A6B5-4159D51A1AB8}" type="slidenum">
              <a:rPr kumimoji="1" lang="zh-CN" altLang="en-US" smtClean="0"/>
              <a:t>2</a:t>
            </a:fld>
            <a:r>
              <a:rPr kumimoji="1" lang="en-US" altLang="zh-CN" dirty="0"/>
              <a:t>/30</a:t>
            </a:r>
            <a:endParaRPr kumimoji="1" lang="zh-CN" altLang="en-US" dirty="0"/>
          </a:p>
        </p:txBody>
      </p:sp>
      <p:pic>
        <p:nvPicPr>
          <p:cNvPr id="12" name="图片 11">
            <a:extLst>
              <a:ext uri="{FF2B5EF4-FFF2-40B4-BE49-F238E27FC236}">
                <a16:creationId xmlns:a16="http://schemas.microsoft.com/office/drawing/2014/main" id="{0B106446-2B48-22D3-6D86-9AAB6B91E98B}"/>
              </a:ext>
            </a:extLst>
          </p:cNvPr>
          <p:cNvPicPr>
            <a:picLocks noChangeAspect="1"/>
          </p:cNvPicPr>
          <p:nvPr/>
        </p:nvPicPr>
        <p:blipFill>
          <a:blip r:embed="rId3"/>
          <a:stretch>
            <a:fillRect/>
          </a:stretch>
        </p:blipFill>
        <p:spPr>
          <a:xfrm>
            <a:off x="1870243" y="1547018"/>
            <a:ext cx="7772400" cy="2716253"/>
          </a:xfrm>
          <a:prstGeom prst="rect">
            <a:avLst/>
          </a:prstGeom>
        </p:spPr>
      </p:pic>
      <p:pic>
        <p:nvPicPr>
          <p:cNvPr id="16" name="图片 15">
            <a:extLst>
              <a:ext uri="{FF2B5EF4-FFF2-40B4-BE49-F238E27FC236}">
                <a16:creationId xmlns:a16="http://schemas.microsoft.com/office/drawing/2014/main" id="{F6EA63E8-3CBF-ECAE-05FE-C0816209E38D}"/>
              </a:ext>
            </a:extLst>
          </p:cNvPr>
          <p:cNvPicPr>
            <a:picLocks noChangeAspect="1"/>
          </p:cNvPicPr>
          <p:nvPr/>
        </p:nvPicPr>
        <p:blipFill>
          <a:blip r:embed="rId4"/>
          <a:stretch>
            <a:fillRect/>
          </a:stretch>
        </p:blipFill>
        <p:spPr>
          <a:xfrm>
            <a:off x="1870243" y="4289216"/>
            <a:ext cx="7772400" cy="2406315"/>
          </a:xfrm>
          <a:prstGeom prst="rect">
            <a:avLst/>
          </a:prstGeom>
        </p:spPr>
      </p:pic>
    </p:spTree>
    <p:extLst>
      <p:ext uri="{BB962C8B-B14F-4D97-AF65-F5344CB8AC3E}">
        <p14:creationId xmlns:p14="http://schemas.microsoft.com/office/powerpoint/2010/main" val="232986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b="1" dirty="0">
                <a:solidFill>
                  <a:schemeClr val="accent1"/>
                </a:solidFill>
                <a:latin typeface="Times" pitchFamily="2" charset="0"/>
              </a:rPr>
              <a:t>Statistical Metric</a:t>
            </a:r>
          </a:p>
          <a:p>
            <a:r>
              <a:rPr kumimoji="1" lang="en-US" altLang="zh-CN" dirty="0">
                <a:latin typeface="Times" pitchFamily="2" charset="0"/>
              </a:rPr>
              <a:t>target: Rouge, BLEU, BVSS</a:t>
            </a:r>
          </a:p>
          <a:p>
            <a:r>
              <a:rPr kumimoji="1" lang="en-US" altLang="zh-CN" dirty="0">
                <a:latin typeface="Times" pitchFamily="2" charset="0"/>
              </a:rPr>
              <a:t>source + target: PARENT</a:t>
            </a:r>
          </a:p>
          <a:p>
            <a:r>
              <a:rPr kumimoji="1" lang="en-US" altLang="zh-CN" dirty="0">
                <a:latin typeface="Times" pitchFamily="2" charset="0"/>
              </a:rPr>
              <a:t>source: PARENT-T</a:t>
            </a:r>
          </a:p>
          <a:p>
            <a:endParaRPr kumimoji="1" lang="en-US" altLang="zh-CN" dirty="0">
              <a:latin typeface="Times" pitchFamily="2" charset="0"/>
            </a:endParaRP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20</a:t>
            </a:fld>
            <a:r>
              <a:rPr kumimoji="1" lang="en-US" altLang="zh-CN" dirty="0"/>
              <a:t>/30</a:t>
            </a:r>
            <a:endParaRPr kumimoji="1" lang="zh-CN" altLang="en-US" dirty="0"/>
          </a:p>
        </p:txBody>
      </p:sp>
    </p:spTree>
    <p:extLst>
      <p:ext uri="{BB962C8B-B14F-4D97-AF65-F5344CB8AC3E}">
        <p14:creationId xmlns:p14="http://schemas.microsoft.com/office/powerpoint/2010/main" val="738711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b="1" dirty="0">
                <a:solidFill>
                  <a:schemeClr val="accent1"/>
                </a:solidFill>
                <a:latin typeface="Times" pitchFamily="2" charset="0"/>
              </a:rPr>
              <a:t>Model-based Metric</a:t>
            </a:r>
          </a:p>
          <a:p>
            <a:r>
              <a:rPr kumimoji="1" lang="en-US" altLang="zh-CN" dirty="0">
                <a:latin typeface="Times" pitchFamily="2" charset="0"/>
              </a:rPr>
              <a:t>Information Extraction</a:t>
            </a:r>
          </a:p>
          <a:p>
            <a:r>
              <a:rPr kumimoji="1" lang="en-US" altLang="zh-CN" dirty="0">
                <a:latin typeface="Times" pitchFamily="2" charset="0"/>
              </a:rPr>
              <a:t>Question Answering</a:t>
            </a:r>
          </a:p>
          <a:p>
            <a:r>
              <a:rPr kumimoji="1" lang="en-US" altLang="zh-CN" dirty="0">
                <a:latin typeface="Times" pitchFamily="2" charset="0"/>
              </a:rPr>
              <a:t>Natural Language Inference</a:t>
            </a:r>
          </a:p>
          <a:p>
            <a:r>
              <a:rPr kumimoji="1" lang="en-US" altLang="zh-CN" dirty="0">
                <a:latin typeface="Times" pitchFamily="2" charset="0"/>
              </a:rPr>
              <a:t>Train Classification Models</a:t>
            </a:r>
          </a:p>
          <a:p>
            <a:r>
              <a:rPr kumimoji="1" lang="en-US" altLang="zh-CN" dirty="0">
                <a:latin typeface="Times" pitchFamily="2" charset="0"/>
              </a:rPr>
              <a:t>Language Models</a:t>
            </a: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21</a:t>
            </a:fld>
            <a:r>
              <a:rPr kumimoji="1" lang="en-US" altLang="zh-CN" dirty="0"/>
              <a:t>/30</a:t>
            </a:r>
            <a:endParaRPr kumimoji="1" lang="zh-CN" altLang="en-US" dirty="0"/>
          </a:p>
        </p:txBody>
      </p:sp>
    </p:spTree>
    <p:extLst>
      <p:ext uri="{BB962C8B-B14F-4D97-AF65-F5344CB8AC3E}">
        <p14:creationId xmlns:p14="http://schemas.microsoft.com/office/powerpoint/2010/main" val="2851809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a:xfrm>
            <a:off x="838200" y="1825625"/>
            <a:ext cx="7374717" cy="4351338"/>
          </a:xfrm>
        </p:spPr>
        <p:txBody>
          <a:bodyPr/>
          <a:lstStyle/>
          <a:p>
            <a:pPr marL="0" indent="0">
              <a:buNone/>
            </a:pPr>
            <a:r>
              <a:rPr kumimoji="1" lang="en-US" altLang="zh-CN" b="1" dirty="0">
                <a:solidFill>
                  <a:schemeClr val="accent1"/>
                </a:solidFill>
                <a:latin typeface="Times" pitchFamily="2" charset="0"/>
              </a:rPr>
              <a:t>Model-based Metric – Information Extraction</a:t>
            </a:r>
          </a:p>
          <a:p>
            <a:r>
              <a:rPr kumimoji="1" lang="en-US" altLang="zh-CN" dirty="0">
                <a:latin typeface="Times" pitchFamily="2" charset="0"/>
              </a:rPr>
              <a:t>Extract knowledge in the relational</a:t>
            </a:r>
          </a:p>
          <a:p>
            <a:pPr marL="0" indent="0">
              <a:buNone/>
            </a:pPr>
            <a:r>
              <a:rPr kumimoji="1" lang="en-US" altLang="zh-CN" dirty="0">
                <a:latin typeface="Times" pitchFamily="2" charset="0"/>
              </a:rPr>
              <a:t>tuple format </a:t>
            </a:r>
          </a:p>
          <a:p>
            <a:r>
              <a:rPr kumimoji="1" lang="en-US" altLang="zh-CN" dirty="0">
                <a:latin typeface="Times" pitchFamily="2" charset="0"/>
              </a:rPr>
              <a:t>Verify against tuples from the source</a:t>
            </a:r>
          </a:p>
          <a:p>
            <a:pPr marL="0" indent="0">
              <a:buNone/>
            </a:pPr>
            <a:r>
              <a:rPr kumimoji="1" lang="en-US" altLang="zh-CN" dirty="0">
                <a:latin typeface="Times" pitchFamily="2" charset="0"/>
              </a:rPr>
              <a:t>/reference</a:t>
            </a: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22</a:t>
            </a:fld>
            <a:r>
              <a:rPr kumimoji="1" lang="en-US" altLang="zh-CN" dirty="0"/>
              <a:t>/30</a:t>
            </a:r>
            <a:endParaRPr kumimoji="1" lang="zh-CN" altLang="en-US" dirty="0"/>
          </a:p>
        </p:txBody>
      </p:sp>
      <p:pic>
        <p:nvPicPr>
          <p:cNvPr id="6" name="图片 5">
            <a:extLst>
              <a:ext uri="{FF2B5EF4-FFF2-40B4-BE49-F238E27FC236}">
                <a16:creationId xmlns:a16="http://schemas.microsoft.com/office/drawing/2014/main" id="{A99D0E62-1C1D-0E5A-4B3C-69C34F1B1816}"/>
              </a:ext>
            </a:extLst>
          </p:cNvPr>
          <p:cNvPicPr>
            <a:picLocks noChangeAspect="1"/>
          </p:cNvPicPr>
          <p:nvPr/>
        </p:nvPicPr>
        <p:blipFill>
          <a:blip r:embed="rId3"/>
          <a:stretch>
            <a:fillRect/>
          </a:stretch>
        </p:blipFill>
        <p:spPr>
          <a:xfrm>
            <a:off x="6441036" y="2464037"/>
            <a:ext cx="5436408" cy="3802619"/>
          </a:xfrm>
          <a:prstGeom prst="rect">
            <a:avLst/>
          </a:prstGeom>
        </p:spPr>
      </p:pic>
      <p:sp>
        <p:nvSpPr>
          <p:cNvPr id="7" name="文本框 6">
            <a:extLst>
              <a:ext uri="{FF2B5EF4-FFF2-40B4-BE49-F238E27FC236}">
                <a16:creationId xmlns:a16="http://schemas.microsoft.com/office/drawing/2014/main" id="{DFF1C329-C0D2-8007-C62A-D9A6C235007E}"/>
              </a:ext>
            </a:extLst>
          </p:cNvPr>
          <p:cNvSpPr txBox="1"/>
          <p:nvPr/>
        </p:nvSpPr>
        <p:spPr>
          <a:xfrm>
            <a:off x="1108364" y="4854633"/>
            <a:ext cx="4987636" cy="707886"/>
          </a:xfrm>
          <a:prstGeom prst="rect">
            <a:avLst/>
          </a:prstGeom>
          <a:noFill/>
        </p:spPr>
        <p:txBody>
          <a:bodyPr wrap="square" rtlCol="0">
            <a:spAutoFit/>
          </a:bodyPr>
          <a:lstStyle/>
          <a:p>
            <a:r>
              <a:rPr kumimoji="1" lang="en-US" altLang="zh-CN" sz="2000" i="1" dirty="0">
                <a:solidFill>
                  <a:srgbClr val="FF0000"/>
                </a:solidFill>
                <a:latin typeface="Times" pitchFamily="2" charset="0"/>
              </a:rPr>
              <a:t>Ignore the words without verifiable information.</a:t>
            </a:r>
            <a:endParaRPr kumimoji="1" lang="zh-CN" altLang="en-US" sz="2000" i="1" dirty="0">
              <a:solidFill>
                <a:srgbClr val="FF0000"/>
              </a:solidFill>
              <a:latin typeface="Times" pitchFamily="2" charset="0"/>
            </a:endParaRPr>
          </a:p>
        </p:txBody>
      </p:sp>
      <p:sp>
        <p:nvSpPr>
          <p:cNvPr id="9" name="文本框 8">
            <a:extLst>
              <a:ext uri="{FF2B5EF4-FFF2-40B4-BE49-F238E27FC236}">
                <a16:creationId xmlns:a16="http://schemas.microsoft.com/office/drawing/2014/main" id="{40FF4C3E-5358-E7EC-AA73-651DA537519C}"/>
              </a:ext>
            </a:extLst>
          </p:cNvPr>
          <p:cNvSpPr txBox="1"/>
          <p:nvPr/>
        </p:nvSpPr>
        <p:spPr>
          <a:xfrm>
            <a:off x="-9640" y="6535310"/>
            <a:ext cx="7374717" cy="307777"/>
          </a:xfrm>
          <a:prstGeom prst="rect">
            <a:avLst/>
          </a:prstGeom>
          <a:noFill/>
        </p:spPr>
        <p:txBody>
          <a:bodyPr wrap="square">
            <a:spAutoFit/>
          </a:bodyPr>
          <a:lstStyle/>
          <a:p>
            <a:r>
              <a:rPr lang="en-US" altLang="zh-CN" sz="1400" dirty="0">
                <a:solidFill>
                  <a:schemeClr val="bg1">
                    <a:lumMod val="50000"/>
                  </a:schemeClr>
                </a:solidFill>
                <a:effectLst/>
                <a:latin typeface="Times" pitchFamily="2" charset="0"/>
              </a:rPr>
              <a:t>Assessing the factual ac- curacy of generated text. 2019’ SIGKDD </a:t>
            </a:r>
            <a:endParaRPr lang="en-US" altLang="zh-CN" sz="1400" dirty="0">
              <a:solidFill>
                <a:schemeClr val="bg1">
                  <a:lumMod val="50000"/>
                </a:schemeClr>
              </a:solidFill>
              <a:latin typeface="Times" pitchFamily="2" charset="0"/>
            </a:endParaRPr>
          </a:p>
        </p:txBody>
      </p:sp>
    </p:spTree>
    <p:extLst>
      <p:ext uri="{BB962C8B-B14F-4D97-AF65-F5344CB8AC3E}">
        <p14:creationId xmlns:p14="http://schemas.microsoft.com/office/powerpoint/2010/main" val="18124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b="1" dirty="0">
                <a:solidFill>
                  <a:schemeClr val="accent1"/>
                </a:solidFill>
                <a:latin typeface="Times" pitchFamily="2" charset="0"/>
              </a:rPr>
              <a:t>Model-based Metric – Question Answering</a:t>
            </a:r>
          </a:p>
          <a:p>
            <a:r>
              <a:rPr kumimoji="1" lang="en-US" altLang="zh-CN" dirty="0">
                <a:latin typeface="Times" pitchFamily="2" charset="0"/>
              </a:rPr>
              <a:t>QG model + generation + A’ -&gt; Q</a:t>
            </a:r>
          </a:p>
          <a:p>
            <a:r>
              <a:rPr kumimoji="1" lang="en-US" altLang="zh-CN" dirty="0">
                <a:latin typeface="Times" pitchFamily="2" charset="0"/>
              </a:rPr>
              <a:t>QA model + source + Q -&gt; A</a:t>
            </a:r>
          </a:p>
          <a:p>
            <a:r>
              <a:rPr kumimoji="1" lang="en-US" altLang="zh-CN" dirty="0">
                <a:latin typeface="Times" pitchFamily="2" charset="0"/>
              </a:rPr>
              <a:t>Similarity(A, A’)</a:t>
            </a:r>
          </a:p>
          <a:p>
            <a:endParaRPr kumimoji="1" lang="en-US" altLang="zh-CN" dirty="0">
              <a:latin typeface="Times" pitchFamily="2" charset="0"/>
            </a:endParaRPr>
          </a:p>
          <a:p>
            <a:endParaRPr kumimoji="1" lang="en-US" altLang="zh-CN" dirty="0">
              <a:latin typeface="Times" pitchFamily="2" charset="0"/>
            </a:endParaRP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23</a:t>
            </a:fld>
            <a:r>
              <a:rPr kumimoji="1" lang="en-US" altLang="zh-CN" dirty="0"/>
              <a:t>/30</a:t>
            </a:r>
            <a:endParaRPr kumimoji="1" lang="zh-CN" altLang="en-US" dirty="0"/>
          </a:p>
        </p:txBody>
      </p:sp>
      <p:pic>
        <p:nvPicPr>
          <p:cNvPr id="6" name="图片 5">
            <a:extLst>
              <a:ext uri="{FF2B5EF4-FFF2-40B4-BE49-F238E27FC236}">
                <a16:creationId xmlns:a16="http://schemas.microsoft.com/office/drawing/2014/main" id="{44D21AE0-668A-A9EC-6056-12CE96E7EC88}"/>
              </a:ext>
            </a:extLst>
          </p:cNvPr>
          <p:cNvPicPr>
            <a:picLocks noChangeAspect="1"/>
          </p:cNvPicPr>
          <p:nvPr/>
        </p:nvPicPr>
        <p:blipFill>
          <a:blip r:embed="rId3"/>
          <a:stretch>
            <a:fillRect/>
          </a:stretch>
        </p:blipFill>
        <p:spPr>
          <a:xfrm>
            <a:off x="6394670" y="2308052"/>
            <a:ext cx="5086592" cy="4048298"/>
          </a:xfrm>
          <a:prstGeom prst="rect">
            <a:avLst/>
          </a:prstGeom>
        </p:spPr>
      </p:pic>
      <p:sp>
        <p:nvSpPr>
          <p:cNvPr id="8" name="文本框 7">
            <a:extLst>
              <a:ext uri="{FF2B5EF4-FFF2-40B4-BE49-F238E27FC236}">
                <a16:creationId xmlns:a16="http://schemas.microsoft.com/office/drawing/2014/main" id="{D6E695E6-BE64-8FD9-6091-9ECAC6825BC6}"/>
              </a:ext>
            </a:extLst>
          </p:cNvPr>
          <p:cNvSpPr txBox="1"/>
          <p:nvPr/>
        </p:nvSpPr>
        <p:spPr>
          <a:xfrm>
            <a:off x="0" y="6567586"/>
            <a:ext cx="8554593" cy="307777"/>
          </a:xfrm>
          <a:prstGeom prst="rect">
            <a:avLst/>
          </a:prstGeom>
          <a:noFill/>
        </p:spPr>
        <p:txBody>
          <a:bodyPr wrap="square">
            <a:spAutoFit/>
          </a:bodyPr>
          <a:lstStyle/>
          <a:p>
            <a:r>
              <a:rPr lang="zh-CN" altLang="en-US" sz="1400" dirty="0">
                <a:solidFill>
                  <a:schemeClr val="bg1">
                    <a:lumMod val="50000"/>
                  </a:schemeClr>
                </a:solidFill>
                <a:latin typeface="Times" pitchFamily="2" charset="0"/>
              </a:rPr>
              <a:t>Asking and Answering Questions to Evaluate the Factual Consistency of Summaries</a:t>
            </a:r>
            <a:r>
              <a:rPr lang="en-US" altLang="zh-CN" sz="1400" dirty="0">
                <a:solidFill>
                  <a:schemeClr val="bg1">
                    <a:lumMod val="50000"/>
                  </a:schemeClr>
                </a:solidFill>
                <a:latin typeface="Times" pitchFamily="2" charset="0"/>
              </a:rPr>
              <a:t>. 2020’ ACL</a:t>
            </a:r>
            <a:endParaRPr lang="zh-CN" altLang="en-US" sz="1400" dirty="0">
              <a:solidFill>
                <a:schemeClr val="bg1">
                  <a:lumMod val="50000"/>
                </a:schemeClr>
              </a:solidFill>
              <a:latin typeface="Times" pitchFamily="2" charset="0"/>
            </a:endParaRPr>
          </a:p>
        </p:txBody>
      </p:sp>
    </p:spTree>
    <p:extLst>
      <p:ext uri="{BB962C8B-B14F-4D97-AF65-F5344CB8AC3E}">
        <p14:creationId xmlns:p14="http://schemas.microsoft.com/office/powerpoint/2010/main" val="211719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dirty="0">
                <a:latin typeface="Times" pitchFamily="2" charset="0"/>
              </a:rPr>
              <a:t>Model-based Metric – Natural Language Inference</a:t>
            </a:r>
          </a:p>
          <a:p>
            <a:r>
              <a:rPr kumimoji="1" lang="en-US" altLang="zh-CN" dirty="0">
                <a:latin typeface="Times" pitchFamily="2" charset="0"/>
              </a:rPr>
              <a:t>NLI(premise, hypothesis) ~ NLI(source, generation)</a:t>
            </a:r>
          </a:p>
          <a:p>
            <a:r>
              <a:rPr kumimoji="1" lang="en-US" altLang="zh-CN" dirty="0">
                <a:latin typeface="Times" pitchFamily="2" charset="0"/>
              </a:rPr>
              <a:t>Entailment =&gt; Faithfulness</a:t>
            </a:r>
          </a:p>
          <a:p>
            <a:pPr marL="0" indent="0">
              <a:buNone/>
            </a:pPr>
            <a:endParaRPr kumimoji="1" lang="en-US" altLang="zh-CN" dirty="0">
              <a:latin typeface="Times" pitchFamily="2" charset="0"/>
            </a:endParaRP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24</a:t>
            </a:fld>
            <a:r>
              <a:rPr kumimoji="1" lang="en-US" altLang="zh-CN" dirty="0"/>
              <a:t>/30</a:t>
            </a:r>
            <a:endParaRPr kumimoji="1" lang="zh-CN" altLang="en-US" dirty="0"/>
          </a:p>
        </p:txBody>
      </p:sp>
      <p:pic>
        <p:nvPicPr>
          <p:cNvPr id="6" name="图片 5">
            <a:extLst>
              <a:ext uri="{FF2B5EF4-FFF2-40B4-BE49-F238E27FC236}">
                <a16:creationId xmlns:a16="http://schemas.microsoft.com/office/drawing/2014/main" id="{F4EDFD33-F317-A745-EAFD-12D32E5021EB}"/>
              </a:ext>
            </a:extLst>
          </p:cNvPr>
          <p:cNvPicPr>
            <a:picLocks noChangeAspect="1"/>
          </p:cNvPicPr>
          <p:nvPr/>
        </p:nvPicPr>
        <p:blipFill>
          <a:blip r:embed="rId3"/>
          <a:stretch>
            <a:fillRect/>
          </a:stretch>
        </p:blipFill>
        <p:spPr>
          <a:xfrm>
            <a:off x="973201" y="4198158"/>
            <a:ext cx="5983710" cy="2164542"/>
          </a:xfrm>
          <a:prstGeom prst="rect">
            <a:avLst/>
          </a:prstGeom>
        </p:spPr>
      </p:pic>
      <p:pic>
        <p:nvPicPr>
          <p:cNvPr id="8" name="图片 7">
            <a:extLst>
              <a:ext uri="{FF2B5EF4-FFF2-40B4-BE49-F238E27FC236}">
                <a16:creationId xmlns:a16="http://schemas.microsoft.com/office/drawing/2014/main" id="{BA9BBD6D-794A-79A4-94B6-323D7CCDFC84}"/>
              </a:ext>
            </a:extLst>
          </p:cNvPr>
          <p:cNvPicPr>
            <a:picLocks noChangeAspect="1"/>
          </p:cNvPicPr>
          <p:nvPr/>
        </p:nvPicPr>
        <p:blipFill>
          <a:blip r:embed="rId4"/>
          <a:stretch>
            <a:fillRect/>
          </a:stretch>
        </p:blipFill>
        <p:spPr>
          <a:xfrm>
            <a:off x="9423400" y="264685"/>
            <a:ext cx="2768600" cy="6362700"/>
          </a:xfrm>
          <a:prstGeom prst="rect">
            <a:avLst/>
          </a:prstGeom>
        </p:spPr>
      </p:pic>
      <p:pic>
        <p:nvPicPr>
          <p:cNvPr id="10" name="图片 9">
            <a:extLst>
              <a:ext uri="{FF2B5EF4-FFF2-40B4-BE49-F238E27FC236}">
                <a16:creationId xmlns:a16="http://schemas.microsoft.com/office/drawing/2014/main" id="{459FE617-B518-4500-F820-B63166B2E038}"/>
              </a:ext>
            </a:extLst>
          </p:cNvPr>
          <p:cNvPicPr>
            <a:picLocks noChangeAspect="1"/>
          </p:cNvPicPr>
          <p:nvPr/>
        </p:nvPicPr>
        <p:blipFill>
          <a:blip r:embed="rId5"/>
          <a:stretch>
            <a:fillRect/>
          </a:stretch>
        </p:blipFill>
        <p:spPr>
          <a:xfrm>
            <a:off x="7091911" y="4105830"/>
            <a:ext cx="2463800" cy="2425700"/>
          </a:xfrm>
          <a:prstGeom prst="rect">
            <a:avLst/>
          </a:prstGeom>
        </p:spPr>
      </p:pic>
      <p:sp>
        <p:nvSpPr>
          <p:cNvPr id="12" name="文本框 11">
            <a:extLst>
              <a:ext uri="{FF2B5EF4-FFF2-40B4-BE49-F238E27FC236}">
                <a16:creationId xmlns:a16="http://schemas.microsoft.com/office/drawing/2014/main" id="{ADDF2C92-50A9-40CD-177A-A7FBBA8981C1}"/>
              </a:ext>
            </a:extLst>
          </p:cNvPr>
          <p:cNvSpPr txBox="1"/>
          <p:nvPr/>
        </p:nvSpPr>
        <p:spPr>
          <a:xfrm>
            <a:off x="44878" y="6531530"/>
            <a:ext cx="13824066" cy="307777"/>
          </a:xfrm>
          <a:prstGeom prst="rect">
            <a:avLst/>
          </a:prstGeom>
          <a:noFill/>
        </p:spPr>
        <p:txBody>
          <a:bodyPr wrap="square">
            <a:spAutoFit/>
          </a:bodyPr>
          <a:lstStyle/>
          <a:p>
            <a:r>
              <a:rPr lang="en-US" altLang="zh-CN" sz="1400" b="0" dirty="0">
                <a:solidFill>
                  <a:schemeClr val="bg1">
                    <a:lumMod val="50000"/>
                  </a:schemeClr>
                </a:solidFill>
                <a:effectLst/>
                <a:latin typeface="Times" pitchFamily="2" charset="0"/>
              </a:rPr>
              <a:t>Looking Beyond Sentence-Level Natural Language Inference for Question Answering and Text Summarization. 2021’NAACL</a:t>
            </a:r>
            <a:endParaRPr lang="en-US" altLang="zh-CN" sz="1400" dirty="0">
              <a:solidFill>
                <a:schemeClr val="bg1">
                  <a:lumMod val="50000"/>
                </a:schemeClr>
              </a:solidFill>
              <a:latin typeface="Times" pitchFamily="2" charset="0"/>
            </a:endParaRPr>
          </a:p>
        </p:txBody>
      </p:sp>
    </p:spTree>
    <p:extLst>
      <p:ext uri="{BB962C8B-B14F-4D97-AF65-F5344CB8AC3E}">
        <p14:creationId xmlns:p14="http://schemas.microsoft.com/office/powerpoint/2010/main" val="367978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dirty="0">
                <a:latin typeface="Times" pitchFamily="2" charset="0"/>
              </a:rPr>
              <a:t>Model-based Metric – Train Faithfulness Classification Models</a:t>
            </a:r>
          </a:p>
          <a:p>
            <a:r>
              <a:rPr kumimoji="1" lang="en-US" altLang="zh-CN" dirty="0">
                <a:latin typeface="Times" pitchFamily="2" charset="0"/>
              </a:rPr>
              <a:t>Construct task-specific </a:t>
            </a:r>
          </a:p>
          <a:p>
            <a:pPr marL="0" indent="0">
              <a:buNone/>
            </a:pPr>
            <a:r>
              <a:rPr kumimoji="1" lang="en-US" altLang="zh-CN" dirty="0">
                <a:latin typeface="Times" pitchFamily="2" charset="0"/>
              </a:rPr>
              <a:t>datasets</a:t>
            </a:r>
          </a:p>
          <a:p>
            <a:r>
              <a:rPr kumimoji="1" lang="en-US" altLang="zh-CN" dirty="0">
                <a:latin typeface="Times" pitchFamily="2" charset="0"/>
              </a:rPr>
              <a:t>Train Classification </a:t>
            </a:r>
          </a:p>
          <a:p>
            <a:pPr marL="0" indent="0">
              <a:buNone/>
            </a:pPr>
            <a:r>
              <a:rPr kumimoji="1" lang="en-US" altLang="zh-CN" dirty="0">
                <a:latin typeface="Times" pitchFamily="2" charset="0"/>
              </a:rPr>
              <a:t>models</a:t>
            </a: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25</a:t>
            </a:fld>
            <a:r>
              <a:rPr kumimoji="1" lang="en-US" altLang="zh-CN" dirty="0"/>
              <a:t>/30</a:t>
            </a:r>
            <a:endParaRPr kumimoji="1" lang="zh-CN" altLang="en-US" dirty="0"/>
          </a:p>
        </p:txBody>
      </p:sp>
      <p:pic>
        <p:nvPicPr>
          <p:cNvPr id="6" name="图片 5">
            <a:extLst>
              <a:ext uri="{FF2B5EF4-FFF2-40B4-BE49-F238E27FC236}">
                <a16:creationId xmlns:a16="http://schemas.microsoft.com/office/drawing/2014/main" id="{B002E642-8254-02A3-D2C3-2CBCBCC53E0C}"/>
              </a:ext>
            </a:extLst>
          </p:cNvPr>
          <p:cNvPicPr>
            <a:picLocks noChangeAspect="1"/>
          </p:cNvPicPr>
          <p:nvPr/>
        </p:nvPicPr>
        <p:blipFill>
          <a:blip r:embed="rId3"/>
          <a:stretch>
            <a:fillRect/>
          </a:stretch>
        </p:blipFill>
        <p:spPr>
          <a:xfrm>
            <a:off x="4953000" y="2209800"/>
            <a:ext cx="6819900" cy="2438400"/>
          </a:xfrm>
          <a:prstGeom prst="rect">
            <a:avLst/>
          </a:prstGeom>
        </p:spPr>
      </p:pic>
      <p:pic>
        <p:nvPicPr>
          <p:cNvPr id="8" name="图片 7">
            <a:extLst>
              <a:ext uri="{FF2B5EF4-FFF2-40B4-BE49-F238E27FC236}">
                <a16:creationId xmlns:a16="http://schemas.microsoft.com/office/drawing/2014/main" id="{DD112606-9026-5419-414B-B0840658EC11}"/>
              </a:ext>
            </a:extLst>
          </p:cNvPr>
          <p:cNvPicPr>
            <a:picLocks noChangeAspect="1"/>
          </p:cNvPicPr>
          <p:nvPr/>
        </p:nvPicPr>
        <p:blipFill>
          <a:blip r:embed="rId4"/>
          <a:stretch>
            <a:fillRect/>
          </a:stretch>
        </p:blipFill>
        <p:spPr>
          <a:xfrm>
            <a:off x="4419600" y="4428692"/>
            <a:ext cx="7772400" cy="2064183"/>
          </a:xfrm>
          <a:prstGeom prst="rect">
            <a:avLst/>
          </a:prstGeom>
        </p:spPr>
      </p:pic>
      <p:sp>
        <p:nvSpPr>
          <p:cNvPr id="9" name="文本框 8">
            <a:extLst>
              <a:ext uri="{FF2B5EF4-FFF2-40B4-BE49-F238E27FC236}">
                <a16:creationId xmlns:a16="http://schemas.microsoft.com/office/drawing/2014/main" id="{B15F6274-C80C-14BB-6EF9-02A972D700C9}"/>
              </a:ext>
            </a:extLst>
          </p:cNvPr>
          <p:cNvSpPr txBox="1"/>
          <p:nvPr/>
        </p:nvSpPr>
        <p:spPr>
          <a:xfrm>
            <a:off x="44878" y="6531530"/>
            <a:ext cx="8320646" cy="307777"/>
          </a:xfrm>
          <a:prstGeom prst="rect">
            <a:avLst/>
          </a:prstGeom>
          <a:noFill/>
        </p:spPr>
        <p:txBody>
          <a:bodyPr wrap="square">
            <a:spAutoFit/>
          </a:bodyPr>
          <a:lstStyle/>
          <a:p>
            <a:r>
              <a:rPr lang="en-US" altLang="zh-CN" sz="1400" b="0" dirty="0">
                <a:solidFill>
                  <a:schemeClr val="bg1">
                    <a:lumMod val="50000"/>
                  </a:schemeClr>
                </a:solidFill>
                <a:effectLst/>
                <a:latin typeface="Times" pitchFamily="2" charset="0"/>
              </a:rPr>
              <a:t>Detecting Hallucinated Content in Conditional Neural Sequence Generation. 2021’ ACL findings</a:t>
            </a:r>
            <a:endParaRPr lang="en-US" altLang="zh-CN" sz="1100" dirty="0">
              <a:solidFill>
                <a:schemeClr val="bg1">
                  <a:lumMod val="50000"/>
                </a:schemeClr>
              </a:solidFill>
              <a:latin typeface="Times" pitchFamily="2" charset="0"/>
            </a:endParaRPr>
          </a:p>
        </p:txBody>
      </p:sp>
    </p:spTree>
    <p:extLst>
      <p:ext uri="{BB962C8B-B14F-4D97-AF65-F5344CB8AC3E}">
        <p14:creationId xmlns:p14="http://schemas.microsoft.com/office/powerpoint/2010/main" val="164433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dirty="0">
                <a:latin typeface="Times" pitchFamily="2" charset="0"/>
              </a:rPr>
              <a:t>Model-based Metric – Language Models</a:t>
            </a:r>
          </a:p>
          <a:p>
            <a:r>
              <a:rPr kumimoji="1" lang="en-US" altLang="zh-CN" dirty="0">
                <a:latin typeface="Times" pitchFamily="2" charset="0"/>
              </a:rPr>
              <a:t>Probability differences among two generations of a language model</a:t>
            </a: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26</a:t>
            </a:fld>
            <a:r>
              <a:rPr kumimoji="1" lang="en-US" altLang="zh-CN" dirty="0"/>
              <a:t>/30</a:t>
            </a:r>
            <a:endParaRPr kumimoji="1" lang="zh-CN" altLang="en-US" dirty="0"/>
          </a:p>
        </p:txBody>
      </p:sp>
      <p:pic>
        <p:nvPicPr>
          <p:cNvPr id="6" name="图片 5">
            <a:extLst>
              <a:ext uri="{FF2B5EF4-FFF2-40B4-BE49-F238E27FC236}">
                <a16:creationId xmlns:a16="http://schemas.microsoft.com/office/drawing/2014/main" id="{A38806D4-9823-B71A-A525-914441710936}"/>
              </a:ext>
            </a:extLst>
          </p:cNvPr>
          <p:cNvPicPr>
            <a:picLocks noChangeAspect="1"/>
          </p:cNvPicPr>
          <p:nvPr/>
        </p:nvPicPr>
        <p:blipFill>
          <a:blip r:embed="rId3"/>
          <a:stretch>
            <a:fillRect/>
          </a:stretch>
        </p:blipFill>
        <p:spPr>
          <a:xfrm>
            <a:off x="2611119" y="3063240"/>
            <a:ext cx="6604000" cy="2400300"/>
          </a:xfrm>
          <a:prstGeom prst="rect">
            <a:avLst/>
          </a:prstGeom>
        </p:spPr>
      </p:pic>
      <p:sp>
        <p:nvSpPr>
          <p:cNvPr id="8" name="文本框 7">
            <a:extLst>
              <a:ext uri="{FF2B5EF4-FFF2-40B4-BE49-F238E27FC236}">
                <a16:creationId xmlns:a16="http://schemas.microsoft.com/office/drawing/2014/main" id="{C3394B20-1788-B21C-F0BC-1C45CE1662D8}"/>
              </a:ext>
            </a:extLst>
          </p:cNvPr>
          <p:cNvSpPr txBox="1"/>
          <p:nvPr/>
        </p:nvSpPr>
        <p:spPr>
          <a:xfrm>
            <a:off x="0" y="6547266"/>
            <a:ext cx="9526385" cy="307777"/>
          </a:xfrm>
          <a:prstGeom prst="rect">
            <a:avLst/>
          </a:prstGeom>
          <a:noFill/>
        </p:spPr>
        <p:txBody>
          <a:bodyPr wrap="square">
            <a:spAutoFit/>
          </a:bodyPr>
          <a:lstStyle/>
          <a:p>
            <a:r>
              <a:rPr lang="en-US" altLang="zh-CN" sz="1400" b="0" dirty="0">
                <a:solidFill>
                  <a:schemeClr val="bg1">
                    <a:lumMod val="50000"/>
                  </a:schemeClr>
                </a:solidFill>
                <a:effectLst/>
                <a:latin typeface="Times" pitchFamily="2" charset="0"/>
              </a:rPr>
              <a:t>CoP: Factual Inconsistency Detection by Controlling the Preference. 2023’ AAAI </a:t>
            </a:r>
            <a:endParaRPr lang="en-US" altLang="zh-CN" sz="1400" dirty="0">
              <a:solidFill>
                <a:schemeClr val="bg1">
                  <a:lumMod val="50000"/>
                </a:schemeClr>
              </a:solidFill>
              <a:latin typeface="Times" pitchFamily="2" charset="0"/>
            </a:endParaRPr>
          </a:p>
        </p:txBody>
      </p:sp>
    </p:spTree>
    <p:extLst>
      <p:ext uri="{BB962C8B-B14F-4D97-AF65-F5344CB8AC3E}">
        <p14:creationId xmlns:p14="http://schemas.microsoft.com/office/powerpoint/2010/main" val="299005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pPr marL="0" indent="0">
              <a:buNone/>
            </a:pPr>
            <a:r>
              <a:rPr kumimoji="1" lang="en-US" altLang="zh-CN" b="1" dirty="0">
                <a:solidFill>
                  <a:schemeClr val="accent1"/>
                </a:solidFill>
                <a:latin typeface="Times" pitchFamily="2" charset="0"/>
              </a:rPr>
              <a:t>Human Evaluation</a:t>
            </a:r>
          </a:p>
          <a:p>
            <a:r>
              <a:rPr kumimoji="1" lang="en-US" altLang="zh-CN" b="1" dirty="0">
                <a:latin typeface="Times" pitchFamily="2" charset="0"/>
              </a:rPr>
              <a:t>Scoring</a:t>
            </a:r>
          </a:p>
          <a:p>
            <a:pPr lvl="1"/>
            <a:r>
              <a:rPr kumimoji="1" lang="en-US" altLang="zh-CN" dirty="0">
                <a:latin typeface="Times" pitchFamily="2" charset="0"/>
              </a:rPr>
              <a:t>Rate the hallucination level in a range</a:t>
            </a:r>
          </a:p>
          <a:p>
            <a:pPr marL="0" indent="0">
              <a:buNone/>
            </a:pPr>
            <a:endParaRPr kumimoji="1" lang="en-US" altLang="zh-CN" dirty="0">
              <a:latin typeface="Times" pitchFamily="2" charset="0"/>
            </a:endParaRPr>
          </a:p>
          <a:p>
            <a:r>
              <a:rPr kumimoji="1" lang="en-US" altLang="zh-CN" b="1" dirty="0">
                <a:latin typeface="Times" pitchFamily="2" charset="0"/>
              </a:rPr>
              <a:t>Comparing</a:t>
            </a:r>
          </a:p>
          <a:p>
            <a:pPr lvl="1"/>
            <a:r>
              <a:rPr kumimoji="1" lang="en-US" altLang="zh-CN" dirty="0">
                <a:latin typeface="Times" pitchFamily="2" charset="0"/>
              </a:rPr>
              <a:t>Compare the output texts with baselines or references</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27</a:t>
            </a:fld>
            <a:r>
              <a:rPr kumimoji="1" lang="en-US" altLang="zh-CN" dirty="0"/>
              <a:t>/30</a:t>
            </a:r>
            <a:endParaRPr kumimoji="1" lang="zh-CN" altLang="en-US" dirty="0"/>
          </a:p>
        </p:txBody>
      </p:sp>
    </p:spTree>
    <p:extLst>
      <p:ext uri="{BB962C8B-B14F-4D97-AF65-F5344CB8AC3E}">
        <p14:creationId xmlns:p14="http://schemas.microsoft.com/office/powerpoint/2010/main" val="3800149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DC05-2A65-1C0C-C23D-63A8B271DB5F}"/>
              </a:ext>
            </a:extLst>
          </p:cNvPr>
          <p:cNvSpPr>
            <a:spLocks noGrp="1"/>
          </p:cNvSpPr>
          <p:nvPr>
            <p:ph type="title"/>
          </p:nvPr>
        </p:nvSpPr>
        <p:spPr/>
        <p:txBody>
          <a:bodyPr/>
          <a:lstStyle/>
          <a:p>
            <a:r>
              <a:rPr kumimoji="1" lang="en-US" altLang="zh-CN" dirty="0">
                <a:latin typeface="Times" pitchFamily="2" charset="0"/>
              </a:rPr>
              <a:t>Evaluation Metrics</a:t>
            </a:r>
            <a:endParaRPr kumimoji="1" lang="zh-CN" altLang="en-US" dirty="0"/>
          </a:p>
        </p:txBody>
      </p:sp>
      <p:sp>
        <p:nvSpPr>
          <p:cNvPr id="3" name="内容占位符 2">
            <a:extLst>
              <a:ext uri="{FF2B5EF4-FFF2-40B4-BE49-F238E27FC236}">
                <a16:creationId xmlns:a16="http://schemas.microsoft.com/office/drawing/2014/main" id="{F46940E2-EA58-1780-3BA3-796298CA9098}"/>
              </a:ext>
            </a:extLst>
          </p:cNvPr>
          <p:cNvSpPr>
            <a:spLocks noGrp="1"/>
          </p:cNvSpPr>
          <p:nvPr>
            <p:ph idx="1"/>
          </p:nvPr>
        </p:nvSpPr>
        <p:spPr/>
        <p:txBody>
          <a:bodyPr/>
          <a:lstStyle/>
          <a:p>
            <a:r>
              <a:rPr kumimoji="1" lang="en-US" altLang="zh-CN" b="1" dirty="0">
                <a:latin typeface="Times" pitchFamily="2" charset="0"/>
              </a:rPr>
              <a:t>Statistical Metric</a:t>
            </a:r>
          </a:p>
          <a:p>
            <a:pPr lvl="1"/>
            <a:r>
              <a:rPr kumimoji="1" lang="en-US" altLang="zh-CN" dirty="0">
                <a:latin typeface="Times" pitchFamily="2" charset="0"/>
              </a:rPr>
              <a:t>Can only handle the lexical information.</a:t>
            </a:r>
          </a:p>
          <a:p>
            <a:pPr lvl="1"/>
            <a:r>
              <a:rPr kumimoji="1" lang="en-US" altLang="zh-CN" dirty="0">
                <a:latin typeface="Times" pitchFamily="2" charset="0"/>
              </a:rPr>
              <a:t>Fail to deal with syntactic or semantic variations.</a:t>
            </a:r>
          </a:p>
          <a:p>
            <a:r>
              <a:rPr kumimoji="1" lang="en-US" altLang="zh-CN" b="1" dirty="0">
                <a:latin typeface="Times" pitchFamily="2" charset="0"/>
              </a:rPr>
              <a:t>Model-based Metric</a:t>
            </a:r>
          </a:p>
          <a:p>
            <a:pPr lvl="1"/>
            <a:r>
              <a:rPr kumimoji="1" lang="en-US" altLang="zh-CN" dirty="0">
                <a:latin typeface="Times" pitchFamily="2" charset="0"/>
              </a:rPr>
              <a:t>Error propagations</a:t>
            </a:r>
          </a:p>
          <a:p>
            <a:pPr lvl="1"/>
            <a:r>
              <a:rPr kumimoji="1" lang="en-US" altLang="zh-CN" dirty="0">
                <a:latin typeface="Times" pitchFamily="2" charset="0"/>
              </a:rPr>
              <a:t>affect the accurate quantification of hallucinations.</a:t>
            </a:r>
          </a:p>
          <a:p>
            <a:r>
              <a:rPr kumimoji="1" lang="en-US" altLang="zh-CN" b="1" dirty="0">
                <a:latin typeface="Times" pitchFamily="2" charset="0"/>
              </a:rPr>
              <a:t>Human Evaluation</a:t>
            </a:r>
          </a:p>
          <a:p>
            <a:pPr lvl="1"/>
            <a:r>
              <a:rPr kumimoji="1" lang="en-US" altLang="zh-CN" dirty="0">
                <a:latin typeface="Times" pitchFamily="2" charset="0"/>
              </a:rPr>
              <a:t>Expensive</a:t>
            </a:r>
          </a:p>
          <a:p>
            <a:pPr lvl="1"/>
            <a:r>
              <a:rPr kumimoji="1" lang="en-US" altLang="zh-CN" dirty="0">
                <a:latin typeface="Times" pitchFamily="2" charset="0"/>
              </a:rPr>
              <a:t>Hard to reproduce</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5C8A39E-7D19-B626-6B75-41F3727F400C}"/>
              </a:ext>
            </a:extLst>
          </p:cNvPr>
          <p:cNvSpPr>
            <a:spLocks noGrp="1"/>
          </p:cNvSpPr>
          <p:nvPr>
            <p:ph type="sldNum" sz="quarter" idx="12"/>
          </p:nvPr>
        </p:nvSpPr>
        <p:spPr/>
        <p:txBody>
          <a:bodyPr/>
          <a:lstStyle/>
          <a:p>
            <a:fld id="{BE0724ED-C68A-7D4E-A6B5-4159D51A1AB8}" type="slidenum">
              <a:rPr kumimoji="1" lang="zh-CN" altLang="en-US" smtClean="0"/>
              <a:t>28</a:t>
            </a:fld>
            <a:r>
              <a:rPr kumimoji="1" lang="en-US" altLang="zh-CN" dirty="0"/>
              <a:t>/30</a:t>
            </a:r>
            <a:endParaRPr kumimoji="1" lang="zh-CN" altLang="en-US" dirty="0"/>
          </a:p>
        </p:txBody>
      </p:sp>
    </p:spTree>
    <p:extLst>
      <p:ext uri="{BB962C8B-B14F-4D97-AF65-F5344CB8AC3E}">
        <p14:creationId xmlns:p14="http://schemas.microsoft.com/office/powerpoint/2010/main" val="8360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2722A-81A5-0346-2089-CD78DB3947F5}"/>
              </a:ext>
            </a:extLst>
          </p:cNvPr>
          <p:cNvSpPr>
            <a:spLocks noGrp="1"/>
          </p:cNvSpPr>
          <p:nvPr>
            <p:ph type="title"/>
          </p:nvPr>
        </p:nvSpPr>
        <p:spPr/>
        <p:txBody>
          <a:bodyPr/>
          <a:lstStyle/>
          <a:p>
            <a:r>
              <a:rPr kumimoji="1" lang="en-US" altLang="zh-CN" dirty="0">
                <a:latin typeface="Times" pitchFamily="2" charset="0"/>
              </a:rPr>
              <a:t>Future Directions</a:t>
            </a:r>
            <a:r>
              <a:rPr kumimoji="1" lang="zh-CN" altLang="en-US" dirty="0">
                <a:latin typeface="Times" pitchFamily="2" charset="0"/>
              </a:rPr>
              <a:t> </a:t>
            </a:r>
            <a:r>
              <a:rPr kumimoji="1" lang="en-US" altLang="zh-CN" dirty="0">
                <a:latin typeface="Times" pitchFamily="2" charset="0"/>
              </a:rPr>
              <a:t>for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71F18C39-03FA-439D-B569-72327E24F2B5}"/>
              </a:ext>
            </a:extLst>
          </p:cNvPr>
          <p:cNvSpPr>
            <a:spLocks noGrp="1"/>
          </p:cNvSpPr>
          <p:nvPr>
            <p:ph idx="1"/>
          </p:nvPr>
        </p:nvSpPr>
        <p:spPr/>
        <p:txBody>
          <a:bodyPr/>
          <a:lstStyle/>
          <a:p>
            <a:r>
              <a:rPr kumimoji="1" lang="en-US" altLang="zh-CN" dirty="0">
                <a:latin typeface="Times" pitchFamily="2" charset="0"/>
              </a:rPr>
              <a:t>fine-grained</a:t>
            </a:r>
          </a:p>
          <a:p>
            <a:r>
              <a:rPr kumimoji="1" lang="en-US" altLang="zh-CN" dirty="0">
                <a:latin typeface="Times" pitchFamily="2" charset="0"/>
              </a:rPr>
              <a:t>fact-checking for extrinsic hallucinations</a:t>
            </a:r>
          </a:p>
          <a:p>
            <a:r>
              <a:rPr kumimoji="1" lang="en-US" altLang="zh-CN" dirty="0">
                <a:latin typeface="Times" pitchFamily="2" charset="0"/>
              </a:rPr>
              <a:t>generalization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D3C32F9C-1623-4814-CC7B-B06A1CAF6040}"/>
              </a:ext>
            </a:extLst>
          </p:cNvPr>
          <p:cNvSpPr>
            <a:spLocks noGrp="1"/>
          </p:cNvSpPr>
          <p:nvPr>
            <p:ph type="sldNum" sz="quarter" idx="12"/>
          </p:nvPr>
        </p:nvSpPr>
        <p:spPr/>
        <p:txBody>
          <a:bodyPr/>
          <a:lstStyle/>
          <a:p>
            <a:fld id="{BE0724ED-C68A-7D4E-A6B5-4159D51A1AB8}" type="slidenum">
              <a:rPr kumimoji="1" lang="zh-CN" altLang="en-US" smtClean="0"/>
              <a:t>29</a:t>
            </a:fld>
            <a:r>
              <a:rPr kumimoji="1" lang="en-US" altLang="zh-CN" dirty="0"/>
              <a:t>/30</a:t>
            </a:r>
            <a:endParaRPr kumimoji="1" lang="zh-CN" altLang="en-US" dirty="0"/>
          </a:p>
        </p:txBody>
      </p:sp>
    </p:spTree>
    <p:extLst>
      <p:ext uri="{BB962C8B-B14F-4D97-AF65-F5344CB8AC3E}">
        <p14:creationId xmlns:p14="http://schemas.microsoft.com/office/powerpoint/2010/main" val="71716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12E56-CCF1-CE7A-181D-36AE9BF9AC21}"/>
              </a:ext>
            </a:extLst>
          </p:cNvPr>
          <p:cNvSpPr>
            <a:spLocks noGrp="1"/>
          </p:cNvSpPr>
          <p:nvPr>
            <p:ph type="title"/>
          </p:nvPr>
        </p:nvSpPr>
        <p:spPr/>
        <p:txBody>
          <a:bodyPr/>
          <a:lstStyle/>
          <a:p>
            <a:r>
              <a:rPr kumimoji="1" lang="en-US" altLang="zh-CN" dirty="0">
                <a:latin typeface="Times" pitchFamily="2" charset="0"/>
              </a:rPr>
              <a:t>Bard</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5FC4AC79-C5FF-7535-8BF1-91C6C1486CF7}"/>
              </a:ext>
            </a:extLst>
          </p:cNvPr>
          <p:cNvSpPr>
            <a:spLocks noGrp="1"/>
          </p:cNvSpPr>
          <p:nvPr>
            <p:ph idx="1"/>
          </p:nvPr>
        </p:nvSpPr>
        <p:spPr/>
        <p:txBody>
          <a:bodyPr>
            <a:normAutofit lnSpcReduction="10000"/>
          </a:bodyPr>
          <a:lstStyle/>
          <a:p>
            <a:r>
              <a:rPr lang="en-US" altLang="zh-CN" b="0" i="1" dirty="0">
                <a:solidFill>
                  <a:srgbClr val="131313"/>
                </a:solidFill>
                <a:effectLst/>
                <a:latin typeface="Times" pitchFamily="2" charset="0"/>
              </a:rPr>
              <a:t>Bard’s very first answer contained a factual flub.</a:t>
            </a:r>
          </a:p>
          <a:p>
            <a:endParaRPr lang="en-US" altLang="zh-CN" b="1" i="0" dirty="0">
              <a:solidFill>
                <a:srgbClr val="000000"/>
              </a:solidFill>
              <a:effectLst/>
              <a:latin typeface="Maison Neue"/>
            </a:endParaRPr>
          </a:p>
          <a:p>
            <a:endParaRPr lang="en-US" altLang="zh-CN" b="1" dirty="0">
              <a:solidFill>
                <a:srgbClr val="000000"/>
              </a:solidFill>
              <a:latin typeface="Maison Neue"/>
            </a:endParaRPr>
          </a:p>
          <a:p>
            <a:endParaRPr lang="en-US" altLang="zh-CN" b="1" dirty="0">
              <a:solidFill>
                <a:srgbClr val="000000"/>
              </a:solidFill>
              <a:latin typeface="Maison Neue"/>
            </a:endParaRPr>
          </a:p>
          <a:p>
            <a:endParaRPr lang="en-US" altLang="zh-CN" b="1" dirty="0">
              <a:solidFill>
                <a:srgbClr val="000000"/>
              </a:solidFill>
              <a:latin typeface="Maison Neue"/>
            </a:endParaRPr>
          </a:p>
          <a:p>
            <a:endParaRPr lang="en-US" altLang="zh-CN" b="1" dirty="0">
              <a:solidFill>
                <a:srgbClr val="000000"/>
              </a:solidFill>
              <a:latin typeface="Maison Neue"/>
            </a:endParaRPr>
          </a:p>
          <a:p>
            <a:endParaRPr lang="en-US" altLang="zh-CN" b="1" dirty="0">
              <a:solidFill>
                <a:srgbClr val="000000"/>
              </a:solidFill>
              <a:latin typeface="Maison Neue"/>
            </a:endParaRPr>
          </a:p>
          <a:p>
            <a:endParaRPr lang="en-US" altLang="zh-CN" b="1" dirty="0">
              <a:solidFill>
                <a:srgbClr val="000000"/>
              </a:solidFill>
              <a:latin typeface="Maison Neue"/>
            </a:endParaRPr>
          </a:p>
          <a:p>
            <a:r>
              <a:rPr lang="en-US" altLang="zh-CN" b="1" i="0" dirty="0">
                <a:solidFill>
                  <a:srgbClr val="000000"/>
                </a:solidFill>
                <a:effectLst/>
                <a:latin typeface="Times" pitchFamily="2" charset="0"/>
              </a:rPr>
              <a:t>Bard’s first public mistake cost Google $100 billion</a:t>
            </a:r>
          </a:p>
          <a:p>
            <a:endParaRPr kumimoji="1" lang="zh-CN" altLang="en-US" dirty="0"/>
          </a:p>
        </p:txBody>
      </p:sp>
      <p:sp>
        <p:nvSpPr>
          <p:cNvPr id="4" name="灯片编号占位符 3">
            <a:extLst>
              <a:ext uri="{FF2B5EF4-FFF2-40B4-BE49-F238E27FC236}">
                <a16:creationId xmlns:a16="http://schemas.microsoft.com/office/drawing/2014/main" id="{300BD856-3694-F4D8-40C4-741879E979E4}"/>
              </a:ext>
            </a:extLst>
          </p:cNvPr>
          <p:cNvSpPr>
            <a:spLocks noGrp="1"/>
          </p:cNvSpPr>
          <p:nvPr>
            <p:ph type="sldNum" sz="quarter" idx="12"/>
          </p:nvPr>
        </p:nvSpPr>
        <p:spPr/>
        <p:txBody>
          <a:bodyPr/>
          <a:lstStyle/>
          <a:p>
            <a:fld id="{BE0724ED-C68A-7D4E-A6B5-4159D51A1AB8}" type="slidenum">
              <a:rPr kumimoji="1" lang="zh-CN" altLang="en-US" smtClean="0"/>
              <a:t>3</a:t>
            </a:fld>
            <a:r>
              <a:rPr kumimoji="1" lang="en-US" altLang="zh-CN" dirty="0"/>
              <a:t>/30</a:t>
            </a:r>
            <a:endParaRPr kumimoji="1" lang="zh-CN" altLang="en-US" dirty="0"/>
          </a:p>
        </p:txBody>
      </p:sp>
      <p:pic>
        <p:nvPicPr>
          <p:cNvPr id="1026" name="Picture 2" descr="A screenshot of an interaction with Bard. The question says: “What new discoveries from the James Space Webb Telescope can I tell my 9 year old about?” The answers include the bullet point: “JWST took the very first pictures of a planet outside of our own solar system. These distant worlds are called “exoplanets”. Exo means “from outside”.”">
            <a:extLst>
              <a:ext uri="{FF2B5EF4-FFF2-40B4-BE49-F238E27FC236}">
                <a16:creationId xmlns:a16="http://schemas.microsoft.com/office/drawing/2014/main" id="{CD34E78B-FF6F-A36C-CDF0-85C684E61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205052"/>
            <a:ext cx="5873858" cy="32963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8DA974D-638C-883A-2920-DA9F03AAE62A}"/>
              </a:ext>
            </a:extLst>
          </p:cNvPr>
          <p:cNvSpPr txBox="1"/>
          <p:nvPr/>
        </p:nvSpPr>
        <p:spPr>
          <a:xfrm>
            <a:off x="7209292" y="2976087"/>
            <a:ext cx="4144508" cy="1754326"/>
          </a:xfrm>
          <a:prstGeom prst="rect">
            <a:avLst/>
          </a:prstGeom>
          <a:noFill/>
        </p:spPr>
        <p:txBody>
          <a:bodyPr wrap="square">
            <a:spAutoFit/>
          </a:bodyPr>
          <a:lstStyle/>
          <a:p>
            <a:r>
              <a:rPr lang="en-US" altLang="zh-CN" b="0" i="0" dirty="0">
                <a:solidFill>
                  <a:srgbClr val="0F1419"/>
                </a:solidFill>
                <a:effectLst/>
                <a:latin typeface="-apple-system"/>
              </a:rPr>
              <a:t>JWST did not take "the very first image of a planet outside our solar system". </a:t>
            </a:r>
          </a:p>
          <a:p>
            <a:endParaRPr lang="en-US" altLang="zh-CN" dirty="0">
              <a:solidFill>
                <a:srgbClr val="0F1419"/>
              </a:solidFill>
              <a:latin typeface="-apple-system"/>
            </a:endParaRPr>
          </a:p>
          <a:p>
            <a:r>
              <a:rPr lang="en-US" altLang="zh-CN" b="0" i="0" dirty="0">
                <a:solidFill>
                  <a:srgbClr val="0F1419"/>
                </a:solidFill>
                <a:effectLst/>
                <a:latin typeface="-apple-system"/>
              </a:rPr>
              <a:t>the first image was instead done by Chauvin et al. (2004) with the VLT/NACO using adaptive optics.</a:t>
            </a:r>
            <a:endParaRPr lang="zh-CN" altLang="en-US" dirty="0"/>
          </a:p>
        </p:txBody>
      </p:sp>
    </p:spTree>
    <p:extLst>
      <p:ext uri="{BB962C8B-B14F-4D97-AF65-F5344CB8AC3E}">
        <p14:creationId xmlns:p14="http://schemas.microsoft.com/office/powerpoint/2010/main" val="187100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20D3C-FA96-9FEF-06A0-F5C2EFDDD927}"/>
              </a:ext>
            </a:extLst>
          </p:cNvPr>
          <p:cNvSpPr>
            <a:spLocks noGrp="1"/>
          </p:cNvSpPr>
          <p:nvPr>
            <p:ph type="title"/>
          </p:nvPr>
        </p:nvSpPr>
        <p:spPr/>
        <p:txBody>
          <a:bodyPr/>
          <a:lstStyle/>
          <a:p>
            <a:r>
              <a:rPr kumimoji="1" lang="en-US" altLang="zh-CN" dirty="0">
                <a:latin typeface="Times" pitchFamily="2" charset="0"/>
              </a:rPr>
              <a:t>That’s all.</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E2218FC2-454B-30C4-C724-797E03CB2AE1}"/>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DD4BB555-60F4-21DD-8805-D42D17423CCF}"/>
              </a:ext>
            </a:extLst>
          </p:cNvPr>
          <p:cNvSpPr>
            <a:spLocks noGrp="1"/>
          </p:cNvSpPr>
          <p:nvPr>
            <p:ph type="sldNum" sz="quarter" idx="12"/>
          </p:nvPr>
        </p:nvSpPr>
        <p:spPr/>
        <p:txBody>
          <a:bodyPr/>
          <a:lstStyle/>
          <a:p>
            <a:fld id="{BE0724ED-C68A-7D4E-A6B5-4159D51A1AB8}" type="slidenum">
              <a:rPr kumimoji="1" lang="zh-CN" altLang="en-US" smtClean="0"/>
              <a:t>30</a:t>
            </a:fld>
            <a:r>
              <a:rPr kumimoji="1" lang="en-US" altLang="zh-CN" dirty="0"/>
              <a:t>/30</a:t>
            </a:r>
            <a:endParaRPr kumimoji="1" lang="zh-CN" altLang="en-US" dirty="0"/>
          </a:p>
        </p:txBody>
      </p:sp>
    </p:spTree>
    <p:extLst>
      <p:ext uri="{BB962C8B-B14F-4D97-AF65-F5344CB8AC3E}">
        <p14:creationId xmlns:p14="http://schemas.microsoft.com/office/powerpoint/2010/main" val="223380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7780E-C4D7-9D90-C94E-0F2F5298ECF5}"/>
              </a:ext>
            </a:extLst>
          </p:cNvPr>
          <p:cNvSpPr>
            <a:spLocks noGrp="1"/>
          </p:cNvSpPr>
          <p:nvPr>
            <p:ph type="title"/>
          </p:nvPr>
        </p:nvSpPr>
        <p:spPr/>
        <p:txBody>
          <a:bodyPr/>
          <a:lstStyle/>
          <a:p>
            <a:r>
              <a:rPr kumimoji="1" lang="en-US" altLang="zh-CN" dirty="0">
                <a:latin typeface="Times" pitchFamily="2" charset="0"/>
              </a:rPr>
              <a:t>New Bing</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DCC0EA6C-0D31-29B1-779B-86CF1BAC000F}"/>
              </a:ext>
            </a:extLst>
          </p:cNvPr>
          <p:cNvSpPr>
            <a:spLocks noGrp="1"/>
          </p:cNvSpPr>
          <p:nvPr>
            <p:ph type="sldNum" sz="quarter" idx="12"/>
          </p:nvPr>
        </p:nvSpPr>
        <p:spPr/>
        <p:txBody>
          <a:bodyPr/>
          <a:lstStyle/>
          <a:p>
            <a:fld id="{BE0724ED-C68A-7D4E-A6B5-4159D51A1AB8}" type="slidenum">
              <a:rPr kumimoji="1" lang="zh-CN" altLang="en-US" smtClean="0"/>
              <a:t>4</a:t>
            </a:fld>
            <a:r>
              <a:rPr kumimoji="1" lang="en-US" altLang="zh-CN" dirty="0"/>
              <a:t>/30</a:t>
            </a:r>
            <a:endParaRPr kumimoji="1" lang="zh-CN" altLang="en-US" dirty="0"/>
          </a:p>
        </p:txBody>
      </p:sp>
      <p:sp>
        <p:nvSpPr>
          <p:cNvPr id="8" name="文本框 7">
            <a:extLst>
              <a:ext uri="{FF2B5EF4-FFF2-40B4-BE49-F238E27FC236}">
                <a16:creationId xmlns:a16="http://schemas.microsoft.com/office/drawing/2014/main" id="{627CD604-2978-F55E-FFD1-4FE8B092B27D}"/>
              </a:ext>
            </a:extLst>
          </p:cNvPr>
          <p:cNvSpPr txBox="1"/>
          <p:nvPr/>
        </p:nvSpPr>
        <p:spPr>
          <a:xfrm>
            <a:off x="838200" y="4649492"/>
            <a:ext cx="6353014" cy="1754326"/>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latin typeface="Times" pitchFamily="2" charset="0"/>
            </a:endParaRPr>
          </a:p>
          <a:p>
            <a:pPr marL="285750" indent="-285750">
              <a:buFont typeface="Wingdings" pitchFamily="2" charset="2"/>
              <a:buChar char="ü"/>
            </a:pPr>
            <a:r>
              <a:rPr kumimoji="1" lang="en-US" altLang="zh-CN" dirty="0">
                <a:latin typeface="Times" pitchFamily="2" charset="0"/>
              </a:rPr>
              <a:t>Providing the information source.</a:t>
            </a:r>
          </a:p>
          <a:p>
            <a:pPr marL="285750" indent="-285750">
              <a:buFont typeface="Wingdings" pitchFamily="2" charset="2"/>
              <a:buChar char="ü"/>
            </a:pPr>
            <a:r>
              <a:rPr kumimoji="1" lang="en-US" altLang="zh-CN" dirty="0">
                <a:latin typeface="Times" pitchFamily="2" charset="0"/>
              </a:rPr>
              <a:t>Merging (Summarizing) information from different sources.</a:t>
            </a:r>
          </a:p>
          <a:p>
            <a:pPr marL="285750" indent="-285750">
              <a:buFont typeface="Wingdings" pitchFamily="2" charset="2"/>
              <a:buChar char="ü"/>
            </a:pPr>
            <a:endParaRPr kumimoji="1" lang="en-US" altLang="zh-CN" dirty="0">
              <a:latin typeface="Times" pitchFamily="2" charset="0"/>
            </a:endParaRPr>
          </a:p>
          <a:p>
            <a:pPr marL="285750" indent="-285750">
              <a:buFont typeface="系统字体常规体"/>
              <a:buChar char="×"/>
            </a:pPr>
            <a:r>
              <a:rPr kumimoji="1" lang="en-US" altLang="zh-CN" dirty="0">
                <a:latin typeface="Times" pitchFamily="2" charset="0"/>
              </a:rPr>
              <a:t>Generating wrong facts.</a:t>
            </a:r>
          </a:p>
          <a:p>
            <a:pPr marL="285750" indent="-285750">
              <a:buFont typeface="Arial" panose="020B0604020202020204" pitchFamily="34" charset="0"/>
              <a:buChar char="•"/>
            </a:pPr>
            <a:endParaRPr kumimoji="1" lang="en-US" altLang="zh-CN" dirty="0">
              <a:latin typeface="Times" pitchFamily="2" charset="0"/>
            </a:endParaRPr>
          </a:p>
        </p:txBody>
      </p:sp>
      <p:pic>
        <p:nvPicPr>
          <p:cNvPr id="2054" name="Picture 6">
            <a:extLst>
              <a:ext uri="{FF2B5EF4-FFF2-40B4-BE49-F238E27FC236}">
                <a16:creationId xmlns:a16="http://schemas.microsoft.com/office/drawing/2014/main" id="{AAFDB0C8-F8CA-F7A6-CC79-6D1F6FAB9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806" y="1525063"/>
            <a:ext cx="8738388" cy="312442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4BDBE449-D537-2356-A1F8-82EC6E892E29}"/>
              </a:ext>
            </a:extLst>
          </p:cNvPr>
          <p:cNvSpPr/>
          <p:nvPr/>
        </p:nvSpPr>
        <p:spPr>
          <a:xfrm>
            <a:off x="2785533" y="3429000"/>
            <a:ext cx="2091267" cy="186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ACD3FB32-4041-7EB6-78AC-C2CD11560217}"/>
              </a:ext>
            </a:extLst>
          </p:cNvPr>
          <p:cNvPicPr>
            <a:picLocks noChangeAspect="1"/>
          </p:cNvPicPr>
          <p:nvPr/>
        </p:nvPicPr>
        <p:blipFill>
          <a:blip r:embed="rId4"/>
          <a:stretch>
            <a:fillRect/>
          </a:stretch>
        </p:blipFill>
        <p:spPr>
          <a:xfrm>
            <a:off x="4559300" y="5809430"/>
            <a:ext cx="3073400" cy="762000"/>
          </a:xfrm>
          <a:prstGeom prst="rect">
            <a:avLst/>
          </a:prstGeom>
          <a:ln>
            <a:solidFill>
              <a:srgbClr val="FF0000"/>
            </a:solidFill>
          </a:ln>
        </p:spPr>
      </p:pic>
      <p:cxnSp>
        <p:nvCxnSpPr>
          <p:cNvPr id="14" name="直线箭头连接符 13">
            <a:extLst>
              <a:ext uri="{FF2B5EF4-FFF2-40B4-BE49-F238E27FC236}">
                <a16:creationId xmlns:a16="http://schemas.microsoft.com/office/drawing/2014/main" id="{9EBA50AC-05CD-F5D6-2D0F-29D25734E0D4}"/>
              </a:ext>
            </a:extLst>
          </p:cNvPr>
          <p:cNvCxnSpPr/>
          <p:nvPr/>
        </p:nvCxnSpPr>
        <p:spPr>
          <a:xfrm>
            <a:off x="3831166" y="4411579"/>
            <a:ext cx="1045634" cy="13978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1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7780E-C4D7-9D90-C94E-0F2F5298ECF5}"/>
              </a:ext>
            </a:extLst>
          </p:cNvPr>
          <p:cNvSpPr>
            <a:spLocks noGrp="1"/>
          </p:cNvSpPr>
          <p:nvPr>
            <p:ph type="title"/>
          </p:nvPr>
        </p:nvSpPr>
        <p:spPr/>
        <p:txBody>
          <a:bodyPr/>
          <a:lstStyle/>
          <a:p>
            <a:r>
              <a:rPr kumimoji="1" lang="en-US" altLang="zh-CN" dirty="0">
                <a:latin typeface="Times" pitchFamily="2" charset="0"/>
              </a:rPr>
              <a:t>Microsoft’s new Bing FAQ</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DCC0EA6C-0D31-29B1-779B-86CF1BAC000F}"/>
              </a:ext>
            </a:extLst>
          </p:cNvPr>
          <p:cNvSpPr>
            <a:spLocks noGrp="1"/>
          </p:cNvSpPr>
          <p:nvPr>
            <p:ph type="sldNum" sz="quarter" idx="12"/>
          </p:nvPr>
        </p:nvSpPr>
        <p:spPr/>
        <p:txBody>
          <a:bodyPr/>
          <a:lstStyle/>
          <a:p>
            <a:fld id="{BE0724ED-C68A-7D4E-A6B5-4159D51A1AB8}" type="slidenum">
              <a:rPr kumimoji="1" lang="zh-CN" altLang="en-US" smtClean="0"/>
              <a:t>5</a:t>
            </a:fld>
            <a:r>
              <a:rPr kumimoji="1" lang="en-US" altLang="zh-CN" dirty="0"/>
              <a:t>/30</a:t>
            </a:r>
            <a:endParaRPr kumimoji="1" lang="zh-CN" altLang="en-US" dirty="0"/>
          </a:p>
        </p:txBody>
      </p:sp>
      <p:pic>
        <p:nvPicPr>
          <p:cNvPr id="6" name="图片 5">
            <a:extLst>
              <a:ext uri="{FF2B5EF4-FFF2-40B4-BE49-F238E27FC236}">
                <a16:creationId xmlns:a16="http://schemas.microsoft.com/office/drawing/2014/main" id="{256CD17F-308C-A988-FFEB-469E0B559DA7}"/>
              </a:ext>
            </a:extLst>
          </p:cNvPr>
          <p:cNvPicPr>
            <a:picLocks noChangeAspect="1"/>
          </p:cNvPicPr>
          <p:nvPr/>
        </p:nvPicPr>
        <p:blipFill>
          <a:blip r:embed="rId3"/>
          <a:stretch>
            <a:fillRect/>
          </a:stretch>
        </p:blipFill>
        <p:spPr>
          <a:xfrm>
            <a:off x="2715446" y="1921043"/>
            <a:ext cx="6987016" cy="3549315"/>
          </a:xfrm>
          <a:prstGeom prst="rect">
            <a:avLst/>
          </a:prstGeom>
        </p:spPr>
      </p:pic>
      <p:sp>
        <p:nvSpPr>
          <p:cNvPr id="3" name="矩形 2">
            <a:extLst>
              <a:ext uri="{FF2B5EF4-FFF2-40B4-BE49-F238E27FC236}">
                <a16:creationId xmlns:a16="http://schemas.microsoft.com/office/drawing/2014/main" id="{04178A6F-111A-E46E-7A96-1468E6A639F4}"/>
              </a:ext>
            </a:extLst>
          </p:cNvPr>
          <p:cNvSpPr/>
          <p:nvPr/>
        </p:nvSpPr>
        <p:spPr>
          <a:xfrm>
            <a:off x="5983705" y="2342147"/>
            <a:ext cx="3384884" cy="368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AC374580-F4BF-CC53-2FFE-0EEEBCCCFBF3}"/>
              </a:ext>
            </a:extLst>
          </p:cNvPr>
          <p:cNvSpPr/>
          <p:nvPr/>
        </p:nvSpPr>
        <p:spPr>
          <a:xfrm>
            <a:off x="4981073" y="3590381"/>
            <a:ext cx="1339516" cy="368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0F429CC8-5409-FB45-8003-CA2AAC8B134B}"/>
              </a:ext>
            </a:extLst>
          </p:cNvPr>
          <p:cNvSpPr/>
          <p:nvPr/>
        </p:nvSpPr>
        <p:spPr>
          <a:xfrm>
            <a:off x="5714998" y="4000413"/>
            <a:ext cx="3761555" cy="368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2E09AD3A-D236-2A1B-A5A1-E40F6A0978CB}"/>
              </a:ext>
            </a:extLst>
          </p:cNvPr>
          <p:cNvSpPr/>
          <p:nvPr/>
        </p:nvSpPr>
        <p:spPr>
          <a:xfrm>
            <a:off x="2915651" y="4307219"/>
            <a:ext cx="2831431" cy="368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3366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FD55B-70DF-A5C8-DB0C-FD24720255C7}"/>
              </a:ext>
            </a:extLst>
          </p:cNvPr>
          <p:cNvSpPr>
            <a:spLocks noGrp="1"/>
          </p:cNvSpPr>
          <p:nvPr>
            <p:ph type="title"/>
          </p:nvPr>
        </p:nvSpPr>
        <p:spPr/>
        <p:txBody>
          <a:bodyPr/>
          <a:lstStyle/>
          <a:p>
            <a:r>
              <a:rPr kumimoji="1" lang="en-US" altLang="zh-CN" dirty="0">
                <a:latin typeface="Times" pitchFamily="2" charset="0"/>
              </a:rPr>
              <a:t>Hallucination in NLG</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760A63F-A1FA-D1D1-77F8-C0BE820B2279}"/>
              </a:ext>
            </a:extLst>
          </p:cNvPr>
          <p:cNvSpPr>
            <a:spLocks noGrp="1"/>
          </p:cNvSpPr>
          <p:nvPr>
            <p:ph idx="1"/>
          </p:nvPr>
        </p:nvSpPr>
        <p:spPr/>
        <p:txBody>
          <a:bodyPr/>
          <a:lstStyle/>
          <a:p>
            <a:r>
              <a:rPr kumimoji="1" lang="en-US" altLang="zh-CN" dirty="0">
                <a:latin typeface="Times" pitchFamily="2" charset="0"/>
              </a:rPr>
              <a:t>Representative NLG tasks</a:t>
            </a:r>
          </a:p>
          <a:p>
            <a:r>
              <a:rPr kumimoji="1" lang="en-US" altLang="zh-CN" dirty="0">
                <a:latin typeface="Times" pitchFamily="2" charset="0"/>
              </a:rPr>
              <a:t>Definition &amp; Categorization</a:t>
            </a:r>
          </a:p>
          <a:p>
            <a:r>
              <a:rPr kumimoji="1" lang="en-US" altLang="zh-CN" dirty="0">
                <a:latin typeface="Times" pitchFamily="2" charset="0"/>
              </a:rPr>
              <a:t>Contributors</a:t>
            </a:r>
          </a:p>
          <a:p>
            <a:r>
              <a:rPr kumimoji="1" lang="en-US" altLang="zh-CN" dirty="0">
                <a:latin typeface="Times" pitchFamily="2" charset="0"/>
              </a:rPr>
              <a:t>Evaluation Metrics</a:t>
            </a:r>
          </a:p>
          <a:p>
            <a:r>
              <a:rPr kumimoji="1" lang="en-US" altLang="zh-CN" dirty="0">
                <a:latin typeface="Times" pitchFamily="2" charset="0"/>
              </a:rPr>
              <a:t>Future Directions for Evaluation Metrics</a:t>
            </a:r>
          </a:p>
          <a:p>
            <a:endParaRPr kumimoji="1" lang="en-US" altLang="zh-CN" dirty="0">
              <a:latin typeface="Times" pitchFamily="2" charset="0"/>
            </a:endParaRPr>
          </a:p>
          <a:p>
            <a:endParaRPr kumimoji="1" lang="en-US" altLang="zh-CN" dirty="0">
              <a:latin typeface="Times" pitchFamily="2" charset="0"/>
            </a:endParaRPr>
          </a:p>
        </p:txBody>
      </p:sp>
      <p:sp>
        <p:nvSpPr>
          <p:cNvPr id="4" name="灯片编号占位符 3">
            <a:extLst>
              <a:ext uri="{FF2B5EF4-FFF2-40B4-BE49-F238E27FC236}">
                <a16:creationId xmlns:a16="http://schemas.microsoft.com/office/drawing/2014/main" id="{0D36E2C3-7DE6-2B01-B5C1-E0948CB0C8CE}"/>
              </a:ext>
            </a:extLst>
          </p:cNvPr>
          <p:cNvSpPr>
            <a:spLocks noGrp="1"/>
          </p:cNvSpPr>
          <p:nvPr>
            <p:ph type="sldNum" sz="quarter" idx="12"/>
          </p:nvPr>
        </p:nvSpPr>
        <p:spPr/>
        <p:txBody>
          <a:bodyPr/>
          <a:lstStyle/>
          <a:p>
            <a:fld id="{BE0724ED-C68A-7D4E-A6B5-4159D51A1AB8}" type="slidenum">
              <a:rPr kumimoji="1" lang="zh-CN" altLang="en-US" smtClean="0"/>
              <a:t>6</a:t>
            </a:fld>
            <a:r>
              <a:rPr kumimoji="1" lang="en-US" altLang="zh-CN" dirty="0"/>
              <a:t>/30</a:t>
            </a:r>
            <a:endParaRPr kumimoji="1" lang="zh-CN" altLang="en-US" dirty="0"/>
          </a:p>
        </p:txBody>
      </p:sp>
    </p:spTree>
    <p:extLst>
      <p:ext uri="{BB962C8B-B14F-4D97-AF65-F5344CB8AC3E}">
        <p14:creationId xmlns:p14="http://schemas.microsoft.com/office/powerpoint/2010/main" val="194521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61B5E-0C0B-8F8C-73FA-081250AAFD06}"/>
              </a:ext>
            </a:extLst>
          </p:cNvPr>
          <p:cNvSpPr>
            <a:spLocks noGrp="1"/>
          </p:cNvSpPr>
          <p:nvPr>
            <p:ph type="title"/>
          </p:nvPr>
        </p:nvSpPr>
        <p:spPr/>
        <p:txBody>
          <a:bodyPr/>
          <a:lstStyle/>
          <a:p>
            <a:r>
              <a:rPr kumimoji="1" lang="en-US" altLang="zh-CN" dirty="0">
                <a:latin typeface="Times" pitchFamily="2" charset="0"/>
              </a:rPr>
              <a:t>Representative NLG tasks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26F942BA-FBCC-9254-01D4-895700B87A16}"/>
              </a:ext>
            </a:extLst>
          </p:cNvPr>
          <p:cNvSpPr>
            <a:spLocks noGrp="1"/>
          </p:cNvSpPr>
          <p:nvPr>
            <p:ph idx="1"/>
          </p:nvPr>
        </p:nvSpPr>
        <p:spPr/>
        <p:txBody>
          <a:bodyPr/>
          <a:lstStyle/>
          <a:p>
            <a:r>
              <a:rPr kumimoji="1" lang="en-US" altLang="zh-CN" dirty="0">
                <a:latin typeface="Times" pitchFamily="2" charset="0"/>
              </a:rPr>
              <a:t>Abstractive Summarization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E3F41CD-FC4F-6817-D211-377BA9D0584A}"/>
              </a:ext>
            </a:extLst>
          </p:cNvPr>
          <p:cNvSpPr>
            <a:spLocks noGrp="1"/>
          </p:cNvSpPr>
          <p:nvPr>
            <p:ph type="sldNum" sz="quarter" idx="12"/>
          </p:nvPr>
        </p:nvSpPr>
        <p:spPr/>
        <p:txBody>
          <a:bodyPr/>
          <a:lstStyle/>
          <a:p>
            <a:fld id="{BE0724ED-C68A-7D4E-A6B5-4159D51A1AB8}" type="slidenum">
              <a:rPr kumimoji="1" lang="zh-CN" altLang="en-US" smtClean="0"/>
              <a:t>7</a:t>
            </a:fld>
            <a:r>
              <a:rPr kumimoji="1" lang="en-US" altLang="zh-CN" dirty="0"/>
              <a:t>/30</a:t>
            </a:r>
            <a:endParaRPr kumimoji="1" lang="zh-CN" altLang="en-US" dirty="0"/>
          </a:p>
        </p:txBody>
      </p:sp>
      <p:sp>
        <p:nvSpPr>
          <p:cNvPr id="5" name="矩形 4">
            <a:extLst>
              <a:ext uri="{FF2B5EF4-FFF2-40B4-BE49-F238E27FC236}">
                <a16:creationId xmlns:a16="http://schemas.microsoft.com/office/drawing/2014/main" id="{34171D9F-8919-9B0A-4C36-62C399E59E40}"/>
              </a:ext>
            </a:extLst>
          </p:cNvPr>
          <p:cNvSpPr/>
          <p:nvPr/>
        </p:nvSpPr>
        <p:spPr>
          <a:xfrm>
            <a:off x="980064" y="3166871"/>
            <a:ext cx="3333706" cy="202533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altLang="zh-CN" sz="1600" b="1" dirty="0">
                <a:solidFill>
                  <a:schemeClr val="accent1"/>
                </a:solidFill>
                <a:latin typeface="Times" pitchFamily="2" charset="0"/>
                <a:ea typeface="SimSun" panose="02010600030101010101" pitchFamily="2" charset="-122"/>
              </a:rPr>
              <a:t>Document</a:t>
            </a:r>
            <a:r>
              <a:rPr lang="zh-CN" altLang="en-US" sz="1600" b="1" dirty="0">
                <a:solidFill>
                  <a:schemeClr val="tx1"/>
                </a:solidFill>
                <a:latin typeface="Times" pitchFamily="2" charset="0"/>
                <a:ea typeface="SimSun" panose="02010600030101010101" pitchFamily="2" charset="-122"/>
              </a:rPr>
              <a:t> </a:t>
            </a:r>
            <a:endParaRPr lang="en-US" altLang="zh-CN" sz="1600" b="1" dirty="0">
              <a:solidFill>
                <a:schemeClr val="tx1"/>
              </a:solidFill>
              <a:latin typeface="Times" pitchFamily="2" charset="0"/>
              <a:ea typeface="SimSun" panose="02010600030101010101" pitchFamily="2" charset="-122"/>
            </a:endParaRPr>
          </a:p>
          <a:p>
            <a:pPr algn="just">
              <a:defRPr/>
            </a:pPr>
            <a:r>
              <a:rPr lang="zh-CN" altLang="en-US" sz="1600" dirty="0">
                <a:solidFill>
                  <a:schemeClr val="tx1"/>
                </a:solidFill>
                <a:latin typeface="Times" pitchFamily="2" charset="0"/>
                <a:ea typeface="SimSun" panose="02010600030101010101" pitchFamily="2" charset="-122"/>
              </a:rPr>
              <a:t>      </a:t>
            </a:r>
            <a:r>
              <a:rPr lang="en" altLang="zh-CN" sz="1600" dirty="0" err="1">
                <a:solidFill>
                  <a:schemeClr val="tx1"/>
                </a:solidFill>
                <a:highlight>
                  <a:srgbClr val="FFFF00"/>
                </a:highlight>
                <a:latin typeface="Times" pitchFamily="2" charset="0"/>
                <a:ea typeface="SimSun" panose="02010600030101010101" pitchFamily="2" charset="-122"/>
              </a:rPr>
              <a:t>justin</a:t>
            </a:r>
            <a:r>
              <a:rPr lang="en" altLang="zh-CN" sz="1600" dirty="0">
                <a:solidFill>
                  <a:schemeClr val="tx1"/>
                </a:solidFill>
                <a:highlight>
                  <a:srgbClr val="FFFF00"/>
                </a:highlight>
                <a:latin typeface="Times" pitchFamily="2" charset="0"/>
                <a:ea typeface="SimSun" panose="02010600030101010101" pitchFamily="2" charset="-122"/>
              </a:rPr>
              <a:t> </a:t>
            </a:r>
            <a:r>
              <a:rPr lang="en" altLang="zh-CN" sz="1600" dirty="0" err="1">
                <a:solidFill>
                  <a:schemeClr val="tx1"/>
                </a:solidFill>
                <a:highlight>
                  <a:srgbClr val="FFFF00"/>
                </a:highlight>
                <a:latin typeface="Times" pitchFamily="2" charset="0"/>
                <a:ea typeface="SimSun" panose="02010600030101010101" pitchFamily="2" charset="-122"/>
              </a:rPr>
              <a:t>timberlake</a:t>
            </a:r>
            <a:r>
              <a:rPr lang="en" altLang="zh-CN" sz="1600" dirty="0">
                <a:solidFill>
                  <a:schemeClr val="tx1"/>
                </a:solidFill>
                <a:highlight>
                  <a:srgbClr val="FFFF00"/>
                </a:highlight>
                <a:latin typeface="Times" pitchFamily="2" charset="0"/>
                <a:ea typeface="SimSun" panose="02010600030101010101" pitchFamily="2" charset="-122"/>
              </a:rPr>
              <a:t> and </a:t>
            </a:r>
            <a:r>
              <a:rPr lang="en" altLang="zh-CN" sz="1600" dirty="0" err="1">
                <a:solidFill>
                  <a:schemeClr val="tx1"/>
                </a:solidFill>
                <a:highlight>
                  <a:srgbClr val="FFFF00"/>
                </a:highlight>
                <a:latin typeface="Times" pitchFamily="2" charset="0"/>
                <a:ea typeface="SimSun" panose="02010600030101010101" pitchFamily="2" charset="-122"/>
              </a:rPr>
              <a:t>jessica</a:t>
            </a:r>
            <a:r>
              <a:rPr lang="en" altLang="zh-CN" sz="1600" dirty="0">
                <a:solidFill>
                  <a:schemeClr val="tx1"/>
                </a:solidFill>
                <a:highlight>
                  <a:srgbClr val="FFFF00"/>
                </a:highlight>
                <a:latin typeface="Times" pitchFamily="2" charset="0"/>
                <a:ea typeface="SimSun" panose="02010600030101010101" pitchFamily="2" charset="-122"/>
              </a:rPr>
              <a:t> </a:t>
            </a:r>
            <a:r>
              <a:rPr lang="en" altLang="zh-CN" sz="1600" dirty="0" err="1">
                <a:solidFill>
                  <a:schemeClr val="tx1"/>
                </a:solidFill>
                <a:highlight>
                  <a:srgbClr val="FFFF00"/>
                </a:highlight>
                <a:latin typeface="Times" pitchFamily="2" charset="0"/>
                <a:ea typeface="SimSun" panose="02010600030101010101" pitchFamily="2" charset="-122"/>
              </a:rPr>
              <a:t>biel</a:t>
            </a:r>
            <a:r>
              <a:rPr lang="en" altLang="zh-CN" sz="1600" dirty="0">
                <a:solidFill>
                  <a:schemeClr val="tx1"/>
                </a:solidFill>
                <a:highlight>
                  <a:srgbClr val="FFFF00"/>
                </a:highlight>
                <a:latin typeface="Times" pitchFamily="2" charset="0"/>
                <a:ea typeface="SimSun" panose="02010600030101010101" pitchFamily="2" charset="-122"/>
              </a:rPr>
              <a:t> , welcome to parenthood . </a:t>
            </a:r>
            <a:r>
              <a:rPr lang="en" altLang="zh-CN" sz="1600" dirty="0">
                <a:solidFill>
                  <a:schemeClr val="tx1"/>
                </a:solidFill>
                <a:latin typeface="Times" pitchFamily="2" charset="0"/>
                <a:ea typeface="SimSun" panose="02010600030101010101" pitchFamily="2" charset="-122"/>
              </a:rPr>
              <a:t>the celebrity </a:t>
            </a:r>
            <a:r>
              <a:rPr lang="en" altLang="zh-CN" sz="1600" dirty="0">
                <a:solidFill>
                  <a:schemeClr val="tx1"/>
                </a:solidFill>
                <a:highlight>
                  <a:srgbClr val="FFFF00"/>
                </a:highlight>
                <a:latin typeface="Times" pitchFamily="2" charset="0"/>
                <a:ea typeface="SimSun" panose="02010600030101010101" pitchFamily="2" charset="-122"/>
              </a:rPr>
              <a:t>couple announced the arrival of their son , </a:t>
            </a:r>
            <a:r>
              <a:rPr lang="en" altLang="zh-CN" sz="1600" dirty="0" err="1">
                <a:solidFill>
                  <a:schemeClr val="tx1"/>
                </a:solidFill>
                <a:highlight>
                  <a:srgbClr val="FFFF00"/>
                </a:highlight>
                <a:latin typeface="Times" pitchFamily="2" charset="0"/>
                <a:ea typeface="SimSun" panose="02010600030101010101" pitchFamily="2" charset="-122"/>
              </a:rPr>
              <a:t>silas</a:t>
            </a:r>
            <a:r>
              <a:rPr lang="en" altLang="zh-CN" sz="1600" dirty="0">
                <a:solidFill>
                  <a:schemeClr val="tx1"/>
                </a:solidFill>
                <a:highlight>
                  <a:srgbClr val="FFFF00"/>
                </a:highlight>
                <a:latin typeface="Times" pitchFamily="2" charset="0"/>
                <a:ea typeface="SimSun" panose="02010600030101010101" pitchFamily="2" charset="-122"/>
              </a:rPr>
              <a:t> </a:t>
            </a:r>
            <a:r>
              <a:rPr lang="en" altLang="zh-CN" sz="1600" dirty="0" err="1">
                <a:solidFill>
                  <a:schemeClr val="tx1"/>
                </a:solidFill>
                <a:highlight>
                  <a:srgbClr val="FFFF00"/>
                </a:highlight>
                <a:latin typeface="Times" pitchFamily="2" charset="0"/>
                <a:ea typeface="SimSun" panose="02010600030101010101" pitchFamily="2" charset="-122"/>
              </a:rPr>
              <a:t>randall</a:t>
            </a:r>
            <a:r>
              <a:rPr lang="en" altLang="zh-CN" sz="1600" dirty="0">
                <a:solidFill>
                  <a:schemeClr val="tx1"/>
                </a:solidFill>
                <a:highlight>
                  <a:srgbClr val="FFFF00"/>
                </a:highlight>
                <a:latin typeface="Times" pitchFamily="2" charset="0"/>
                <a:ea typeface="SimSun" panose="02010600030101010101" pitchFamily="2" charset="-122"/>
              </a:rPr>
              <a:t> </a:t>
            </a:r>
            <a:r>
              <a:rPr lang="en" altLang="zh-CN" sz="1600" dirty="0" err="1">
                <a:solidFill>
                  <a:schemeClr val="tx1"/>
                </a:solidFill>
                <a:highlight>
                  <a:srgbClr val="FFFF00"/>
                </a:highlight>
                <a:latin typeface="Times" pitchFamily="2" charset="0"/>
                <a:ea typeface="SimSun" panose="02010600030101010101" pitchFamily="2" charset="-122"/>
              </a:rPr>
              <a:t>timberlake</a:t>
            </a:r>
            <a:r>
              <a:rPr lang="en" altLang="zh-CN" sz="1600" dirty="0">
                <a:solidFill>
                  <a:schemeClr val="tx1"/>
                </a:solidFill>
                <a:highlight>
                  <a:srgbClr val="FFFF00"/>
                </a:highlight>
                <a:latin typeface="Times" pitchFamily="2" charset="0"/>
                <a:ea typeface="SimSun" panose="02010600030101010101" pitchFamily="2" charset="-122"/>
              </a:rPr>
              <a:t> </a:t>
            </a:r>
            <a:r>
              <a:rPr lang="en" altLang="zh-CN" sz="1600" dirty="0">
                <a:solidFill>
                  <a:schemeClr val="tx1"/>
                </a:solidFill>
                <a:latin typeface="Times" pitchFamily="2" charset="0"/>
                <a:ea typeface="SimSun" panose="02010600030101010101" pitchFamily="2" charset="-122"/>
              </a:rPr>
              <a:t>, in statements to people . `` </a:t>
            </a:r>
            <a:r>
              <a:rPr lang="en" altLang="zh-CN" sz="1600" dirty="0" err="1">
                <a:solidFill>
                  <a:schemeClr val="tx1"/>
                </a:solidFill>
                <a:latin typeface="Times" pitchFamily="2" charset="0"/>
                <a:ea typeface="SimSun" panose="02010600030101010101" pitchFamily="2" charset="-122"/>
              </a:rPr>
              <a:t>silas</a:t>
            </a:r>
            <a:r>
              <a:rPr lang="en" altLang="zh-CN" sz="1600" dirty="0">
                <a:solidFill>
                  <a:schemeClr val="tx1"/>
                </a:solidFill>
                <a:latin typeface="Times" pitchFamily="2" charset="0"/>
                <a:ea typeface="SimSun" panose="02010600030101010101" pitchFamily="2" charset="-122"/>
              </a:rPr>
              <a:t> was the middle name of </a:t>
            </a:r>
            <a:r>
              <a:rPr lang="en" altLang="zh-CN" sz="1600" dirty="0" err="1">
                <a:solidFill>
                  <a:schemeClr val="tx1"/>
                </a:solidFill>
                <a:latin typeface="Times" pitchFamily="2" charset="0"/>
                <a:ea typeface="SimSun" panose="02010600030101010101" pitchFamily="2" charset="-122"/>
              </a:rPr>
              <a:t>timberlake</a:t>
            </a:r>
            <a:r>
              <a:rPr lang="en" altLang="zh-CN" sz="1600" dirty="0">
                <a:solidFill>
                  <a:schemeClr val="tx1"/>
                </a:solidFill>
                <a:latin typeface="Times" pitchFamily="2" charset="0"/>
                <a:ea typeface="SimSun" panose="02010600030101010101" pitchFamily="2" charset="-122"/>
              </a:rPr>
              <a:t> 's maternal grandfather bill </a:t>
            </a:r>
            <a:r>
              <a:rPr lang="en" altLang="zh-CN" sz="1600" dirty="0" err="1">
                <a:solidFill>
                  <a:schemeClr val="tx1"/>
                </a:solidFill>
                <a:latin typeface="Times" pitchFamily="2" charset="0"/>
                <a:ea typeface="SimSun" panose="02010600030101010101" pitchFamily="2" charset="-122"/>
              </a:rPr>
              <a:t>bomar</a:t>
            </a:r>
            <a:r>
              <a:rPr lang="en" altLang="zh-CN" sz="1600" dirty="0">
                <a:solidFill>
                  <a:schemeClr val="tx1"/>
                </a:solidFill>
                <a:latin typeface="Times" pitchFamily="2" charset="0"/>
                <a:ea typeface="SimSun" panose="02010600030101010101" pitchFamily="2" charset="-122"/>
              </a:rPr>
              <a:t> , who died in 2012 , while </a:t>
            </a:r>
            <a:r>
              <a:rPr lang="en" altLang="zh-CN" sz="1600" dirty="0" err="1">
                <a:solidFill>
                  <a:schemeClr val="tx1"/>
                </a:solidFill>
                <a:latin typeface="Times" pitchFamily="2" charset="0"/>
                <a:ea typeface="SimSun" panose="02010600030101010101" pitchFamily="2" charset="-122"/>
              </a:rPr>
              <a:t>randall</a:t>
            </a:r>
            <a:r>
              <a:rPr lang="en" altLang="zh-CN" sz="1600" dirty="0">
                <a:solidFill>
                  <a:schemeClr val="tx1"/>
                </a:solidFill>
                <a:latin typeface="Times" pitchFamily="2" charset="0"/>
                <a:ea typeface="SimSun" panose="02010600030101010101" pitchFamily="2" charset="-122"/>
              </a:rPr>
              <a:t> is the musician 's own middle name , as well as his father 's first , '' people reports . </a:t>
            </a:r>
            <a:r>
              <a:rPr lang="en" altLang="zh-CN" sz="1600" dirty="0">
                <a:solidFill>
                  <a:schemeClr val="tx1"/>
                </a:solidFill>
                <a:highlight>
                  <a:srgbClr val="FFFF00"/>
                </a:highlight>
                <a:latin typeface="Times" pitchFamily="2" charset="0"/>
                <a:ea typeface="SimSun" panose="02010600030101010101" pitchFamily="2" charset="-122"/>
              </a:rPr>
              <a:t>the couple announced the pregnancy in </a:t>
            </a:r>
            <a:r>
              <a:rPr lang="en" altLang="zh-CN" sz="1600" dirty="0" err="1">
                <a:solidFill>
                  <a:schemeClr val="tx1"/>
                </a:solidFill>
                <a:highlight>
                  <a:srgbClr val="FFFF00"/>
                </a:highlight>
                <a:latin typeface="Times" pitchFamily="2" charset="0"/>
                <a:ea typeface="SimSun" panose="02010600030101010101" pitchFamily="2" charset="-122"/>
              </a:rPr>
              <a:t>january</a:t>
            </a:r>
            <a:r>
              <a:rPr lang="en" altLang="zh-CN" sz="1600" dirty="0">
                <a:solidFill>
                  <a:schemeClr val="tx1"/>
                </a:solidFill>
                <a:highlight>
                  <a:srgbClr val="FFFF00"/>
                </a:highlight>
                <a:latin typeface="Times" pitchFamily="2" charset="0"/>
                <a:ea typeface="SimSun" panose="02010600030101010101" pitchFamily="2" charset="-122"/>
              </a:rPr>
              <a:t> </a:t>
            </a:r>
            <a:r>
              <a:rPr lang="en" altLang="zh-CN" sz="1600" dirty="0">
                <a:solidFill>
                  <a:schemeClr val="tx1"/>
                </a:solidFill>
                <a:latin typeface="Times" pitchFamily="2" charset="0"/>
                <a:ea typeface="SimSun" panose="02010600030101010101" pitchFamily="2" charset="-122"/>
              </a:rPr>
              <a:t>…… </a:t>
            </a:r>
            <a:r>
              <a:rPr lang="en" altLang="zh-CN" sz="1600" dirty="0">
                <a:solidFill>
                  <a:schemeClr val="tx1"/>
                </a:solidFill>
                <a:highlight>
                  <a:srgbClr val="FFFF00"/>
                </a:highlight>
                <a:latin typeface="Times" pitchFamily="2" charset="0"/>
                <a:ea typeface="SimSun" panose="02010600030101010101" pitchFamily="2" charset="-122"/>
              </a:rPr>
              <a:t>it is the first baby for both </a:t>
            </a:r>
            <a:r>
              <a:rPr lang="en" altLang="zh-CN" sz="1600" dirty="0">
                <a:solidFill>
                  <a:schemeClr val="tx1"/>
                </a:solidFill>
                <a:latin typeface="Times" pitchFamily="2" charset="0"/>
                <a:ea typeface="SimSun" panose="02010600030101010101" pitchFamily="2" charset="-122"/>
              </a:rPr>
              <a:t>.</a:t>
            </a:r>
          </a:p>
        </p:txBody>
      </p:sp>
      <p:sp>
        <p:nvSpPr>
          <p:cNvPr id="6" name="矩形 5">
            <a:extLst>
              <a:ext uri="{FF2B5EF4-FFF2-40B4-BE49-F238E27FC236}">
                <a16:creationId xmlns:a16="http://schemas.microsoft.com/office/drawing/2014/main" id="{F7F4EC16-E4F2-1ECA-A576-0A91E5D8C942}"/>
              </a:ext>
            </a:extLst>
          </p:cNvPr>
          <p:cNvSpPr>
            <a:spLocks noChangeArrowheads="1"/>
          </p:cNvSpPr>
          <p:nvPr/>
        </p:nvSpPr>
        <p:spPr bwMode="auto">
          <a:xfrm>
            <a:off x="8218101" y="3429000"/>
            <a:ext cx="30420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sz="1600" dirty="0">
                <a:latin typeface="Times" pitchFamily="2" charset="0"/>
                <a:ea typeface="宋体" panose="02010600030101010101" pitchFamily="2" charset="-122"/>
              </a:rPr>
              <a:t>timberlake and biel welcome their first baby, silas randall timberlake . </a:t>
            </a:r>
          </a:p>
        </p:txBody>
      </p:sp>
      <p:sp>
        <p:nvSpPr>
          <p:cNvPr id="7" name="内容占位符 2">
            <a:extLst>
              <a:ext uri="{FF2B5EF4-FFF2-40B4-BE49-F238E27FC236}">
                <a16:creationId xmlns:a16="http://schemas.microsoft.com/office/drawing/2014/main" id="{3DD93D74-A087-AB25-C557-E76D7CF92C7C}"/>
              </a:ext>
            </a:extLst>
          </p:cNvPr>
          <p:cNvSpPr txBox="1">
            <a:spLocks noChangeArrowheads="1"/>
          </p:cNvSpPr>
          <p:nvPr/>
        </p:nvSpPr>
        <p:spPr bwMode="auto">
          <a:xfrm>
            <a:off x="8209253" y="3014240"/>
            <a:ext cx="1670051" cy="37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a:spcBef>
                <a:spcPts val="1333"/>
              </a:spcBef>
              <a:buNone/>
            </a:pPr>
            <a:r>
              <a:rPr kumimoji="1" lang="en-US" altLang="zh-CN" sz="1600" b="1" dirty="0">
                <a:solidFill>
                  <a:schemeClr val="accent1"/>
                </a:solidFill>
                <a:latin typeface="Times" pitchFamily="2" charset="0"/>
                <a:ea typeface="宋体" panose="02010600030101010101" pitchFamily="2" charset="-122"/>
              </a:rPr>
              <a:t>Summary</a:t>
            </a:r>
            <a:endParaRPr kumimoji="1" lang="zh-CN" altLang="en-US" sz="1600" b="1" dirty="0">
              <a:solidFill>
                <a:schemeClr val="accent1"/>
              </a:solidFill>
              <a:latin typeface="Times" pitchFamily="2" charset="0"/>
              <a:ea typeface="宋体" panose="02010600030101010101" pitchFamily="2" charset="-122"/>
            </a:endParaRPr>
          </a:p>
        </p:txBody>
      </p:sp>
      <p:sp>
        <p:nvSpPr>
          <p:cNvPr id="8" name="圆角矩形 7">
            <a:extLst>
              <a:ext uri="{FF2B5EF4-FFF2-40B4-BE49-F238E27FC236}">
                <a16:creationId xmlns:a16="http://schemas.microsoft.com/office/drawing/2014/main" id="{F96366BE-6AFB-D4C5-0552-7EE0EB210C5F}"/>
              </a:ext>
            </a:extLst>
          </p:cNvPr>
          <p:cNvSpPr/>
          <p:nvPr/>
        </p:nvSpPr>
        <p:spPr>
          <a:xfrm>
            <a:off x="5378074" y="3166871"/>
            <a:ext cx="1995055" cy="109728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pitchFamily="2" charset="0"/>
              </a:rPr>
              <a:t>Model</a:t>
            </a:r>
            <a:endParaRPr kumimoji="1" lang="zh-CN" altLang="en-US" dirty="0">
              <a:solidFill>
                <a:schemeClr val="tx1"/>
              </a:solidFill>
              <a:latin typeface="Times" pitchFamily="2" charset="0"/>
            </a:endParaRPr>
          </a:p>
        </p:txBody>
      </p:sp>
      <p:sp>
        <p:nvSpPr>
          <p:cNvPr id="9" name="右箭头 8">
            <a:extLst>
              <a:ext uri="{FF2B5EF4-FFF2-40B4-BE49-F238E27FC236}">
                <a16:creationId xmlns:a16="http://schemas.microsoft.com/office/drawing/2014/main" id="{D5799A34-7CDF-221A-7085-9B7D24773EC1}"/>
              </a:ext>
            </a:extLst>
          </p:cNvPr>
          <p:cNvSpPr/>
          <p:nvPr/>
        </p:nvSpPr>
        <p:spPr>
          <a:xfrm>
            <a:off x="4618153" y="3539993"/>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a:extLst>
              <a:ext uri="{FF2B5EF4-FFF2-40B4-BE49-F238E27FC236}">
                <a16:creationId xmlns:a16="http://schemas.microsoft.com/office/drawing/2014/main" id="{94C93D1D-0083-F84D-CBD1-5136F2D194ED}"/>
              </a:ext>
            </a:extLst>
          </p:cNvPr>
          <p:cNvSpPr/>
          <p:nvPr/>
        </p:nvSpPr>
        <p:spPr>
          <a:xfrm>
            <a:off x="7575060" y="3539993"/>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735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61B5E-0C0B-8F8C-73FA-081250AAFD06}"/>
              </a:ext>
            </a:extLst>
          </p:cNvPr>
          <p:cNvSpPr>
            <a:spLocks noGrp="1"/>
          </p:cNvSpPr>
          <p:nvPr>
            <p:ph type="title"/>
          </p:nvPr>
        </p:nvSpPr>
        <p:spPr/>
        <p:txBody>
          <a:bodyPr/>
          <a:lstStyle/>
          <a:p>
            <a:r>
              <a:rPr kumimoji="1" lang="en-US" altLang="zh-CN" dirty="0">
                <a:latin typeface="Times" pitchFamily="2" charset="0"/>
              </a:rPr>
              <a:t>Representative NLG tasks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26F942BA-FBCC-9254-01D4-895700B87A16}"/>
              </a:ext>
            </a:extLst>
          </p:cNvPr>
          <p:cNvSpPr>
            <a:spLocks noGrp="1"/>
          </p:cNvSpPr>
          <p:nvPr>
            <p:ph idx="1"/>
          </p:nvPr>
        </p:nvSpPr>
        <p:spPr/>
        <p:txBody>
          <a:bodyPr/>
          <a:lstStyle/>
          <a:p>
            <a:r>
              <a:rPr kumimoji="1" lang="en-US" altLang="zh-CN" dirty="0">
                <a:latin typeface="Times" pitchFamily="2" charset="0"/>
              </a:rPr>
              <a:t>Dialogue Generation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E3F41CD-FC4F-6817-D211-377BA9D0584A}"/>
              </a:ext>
            </a:extLst>
          </p:cNvPr>
          <p:cNvSpPr>
            <a:spLocks noGrp="1"/>
          </p:cNvSpPr>
          <p:nvPr>
            <p:ph type="sldNum" sz="quarter" idx="12"/>
          </p:nvPr>
        </p:nvSpPr>
        <p:spPr/>
        <p:txBody>
          <a:bodyPr/>
          <a:lstStyle/>
          <a:p>
            <a:fld id="{BE0724ED-C68A-7D4E-A6B5-4159D51A1AB8}" type="slidenum">
              <a:rPr kumimoji="1" lang="zh-CN" altLang="en-US" smtClean="0"/>
              <a:t>8</a:t>
            </a:fld>
            <a:r>
              <a:rPr kumimoji="1" lang="en-US" altLang="zh-CN" dirty="0"/>
              <a:t>/30</a:t>
            </a:r>
            <a:endParaRPr kumimoji="1" lang="zh-CN" altLang="en-US" dirty="0"/>
          </a:p>
        </p:txBody>
      </p:sp>
      <p:sp>
        <p:nvSpPr>
          <p:cNvPr id="6" name="文本框 5">
            <a:extLst>
              <a:ext uri="{FF2B5EF4-FFF2-40B4-BE49-F238E27FC236}">
                <a16:creationId xmlns:a16="http://schemas.microsoft.com/office/drawing/2014/main" id="{99508AAE-4C46-5FEB-54DF-2C52CE6932D3}"/>
              </a:ext>
            </a:extLst>
          </p:cNvPr>
          <p:cNvSpPr txBox="1"/>
          <p:nvPr/>
        </p:nvSpPr>
        <p:spPr>
          <a:xfrm>
            <a:off x="989216" y="2547199"/>
            <a:ext cx="3628938" cy="3693319"/>
          </a:xfrm>
          <a:prstGeom prst="rect">
            <a:avLst/>
          </a:prstGeom>
          <a:noFill/>
        </p:spPr>
        <p:txBody>
          <a:bodyPr wrap="square">
            <a:spAutoFit/>
          </a:bodyPr>
          <a:lstStyle/>
          <a:p>
            <a:r>
              <a:rPr lang="en-US" altLang="zh-CN" b="1" dirty="0">
                <a:solidFill>
                  <a:schemeClr val="accent1"/>
                </a:solidFill>
                <a:effectLst/>
                <a:latin typeface="Times" pitchFamily="2" charset="0"/>
              </a:rPr>
              <a:t>Dialog History:</a:t>
            </a:r>
            <a:br>
              <a:rPr lang="en-US" altLang="zh-CN" dirty="0">
                <a:effectLst/>
                <a:latin typeface="Times" pitchFamily="2" charset="0"/>
              </a:rPr>
            </a:br>
            <a:r>
              <a:rPr lang="en-US" altLang="zh-CN" dirty="0">
                <a:effectLst/>
                <a:latin typeface="Times" pitchFamily="2" charset="0"/>
              </a:rPr>
              <a:t>Speaker 1: What do you think about Murray?</a:t>
            </a:r>
            <a:br>
              <a:rPr lang="en-US" altLang="zh-CN" dirty="0">
                <a:effectLst/>
                <a:latin typeface="Times" pitchFamily="2" charset="0"/>
              </a:rPr>
            </a:br>
            <a:r>
              <a:rPr lang="en-US" altLang="zh-CN" dirty="0">
                <a:effectLst/>
                <a:latin typeface="Times" pitchFamily="2" charset="0"/>
              </a:rPr>
              <a:t>Speaker 2: I think Murray is a great player he just needs to stay healthy in order to compete more. Who do you like best?</a:t>
            </a:r>
            <a:br>
              <a:rPr lang="en-US" altLang="zh-CN" dirty="0">
                <a:effectLst/>
                <a:latin typeface="Times" pitchFamily="2" charset="0"/>
              </a:rPr>
            </a:br>
            <a:r>
              <a:rPr lang="en-US" altLang="zh-CN" b="1" dirty="0">
                <a:solidFill>
                  <a:schemeClr val="accent1"/>
                </a:solidFill>
                <a:effectLst/>
                <a:latin typeface="Times" pitchFamily="2" charset="0"/>
              </a:rPr>
              <a:t>Knowledge: </a:t>
            </a:r>
          </a:p>
          <a:p>
            <a:r>
              <a:rPr lang="en-US" altLang="zh-CN" dirty="0">
                <a:effectLst/>
                <a:latin typeface="Times" pitchFamily="2" charset="0"/>
              </a:rPr>
              <a:t>In tennis, the term Big Four refers to the quartet of men’s singles players comprising Roger Federer, Rafael Nadal, Novak Djokovic, and Andy Murray. </a:t>
            </a:r>
            <a:endParaRPr lang="en-US" altLang="zh-CN" dirty="0">
              <a:latin typeface="Times" pitchFamily="2" charset="0"/>
            </a:endParaRPr>
          </a:p>
        </p:txBody>
      </p:sp>
      <p:sp>
        <p:nvSpPr>
          <p:cNvPr id="7" name="圆角矩形 6">
            <a:extLst>
              <a:ext uri="{FF2B5EF4-FFF2-40B4-BE49-F238E27FC236}">
                <a16:creationId xmlns:a16="http://schemas.microsoft.com/office/drawing/2014/main" id="{8167F049-AFF4-097E-218C-49FFA6CF1906}"/>
              </a:ext>
            </a:extLst>
          </p:cNvPr>
          <p:cNvSpPr/>
          <p:nvPr/>
        </p:nvSpPr>
        <p:spPr>
          <a:xfrm>
            <a:off x="5378074" y="3166871"/>
            <a:ext cx="1995055" cy="109728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pitchFamily="2" charset="0"/>
              </a:rPr>
              <a:t>Model</a:t>
            </a:r>
            <a:endParaRPr kumimoji="1" lang="zh-CN" altLang="en-US" dirty="0">
              <a:solidFill>
                <a:schemeClr val="tx1"/>
              </a:solidFill>
              <a:latin typeface="Times" pitchFamily="2" charset="0"/>
            </a:endParaRPr>
          </a:p>
        </p:txBody>
      </p:sp>
      <p:sp>
        <p:nvSpPr>
          <p:cNvPr id="8" name="右箭头 7">
            <a:extLst>
              <a:ext uri="{FF2B5EF4-FFF2-40B4-BE49-F238E27FC236}">
                <a16:creationId xmlns:a16="http://schemas.microsoft.com/office/drawing/2014/main" id="{C7B76A9A-CF92-A5F5-C83B-D260A5AC43C5}"/>
              </a:ext>
            </a:extLst>
          </p:cNvPr>
          <p:cNvSpPr/>
          <p:nvPr/>
        </p:nvSpPr>
        <p:spPr>
          <a:xfrm>
            <a:off x="4618153" y="3539993"/>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8">
            <a:extLst>
              <a:ext uri="{FF2B5EF4-FFF2-40B4-BE49-F238E27FC236}">
                <a16:creationId xmlns:a16="http://schemas.microsoft.com/office/drawing/2014/main" id="{7407F989-7FAB-F562-4535-8EE7A8B18996}"/>
              </a:ext>
            </a:extLst>
          </p:cNvPr>
          <p:cNvSpPr/>
          <p:nvPr/>
        </p:nvSpPr>
        <p:spPr>
          <a:xfrm>
            <a:off x="7575060" y="3539993"/>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03215FC-AE05-AA08-EFFF-AEF702E83E78}"/>
              </a:ext>
            </a:extLst>
          </p:cNvPr>
          <p:cNvSpPr txBox="1"/>
          <p:nvPr/>
        </p:nvSpPr>
        <p:spPr>
          <a:xfrm>
            <a:off x="8209252" y="3346179"/>
            <a:ext cx="2993531" cy="923330"/>
          </a:xfrm>
          <a:prstGeom prst="rect">
            <a:avLst/>
          </a:prstGeom>
          <a:noFill/>
        </p:spPr>
        <p:txBody>
          <a:bodyPr wrap="square">
            <a:spAutoFit/>
          </a:bodyPr>
          <a:lstStyle/>
          <a:p>
            <a:r>
              <a:rPr lang="en-US" altLang="zh-CN" b="1" dirty="0">
                <a:solidFill>
                  <a:schemeClr val="accent1"/>
                </a:solidFill>
                <a:effectLst/>
                <a:latin typeface="Times" pitchFamily="2" charset="0"/>
              </a:rPr>
              <a:t>Response</a:t>
            </a:r>
            <a:r>
              <a:rPr lang="en-US" altLang="zh-CN" b="1" dirty="0">
                <a:effectLst/>
                <a:latin typeface="Times" pitchFamily="2" charset="0"/>
              </a:rPr>
              <a:t>:</a:t>
            </a:r>
          </a:p>
          <a:p>
            <a:r>
              <a:rPr lang="en-US" altLang="zh-CN" dirty="0">
                <a:effectLst/>
                <a:latin typeface="Times" pitchFamily="2" charset="0"/>
              </a:rPr>
              <a:t>Speaker 1: I like Roger Nadal the most! </a:t>
            </a:r>
            <a:endParaRPr lang="en-US" altLang="zh-CN" dirty="0">
              <a:latin typeface="Times" pitchFamily="2" charset="0"/>
            </a:endParaRPr>
          </a:p>
        </p:txBody>
      </p:sp>
    </p:spTree>
    <p:extLst>
      <p:ext uri="{BB962C8B-B14F-4D97-AF65-F5344CB8AC3E}">
        <p14:creationId xmlns:p14="http://schemas.microsoft.com/office/powerpoint/2010/main" val="2656910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61B5E-0C0B-8F8C-73FA-081250AAFD06}"/>
              </a:ext>
            </a:extLst>
          </p:cNvPr>
          <p:cNvSpPr>
            <a:spLocks noGrp="1"/>
          </p:cNvSpPr>
          <p:nvPr>
            <p:ph type="title"/>
          </p:nvPr>
        </p:nvSpPr>
        <p:spPr/>
        <p:txBody>
          <a:bodyPr/>
          <a:lstStyle/>
          <a:p>
            <a:r>
              <a:rPr kumimoji="1" lang="en-US" altLang="zh-CN" dirty="0">
                <a:latin typeface="Times" pitchFamily="2" charset="0"/>
              </a:rPr>
              <a:t>Representative NLG tasks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26F942BA-FBCC-9254-01D4-895700B87A16}"/>
              </a:ext>
            </a:extLst>
          </p:cNvPr>
          <p:cNvSpPr>
            <a:spLocks noGrp="1"/>
          </p:cNvSpPr>
          <p:nvPr>
            <p:ph idx="1"/>
          </p:nvPr>
        </p:nvSpPr>
        <p:spPr/>
        <p:txBody>
          <a:bodyPr/>
          <a:lstStyle/>
          <a:p>
            <a:r>
              <a:rPr kumimoji="1" lang="en-US" altLang="zh-CN" dirty="0">
                <a:latin typeface="Times" pitchFamily="2" charset="0"/>
              </a:rPr>
              <a:t>Generative Question Answering</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E3F41CD-FC4F-6817-D211-377BA9D0584A}"/>
              </a:ext>
            </a:extLst>
          </p:cNvPr>
          <p:cNvSpPr>
            <a:spLocks noGrp="1"/>
          </p:cNvSpPr>
          <p:nvPr>
            <p:ph type="sldNum" sz="quarter" idx="12"/>
          </p:nvPr>
        </p:nvSpPr>
        <p:spPr/>
        <p:txBody>
          <a:bodyPr/>
          <a:lstStyle/>
          <a:p>
            <a:fld id="{BE0724ED-C68A-7D4E-A6B5-4159D51A1AB8}" type="slidenum">
              <a:rPr kumimoji="1" lang="zh-CN" altLang="en-US" smtClean="0"/>
              <a:t>9</a:t>
            </a:fld>
            <a:r>
              <a:rPr kumimoji="1" lang="en-US" altLang="zh-CN" dirty="0"/>
              <a:t>/30</a:t>
            </a:r>
            <a:endParaRPr kumimoji="1" lang="zh-CN" altLang="en-US" dirty="0"/>
          </a:p>
        </p:txBody>
      </p:sp>
      <p:sp>
        <p:nvSpPr>
          <p:cNvPr id="5" name="圆角矩形 4">
            <a:extLst>
              <a:ext uri="{FF2B5EF4-FFF2-40B4-BE49-F238E27FC236}">
                <a16:creationId xmlns:a16="http://schemas.microsoft.com/office/drawing/2014/main" id="{5C9C718E-CE4E-8E85-92B8-9F6C1C099EA6}"/>
              </a:ext>
            </a:extLst>
          </p:cNvPr>
          <p:cNvSpPr/>
          <p:nvPr/>
        </p:nvSpPr>
        <p:spPr>
          <a:xfrm>
            <a:off x="5378074" y="3166871"/>
            <a:ext cx="1995055" cy="109728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pitchFamily="2" charset="0"/>
              </a:rPr>
              <a:t>Model</a:t>
            </a:r>
            <a:endParaRPr kumimoji="1" lang="zh-CN" altLang="en-US" dirty="0">
              <a:solidFill>
                <a:schemeClr val="tx1"/>
              </a:solidFill>
              <a:latin typeface="Times" pitchFamily="2" charset="0"/>
            </a:endParaRPr>
          </a:p>
        </p:txBody>
      </p:sp>
      <p:sp>
        <p:nvSpPr>
          <p:cNvPr id="6" name="右箭头 5">
            <a:extLst>
              <a:ext uri="{FF2B5EF4-FFF2-40B4-BE49-F238E27FC236}">
                <a16:creationId xmlns:a16="http://schemas.microsoft.com/office/drawing/2014/main" id="{DC966A55-D0E4-B15F-744B-7305A5C2C31F}"/>
              </a:ext>
            </a:extLst>
          </p:cNvPr>
          <p:cNvSpPr/>
          <p:nvPr/>
        </p:nvSpPr>
        <p:spPr>
          <a:xfrm>
            <a:off x="4618153" y="3539993"/>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右箭头 6">
            <a:extLst>
              <a:ext uri="{FF2B5EF4-FFF2-40B4-BE49-F238E27FC236}">
                <a16:creationId xmlns:a16="http://schemas.microsoft.com/office/drawing/2014/main" id="{B5B974F3-43AE-5583-CAE9-4CB069E0C676}"/>
              </a:ext>
            </a:extLst>
          </p:cNvPr>
          <p:cNvSpPr/>
          <p:nvPr/>
        </p:nvSpPr>
        <p:spPr>
          <a:xfrm>
            <a:off x="7575060" y="3539993"/>
            <a:ext cx="432262" cy="363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FDBE4D9D-FCC6-EBD5-BDFC-CEA7E40AF27D}"/>
              </a:ext>
            </a:extLst>
          </p:cNvPr>
          <p:cNvSpPr txBox="1"/>
          <p:nvPr/>
        </p:nvSpPr>
        <p:spPr>
          <a:xfrm>
            <a:off x="1372523" y="2623213"/>
            <a:ext cx="2028306" cy="923330"/>
          </a:xfrm>
          <a:prstGeom prst="rect">
            <a:avLst/>
          </a:prstGeom>
          <a:noFill/>
        </p:spPr>
        <p:txBody>
          <a:bodyPr wrap="square" rtlCol="0">
            <a:spAutoFit/>
          </a:bodyPr>
          <a:lstStyle/>
          <a:p>
            <a:r>
              <a:rPr kumimoji="1" lang="en-US" altLang="zh-CN" b="1" dirty="0">
                <a:solidFill>
                  <a:schemeClr val="accent1"/>
                </a:solidFill>
                <a:latin typeface="Times" pitchFamily="2" charset="0"/>
              </a:rPr>
              <a:t>Question:</a:t>
            </a:r>
          </a:p>
          <a:p>
            <a:r>
              <a:rPr kumimoji="1" lang="en-US" altLang="zh-CN" dirty="0">
                <a:latin typeface="Times" pitchFamily="2" charset="0"/>
              </a:rPr>
              <a:t>Where was Alan Turing born?</a:t>
            </a:r>
            <a:endParaRPr kumimoji="1" lang="zh-CN" altLang="en-US" dirty="0">
              <a:latin typeface="Times" pitchFamily="2" charset="0"/>
            </a:endParaRPr>
          </a:p>
        </p:txBody>
      </p:sp>
      <p:sp>
        <p:nvSpPr>
          <p:cNvPr id="9" name="文本框 8">
            <a:extLst>
              <a:ext uri="{FF2B5EF4-FFF2-40B4-BE49-F238E27FC236}">
                <a16:creationId xmlns:a16="http://schemas.microsoft.com/office/drawing/2014/main" id="{15CCC43F-2247-F5EB-791A-B003F5695FE4}"/>
              </a:ext>
            </a:extLst>
          </p:cNvPr>
          <p:cNvSpPr txBox="1"/>
          <p:nvPr/>
        </p:nvSpPr>
        <p:spPr>
          <a:xfrm>
            <a:off x="8552350" y="3111766"/>
            <a:ext cx="2028306" cy="923330"/>
          </a:xfrm>
          <a:prstGeom prst="rect">
            <a:avLst/>
          </a:prstGeom>
          <a:noFill/>
        </p:spPr>
        <p:txBody>
          <a:bodyPr wrap="square" rtlCol="0">
            <a:spAutoFit/>
          </a:bodyPr>
          <a:lstStyle/>
          <a:p>
            <a:r>
              <a:rPr kumimoji="1" lang="en-US" altLang="zh-CN" b="1" dirty="0">
                <a:solidFill>
                  <a:schemeClr val="accent1"/>
                </a:solidFill>
                <a:latin typeface="Times" pitchFamily="2" charset="0"/>
              </a:rPr>
              <a:t>Answer</a:t>
            </a:r>
            <a:endParaRPr kumimoji="1" lang="en-US" altLang="zh-CN" dirty="0">
              <a:latin typeface="Times" pitchFamily="2" charset="0"/>
            </a:endParaRPr>
          </a:p>
          <a:p>
            <a:r>
              <a:rPr kumimoji="1" lang="en-US" altLang="zh-CN" dirty="0">
                <a:latin typeface="Times" pitchFamily="2" charset="0"/>
              </a:rPr>
              <a:t>Maida Vale, London</a:t>
            </a:r>
            <a:endParaRPr kumimoji="1" lang="zh-CN" altLang="en-US" dirty="0">
              <a:latin typeface="Times" pitchFamily="2" charset="0"/>
            </a:endParaRPr>
          </a:p>
        </p:txBody>
      </p:sp>
      <p:sp>
        <p:nvSpPr>
          <p:cNvPr id="11" name="文本框 10">
            <a:extLst>
              <a:ext uri="{FF2B5EF4-FFF2-40B4-BE49-F238E27FC236}">
                <a16:creationId xmlns:a16="http://schemas.microsoft.com/office/drawing/2014/main" id="{6E0BAD1A-193B-B5F9-72C1-7CB814638E6A}"/>
              </a:ext>
            </a:extLst>
          </p:cNvPr>
          <p:cNvSpPr txBox="1"/>
          <p:nvPr/>
        </p:nvSpPr>
        <p:spPr>
          <a:xfrm>
            <a:off x="1372523" y="3665764"/>
            <a:ext cx="2833715" cy="369332"/>
          </a:xfrm>
          <a:prstGeom prst="rect">
            <a:avLst/>
          </a:prstGeom>
          <a:noFill/>
        </p:spPr>
        <p:txBody>
          <a:bodyPr wrap="square" rtlCol="0">
            <a:spAutoFit/>
          </a:bodyPr>
          <a:lstStyle/>
          <a:p>
            <a:r>
              <a:rPr kumimoji="1" lang="en-US" altLang="zh-CN" b="1" dirty="0">
                <a:solidFill>
                  <a:schemeClr val="accent1"/>
                </a:solidFill>
                <a:latin typeface="Times" pitchFamily="2" charset="0"/>
              </a:rPr>
              <a:t>Candidate Documents</a:t>
            </a:r>
          </a:p>
        </p:txBody>
      </p:sp>
      <p:sp>
        <p:nvSpPr>
          <p:cNvPr id="12" name="圆角矩形 11">
            <a:extLst>
              <a:ext uri="{FF2B5EF4-FFF2-40B4-BE49-F238E27FC236}">
                <a16:creationId xmlns:a16="http://schemas.microsoft.com/office/drawing/2014/main" id="{99E1D147-1632-1134-8B84-8C76DD37FBDB}"/>
              </a:ext>
            </a:extLst>
          </p:cNvPr>
          <p:cNvSpPr/>
          <p:nvPr/>
        </p:nvSpPr>
        <p:spPr>
          <a:xfrm>
            <a:off x="1447338" y="4035096"/>
            <a:ext cx="1885975" cy="22768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8C94CC60-38B9-16DE-1ADD-06310712591A}"/>
              </a:ext>
            </a:extLst>
          </p:cNvPr>
          <p:cNvSpPr/>
          <p:nvPr/>
        </p:nvSpPr>
        <p:spPr>
          <a:xfrm>
            <a:off x="1599738" y="4187496"/>
            <a:ext cx="1885975" cy="22768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a:extLst>
              <a:ext uri="{FF2B5EF4-FFF2-40B4-BE49-F238E27FC236}">
                <a16:creationId xmlns:a16="http://schemas.microsoft.com/office/drawing/2014/main" id="{8134410C-EB04-58D5-EA31-EDA65A2ACE99}"/>
              </a:ext>
            </a:extLst>
          </p:cNvPr>
          <p:cNvSpPr/>
          <p:nvPr/>
        </p:nvSpPr>
        <p:spPr>
          <a:xfrm>
            <a:off x="1752138" y="4339896"/>
            <a:ext cx="1885975" cy="227680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Alan Turing was a British computer scientist. Born in Maida Vale, London …</a:t>
            </a:r>
            <a:endParaRPr kumimoji="1" lang="zh-CN" altLang="en-US" dirty="0">
              <a:solidFill>
                <a:schemeClr val="tx1"/>
              </a:solidFill>
            </a:endParaRPr>
          </a:p>
        </p:txBody>
      </p:sp>
    </p:spTree>
    <p:extLst>
      <p:ext uri="{BB962C8B-B14F-4D97-AF65-F5344CB8AC3E}">
        <p14:creationId xmlns:p14="http://schemas.microsoft.com/office/powerpoint/2010/main" val="168503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11448</TotalTime>
  <Words>2207</Words>
  <Application>Microsoft Macintosh PowerPoint</Application>
  <PresentationFormat>宽屏</PresentationFormat>
  <Paragraphs>327</Paragraphs>
  <Slides>30</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-apple-system</vt:lpstr>
      <vt:lpstr>等线</vt:lpstr>
      <vt:lpstr>等线 Light</vt:lpstr>
      <vt:lpstr>系统字体常规体</vt:lpstr>
      <vt:lpstr>CMMI10</vt:lpstr>
      <vt:lpstr>CMSY7</vt:lpstr>
      <vt:lpstr>FK Roman Standard</vt:lpstr>
      <vt:lpstr>LinLibertineT</vt:lpstr>
      <vt:lpstr>LinLibertineTI</vt:lpstr>
      <vt:lpstr>Maison Neue</vt:lpstr>
      <vt:lpstr>NimbusRomNo9L</vt:lpstr>
      <vt:lpstr>Arial</vt:lpstr>
      <vt:lpstr>Calibri</vt:lpstr>
      <vt:lpstr>Times</vt:lpstr>
      <vt:lpstr>Wingdings</vt:lpstr>
      <vt:lpstr>Office 主题​​</vt:lpstr>
      <vt:lpstr>An overview of faithfulness in natural language generation</vt:lpstr>
      <vt:lpstr>ChatGPT</vt:lpstr>
      <vt:lpstr>Bard</vt:lpstr>
      <vt:lpstr>New Bing</vt:lpstr>
      <vt:lpstr>Microsoft’s new Bing FAQ</vt:lpstr>
      <vt:lpstr>Hallucination in NLG</vt:lpstr>
      <vt:lpstr>Representative NLG tasks</vt:lpstr>
      <vt:lpstr>Representative NLG tasks</vt:lpstr>
      <vt:lpstr>Representative NLG tasks</vt:lpstr>
      <vt:lpstr>Representative NLG tasks</vt:lpstr>
      <vt:lpstr>Representative NLG tasks</vt:lpstr>
      <vt:lpstr>Definition of Hallucination</vt:lpstr>
      <vt:lpstr>Categorization of Hallucination</vt:lpstr>
      <vt:lpstr>Quiz: Recognize the types of hallucinations for each generation</vt:lpstr>
      <vt:lpstr>Quiz: Recognize of the types of hallucinations for each generation</vt:lpstr>
      <vt:lpstr>Contributors to hallucination</vt:lpstr>
      <vt:lpstr>Contributors to hallucination</vt:lpstr>
      <vt:lpstr>Contributors to hallucination</vt:lpstr>
      <vt:lpstr>Evaluation Metrics</vt:lpstr>
      <vt:lpstr>Evaluation Metrics</vt:lpstr>
      <vt:lpstr>Evaluation Metrics</vt:lpstr>
      <vt:lpstr>Evaluation Metrics</vt:lpstr>
      <vt:lpstr>Evaluation Metrics</vt:lpstr>
      <vt:lpstr>Evaluation Metrics</vt:lpstr>
      <vt:lpstr>Evaluation Metrics</vt:lpstr>
      <vt:lpstr>Evaluation Metrics</vt:lpstr>
      <vt:lpstr>Evaluation Metrics</vt:lpstr>
      <vt:lpstr>Evaluation Metrics</vt:lpstr>
      <vt:lpstr>Future Directions for Evaluation Metrics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607</cp:revision>
  <dcterms:created xsi:type="dcterms:W3CDTF">2022-09-15T14:10:38Z</dcterms:created>
  <dcterms:modified xsi:type="dcterms:W3CDTF">2023-02-15T08:44:04Z</dcterms:modified>
</cp:coreProperties>
</file>