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KJ" initials="LK" lastIdx="2" clrIdx="0">
    <p:extLst>
      <p:ext uri="{19B8F6BF-5375-455C-9EA6-DF929625EA0E}">
        <p15:presenceInfo xmlns:p15="http://schemas.microsoft.com/office/powerpoint/2012/main" userId="a03e54811e2092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35664-9704-42E2-AFCB-A4F6F4222014}"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C5155-3B0F-4722-9905-645AF2353AEB}" type="slidenum">
              <a:rPr lang="zh-CN" altLang="en-US" smtClean="0"/>
              <a:t>‹#›</a:t>
            </a:fld>
            <a:endParaRPr lang="zh-CN" altLang="en-US"/>
          </a:p>
        </p:txBody>
      </p:sp>
    </p:spTree>
    <p:extLst>
      <p:ext uri="{BB962C8B-B14F-4D97-AF65-F5344CB8AC3E}">
        <p14:creationId xmlns:p14="http://schemas.microsoft.com/office/powerpoint/2010/main" val="13180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Task seq2seq model as example</a:t>
            </a:r>
          </a:p>
          <a:p>
            <a:r>
              <a:rPr lang="en-US" altLang="zh-CN" dirty="0"/>
              <a:t>It</a:t>
            </a:r>
            <a:r>
              <a:rPr lang="zh-CN" altLang="en-US" dirty="0"/>
              <a:t> </a:t>
            </a:r>
            <a:r>
              <a:rPr lang="en-US" altLang="zh-CN" dirty="0"/>
              <a:t>is</a:t>
            </a:r>
            <a:r>
              <a:rPr lang="zh-CN" altLang="en-US" dirty="0"/>
              <a:t> </a:t>
            </a:r>
            <a:r>
              <a:rPr lang="en-US" altLang="zh-CN" dirty="0"/>
              <a:t>impossible for the model to give the probability of y hat directly. Bayes theorem</a:t>
            </a:r>
          </a:p>
        </p:txBody>
      </p:sp>
      <p:sp>
        <p:nvSpPr>
          <p:cNvPr id="4" name="灯片编号占位符 3"/>
          <p:cNvSpPr>
            <a:spLocks noGrp="1"/>
          </p:cNvSpPr>
          <p:nvPr>
            <p:ph type="sldNum" sz="quarter" idx="5"/>
          </p:nvPr>
        </p:nvSpPr>
        <p:spPr/>
        <p:txBody>
          <a:bodyPr/>
          <a:lstStyle/>
          <a:p>
            <a:fld id="{4CCC5155-3B0F-4722-9905-645AF2353AEB}" type="slidenum">
              <a:rPr lang="zh-CN" altLang="en-US" smtClean="0"/>
              <a:t>3</a:t>
            </a:fld>
            <a:endParaRPr lang="zh-CN" altLang="en-US"/>
          </a:p>
        </p:txBody>
      </p:sp>
    </p:spTree>
    <p:extLst>
      <p:ext uri="{BB962C8B-B14F-4D97-AF65-F5344CB8AC3E}">
        <p14:creationId xmlns:p14="http://schemas.microsoft.com/office/powerpoint/2010/main" val="357275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Beam search</a:t>
            </a:r>
            <a:endParaRPr lang="zh-CN" altLang="en-US" dirty="0"/>
          </a:p>
        </p:txBody>
      </p:sp>
      <p:sp>
        <p:nvSpPr>
          <p:cNvPr id="4" name="灯片编号占位符 3"/>
          <p:cNvSpPr>
            <a:spLocks noGrp="1"/>
          </p:cNvSpPr>
          <p:nvPr>
            <p:ph type="sldNum" sz="quarter" idx="5"/>
          </p:nvPr>
        </p:nvSpPr>
        <p:spPr/>
        <p:txBody>
          <a:bodyPr/>
          <a:lstStyle/>
          <a:p>
            <a:fld id="{4CCC5155-3B0F-4722-9905-645AF2353AEB}" type="slidenum">
              <a:rPr lang="zh-CN" altLang="en-US" smtClean="0"/>
              <a:t>5</a:t>
            </a:fld>
            <a:endParaRPr lang="zh-CN" altLang="en-US"/>
          </a:p>
        </p:txBody>
      </p:sp>
    </p:spTree>
    <p:extLst>
      <p:ext uri="{BB962C8B-B14F-4D97-AF65-F5344CB8AC3E}">
        <p14:creationId xmlns:p14="http://schemas.microsoft.com/office/powerpoint/2010/main" val="101454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these two parts, the model are predicts ground truth under different distribution. In training is the distribution of data. While in test is the distribution of the model’s prediction. At each time step in training we told the model which to predict under the ground truth. </a:t>
            </a:r>
          </a:p>
          <a:p>
            <a:r>
              <a:rPr lang="en-US" altLang="zh-CN" dirty="0"/>
              <a:t>However in test if the model makes a mistake, then it doesn’t know which to predict because it never trained with it’s own predicted distribution which means it never meets such situation in training, so it might make a mistake again</a:t>
            </a:r>
          </a:p>
          <a:p>
            <a:r>
              <a:rPr lang="en-US" altLang="zh-CN" dirty="0"/>
              <a:t>So the error will accumulate, the predicted sentence will be far away from the ground truth</a:t>
            </a:r>
            <a:endParaRPr lang="zh-CN" altLang="en-US" dirty="0"/>
          </a:p>
        </p:txBody>
      </p:sp>
      <p:sp>
        <p:nvSpPr>
          <p:cNvPr id="4" name="灯片编号占位符 3"/>
          <p:cNvSpPr>
            <a:spLocks noGrp="1"/>
          </p:cNvSpPr>
          <p:nvPr>
            <p:ph type="sldNum" sz="quarter" idx="5"/>
          </p:nvPr>
        </p:nvSpPr>
        <p:spPr/>
        <p:txBody>
          <a:bodyPr/>
          <a:lstStyle/>
          <a:p>
            <a:fld id="{4CCC5155-3B0F-4722-9905-645AF2353AEB}" type="slidenum">
              <a:rPr lang="zh-CN" altLang="en-US" smtClean="0"/>
              <a:t>6</a:t>
            </a:fld>
            <a:endParaRPr lang="zh-CN" altLang="en-US"/>
          </a:p>
        </p:txBody>
      </p:sp>
    </p:spTree>
    <p:extLst>
      <p:ext uri="{BB962C8B-B14F-4D97-AF65-F5344CB8AC3E}">
        <p14:creationId xmlns:p14="http://schemas.microsoft.com/office/powerpoint/2010/main" val="97172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in order to solve this problem, we need to train the model with it’s own prediction distribution</a:t>
            </a:r>
          </a:p>
          <a:p>
            <a:r>
              <a:rPr lang="en-US" altLang="zh-CN" dirty="0"/>
              <a:t>You need to do a lot of extra computation for beam search</a:t>
            </a:r>
            <a:endParaRPr lang="zh-CN" altLang="en-US" dirty="0"/>
          </a:p>
        </p:txBody>
      </p:sp>
      <p:sp>
        <p:nvSpPr>
          <p:cNvPr id="4" name="灯片编号占位符 3"/>
          <p:cNvSpPr>
            <a:spLocks noGrp="1"/>
          </p:cNvSpPr>
          <p:nvPr>
            <p:ph type="sldNum" sz="quarter" idx="5"/>
          </p:nvPr>
        </p:nvSpPr>
        <p:spPr/>
        <p:txBody>
          <a:bodyPr/>
          <a:lstStyle/>
          <a:p>
            <a:fld id="{4CCC5155-3B0F-4722-9905-645AF2353AEB}" type="slidenum">
              <a:rPr lang="zh-CN" altLang="en-US" smtClean="0"/>
              <a:t>10</a:t>
            </a:fld>
            <a:endParaRPr lang="zh-CN" altLang="en-US"/>
          </a:p>
        </p:txBody>
      </p:sp>
    </p:spTree>
    <p:extLst>
      <p:ext uri="{BB962C8B-B14F-4D97-AF65-F5344CB8AC3E}">
        <p14:creationId xmlns:p14="http://schemas.microsoft.com/office/powerpoint/2010/main" val="21561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best paper of ACL 2019 also uses schedule sampling. They add a sentence level sampling to solve the loss-evaluation mismatch problem</a:t>
            </a:r>
            <a:endParaRPr lang="zh-CN" altLang="en-US" dirty="0"/>
          </a:p>
        </p:txBody>
      </p:sp>
      <p:sp>
        <p:nvSpPr>
          <p:cNvPr id="4" name="灯片编号占位符 3"/>
          <p:cNvSpPr>
            <a:spLocks noGrp="1"/>
          </p:cNvSpPr>
          <p:nvPr>
            <p:ph type="sldNum" sz="quarter" idx="5"/>
          </p:nvPr>
        </p:nvSpPr>
        <p:spPr/>
        <p:txBody>
          <a:bodyPr/>
          <a:lstStyle/>
          <a:p>
            <a:fld id="{4CCC5155-3B0F-4722-9905-645AF2353AEB}" type="slidenum">
              <a:rPr lang="zh-CN" altLang="en-US" smtClean="0"/>
              <a:t>11</a:t>
            </a:fld>
            <a:endParaRPr lang="zh-CN" altLang="en-US"/>
          </a:p>
        </p:txBody>
      </p:sp>
    </p:spTree>
    <p:extLst>
      <p:ext uri="{BB962C8B-B14F-4D97-AF65-F5344CB8AC3E}">
        <p14:creationId xmlns:p14="http://schemas.microsoft.com/office/powerpoint/2010/main" val="126869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864A8-790D-4D5F-88F4-D83184C6E2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DC0CDC-AFB0-4C6A-B5EA-444599615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060523-F144-472D-8D25-4EDA16ADE11D}"/>
              </a:ext>
            </a:extLst>
          </p:cNvPr>
          <p:cNvSpPr>
            <a:spLocks noGrp="1"/>
          </p:cNvSpPr>
          <p:nvPr>
            <p:ph type="dt" sz="half" idx="10"/>
          </p:nvPr>
        </p:nvSpPr>
        <p:spPr/>
        <p:txBody>
          <a:bodyPr/>
          <a:lstStyle/>
          <a:p>
            <a:fld id="{AE2FF1BE-6E50-46DD-A71D-9A8286EEB9E5}" type="datetime1">
              <a:rPr lang="zh-CN" altLang="en-US" smtClean="0"/>
              <a:t>2020/9/30</a:t>
            </a:fld>
            <a:endParaRPr lang="zh-CN" altLang="en-US"/>
          </a:p>
        </p:txBody>
      </p:sp>
      <p:sp>
        <p:nvSpPr>
          <p:cNvPr id="5" name="页脚占位符 4">
            <a:extLst>
              <a:ext uri="{FF2B5EF4-FFF2-40B4-BE49-F238E27FC236}">
                <a16:creationId xmlns:a16="http://schemas.microsoft.com/office/drawing/2014/main" id="{9D93ACD5-53B8-43E8-893A-FD7825909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88C42-B144-453C-84F4-DEF857EB6BAC}"/>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372964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930FD-212A-4A69-B005-7B570146C1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F78BDD-C33C-4558-90D1-58C22AF7C0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F546C9-E0CE-4170-88D5-8738FC599C84}"/>
              </a:ext>
            </a:extLst>
          </p:cNvPr>
          <p:cNvSpPr>
            <a:spLocks noGrp="1"/>
          </p:cNvSpPr>
          <p:nvPr>
            <p:ph type="dt" sz="half" idx="10"/>
          </p:nvPr>
        </p:nvSpPr>
        <p:spPr/>
        <p:txBody>
          <a:bodyPr/>
          <a:lstStyle/>
          <a:p>
            <a:fld id="{B908CED2-127A-4469-A245-95CC3948E419}" type="datetime1">
              <a:rPr lang="zh-CN" altLang="en-US" smtClean="0"/>
              <a:t>2020/9/30</a:t>
            </a:fld>
            <a:endParaRPr lang="zh-CN" altLang="en-US"/>
          </a:p>
        </p:txBody>
      </p:sp>
      <p:sp>
        <p:nvSpPr>
          <p:cNvPr id="5" name="页脚占位符 4">
            <a:extLst>
              <a:ext uri="{FF2B5EF4-FFF2-40B4-BE49-F238E27FC236}">
                <a16:creationId xmlns:a16="http://schemas.microsoft.com/office/drawing/2014/main" id="{4767B122-79B4-42A9-AC02-B141E622BC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E207C0-DDFA-4D9F-B74E-CD2D38700F38}"/>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314811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04E36D-6386-4E05-ADBE-99CACD1FC8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D080B9-6EC7-4558-88D7-94ACF49B87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70313D-1A57-4ADB-8D07-A2DA772F1DC6}"/>
              </a:ext>
            </a:extLst>
          </p:cNvPr>
          <p:cNvSpPr>
            <a:spLocks noGrp="1"/>
          </p:cNvSpPr>
          <p:nvPr>
            <p:ph type="dt" sz="half" idx="10"/>
          </p:nvPr>
        </p:nvSpPr>
        <p:spPr/>
        <p:txBody>
          <a:bodyPr/>
          <a:lstStyle/>
          <a:p>
            <a:fld id="{B1A456C4-10E7-4C87-B6A5-485BDE8EF338}" type="datetime1">
              <a:rPr lang="zh-CN" altLang="en-US" smtClean="0"/>
              <a:t>2020/9/30</a:t>
            </a:fld>
            <a:endParaRPr lang="zh-CN" altLang="en-US"/>
          </a:p>
        </p:txBody>
      </p:sp>
      <p:sp>
        <p:nvSpPr>
          <p:cNvPr id="5" name="页脚占位符 4">
            <a:extLst>
              <a:ext uri="{FF2B5EF4-FFF2-40B4-BE49-F238E27FC236}">
                <a16:creationId xmlns:a16="http://schemas.microsoft.com/office/drawing/2014/main" id="{463688A6-A65D-4C69-B73E-75FE798A1E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B733EF-5149-4834-8807-156C55F4B481}"/>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24549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1399F-4E9A-4A5B-8D85-C8EC75046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A238FA-4C72-427A-ABC7-D27DE364FD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D3CE5B-AE16-4F15-A83D-8AD68D22CEE4}"/>
              </a:ext>
            </a:extLst>
          </p:cNvPr>
          <p:cNvSpPr>
            <a:spLocks noGrp="1"/>
          </p:cNvSpPr>
          <p:nvPr>
            <p:ph type="dt" sz="half" idx="10"/>
          </p:nvPr>
        </p:nvSpPr>
        <p:spPr/>
        <p:txBody>
          <a:bodyPr/>
          <a:lstStyle/>
          <a:p>
            <a:fld id="{CB5B3F1C-27F7-487F-B123-EE852984C8F7}" type="datetime1">
              <a:rPr lang="zh-CN" altLang="en-US" smtClean="0"/>
              <a:t>2020/9/30</a:t>
            </a:fld>
            <a:endParaRPr lang="zh-CN" altLang="en-US"/>
          </a:p>
        </p:txBody>
      </p:sp>
      <p:sp>
        <p:nvSpPr>
          <p:cNvPr id="5" name="页脚占位符 4">
            <a:extLst>
              <a:ext uri="{FF2B5EF4-FFF2-40B4-BE49-F238E27FC236}">
                <a16:creationId xmlns:a16="http://schemas.microsoft.com/office/drawing/2014/main" id="{1E5968E8-FA56-4169-A799-0231945CF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ACE24B-2B0E-4082-8EEA-5C8D8A5313E5}"/>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395945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4F176-0D99-4008-89DD-6D65AFA5E0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FBFC41-1AAB-4CC2-AEC7-617D25FB8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253B26-97FC-4A9D-9C1E-71DD4C7B1D49}"/>
              </a:ext>
            </a:extLst>
          </p:cNvPr>
          <p:cNvSpPr>
            <a:spLocks noGrp="1"/>
          </p:cNvSpPr>
          <p:nvPr>
            <p:ph type="dt" sz="half" idx="10"/>
          </p:nvPr>
        </p:nvSpPr>
        <p:spPr/>
        <p:txBody>
          <a:bodyPr/>
          <a:lstStyle/>
          <a:p>
            <a:fld id="{D8977886-EE1C-43DB-B80C-C802E14025BD}" type="datetime1">
              <a:rPr lang="zh-CN" altLang="en-US" smtClean="0"/>
              <a:t>2020/9/30</a:t>
            </a:fld>
            <a:endParaRPr lang="zh-CN" altLang="en-US"/>
          </a:p>
        </p:txBody>
      </p:sp>
      <p:sp>
        <p:nvSpPr>
          <p:cNvPr id="5" name="页脚占位符 4">
            <a:extLst>
              <a:ext uri="{FF2B5EF4-FFF2-40B4-BE49-F238E27FC236}">
                <a16:creationId xmlns:a16="http://schemas.microsoft.com/office/drawing/2014/main" id="{EAD4FFA4-F2C2-4CB1-8BD0-B7D5260C85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987D1-2EB9-4EE4-9D52-7DDA4922CAAA}"/>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184136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C8823-C2BF-4DFC-A2AD-09DC6188A8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1A7F48-F36F-4AFF-9D5E-155DF31AEBF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94C4F0-7F4A-4A8A-9805-25152A8A04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A45E51-A8DB-41EA-ADEE-38EE42E1DB1B}"/>
              </a:ext>
            </a:extLst>
          </p:cNvPr>
          <p:cNvSpPr>
            <a:spLocks noGrp="1"/>
          </p:cNvSpPr>
          <p:nvPr>
            <p:ph type="dt" sz="half" idx="10"/>
          </p:nvPr>
        </p:nvSpPr>
        <p:spPr/>
        <p:txBody>
          <a:bodyPr/>
          <a:lstStyle/>
          <a:p>
            <a:fld id="{FCF8B56D-DC36-4275-91F0-A81F02EB6720}" type="datetime1">
              <a:rPr lang="zh-CN" altLang="en-US" smtClean="0"/>
              <a:t>2020/9/30</a:t>
            </a:fld>
            <a:endParaRPr lang="zh-CN" altLang="en-US"/>
          </a:p>
        </p:txBody>
      </p:sp>
      <p:sp>
        <p:nvSpPr>
          <p:cNvPr id="6" name="页脚占位符 5">
            <a:extLst>
              <a:ext uri="{FF2B5EF4-FFF2-40B4-BE49-F238E27FC236}">
                <a16:creationId xmlns:a16="http://schemas.microsoft.com/office/drawing/2014/main" id="{54EE7B4C-B9D2-4D42-9A6A-DF12BA804F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8D6737-5C4C-4115-A17C-1BD6A7ADE051}"/>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264889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5C19F-9BA9-41F2-8574-AF077AEE38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248D17-93C6-4529-A104-F663C11BD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37D68B-BEDD-467F-8E97-59731E61C8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7D63D5-0BCF-42C0-AA5E-E54278343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F2EA6A-89D1-482C-8124-2C1E3C36D9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B23C09-BDBC-4AF3-B20E-B4B49DABEC95}"/>
              </a:ext>
            </a:extLst>
          </p:cNvPr>
          <p:cNvSpPr>
            <a:spLocks noGrp="1"/>
          </p:cNvSpPr>
          <p:nvPr>
            <p:ph type="dt" sz="half" idx="10"/>
          </p:nvPr>
        </p:nvSpPr>
        <p:spPr/>
        <p:txBody>
          <a:bodyPr/>
          <a:lstStyle/>
          <a:p>
            <a:fld id="{2BBB1664-FF33-427B-8A71-AD37AF062096}" type="datetime1">
              <a:rPr lang="zh-CN" altLang="en-US" smtClean="0"/>
              <a:t>2020/9/30</a:t>
            </a:fld>
            <a:endParaRPr lang="zh-CN" altLang="en-US"/>
          </a:p>
        </p:txBody>
      </p:sp>
      <p:sp>
        <p:nvSpPr>
          <p:cNvPr id="8" name="页脚占位符 7">
            <a:extLst>
              <a:ext uri="{FF2B5EF4-FFF2-40B4-BE49-F238E27FC236}">
                <a16:creationId xmlns:a16="http://schemas.microsoft.com/office/drawing/2014/main" id="{7F013119-D658-4029-8A72-4D98D04006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D330C7-34EB-4B05-AF39-16129F3B9C02}"/>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26791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93610-1DD0-4F0B-8A3D-EA5A295EB1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8B8487-DAFC-4721-BFD4-626EA97F3F6A}"/>
              </a:ext>
            </a:extLst>
          </p:cNvPr>
          <p:cNvSpPr>
            <a:spLocks noGrp="1"/>
          </p:cNvSpPr>
          <p:nvPr>
            <p:ph type="dt" sz="half" idx="10"/>
          </p:nvPr>
        </p:nvSpPr>
        <p:spPr/>
        <p:txBody>
          <a:bodyPr/>
          <a:lstStyle/>
          <a:p>
            <a:fld id="{B36629B5-E78F-4EF1-AB9B-E4C2A4E82492}" type="datetime1">
              <a:rPr lang="zh-CN" altLang="en-US" smtClean="0"/>
              <a:t>2020/9/30</a:t>
            </a:fld>
            <a:endParaRPr lang="zh-CN" altLang="en-US"/>
          </a:p>
        </p:txBody>
      </p:sp>
      <p:sp>
        <p:nvSpPr>
          <p:cNvPr id="4" name="页脚占位符 3">
            <a:extLst>
              <a:ext uri="{FF2B5EF4-FFF2-40B4-BE49-F238E27FC236}">
                <a16:creationId xmlns:a16="http://schemas.microsoft.com/office/drawing/2014/main" id="{24B99596-624F-4630-B91C-DD6F7D7DD7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3E49F5-0FE1-43EE-8647-5B0B72077045}"/>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312596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FD5BB-3520-4882-9F3E-333598CF3615}"/>
              </a:ext>
            </a:extLst>
          </p:cNvPr>
          <p:cNvSpPr>
            <a:spLocks noGrp="1"/>
          </p:cNvSpPr>
          <p:nvPr>
            <p:ph type="dt" sz="half" idx="10"/>
          </p:nvPr>
        </p:nvSpPr>
        <p:spPr/>
        <p:txBody>
          <a:bodyPr/>
          <a:lstStyle/>
          <a:p>
            <a:fld id="{F907D0A5-44A3-4038-8571-05A185508372}" type="datetime1">
              <a:rPr lang="zh-CN" altLang="en-US" smtClean="0"/>
              <a:t>2020/9/30</a:t>
            </a:fld>
            <a:endParaRPr lang="zh-CN" altLang="en-US"/>
          </a:p>
        </p:txBody>
      </p:sp>
      <p:sp>
        <p:nvSpPr>
          <p:cNvPr id="3" name="页脚占位符 2">
            <a:extLst>
              <a:ext uri="{FF2B5EF4-FFF2-40B4-BE49-F238E27FC236}">
                <a16:creationId xmlns:a16="http://schemas.microsoft.com/office/drawing/2014/main" id="{889236AE-BB42-485A-AF78-41E46156FC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E3554E-534D-4495-94C0-7EA6F88A480A}"/>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20619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47F1-4E1F-401A-94A0-8A7A087019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78C571-1050-438D-BED3-743CE5058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439E7E2-17C9-476C-BE32-E8F4679DE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41E415-9A80-444C-8FEB-2FDD47872F13}"/>
              </a:ext>
            </a:extLst>
          </p:cNvPr>
          <p:cNvSpPr>
            <a:spLocks noGrp="1"/>
          </p:cNvSpPr>
          <p:nvPr>
            <p:ph type="dt" sz="half" idx="10"/>
          </p:nvPr>
        </p:nvSpPr>
        <p:spPr/>
        <p:txBody>
          <a:bodyPr/>
          <a:lstStyle/>
          <a:p>
            <a:fld id="{A59ECE5D-39F8-4E00-AC4F-1F20F56895C1}" type="datetime1">
              <a:rPr lang="zh-CN" altLang="en-US" smtClean="0"/>
              <a:t>2020/9/30</a:t>
            </a:fld>
            <a:endParaRPr lang="zh-CN" altLang="en-US"/>
          </a:p>
        </p:txBody>
      </p:sp>
      <p:sp>
        <p:nvSpPr>
          <p:cNvPr id="6" name="页脚占位符 5">
            <a:extLst>
              <a:ext uri="{FF2B5EF4-FFF2-40B4-BE49-F238E27FC236}">
                <a16:creationId xmlns:a16="http://schemas.microsoft.com/office/drawing/2014/main" id="{A06E41DC-92E0-4BD9-9E44-1DCCCB8F8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7F5F7-68BD-4FA9-ABEF-6EE7744F84A4}"/>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116704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F58C7-C040-4934-BC08-7D1F5DABFC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0A43BD-36C3-414B-83BB-8FBFF11CF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63D155-F6FA-4CB2-96DD-CF1A80306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0132FA-3D60-47A0-AA62-04F0CF935542}"/>
              </a:ext>
            </a:extLst>
          </p:cNvPr>
          <p:cNvSpPr>
            <a:spLocks noGrp="1"/>
          </p:cNvSpPr>
          <p:nvPr>
            <p:ph type="dt" sz="half" idx="10"/>
          </p:nvPr>
        </p:nvSpPr>
        <p:spPr/>
        <p:txBody>
          <a:bodyPr/>
          <a:lstStyle/>
          <a:p>
            <a:fld id="{71D7ED11-F2C1-4279-8456-A46EA593D3B7}" type="datetime1">
              <a:rPr lang="zh-CN" altLang="en-US" smtClean="0"/>
              <a:t>2020/9/30</a:t>
            </a:fld>
            <a:endParaRPr lang="zh-CN" altLang="en-US"/>
          </a:p>
        </p:txBody>
      </p:sp>
      <p:sp>
        <p:nvSpPr>
          <p:cNvPr id="6" name="页脚占位符 5">
            <a:extLst>
              <a:ext uri="{FF2B5EF4-FFF2-40B4-BE49-F238E27FC236}">
                <a16:creationId xmlns:a16="http://schemas.microsoft.com/office/drawing/2014/main" id="{65519E32-832D-4CFA-9595-A5BD9748A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A44316-5095-45B5-BE8A-EC10187CE541}"/>
              </a:ext>
            </a:extLst>
          </p:cNvPr>
          <p:cNvSpPr>
            <a:spLocks noGrp="1"/>
          </p:cNvSpPr>
          <p:nvPr>
            <p:ph type="sldNum" sz="quarter" idx="12"/>
          </p:nvPr>
        </p:nvSpPr>
        <p:spPr/>
        <p:txBody>
          <a:body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93568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D861D0-C6AB-4CCC-844C-9F9B253FD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A5AEC-5B20-409A-A369-91FECC33E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F8FBE3-039F-43AE-9741-BBEFB4D42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4A3C9-AAC2-4BC1-BA1A-FFE3F7399DD5}" type="datetime1">
              <a:rPr lang="zh-CN" altLang="en-US" smtClean="0"/>
              <a:t>2020/9/30</a:t>
            </a:fld>
            <a:endParaRPr lang="zh-CN" altLang="en-US"/>
          </a:p>
        </p:txBody>
      </p:sp>
      <p:sp>
        <p:nvSpPr>
          <p:cNvPr id="5" name="页脚占位符 4">
            <a:extLst>
              <a:ext uri="{FF2B5EF4-FFF2-40B4-BE49-F238E27FC236}">
                <a16:creationId xmlns:a16="http://schemas.microsoft.com/office/drawing/2014/main" id="{0FE1C5B2-40E8-4380-B06F-2C47BBCCF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D5B33A-8A5F-42CA-AE65-C4EEE9E38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D180F-AC93-4790-A70A-B61049DDCA7E}" type="slidenum">
              <a:rPr lang="zh-CN" altLang="en-US" smtClean="0"/>
              <a:t>‹#›</a:t>
            </a:fld>
            <a:endParaRPr lang="zh-CN" altLang="en-US"/>
          </a:p>
        </p:txBody>
      </p:sp>
    </p:spTree>
    <p:extLst>
      <p:ext uri="{BB962C8B-B14F-4D97-AF65-F5344CB8AC3E}">
        <p14:creationId xmlns:p14="http://schemas.microsoft.com/office/powerpoint/2010/main" val="408736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77721A-226F-429F-A0D0-7BCBB4D6D960}"/>
              </a:ext>
            </a:extLst>
          </p:cNvPr>
          <p:cNvSpPr>
            <a:spLocks noGrp="1"/>
          </p:cNvSpPr>
          <p:nvPr>
            <p:ph type="dt" sz="half" idx="10"/>
          </p:nvPr>
        </p:nvSpPr>
        <p:spPr/>
        <p:txBody>
          <a:bodyPr/>
          <a:lstStyle/>
          <a:p>
            <a:fld id="{7597EAD8-CE3D-496B-8CAE-F26518FE83CD}"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0792181C-94D6-4DEE-AD9C-A3786F1226B9}"/>
              </a:ext>
            </a:extLst>
          </p:cNvPr>
          <p:cNvSpPr>
            <a:spLocks noGrp="1"/>
          </p:cNvSpPr>
          <p:nvPr>
            <p:ph type="sldNum" sz="quarter" idx="12"/>
          </p:nvPr>
        </p:nvSpPr>
        <p:spPr/>
        <p:txBody>
          <a:bodyPr/>
          <a:lstStyle/>
          <a:p>
            <a:fld id="{5FCD180F-AC93-4790-A70A-B61049DDCA7E}" type="slidenum">
              <a:rPr lang="zh-CN" altLang="en-US" smtClean="0"/>
              <a:t>1</a:t>
            </a:fld>
            <a:endParaRPr lang="zh-CN" altLang="en-US"/>
          </a:p>
        </p:txBody>
      </p:sp>
      <p:sp>
        <p:nvSpPr>
          <p:cNvPr id="4" name="文本框 3">
            <a:extLst>
              <a:ext uri="{FF2B5EF4-FFF2-40B4-BE49-F238E27FC236}">
                <a16:creationId xmlns:a16="http://schemas.microsoft.com/office/drawing/2014/main" id="{03E0C76A-675D-43F9-A97C-7A7290E0DE07}"/>
              </a:ext>
            </a:extLst>
          </p:cNvPr>
          <p:cNvSpPr txBox="1"/>
          <p:nvPr/>
        </p:nvSpPr>
        <p:spPr>
          <a:xfrm>
            <a:off x="1482570" y="1784411"/>
            <a:ext cx="9001958" cy="769441"/>
          </a:xfrm>
          <a:prstGeom prst="rect">
            <a:avLst/>
          </a:prstGeom>
          <a:noFill/>
        </p:spPr>
        <p:txBody>
          <a:bodyPr wrap="square" rtlCol="0">
            <a:spAutoFit/>
          </a:bodyPr>
          <a:lstStyle/>
          <a:p>
            <a:r>
              <a:rPr lang="en-US" altLang="zh-CN" sz="4400" b="1" dirty="0"/>
              <a:t>Teacher Forcing and Exposure Bias</a:t>
            </a:r>
            <a:endParaRPr lang="zh-CN" altLang="en-US" sz="4400" b="1" dirty="0"/>
          </a:p>
        </p:txBody>
      </p:sp>
      <p:sp>
        <p:nvSpPr>
          <p:cNvPr id="5" name="文本框 4">
            <a:extLst>
              <a:ext uri="{FF2B5EF4-FFF2-40B4-BE49-F238E27FC236}">
                <a16:creationId xmlns:a16="http://schemas.microsoft.com/office/drawing/2014/main" id="{7E50449F-95A8-484E-9DC6-ECEF656C206C}"/>
              </a:ext>
            </a:extLst>
          </p:cNvPr>
          <p:cNvSpPr txBox="1"/>
          <p:nvPr/>
        </p:nvSpPr>
        <p:spPr>
          <a:xfrm>
            <a:off x="5442012" y="3107184"/>
            <a:ext cx="2041864" cy="400110"/>
          </a:xfrm>
          <a:prstGeom prst="rect">
            <a:avLst/>
          </a:prstGeom>
          <a:noFill/>
        </p:spPr>
        <p:txBody>
          <a:bodyPr wrap="square" rtlCol="0">
            <a:spAutoFit/>
          </a:bodyPr>
          <a:lstStyle/>
          <a:p>
            <a:r>
              <a:rPr lang="en-US" altLang="zh-CN" sz="2000" dirty="0"/>
              <a:t>bran</a:t>
            </a:r>
            <a:endParaRPr lang="zh-CN" altLang="en-US" sz="2000" dirty="0"/>
          </a:p>
        </p:txBody>
      </p:sp>
    </p:spTree>
    <p:extLst>
      <p:ext uri="{BB962C8B-B14F-4D97-AF65-F5344CB8AC3E}">
        <p14:creationId xmlns:p14="http://schemas.microsoft.com/office/powerpoint/2010/main" val="207287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FEF1A8-B924-4555-A14D-A0AA31F26C2D}"/>
              </a:ext>
            </a:extLst>
          </p:cNvPr>
          <p:cNvSpPr>
            <a:spLocks noGrp="1"/>
          </p:cNvSpPr>
          <p:nvPr>
            <p:ph type="dt" sz="half" idx="10"/>
          </p:nvPr>
        </p:nvSpPr>
        <p:spPr/>
        <p:txBody>
          <a:bodyPr/>
          <a:lstStyle/>
          <a:p>
            <a:fld id="{F907D0A5-44A3-4038-8571-05A185508372}"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A338FCD9-E176-4EE3-9998-E8C6D8F39DA4}"/>
              </a:ext>
            </a:extLst>
          </p:cNvPr>
          <p:cNvSpPr>
            <a:spLocks noGrp="1"/>
          </p:cNvSpPr>
          <p:nvPr>
            <p:ph type="sldNum" sz="quarter" idx="12"/>
          </p:nvPr>
        </p:nvSpPr>
        <p:spPr/>
        <p:txBody>
          <a:bodyPr/>
          <a:lstStyle/>
          <a:p>
            <a:fld id="{5FCD180F-AC93-4790-A70A-B61049DDCA7E}" type="slidenum">
              <a:rPr lang="zh-CN" altLang="en-US" smtClean="0"/>
              <a:t>10</a:t>
            </a:fld>
            <a:endParaRPr lang="zh-CN" altLang="en-US"/>
          </a:p>
        </p:txBody>
      </p:sp>
      <p:sp>
        <p:nvSpPr>
          <p:cNvPr id="4" name="文本框 3">
            <a:extLst>
              <a:ext uri="{FF2B5EF4-FFF2-40B4-BE49-F238E27FC236}">
                <a16:creationId xmlns:a16="http://schemas.microsoft.com/office/drawing/2014/main" id="{B281DC7F-1752-45C3-B7CB-A096B1DA7020}"/>
              </a:ext>
            </a:extLst>
          </p:cNvPr>
          <p:cNvSpPr txBox="1"/>
          <p:nvPr/>
        </p:nvSpPr>
        <p:spPr>
          <a:xfrm>
            <a:off x="727969" y="399495"/>
            <a:ext cx="7316904" cy="523220"/>
          </a:xfrm>
          <a:prstGeom prst="rect">
            <a:avLst/>
          </a:prstGeom>
          <a:noFill/>
        </p:spPr>
        <p:txBody>
          <a:bodyPr wrap="square" rtlCol="0">
            <a:spAutoFit/>
          </a:bodyPr>
          <a:lstStyle/>
          <a:p>
            <a:r>
              <a:rPr lang="en-US" altLang="zh-CN" sz="2800" b="1" dirty="0"/>
              <a:t>End-to-End Backprop (E2E) (</a:t>
            </a:r>
            <a:r>
              <a:rPr lang="en-US" altLang="zh-CN" sz="2800" b="1" dirty="0" err="1"/>
              <a:t>Ranzato</a:t>
            </a:r>
            <a:r>
              <a:rPr lang="en-US" altLang="zh-CN" sz="2800" b="1" dirty="0"/>
              <a:t>, 2015)</a:t>
            </a:r>
            <a:endParaRPr lang="zh-CN" altLang="en-US" sz="2400" b="1" dirty="0"/>
          </a:p>
        </p:txBody>
      </p:sp>
      <p:pic>
        <p:nvPicPr>
          <p:cNvPr id="5" name="图片 4">
            <a:extLst>
              <a:ext uri="{FF2B5EF4-FFF2-40B4-BE49-F238E27FC236}">
                <a16:creationId xmlns:a16="http://schemas.microsoft.com/office/drawing/2014/main" id="{08B5C0E1-141C-4EF8-884E-FEA10BE2F14E}"/>
              </a:ext>
            </a:extLst>
          </p:cNvPr>
          <p:cNvPicPr>
            <a:picLocks noChangeAspect="1"/>
          </p:cNvPicPr>
          <p:nvPr/>
        </p:nvPicPr>
        <p:blipFill>
          <a:blip r:embed="rId3"/>
          <a:stretch>
            <a:fillRect/>
          </a:stretch>
        </p:blipFill>
        <p:spPr>
          <a:xfrm>
            <a:off x="838200" y="2739392"/>
            <a:ext cx="9599264" cy="3073234"/>
          </a:xfrm>
          <a:prstGeom prst="rect">
            <a:avLst/>
          </a:prstGeom>
        </p:spPr>
      </p:pic>
      <p:sp>
        <p:nvSpPr>
          <p:cNvPr id="6" name="文本框 5">
            <a:extLst>
              <a:ext uri="{FF2B5EF4-FFF2-40B4-BE49-F238E27FC236}">
                <a16:creationId xmlns:a16="http://schemas.microsoft.com/office/drawing/2014/main" id="{FA61D040-E0F5-4296-9C86-EE7C05444746}"/>
              </a:ext>
            </a:extLst>
          </p:cNvPr>
          <p:cNvSpPr txBox="1"/>
          <p:nvPr/>
        </p:nvSpPr>
        <p:spPr>
          <a:xfrm>
            <a:off x="1431637" y="1415555"/>
            <a:ext cx="5938981" cy="830997"/>
          </a:xfrm>
          <a:prstGeom prst="rect">
            <a:avLst/>
          </a:prstGeom>
          <a:noFill/>
        </p:spPr>
        <p:txBody>
          <a:bodyPr wrap="square" rtlCol="0">
            <a:spAutoFit/>
          </a:bodyPr>
          <a:lstStyle/>
          <a:p>
            <a:r>
              <a:rPr lang="en-US" altLang="zh-CN" sz="2400" dirty="0"/>
              <a:t>Use beam search at </a:t>
            </a:r>
            <a:r>
              <a:rPr lang="en-US" altLang="zh-CN" sz="2400" dirty="0">
                <a:solidFill>
                  <a:srgbClr val="FF0000"/>
                </a:solidFill>
              </a:rPr>
              <a:t>training</a:t>
            </a:r>
            <a:r>
              <a:rPr lang="en-US" altLang="zh-CN" sz="2400" dirty="0"/>
              <a:t>. Choose top k output to feed into the next time step</a:t>
            </a:r>
            <a:endParaRPr lang="zh-CN" altLang="en-US" sz="2400" dirty="0"/>
          </a:p>
        </p:txBody>
      </p:sp>
    </p:spTree>
    <p:extLst>
      <p:ext uri="{BB962C8B-B14F-4D97-AF65-F5344CB8AC3E}">
        <p14:creationId xmlns:p14="http://schemas.microsoft.com/office/powerpoint/2010/main" val="397880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F6398A-9CCB-4D07-9B34-26B644B7ED8C}"/>
              </a:ext>
            </a:extLst>
          </p:cNvPr>
          <p:cNvSpPr>
            <a:spLocks noGrp="1"/>
          </p:cNvSpPr>
          <p:nvPr>
            <p:ph type="dt" sz="half" idx="10"/>
          </p:nvPr>
        </p:nvSpPr>
        <p:spPr/>
        <p:txBody>
          <a:bodyPr/>
          <a:lstStyle/>
          <a:p>
            <a:fld id="{EB765BC1-EA44-480D-BFEC-729CB9418EC9}"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9786BDF4-0674-4BDB-A2CA-A358A7DD6228}"/>
              </a:ext>
            </a:extLst>
          </p:cNvPr>
          <p:cNvSpPr>
            <a:spLocks noGrp="1"/>
          </p:cNvSpPr>
          <p:nvPr>
            <p:ph type="sldNum" sz="quarter" idx="12"/>
          </p:nvPr>
        </p:nvSpPr>
        <p:spPr/>
        <p:txBody>
          <a:bodyPr/>
          <a:lstStyle/>
          <a:p>
            <a:fld id="{5FCD180F-AC93-4790-A70A-B61049DDCA7E}" type="slidenum">
              <a:rPr lang="zh-CN" altLang="en-US" smtClean="0"/>
              <a:t>11</a:t>
            </a:fld>
            <a:endParaRPr lang="zh-CN" altLang="en-US"/>
          </a:p>
        </p:txBody>
      </p:sp>
      <p:sp>
        <p:nvSpPr>
          <p:cNvPr id="4" name="文本框 3">
            <a:extLst>
              <a:ext uri="{FF2B5EF4-FFF2-40B4-BE49-F238E27FC236}">
                <a16:creationId xmlns:a16="http://schemas.microsoft.com/office/drawing/2014/main" id="{22D5F81C-2C75-4A95-BD01-4E94686102A3}"/>
              </a:ext>
            </a:extLst>
          </p:cNvPr>
          <p:cNvSpPr txBox="1"/>
          <p:nvPr/>
        </p:nvSpPr>
        <p:spPr>
          <a:xfrm>
            <a:off x="727969" y="399495"/>
            <a:ext cx="7409267" cy="523220"/>
          </a:xfrm>
          <a:prstGeom prst="rect">
            <a:avLst/>
          </a:prstGeom>
          <a:noFill/>
        </p:spPr>
        <p:txBody>
          <a:bodyPr wrap="square" rtlCol="0">
            <a:spAutoFit/>
          </a:bodyPr>
          <a:lstStyle/>
          <a:p>
            <a:r>
              <a:rPr lang="en-US" altLang="zh-CN" sz="2800" b="1" dirty="0"/>
              <a:t>Scheduled Sampling ( </a:t>
            </a:r>
            <a:r>
              <a:rPr lang="en-US" altLang="zh-CN" sz="2800" b="1" dirty="0" err="1"/>
              <a:t>Bengio</a:t>
            </a:r>
            <a:r>
              <a:rPr lang="en-US" altLang="zh-CN" sz="2800" b="1" dirty="0"/>
              <a:t>, 2015)</a:t>
            </a:r>
            <a:endParaRPr lang="zh-CN" altLang="en-US" sz="2400" b="1" dirty="0"/>
          </a:p>
        </p:txBody>
      </p:sp>
      <p:pic>
        <p:nvPicPr>
          <p:cNvPr id="5" name="图片 4">
            <a:extLst>
              <a:ext uri="{FF2B5EF4-FFF2-40B4-BE49-F238E27FC236}">
                <a16:creationId xmlns:a16="http://schemas.microsoft.com/office/drawing/2014/main" id="{665CA423-371D-4AF6-BE19-BFB7240E83C9}"/>
              </a:ext>
            </a:extLst>
          </p:cNvPr>
          <p:cNvPicPr>
            <a:picLocks noChangeAspect="1"/>
          </p:cNvPicPr>
          <p:nvPr/>
        </p:nvPicPr>
        <p:blipFill>
          <a:blip r:embed="rId3"/>
          <a:stretch>
            <a:fillRect/>
          </a:stretch>
        </p:blipFill>
        <p:spPr>
          <a:xfrm>
            <a:off x="323850" y="1091595"/>
            <a:ext cx="8286750" cy="5095875"/>
          </a:xfrm>
          <a:prstGeom prst="rect">
            <a:avLst/>
          </a:prstGeom>
        </p:spPr>
      </p:pic>
      <p:sp>
        <p:nvSpPr>
          <p:cNvPr id="11" name="文本框 10">
            <a:extLst>
              <a:ext uri="{FF2B5EF4-FFF2-40B4-BE49-F238E27FC236}">
                <a16:creationId xmlns:a16="http://schemas.microsoft.com/office/drawing/2014/main" id="{4E1CBC63-5BCF-4ED7-A3F9-6A2946573DCB}"/>
              </a:ext>
            </a:extLst>
          </p:cNvPr>
          <p:cNvSpPr txBox="1"/>
          <p:nvPr/>
        </p:nvSpPr>
        <p:spPr>
          <a:xfrm>
            <a:off x="4936837" y="5292462"/>
            <a:ext cx="812800" cy="523220"/>
          </a:xfrm>
          <a:prstGeom prst="rect">
            <a:avLst/>
          </a:prstGeom>
          <a:noFill/>
        </p:spPr>
        <p:txBody>
          <a:bodyPr wrap="square" rtlCol="0">
            <a:spAutoFit/>
          </a:bodyPr>
          <a:lstStyle/>
          <a:p>
            <a:r>
              <a:rPr lang="en-US" altLang="zh-CN" sz="2800" b="1" dirty="0">
                <a:solidFill>
                  <a:srgbClr val="FF0000"/>
                </a:solidFill>
              </a:rPr>
              <a:t>p</a:t>
            </a:r>
            <a:endParaRPr lang="zh-CN" altLang="en-US" sz="2800" b="1" dirty="0">
              <a:solidFill>
                <a:srgbClr val="FF0000"/>
              </a:solidFill>
            </a:endParaRPr>
          </a:p>
        </p:txBody>
      </p:sp>
      <p:sp>
        <p:nvSpPr>
          <p:cNvPr id="12" name="文本框 11">
            <a:extLst>
              <a:ext uri="{FF2B5EF4-FFF2-40B4-BE49-F238E27FC236}">
                <a16:creationId xmlns:a16="http://schemas.microsoft.com/office/drawing/2014/main" id="{E5392777-4501-4787-A60C-663AD7AFB34B}"/>
              </a:ext>
            </a:extLst>
          </p:cNvPr>
          <p:cNvSpPr txBox="1"/>
          <p:nvPr/>
        </p:nvSpPr>
        <p:spPr>
          <a:xfrm>
            <a:off x="3874655" y="5292462"/>
            <a:ext cx="812800" cy="523220"/>
          </a:xfrm>
          <a:prstGeom prst="rect">
            <a:avLst/>
          </a:prstGeom>
          <a:noFill/>
        </p:spPr>
        <p:txBody>
          <a:bodyPr wrap="square" rtlCol="0">
            <a:spAutoFit/>
          </a:bodyPr>
          <a:lstStyle/>
          <a:p>
            <a:r>
              <a:rPr lang="en-US" altLang="zh-CN" sz="2800" b="1" dirty="0">
                <a:solidFill>
                  <a:srgbClr val="FF0000"/>
                </a:solidFill>
              </a:rPr>
              <a:t>1-p</a:t>
            </a:r>
            <a:endParaRPr lang="zh-CN" altLang="en-US" sz="2800" b="1" dirty="0">
              <a:solidFill>
                <a:srgbClr val="FF0000"/>
              </a:solidFill>
            </a:endParaRPr>
          </a:p>
        </p:txBody>
      </p:sp>
      <p:sp>
        <p:nvSpPr>
          <p:cNvPr id="13" name="文本框 12">
            <a:extLst>
              <a:ext uri="{FF2B5EF4-FFF2-40B4-BE49-F238E27FC236}">
                <a16:creationId xmlns:a16="http://schemas.microsoft.com/office/drawing/2014/main" id="{7ED06F89-1DD5-45FB-B6C9-AAF7A87A65E5}"/>
              </a:ext>
            </a:extLst>
          </p:cNvPr>
          <p:cNvSpPr txBox="1"/>
          <p:nvPr/>
        </p:nvSpPr>
        <p:spPr>
          <a:xfrm>
            <a:off x="5343237" y="3957807"/>
            <a:ext cx="812800" cy="523220"/>
          </a:xfrm>
          <a:prstGeom prst="rect">
            <a:avLst/>
          </a:prstGeom>
          <a:noFill/>
        </p:spPr>
        <p:txBody>
          <a:bodyPr wrap="square" rtlCol="0">
            <a:spAutoFit/>
          </a:bodyPr>
          <a:lstStyle/>
          <a:p>
            <a:r>
              <a:rPr lang="en-US" altLang="zh-CN" sz="2800" b="1" dirty="0">
                <a:solidFill>
                  <a:srgbClr val="FF0000"/>
                </a:solidFill>
              </a:rPr>
              <a:t>1-p</a:t>
            </a:r>
            <a:endParaRPr lang="zh-CN" altLang="en-US" sz="2800" b="1" dirty="0">
              <a:solidFill>
                <a:srgbClr val="FF0000"/>
              </a:solidFill>
            </a:endParaRPr>
          </a:p>
        </p:txBody>
      </p:sp>
      <p:sp>
        <p:nvSpPr>
          <p:cNvPr id="14" name="文本框 13">
            <a:extLst>
              <a:ext uri="{FF2B5EF4-FFF2-40B4-BE49-F238E27FC236}">
                <a16:creationId xmlns:a16="http://schemas.microsoft.com/office/drawing/2014/main" id="{609491B4-3B4B-4DB5-B9B5-5EDFE85EC2D8}"/>
              </a:ext>
            </a:extLst>
          </p:cNvPr>
          <p:cNvSpPr txBox="1"/>
          <p:nvPr/>
        </p:nvSpPr>
        <p:spPr>
          <a:xfrm>
            <a:off x="7038110" y="5292462"/>
            <a:ext cx="812800" cy="523220"/>
          </a:xfrm>
          <a:prstGeom prst="rect">
            <a:avLst/>
          </a:prstGeom>
          <a:noFill/>
        </p:spPr>
        <p:txBody>
          <a:bodyPr wrap="square" rtlCol="0">
            <a:spAutoFit/>
          </a:bodyPr>
          <a:lstStyle/>
          <a:p>
            <a:r>
              <a:rPr lang="en-US" altLang="zh-CN" sz="2800" b="1" dirty="0">
                <a:solidFill>
                  <a:srgbClr val="FF0000"/>
                </a:solidFill>
              </a:rPr>
              <a:t>p</a:t>
            </a:r>
            <a:endParaRPr lang="zh-CN" altLang="en-US" sz="2800" b="1" dirty="0">
              <a:solidFill>
                <a:srgbClr val="FF0000"/>
              </a:solidFill>
            </a:endParaRPr>
          </a:p>
        </p:txBody>
      </p:sp>
      <p:sp>
        <p:nvSpPr>
          <p:cNvPr id="15" name="文本框 14">
            <a:extLst>
              <a:ext uri="{FF2B5EF4-FFF2-40B4-BE49-F238E27FC236}">
                <a16:creationId xmlns:a16="http://schemas.microsoft.com/office/drawing/2014/main" id="{4AC2DD16-0F50-4DA3-8F08-8560B278589C}"/>
              </a:ext>
            </a:extLst>
          </p:cNvPr>
          <p:cNvSpPr txBox="1"/>
          <p:nvPr/>
        </p:nvSpPr>
        <p:spPr>
          <a:xfrm>
            <a:off x="8709891" y="1084063"/>
            <a:ext cx="2743200" cy="830997"/>
          </a:xfrm>
          <a:prstGeom prst="rect">
            <a:avLst/>
          </a:prstGeom>
          <a:noFill/>
        </p:spPr>
        <p:txBody>
          <a:bodyPr wrap="square" rtlCol="0">
            <a:spAutoFit/>
          </a:bodyPr>
          <a:lstStyle/>
          <a:p>
            <a:r>
              <a:rPr lang="en-US" altLang="zh-CN" sz="2400" dirty="0"/>
              <a:t>Question: how to choose </a:t>
            </a:r>
            <a:r>
              <a:rPr lang="en-US" altLang="zh-CN" sz="2400" dirty="0">
                <a:solidFill>
                  <a:srgbClr val="FF0000"/>
                </a:solidFill>
              </a:rPr>
              <a:t>p</a:t>
            </a:r>
            <a:r>
              <a:rPr lang="en-US" altLang="zh-CN" sz="2400" dirty="0"/>
              <a:t>?</a:t>
            </a:r>
            <a:endParaRPr lang="zh-CN" altLang="en-US" sz="2400" dirty="0"/>
          </a:p>
        </p:txBody>
      </p:sp>
      <p:sp>
        <p:nvSpPr>
          <p:cNvPr id="16" name="文本框 15">
            <a:extLst>
              <a:ext uri="{FF2B5EF4-FFF2-40B4-BE49-F238E27FC236}">
                <a16:creationId xmlns:a16="http://schemas.microsoft.com/office/drawing/2014/main" id="{360602DA-FDF2-4CEE-8442-8CBB561F6115}"/>
              </a:ext>
            </a:extLst>
          </p:cNvPr>
          <p:cNvSpPr txBox="1"/>
          <p:nvPr/>
        </p:nvSpPr>
        <p:spPr>
          <a:xfrm>
            <a:off x="8610600" y="2327563"/>
            <a:ext cx="3168073" cy="2785506"/>
          </a:xfrm>
          <a:prstGeom prst="rect">
            <a:avLst/>
          </a:prstGeom>
          <a:noFill/>
        </p:spPr>
        <p:txBody>
          <a:bodyPr wrap="square" rtlCol="0">
            <a:spAutoFit/>
          </a:bodyPr>
          <a:lstStyle/>
          <a:p>
            <a:pPr marL="342900" indent="-342900">
              <a:lnSpc>
                <a:spcPct val="200000"/>
              </a:lnSpc>
              <a:buFont typeface="+mj-lt"/>
              <a:buAutoNum type="arabicPeriod"/>
            </a:pPr>
            <a:r>
              <a:rPr lang="en-US" altLang="zh-CN" dirty="0"/>
              <a:t>Fixed P</a:t>
            </a:r>
          </a:p>
          <a:p>
            <a:pPr marL="342900" indent="-342900">
              <a:lnSpc>
                <a:spcPct val="200000"/>
              </a:lnSpc>
              <a:buFont typeface="+mj-lt"/>
              <a:buAutoNum type="arabicPeriod"/>
            </a:pPr>
            <a:r>
              <a:rPr lang="en-US" altLang="zh-CN" dirty="0"/>
              <a:t>Small p at beginning, increase p during training</a:t>
            </a:r>
          </a:p>
          <a:p>
            <a:pPr marL="342900" indent="-342900">
              <a:lnSpc>
                <a:spcPct val="200000"/>
              </a:lnSpc>
              <a:buFont typeface="+mj-lt"/>
              <a:buAutoNum type="arabicPeriod"/>
            </a:pPr>
            <a:r>
              <a:rPr lang="en-US" altLang="zh-CN" dirty="0"/>
              <a:t>Large p at beginning, decrease p during training</a:t>
            </a:r>
            <a:endParaRPr lang="zh-CN" altLang="en-US" dirty="0"/>
          </a:p>
        </p:txBody>
      </p:sp>
      <p:sp>
        <p:nvSpPr>
          <p:cNvPr id="22" name="矩形 21">
            <a:extLst>
              <a:ext uri="{FF2B5EF4-FFF2-40B4-BE49-F238E27FC236}">
                <a16:creationId xmlns:a16="http://schemas.microsoft.com/office/drawing/2014/main" id="{4FE5C406-B6FA-448B-92DD-4FD6EA45E8EE}"/>
              </a:ext>
            </a:extLst>
          </p:cNvPr>
          <p:cNvSpPr/>
          <p:nvPr/>
        </p:nvSpPr>
        <p:spPr>
          <a:xfrm>
            <a:off x="8610599" y="4137891"/>
            <a:ext cx="3168074" cy="10437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DE756E1A-8E57-4B8B-AE16-447D239889CE}"/>
              </a:ext>
            </a:extLst>
          </p:cNvPr>
          <p:cNvSpPr/>
          <p:nvPr/>
        </p:nvSpPr>
        <p:spPr>
          <a:xfrm>
            <a:off x="1763967" y="6115927"/>
            <a:ext cx="9689124" cy="369332"/>
          </a:xfrm>
          <a:prstGeom prst="rect">
            <a:avLst/>
          </a:prstGeom>
        </p:spPr>
        <p:txBody>
          <a:bodyPr wrap="square">
            <a:spAutoFit/>
          </a:bodyPr>
          <a:lstStyle/>
          <a:p>
            <a:r>
              <a:rPr lang="zh-CN" altLang="en-US" dirty="0"/>
              <a:t>Bridging the Gap between Training and Inference for Neural Machine Translation</a:t>
            </a:r>
            <a:r>
              <a:rPr lang="en-US" altLang="zh-CN" dirty="0"/>
              <a:t>, ACL, 2019</a:t>
            </a:r>
            <a:endParaRPr lang="zh-CN" altLang="en-US" dirty="0"/>
          </a:p>
        </p:txBody>
      </p:sp>
    </p:spTree>
    <p:extLst>
      <p:ext uri="{BB962C8B-B14F-4D97-AF65-F5344CB8AC3E}">
        <p14:creationId xmlns:p14="http://schemas.microsoft.com/office/powerpoint/2010/main" val="19294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684C9D-9AAA-45D5-9491-7716FF647B5D}"/>
              </a:ext>
            </a:extLst>
          </p:cNvPr>
          <p:cNvSpPr>
            <a:spLocks noGrp="1"/>
          </p:cNvSpPr>
          <p:nvPr>
            <p:ph type="dt" sz="half" idx="10"/>
          </p:nvPr>
        </p:nvSpPr>
        <p:spPr/>
        <p:txBody>
          <a:bodyPr/>
          <a:lstStyle/>
          <a:p>
            <a:fld id="{22C41D8C-7E57-4C70-BD04-FDA0AFDC55BC}"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BF01E570-F680-4F02-9CA2-228068BE521B}"/>
              </a:ext>
            </a:extLst>
          </p:cNvPr>
          <p:cNvSpPr>
            <a:spLocks noGrp="1"/>
          </p:cNvSpPr>
          <p:nvPr>
            <p:ph type="sldNum" sz="quarter" idx="12"/>
          </p:nvPr>
        </p:nvSpPr>
        <p:spPr/>
        <p:txBody>
          <a:bodyPr/>
          <a:lstStyle/>
          <a:p>
            <a:fld id="{5FCD180F-AC93-4790-A70A-B61049DDCA7E}" type="slidenum">
              <a:rPr lang="zh-CN" altLang="en-US" smtClean="0"/>
              <a:t>12</a:t>
            </a:fld>
            <a:endParaRPr lang="zh-CN" altLang="en-US"/>
          </a:p>
        </p:txBody>
      </p:sp>
      <p:sp>
        <p:nvSpPr>
          <p:cNvPr id="4" name="文本框 3">
            <a:extLst>
              <a:ext uri="{FF2B5EF4-FFF2-40B4-BE49-F238E27FC236}">
                <a16:creationId xmlns:a16="http://schemas.microsoft.com/office/drawing/2014/main" id="{699F5039-4C49-49C9-A3B8-24340B0F3EEB}"/>
              </a:ext>
            </a:extLst>
          </p:cNvPr>
          <p:cNvSpPr txBox="1"/>
          <p:nvPr/>
        </p:nvSpPr>
        <p:spPr>
          <a:xfrm>
            <a:off x="727969" y="399495"/>
            <a:ext cx="7409267" cy="523220"/>
          </a:xfrm>
          <a:prstGeom prst="rect">
            <a:avLst/>
          </a:prstGeom>
          <a:noFill/>
        </p:spPr>
        <p:txBody>
          <a:bodyPr wrap="square" rtlCol="0">
            <a:spAutoFit/>
          </a:bodyPr>
          <a:lstStyle/>
          <a:p>
            <a:r>
              <a:rPr lang="en-US" altLang="zh-CN" sz="2800" b="1" dirty="0"/>
              <a:t>Reinforcement Learning( </a:t>
            </a:r>
            <a:r>
              <a:rPr lang="en-US" altLang="zh-CN" sz="2800" b="1" dirty="0" err="1"/>
              <a:t>Ranzato</a:t>
            </a:r>
            <a:r>
              <a:rPr lang="en-US" altLang="zh-CN" sz="2800" b="1" dirty="0"/>
              <a:t>, 2015)</a:t>
            </a:r>
            <a:endParaRPr lang="zh-CN" altLang="en-US" sz="2400" b="1" dirty="0"/>
          </a:p>
        </p:txBody>
      </p:sp>
      <p:sp>
        <p:nvSpPr>
          <p:cNvPr id="5" name="文本框 4">
            <a:extLst>
              <a:ext uri="{FF2B5EF4-FFF2-40B4-BE49-F238E27FC236}">
                <a16:creationId xmlns:a16="http://schemas.microsoft.com/office/drawing/2014/main" id="{EA7FCC3B-F625-4564-8650-B7E8D68FCB22}"/>
              </a:ext>
            </a:extLst>
          </p:cNvPr>
          <p:cNvSpPr txBox="1"/>
          <p:nvPr/>
        </p:nvSpPr>
        <p:spPr>
          <a:xfrm>
            <a:off x="1440874" y="1856509"/>
            <a:ext cx="8091054" cy="1698029"/>
          </a:xfrm>
          <a:prstGeom prst="rect">
            <a:avLst/>
          </a:prstGeom>
          <a:noFill/>
        </p:spPr>
        <p:txBody>
          <a:bodyPr wrap="square" rtlCol="0">
            <a:spAutoFit/>
          </a:bodyPr>
          <a:lstStyle/>
          <a:p>
            <a:pPr>
              <a:lnSpc>
                <a:spcPct val="150000"/>
              </a:lnSpc>
            </a:pPr>
            <a:r>
              <a:rPr lang="en-US" altLang="zh-CN" sz="2400" dirty="0"/>
              <a:t>Use BLEU, ROUGE or other </a:t>
            </a:r>
            <a:r>
              <a:rPr lang="en-US" altLang="zh-CN" sz="2400" dirty="0">
                <a:solidFill>
                  <a:srgbClr val="FF0000"/>
                </a:solidFill>
              </a:rPr>
              <a:t>sentence-level  </a:t>
            </a:r>
            <a:r>
              <a:rPr lang="en-US" altLang="zh-CN" sz="2400" dirty="0"/>
              <a:t>metrics as reward. RL model can directly trained with these metrics. So it can avoid the exposure bias issue in MLE. </a:t>
            </a:r>
            <a:endParaRPr lang="zh-CN" altLang="en-US" sz="2400" dirty="0"/>
          </a:p>
        </p:txBody>
      </p:sp>
    </p:spTree>
    <p:extLst>
      <p:ext uri="{BB962C8B-B14F-4D97-AF65-F5344CB8AC3E}">
        <p14:creationId xmlns:p14="http://schemas.microsoft.com/office/powerpoint/2010/main" val="275399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E8B73F-226C-4203-B2D6-93D678B00A2F}"/>
              </a:ext>
            </a:extLst>
          </p:cNvPr>
          <p:cNvSpPr>
            <a:spLocks noGrp="1"/>
          </p:cNvSpPr>
          <p:nvPr>
            <p:ph type="dt" sz="half" idx="10"/>
          </p:nvPr>
        </p:nvSpPr>
        <p:spPr/>
        <p:txBody>
          <a:bodyPr/>
          <a:lstStyle/>
          <a:p>
            <a:fld id="{FB0D9F4E-7FB7-4B39-82E8-8EED36C5BD8A}"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BB7EADCA-156E-4117-AB5A-BBB5A39F3B06}"/>
              </a:ext>
            </a:extLst>
          </p:cNvPr>
          <p:cNvSpPr>
            <a:spLocks noGrp="1"/>
          </p:cNvSpPr>
          <p:nvPr>
            <p:ph type="sldNum" sz="quarter" idx="12"/>
          </p:nvPr>
        </p:nvSpPr>
        <p:spPr/>
        <p:txBody>
          <a:bodyPr/>
          <a:lstStyle/>
          <a:p>
            <a:fld id="{5FCD180F-AC93-4790-A70A-B61049DDCA7E}" type="slidenum">
              <a:rPr lang="zh-CN" altLang="en-US" smtClean="0"/>
              <a:t>13</a:t>
            </a:fld>
            <a:endParaRPr lang="zh-CN" altLang="en-US"/>
          </a:p>
        </p:txBody>
      </p:sp>
      <p:sp>
        <p:nvSpPr>
          <p:cNvPr id="4" name="文本框 3">
            <a:extLst>
              <a:ext uri="{FF2B5EF4-FFF2-40B4-BE49-F238E27FC236}">
                <a16:creationId xmlns:a16="http://schemas.microsoft.com/office/drawing/2014/main" id="{4074989C-33BD-479D-9853-AFD36EEFC2A0}"/>
              </a:ext>
            </a:extLst>
          </p:cNvPr>
          <p:cNvSpPr txBox="1"/>
          <p:nvPr/>
        </p:nvSpPr>
        <p:spPr>
          <a:xfrm>
            <a:off x="727969" y="399495"/>
            <a:ext cx="7409267" cy="523220"/>
          </a:xfrm>
          <a:prstGeom prst="rect">
            <a:avLst/>
          </a:prstGeom>
          <a:noFill/>
        </p:spPr>
        <p:txBody>
          <a:bodyPr wrap="square" rtlCol="0">
            <a:spAutoFit/>
          </a:bodyPr>
          <a:lstStyle/>
          <a:p>
            <a:r>
              <a:rPr lang="en-US" altLang="zh-CN" sz="2800" b="1"/>
              <a:t>Professor Forcing (GAN) </a:t>
            </a:r>
            <a:r>
              <a:rPr lang="en-US" altLang="zh-CN" sz="2800" b="1" dirty="0"/>
              <a:t>(Goyal, 2016)</a:t>
            </a:r>
            <a:endParaRPr lang="zh-CN" altLang="en-US" sz="2400" b="1" dirty="0"/>
          </a:p>
        </p:txBody>
      </p:sp>
      <p:pic>
        <p:nvPicPr>
          <p:cNvPr id="5" name="图片 4">
            <a:extLst>
              <a:ext uri="{FF2B5EF4-FFF2-40B4-BE49-F238E27FC236}">
                <a16:creationId xmlns:a16="http://schemas.microsoft.com/office/drawing/2014/main" id="{4AE96DF1-C6B8-4480-BF1E-5FE006F4DA79}"/>
              </a:ext>
            </a:extLst>
          </p:cNvPr>
          <p:cNvPicPr>
            <a:picLocks noChangeAspect="1"/>
          </p:cNvPicPr>
          <p:nvPr/>
        </p:nvPicPr>
        <p:blipFill>
          <a:blip r:embed="rId2"/>
          <a:stretch>
            <a:fillRect/>
          </a:stretch>
        </p:blipFill>
        <p:spPr>
          <a:xfrm>
            <a:off x="1690254" y="1315452"/>
            <a:ext cx="8457998" cy="4568111"/>
          </a:xfrm>
          <a:prstGeom prst="rect">
            <a:avLst/>
          </a:prstGeom>
        </p:spPr>
      </p:pic>
    </p:spTree>
    <p:extLst>
      <p:ext uri="{BB962C8B-B14F-4D97-AF65-F5344CB8AC3E}">
        <p14:creationId xmlns:p14="http://schemas.microsoft.com/office/powerpoint/2010/main" val="231828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FC5322-928D-486D-A373-044377B93E30}"/>
              </a:ext>
            </a:extLst>
          </p:cNvPr>
          <p:cNvSpPr>
            <a:spLocks noGrp="1"/>
          </p:cNvSpPr>
          <p:nvPr>
            <p:ph type="dt" sz="half" idx="10"/>
          </p:nvPr>
        </p:nvSpPr>
        <p:spPr/>
        <p:txBody>
          <a:bodyPr/>
          <a:lstStyle/>
          <a:p>
            <a:fld id="{F907D0A5-44A3-4038-8571-05A185508372}"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0F209DDE-B79B-4F46-B630-15240C4A390D}"/>
              </a:ext>
            </a:extLst>
          </p:cNvPr>
          <p:cNvSpPr>
            <a:spLocks noGrp="1"/>
          </p:cNvSpPr>
          <p:nvPr>
            <p:ph type="sldNum" sz="quarter" idx="12"/>
          </p:nvPr>
        </p:nvSpPr>
        <p:spPr/>
        <p:txBody>
          <a:bodyPr/>
          <a:lstStyle/>
          <a:p>
            <a:fld id="{5FCD180F-AC93-4790-A70A-B61049DDCA7E}" type="slidenum">
              <a:rPr lang="zh-CN" altLang="en-US" smtClean="0"/>
              <a:t>14</a:t>
            </a:fld>
            <a:endParaRPr lang="zh-CN" altLang="en-US"/>
          </a:p>
        </p:txBody>
      </p:sp>
      <p:sp>
        <p:nvSpPr>
          <p:cNvPr id="4" name="文本框 3">
            <a:extLst>
              <a:ext uri="{FF2B5EF4-FFF2-40B4-BE49-F238E27FC236}">
                <a16:creationId xmlns:a16="http://schemas.microsoft.com/office/drawing/2014/main" id="{38A8095C-4B54-4DB5-80CE-363256F74EA0}"/>
              </a:ext>
            </a:extLst>
          </p:cNvPr>
          <p:cNvSpPr txBox="1"/>
          <p:nvPr/>
        </p:nvSpPr>
        <p:spPr>
          <a:xfrm>
            <a:off x="938096" y="630404"/>
            <a:ext cx="9044104" cy="4832092"/>
          </a:xfrm>
          <a:prstGeom prst="rect">
            <a:avLst/>
          </a:prstGeom>
          <a:noFill/>
        </p:spPr>
        <p:txBody>
          <a:bodyPr wrap="square" rtlCol="0">
            <a:spAutoFit/>
          </a:bodyPr>
          <a:lstStyle/>
          <a:p>
            <a:r>
              <a:rPr lang="en-US" altLang="zh-CN" sz="2800" b="1" dirty="0"/>
              <a:t>Conclusion</a:t>
            </a:r>
          </a:p>
          <a:p>
            <a:endParaRPr lang="en-US" altLang="zh-CN" sz="2800" b="1" dirty="0"/>
          </a:p>
          <a:p>
            <a:pPr marL="514350" indent="-514350">
              <a:buAutoNum type="arabicPeriod"/>
            </a:pPr>
            <a:r>
              <a:rPr lang="en-US" altLang="zh-CN" sz="2800" b="1" dirty="0"/>
              <a:t>In this talk I first introduced the teacher forcing, then some problems of teacher forcing</a:t>
            </a:r>
          </a:p>
          <a:p>
            <a:pPr marL="457200" indent="-457200">
              <a:buAutoNum type="arabicPeriod"/>
            </a:pPr>
            <a:endParaRPr lang="en-US" altLang="zh-CN" sz="2800" b="1" dirty="0"/>
          </a:p>
          <a:p>
            <a:pPr marL="457200" indent="-457200">
              <a:buAutoNum type="arabicPeriod"/>
            </a:pPr>
            <a:r>
              <a:rPr lang="en-US" altLang="zh-CN" sz="2800" b="1" dirty="0"/>
              <a:t>Then I introduced some current solutions of exposure bias. </a:t>
            </a:r>
          </a:p>
          <a:p>
            <a:pPr marL="457200" indent="-457200">
              <a:buAutoNum type="arabicPeriod"/>
            </a:pPr>
            <a:endParaRPr lang="en-US" altLang="zh-CN" sz="2800" b="1" dirty="0"/>
          </a:p>
          <a:p>
            <a:pPr marL="457200" indent="-457200">
              <a:buAutoNum type="arabicPeriod"/>
            </a:pPr>
            <a:r>
              <a:rPr lang="en-US" altLang="zh-CN" sz="2800" b="1" dirty="0"/>
              <a:t>If we find the model performances bad in inferring and well with teacher forcing, we should consider the exposure bias problem.</a:t>
            </a:r>
            <a:endParaRPr lang="zh-CN" altLang="en-US" sz="2400" b="1" dirty="0"/>
          </a:p>
        </p:txBody>
      </p:sp>
    </p:spTree>
    <p:extLst>
      <p:ext uri="{BB962C8B-B14F-4D97-AF65-F5344CB8AC3E}">
        <p14:creationId xmlns:p14="http://schemas.microsoft.com/office/powerpoint/2010/main" val="41010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C5A68D-2B30-44DA-A606-8174B9FBA46C}"/>
              </a:ext>
            </a:extLst>
          </p:cNvPr>
          <p:cNvSpPr>
            <a:spLocks noGrp="1"/>
          </p:cNvSpPr>
          <p:nvPr>
            <p:ph type="dt" sz="half" idx="10"/>
          </p:nvPr>
        </p:nvSpPr>
        <p:spPr/>
        <p:txBody>
          <a:bodyPr/>
          <a:lstStyle/>
          <a:p>
            <a:fld id="{F907D0A5-44A3-4038-8571-05A185508372}"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0DCC3F22-305D-4D42-A38A-07F64AE668B5}"/>
              </a:ext>
            </a:extLst>
          </p:cNvPr>
          <p:cNvSpPr>
            <a:spLocks noGrp="1"/>
          </p:cNvSpPr>
          <p:nvPr>
            <p:ph type="sldNum" sz="quarter" idx="12"/>
          </p:nvPr>
        </p:nvSpPr>
        <p:spPr/>
        <p:txBody>
          <a:bodyPr/>
          <a:lstStyle/>
          <a:p>
            <a:fld id="{5FCD180F-AC93-4790-A70A-B61049DDCA7E}" type="slidenum">
              <a:rPr lang="zh-CN" altLang="en-US" smtClean="0"/>
              <a:t>15</a:t>
            </a:fld>
            <a:endParaRPr lang="zh-CN" altLang="en-US"/>
          </a:p>
        </p:txBody>
      </p:sp>
      <p:sp>
        <p:nvSpPr>
          <p:cNvPr id="4" name="文本框 3">
            <a:extLst>
              <a:ext uri="{FF2B5EF4-FFF2-40B4-BE49-F238E27FC236}">
                <a16:creationId xmlns:a16="http://schemas.microsoft.com/office/drawing/2014/main" id="{015AE193-1CE5-4D46-9DFA-31FFDE28BA62}"/>
              </a:ext>
            </a:extLst>
          </p:cNvPr>
          <p:cNvSpPr txBox="1"/>
          <p:nvPr/>
        </p:nvSpPr>
        <p:spPr>
          <a:xfrm>
            <a:off x="4913745" y="2355272"/>
            <a:ext cx="3842327" cy="830997"/>
          </a:xfrm>
          <a:prstGeom prst="rect">
            <a:avLst/>
          </a:prstGeom>
          <a:noFill/>
        </p:spPr>
        <p:txBody>
          <a:bodyPr wrap="square" rtlCol="0">
            <a:spAutoFit/>
          </a:bodyPr>
          <a:lstStyle/>
          <a:p>
            <a:r>
              <a:rPr lang="en-US" altLang="zh-CN" sz="4800" b="1" dirty="0"/>
              <a:t>Thanks!</a:t>
            </a:r>
            <a:endParaRPr lang="zh-CN" altLang="en-US" sz="4800" b="1" dirty="0"/>
          </a:p>
        </p:txBody>
      </p:sp>
    </p:spTree>
    <p:extLst>
      <p:ext uri="{BB962C8B-B14F-4D97-AF65-F5344CB8AC3E}">
        <p14:creationId xmlns:p14="http://schemas.microsoft.com/office/powerpoint/2010/main" val="46057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351739-3BB7-4BC1-A87A-9388929131B8}"/>
              </a:ext>
            </a:extLst>
          </p:cNvPr>
          <p:cNvSpPr>
            <a:spLocks noGrp="1"/>
          </p:cNvSpPr>
          <p:nvPr>
            <p:ph type="dt" sz="half" idx="10"/>
          </p:nvPr>
        </p:nvSpPr>
        <p:spPr/>
        <p:txBody>
          <a:bodyPr/>
          <a:lstStyle/>
          <a:p>
            <a:fld id="{C863DDB3-CE00-4C28-A15D-CAAD45F24E17}"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2790F18A-1691-4B4D-9DCC-35285C593EA2}"/>
              </a:ext>
            </a:extLst>
          </p:cNvPr>
          <p:cNvSpPr>
            <a:spLocks noGrp="1"/>
          </p:cNvSpPr>
          <p:nvPr>
            <p:ph type="sldNum" sz="quarter" idx="12"/>
          </p:nvPr>
        </p:nvSpPr>
        <p:spPr/>
        <p:txBody>
          <a:bodyPr/>
          <a:lstStyle/>
          <a:p>
            <a:fld id="{5FCD180F-AC93-4790-A70A-B61049DDCA7E}" type="slidenum">
              <a:rPr lang="zh-CN" altLang="en-US" smtClean="0"/>
              <a:t>2</a:t>
            </a:fld>
            <a:endParaRPr lang="zh-CN" altLang="en-US"/>
          </a:p>
        </p:txBody>
      </p:sp>
      <p:sp>
        <p:nvSpPr>
          <p:cNvPr id="4" name="文本框 3">
            <a:extLst>
              <a:ext uri="{FF2B5EF4-FFF2-40B4-BE49-F238E27FC236}">
                <a16:creationId xmlns:a16="http://schemas.microsoft.com/office/drawing/2014/main" id="{EC509BC9-FE88-4696-9502-48304E52396F}"/>
              </a:ext>
            </a:extLst>
          </p:cNvPr>
          <p:cNvSpPr txBox="1"/>
          <p:nvPr/>
        </p:nvSpPr>
        <p:spPr>
          <a:xfrm>
            <a:off x="4279037" y="250313"/>
            <a:ext cx="2831977" cy="769441"/>
          </a:xfrm>
          <a:prstGeom prst="rect">
            <a:avLst/>
          </a:prstGeom>
          <a:noFill/>
        </p:spPr>
        <p:txBody>
          <a:bodyPr wrap="square" rtlCol="0">
            <a:spAutoFit/>
          </a:bodyPr>
          <a:lstStyle/>
          <a:p>
            <a:r>
              <a:rPr lang="en-US" altLang="zh-CN" sz="4400" b="1" dirty="0"/>
              <a:t>contents</a:t>
            </a:r>
            <a:endParaRPr lang="zh-CN" altLang="en-US" sz="4400" b="1" dirty="0"/>
          </a:p>
        </p:txBody>
      </p:sp>
      <p:sp>
        <p:nvSpPr>
          <p:cNvPr id="5" name="文本框 4">
            <a:extLst>
              <a:ext uri="{FF2B5EF4-FFF2-40B4-BE49-F238E27FC236}">
                <a16:creationId xmlns:a16="http://schemas.microsoft.com/office/drawing/2014/main" id="{9C9D5DFE-A426-4719-8405-883A3D538DC0}"/>
              </a:ext>
            </a:extLst>
          </p:cNvPr>
          <p:cNvSpPr txBox="1"/>
          <p:nvPr/>
        </p:nvSpPr>
        <p:spPr>
          <a:xfrm>
            <a:off x="1588363" y="1243690"/>
            <a:ext cx="7022237" cy="43706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3600" b="1" dirty="0"/>
              <a:t>What is Teacher Forcing</a:t>
            </a:r>
          </a:p>
          <a:p>
            <a:pPr marL="285750" indent="-285750">
              <a:lnSpc>
                <a:spcPct val="200000"/>
              </a:lnSpc>
              <a:buFont typeface="Arial" panose="020B0604020202020204" pitchFamily="34" charset="0"/>
              <a:buChar char="•"/>
            </a:pPr>
            <a:r>
              <a:rPr lang="en-US" altLang="zh-CN" sz="3600" b="1" dirty="0"/>
              <a:t>Exposure Bias</a:t>
            </a:r>
          </a:p>
          <a:p>
            <a:pPr marL="285750" indent="-285750">
              <a:lnSpc>
                <a:spcPct val="200000"/>
              </a:lnSpc>
              <a:buFont typeface="Arial" panose="020B0604020202020204" pitchFamily="34" charset="0"/>
              <a:buChar char="•"/>
            </a:pPr>
            <a:r>
              <a:rPr lang="en-US" altLang="zh-CN" sz="3600" b="1" dirty="0"/>
              <a:t>Solutions</a:t>
            </a:r>
          </a:p>
          <a:p>
            <a:pPr marL="285750" indent="-285750">
              <a:lnSpc>
                <a:spcPct val="200000"/>
              </a:lnSpc>
              <a:buFont typeface="Arial" panose="020B0604020202020204" pitchFamily="34" charset="0"/>
              <a:buChar char="•"/>
            </a:pPr>
            <a:r>
              <a:rPr lang="en-US" altLang="zh-CN" sz="3600" b="1" dirty="0"/>
              <a:t>Conclusion</a:t>
            </a:r>
            <a:endParaRPr lang="zh-CN" altLang="en-US" sz="3600" b="1" dirty="0"/>
          </a:p>
        </p:txBody>
      </p:sp>
    </p:spTree>
    <p:extLst>
      <p:ext uri="{BB962C8B-B14F-4D97-AF65-F5344CB8AC3E}">
        <p14:creationId xmlns:p14="http://schemas.microsoft.com/office/powerpoint/2010/main" val="152231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AC00A6-C67F-463B-9EF7-83E892279F46}"/>
              </a:ext>
            </a:extLst>
          </p:cNvPr>
          <p:cNvSpPr>
            <a:spLocks noGrp="1"/>
          </p:cNvSpPr>
          <p:nvPr>
            <p:ph type="dt" sz="half" idx="10"/>
          </p:nvPr>
        </p:nvSpPr>
        <p:spPr/>
        <p:txBody>
          <a:bodyPr/>
          <a:lstStyle/>
          <a:p>
            <a:fld id="{86199E65-5457-4753-BD42-8BD6A19A6264}"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90A4FAF1-F504-4730-AD5C-1F1F21EA4228}"/>
              </a:ext>
            </a:extLst>
          </p:cNvPr>
          <p:cNvSpPr>
            <a:spLocks noGrp="1"/>
          </p:cNvSpPr>
          <p:nvPr>
            <p:ph type="sldNum" sz="quarter" idx="12"/>
          </p:nvPr>
        </p:nvSpPr>
        <p:spPr/>
        <p:txBody>
          <a:bodyPr/>
          <a:lstStyle/>
          <a:p>
            <a:fld id="{5FCD180F-AC93-4790-A70A-B61049DDCA7E}" type="slidenum">
              <a:rPr lang="zh-CN" altLang="en-US" smtClean="0"/>
              <a:t>3</a:t>
            </a:fld>
            <a:endParaRPr lang="zh-CN" altLang="en-US"/>
          </a:p>
        </p:txBody>
      </p:sp>
      <p:sp>
        <p:nvSpPr>
          <p:cNvPr id="4" name="文本框 3">
            <a:extLst>
              <a:ext uri="{FF2B5EF4-FFF2-40B4-BE49-F238E27FC236}">
                <a16:creationId xmlns:a16="http://schemas.microsoft.com/office/drawing/2014/main" id="{69FB0FC3-8036-476A-A932-BEA3AC76E699}"/>
              </a:ext>
            </a:extLst>
          </p:cNvPr>
          <p:cNvSpPr txBox="1"/>
          <p:nvPr/>
        </p:nvSpPr>
        <p:spPr>
          <a:xfrm>
            <a:off x="727969" y="399495"/>
            <a:ext cx="5468645" cy="523220"/>
          </a:xfrm>
          <a:prstGeom prst="rect">
            <a:avLst/>
          </a:prstGeom>
          <a:noFill/>
        </p:spPr>
        <p:txBody>
          <a:bodyPr wrap="square" rtlCol="0">
            <a:spAutoFit/>
          </a:bodyPr>
          <a:lstStyle/>
          <a:p>
            <a:r>
              <a:rPr lang="en-US" altLang="zh-CN" sz="2400" b="1" dirty="0"/>
              <a:t>What is </a:t>
            </a:r>
            <a:r>
              <a:rPr lang="en-US" altLang="zh-CN" sz="2800" b="1" dirty="0"/>
              <a:t>Teacher</a:t>
            </a:r>
            <a:r>
              <a:rPr lang="en-US" altLang="zh-CN" sz="2400" b="1" dirty="0"/>
              <a:t> Forcing</a:t>
            </a:r>
            <a:endParaRPr lang="zh-CN" altLang="en-US" sz="2400" b="1" dirty="0"/>
          </a:p>
        </p:txBody>
      </p:sp>
      <p:pic>
        <p:nvPicPr>
          <p:cNvPr id="5" name="图片 4">
            <a:extLst>
              <a:ext uri="{FF2B5EF4-FFF2-40B4-BE49-F238E27FC236}">
                <a16:creationId xmlns:a16="http://schemas.microsoft.com/office/drawing/2014/main" id="{CDA6CBDA-4D8A-4B8C-8C2C-D81E9BB2576F}"/>
              </a:ext>
            </a:extLst>
          </p:cNvPr>
          <p:cNvPicPr>
            <a:picLocks noChangeAspect="1"/>
          </p:cNvPicPr>
          <p:nvPr/>
        </p:nvPicPr>
        <p:blipFill>
          <a:blip r:embed="rId3"/>
          <a:stretch>
            <a:fillRect/>
          </a:stretch>
        </p:blipFill>
        <p:spPr>
          <a:xfrm>
            <a:off x="2960080" y="1203833"/>
            <a:ext cx="5715000" cy="1933575"/>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CE01F391-1BC1-442B-ADC8-7E154DC99703}"/>
                  </a:ext>
                </a:extLst>
              </p:cNvPr>
              <p:cNvSpPr txBox="1"/>
              <p:nvPr/>
            </p:nvSpPr>
            <p:spPr>
              <a:xfrm>
                <a:off x="878888" y="3581950"/>
                <a:ext cx="4589756" cy="471539"/>
              </a:xfrm>
              <a:prstGeom prst="rect">
                <a:avLst/>
              </a:prstGeom>
              <a:noFill/>
            </p:spPr>
            <p:txBody>
              <a:bodyPr wrap="square" rtlCol="0">
                <a:spAutoFit/>
              </a:bodyPr>
              <a:lstStyle/>
              <a:p>
                <a:r>
                  <a:rPr lang="en-US" altLang="zh-CN" sz="2400" dirty="0"/>
                  <a:t>Training objective: max P(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𝑌</m:t>
                        </m:r>
                      </m:e>
                    </m:acc>
                  </m:oMath>
                </a14:m>
                <a:r>
                  <a:rPr lang="en-US" altLang="zh-CN" sz="2400" dirty="0"/>
                  <a:t> | X )</a:t>
                </a:r>
                <a:endParaRPr lang="zh-CN" altLang="en-US" sz="2400" dirty="0"/>
              </a:p>
            </p:txBody>
          </p:sp>
        </mc:Choice>
        <mc:Fallback>
          <p:sp>
            <p:nvSpPr>
              <p:cNvPr id="6" name="文本框 5">
                <a:extLst>
                  <a:ext uri="{FF2B5EF4-FFF2-40B4-BE49-F238E27FC236}">
                    <a16:creationId xmlns:a16="http://schemas.microsoft.com/office/drawing/2014/main" id="{CE01F391-1BC1-442B-ADC8-7E154DC99703}"/>
                  </a:ext>
                </a:extLst>
              </p:cNvPr>
              <p:cNvSpPr txBox="1">
                <a:spLocks noRot="1" noChangeAspect="1" noMove="1" noResize="1" noEditPoints="1" noAdjustHandles="1" noChangeArrowheads="1" noChangeShapeType="1" noTextEdit="1"/>
              </p:cNvSpPr>
              <p:nvPr/>
            </p:nvSpPr>
            <p:spPr>
              <a:xfrm>
                <a:off x="878888" y="3581950"/>
                <a:ext cx="4589756" cy="471539"/>
              </a:xfrm>
              <a:prstGeom prst="rect">
                <a:avLst/>
              </a:prstGeom>
              <a:blipFill>
                <a:blip r:embed="rId4"/>
                <a:stretch>
                  <a:fillRect l="-1992" t="-6494" b="-311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2E3A97A-2562-4669-81F5-D0D90F612D8C}"/>
                  </a:ext>
                </a:extLst>
              </p:cNvPr>
              <p:cNvSpPr txBox="1"/>
              <p:nvPr/>
            </p:nvSpPr>
            <p:spPr>
              <a:xfrm>
                <a:off x="878888" y="4624178"/>
                <a:ext cx="5157029" cy="509178"/>
              </a:xfrm>
              <a:prstGeom prst="rect">
                <a:avLst/>
              </a:prstGeom>
              <a:noFill/>
            </p:spPr>
            <p:txBody>
              <a:bodyPr wrap="square" rtlCol="0">
                <a:spAutoFit/>
              </a:bodyPr>
              <a:lstStyle/>
              <a:p>
                <a:r>
                  <a:rPr lang="en-US" altLang="zh-CN" sz="2400" dirty="0"/>
                  <a:t>Cross-entropy Loss: -</a:t>
                </a:r>
                <a14:m>
                  <m:oMath xmlns:m="http://schemas.openxmlformats.org/officeDocument/2006/math">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𝑌</m:t>
                            </m:r>
                          </m:e>
                        </m:acc>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oMath>
                </a14:m>
                <a:endParaRPr lang="zh-CN" altLang="en-US" sz="2400" dirty="0"/>
              </a:p>
            </p:txBody>
          </p:sp>
        </mc:Choice>
        <mc:Fallback>
          <p:sp>
            <p:nvSpPr>
              <p:cNvPr id="7" name="文本框 6">
                <a:extLst>
                  <a:ext uri="{FF2B5EF4-FFF2-40B4-BE49-F238E27FC236}">
                    <a16:creationId xmlns:a16="http://schemas.microsoft.com/office/drawing/2014/main" id="{92E3A97A-2562-4669-81F5-D0D90F612D8C}"/>
                  </a:ext>
                </a:extLst>
              </p:cNvPr>
              <p:cNvSpPr txBox="1">
                <a:spLocks noRot="1" noChangeAspect="1" noMove="1" noResize="1" noEditPoints="1" noAdjustHandles="1" noChangeArrowheads="1" noChangeShapeType="1" noTextEdit="1"/>
              </p:cNvSpPr>
              <p:nvPr/>
            </p:nvSpPr>
            <p:spPr>
              <a:xfrm>
                <a:off x="878888" y="4624178"/>
                <a:ext cx="5157029" cy="509178"/>
              </a:xfrm>
              <a:prstGeom prst="rect">
                <a:avLst/>
              </a:prstGeom>
              <a:blipFill>
                <a:blip r:embed="rId5"/>
                <a:stretch>
                  <a:fillRect l="-1773" t="-2410" b="-253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B695473-122C-480F-8528-52B3BA4D710B}"/>
                  </a:ext>
                </a:extLst>
              </p:cNvPr>
              <p:cNvSpPr txBox="1"/>
              <p:nvPr/>
            </p:nvSpPr>
            <p:spPr>
              <a:xfrm>
                <a:off x="5503507" y="4645241"/>
                <a:ext cx="6343146" cy="4670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e>
                          </m:d>
                        </m:e>
                      </m:func>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oMath>
                  </m:oMathPara>
                </a14:m>
                <a:endParaRPr lang="zh-CN" altLang="en-US" sz="2400" dirty="0"/>
              </a:p>
            </p:txBody>
          </p:sp>
        </mc:Choice>
        <mc:Fallback>
          <p:sp>
            <p:nvSpPr>
              <p:cNvPr id="8" name="文本框 7">
                <a:extLst>
                  <a:ext uri="{FF2B5EF4-FFF2-40B4-BE49-F238E27FC236}">
                    <a16:creationId xmlns:a16="http://schemas.microsoft.com/office/drawing/2014/main" id="{CB695473-122C-480F-8528-52B3BA4D710B}"/>
                  </a:ext>
                </a:extLst>
              </p:cNvPr>
              <p:cNvSpPr txBox="1">
                <a:spLocks noRot="1" noChangeAspect="1" noMove="1" noResize="1" noEditPoints="1" noAdjustHandles="1" noChangeArrowheads="1" noChangeShapeType="1" noTextEdit="1"/>
              </p:cNvSpPr>
              <p:nvPr/>
            </p:nvSpPr>
            <p:spPr>
              <a:xfrm>
                <a:off x="5503507" y="4645241"/>
                <a:ext cx="6343146" cy="467051"/>
              </a:xfrm>
              <a:prstGeom prst="rect">
                <a:avLst/>
              </a:prstGeom>
              <a:blipFill>
                <a:blip r:embed="rId6"/>
                <a:stretch>
                  <a:fillRect t="-2597" r="-865" b="-168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606C214-A563-4DED-A9AA-0C811AB814F8}"/>
                  </a:ext>
                </a:extLst>
              </p:cNvPr>
              <p:cNvSpPr txBox="1"/>
              <p:nvPr/>
            </p:nvSpPr>
            <p:spPr>
              <a:xfrm>
                <a:off x="4940053" y="5388938"/>
                <a:ext cx="4826980" cy="9884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𝑡</m:t>
                          </m:r>
                        </m:sub>
                        <m:sup/>
                        <m:e>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oMath>
                  </m:oMathPara>
                </a14:m>
                <a:endParaRPr lang="zh-CN" altLang="en-US" sz="2400" dirty="0"/>
              </a:p>
            </p:txBody>
          </p:sp>
        </mc:Choice>
        <mc:Fallback>
          <p:sp>
            <p:nvSpPr>
              <p:cNvPr id="9" name="文本框 8">
                <a:extLst>
                  <a:ext uri="{FF2B5EF4-FFF2-40B4-BE49-F238E27FC236}">
                    <a16:creationId xmlns:a16="http://schemas.microsoft.com/office/drawing/2014/main" id="{6606C214-A563-4DED-A9AA-0C811AB814F8}"/>
                  </a:ext>
                </a:extLst>
              </p:cNvPr>
              <p:cNvSpPr txBox="1">
                <a:spLocks noRot="1" noChangeAspect="1" noMove="1" noResize="1" noEditPoints="1" noAdjustHandles="1" noChangeArrowheads="1" noChangeShapeType="1" noTextEdit="1"/>
              </p:cNvSpPr>
              <p:nvPr/>
            </p:nvSpPr>
            <p:spPr>
              <a:xfrm>
                <a:off x="4940053" y="5388938"/>
                <a:ext cx="4826980" cy="98847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08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075319-B9DE-4155-BFE6-7453AC683EFB}"/>
              </a:ext>
            </a:extLst>
          </p:cNvPr>
          <p:cNvSpPr>
            <a:spLocks noGrp="1"/>
          </p:cNvSpPr>
          <p:nvPr>
            <p:ph type="dt" sz="half" idx="10"/>
          </p:nvPr>
        </p:nvSpPr>
        <p:spPr/>
        <p:txBody>
          <a:bodyPr/>
          <a:lstStyle/>
          <a:p>
            <a:fld id="{D97DE23C-42B6-430D-8D5C-7C38EBC9C40D}"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98183D54-C956-4349-8E10-968EC91F4A6D}"/>
              </a:ext>
            </a:extLst>
          </p:cNvPr>
          <p:cNvSpPr>
            <a:spLocks noGrp="1"/>
          </p:cNvSpPr>
          <p:nvPr>
            <p:ph type="sldNum" sz="quarter" idx="12"/>
          </p:nvPr>
        </p:nvSpPr>
        <p:spPr/>
        <p:txBody>
          <a:bodyPr/>
          <a:lstStyle/>
          <a:p>
            <a:fld id="{5FCD180F-AC93-4790-A70A-B61049DDCA7E}" type="slidenum">
              <a:rPr lang="zh-CN" altLang="en-US" smtClean="0"/>
              <a:t>4</a:t>
            </a:fld>
            <a:endParaRPr lang="zh-CN" altLang="en-US"/>
          </a:p>
        </p:txBody>
      </p:sp>
      <p:sp>
        <p:nvSpPr>
          <p:cNvPr id="5" name="文本框 4">
            <a:extLst>
              <a:ext uri="{FF2B5EF4-FFF2-40B4-BE49-F238E27FC236}">
                <a16:creationId xmlns:a16="http://schemas.microsoft.com/office/drawing/2014/main" id="{E785CDCF-FDC1-4686-B481-F9C24BB4933F}"/>
              </a:ext>
            </a:extLst>
          </p:cNvPr>
          <p:cNvSpPr txBox="1"/>
          <p:nvPr/>
        </p:nvSpPr>
        <p:spPr>
          <a:xfrm>
            <a:off x="727969" y="399495"/>
            <a:ext cx="5468645" cy="461665"/>
          </a:xfrm>
          <a:prstGeom prst="rect">
            <a:avLst/>
          </a:prstGeom>
          <a:noFill/>
        </p:spPr>
        <p:txBody>
          <a:bodyPr wrap="square" rtlCol="0">
            <a:spAutoFit/>
          </a:bodyPr>
          <a:lstStyle/>
          <a:p>
            <a:r>
              <a:rPr lang="en-US" altLang="zh-CN" sz="2400" b="1" dirty="0"/>
              <a:t>Testing</a:t>
            </a:r>
            <a:endParaRPr lang="zh-CN" altLang="en-US" sz="2400" b="1" dirty="0"/>
          </a:p>
        </p:txBody>
      </p:sp>
      <p:grpSp>
        <p:nvGrpSpPr>
          <p:cNvPr id="36" name="组合 35">
            <a:extLst>
              <a:ext uri="{FF2B5EF4-FFF2-40B4-BE49-F238E27FC236}">
                <a16:creationId xmlns:a16="http://schemas.microsoft.com/office/drawing/2014/main" id="{73531B26-1EB0-4114-BDAA-77F2A00C5AD3}"/>
              </a:ext>
            </a:extLst>
          </p:cNvPr>
          <p:cNvGrpSpPr/>
          <p:nvPr/>
        </p:nvGrpSpPr>
        <p:grpSpPr>
          <a:xfrm>
            <a:off x="1740879" y="1231542"/>
            <a:ext cx="7689447" cy="2601596"/>
            <a:chOff x="1740879" y="1231542"/>
            <a:chExt cx="7689447" cy="2601596"/>
          </a:xfrm>
        </p:grpSpPr>
        <p:pic>
          <p:nvPicPr>
            <p:cNvPr id="4" name="图片 3">
              <a:extLst>
                <a:ext uri="{FF2B5EF4-FFF2-40B4-BE49-F238E27FC236}">
                  <a16:creationId xmlns:a16="http://schemas.microsoft.com/office/drawing/2014/main" id="{CECB7D31-9307-4638-A77D-6407022CD870}"/>
                </a:ext>
              </a:extLst>
            </p:cNvPr>
            <p:cNvPicPr>
              <a:picLocks noChangeAspect="1"/>
            </p:cNvPicPr>
            <p:nvPr/>
          </p:nvPicPr>
          <p:blipFill>
            <a:blip r:embed="rId2"/>
            <a:stretch>
              <a:fillRect/>
            </a:stretch>
          </p:blipFill>
          <p:spPr>
            <a:xfrm>
              <a:off x="1740879" y="1231542"/>
              <a:ext cx="7689447" cy="2601596"/>
            </a:xfrm>
            <a:prstGeom prst="rect">
              <a:avLst/>
            </a:prstGeom>
            <a:ln>
              <a:solidFill>
                <a:schemeClr val="accent1"/>
              </a:solidFill>
            </a:ln>
          </p:spPr>
        </p:pic>
        <p:sp>
          <p:nvSpPr>
            <p:cNvPr id="18" name="任意多边形: 形状 17">
              <a:extLst>
                <a:ext uri="{FF2B5EF4-FFF2-40B4-BE49-F238E27FC236}">
                  <a16:creationId xmlns:a16="http://schemas.microsoft.com/office/drawing/2014/main" id="{92CB12E0-0BC5-42B0-82A4-E3D9150E441B}"/>
                </a:ext>
              </a:extLst>
            </p:cNvPr>
            <p:cNvSpPr/>
            <p:nvPr/>
          </p:nvSpPr>
          <p:spPr>
            <a:xfrm>
              <a:off x="5948218" y="1482140"/>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567FCF56-F1A6-47AF-AE69-910B218BFC84}"/>
                </a:ext>
              </a:extLst>
            </p:cNvPr>
            <p:cNvCxnSpPr>
              <a:stCxn id="18" idx="5"/>
            </p:cNvCxnSpPr>
            <p:nvPr/>
          </p:nvCxnSpPr>
          <p:spPr>
            <a:xfrm flipH="1" flipV="1">
              <a:off x="6317673" y="3334327"/>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C4DBB40-4E49-4360-8160-91B61B93B65C}"/>
                </a:ext>
              </a:extLst>
            </p:cNvPr>
            <p:cNvCxnSpPr>
              <a:stCxn id="18" idx="5"/>
            </p:cNvCxnSpPr>
            <p:nvPr/>
          </p:nvCxnSpPr>
          <p:spPr>
            <a:xfrm flipH="1">
              <a:off x="6317673" y="3491345"/>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id="{A881EFEE-8CCB-4E21-8F67-AD44F25BB70E}"/>
                </a:ext>
              </a:extLst>
            </p:cNvPr>
            <p:cNvSpPr/>
            <p:nvPr/>
          </p:nvSpPr>
          <p:spPr>
            <a:xfrm>
              <a:off x="6770255" y="1482140"/>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83CCFCEA-8119-4C8E-9886-C0FC714EA12B}"/>
                </a:ext>
              </a:extLst>
            </p:cNvPr>
            <p:cNvCxnSpPr>
              <a:stCxn id="24" idx="5"/>
            </p:cNvCxnSpPr>
            <p:nvPr/>
          </p:nvCxnSpPr>
          <p:spPr>
            <a:xfrm flipH="1" flipV="1">
              <a:off x="7139710" y="3334327"/>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0B3F7AC-6B18-4745-B033-F66687012C34}"/>
                </a:ext>
              </a:extLst>
            </p:cNvPr>
            <p:cNvCxnSpPr>
              <a:stCxn id="24" idx="5"/>
            </p:cNvCxnSpPr>
            <p:nvPr/>
          </p:nvCxnSpPr>
          <p:spPr>
            <a:xfrm flipH="1">
              <a:off x="7139710" y="3491345"/>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任意多边形: 形状 26">
              <a:extLst>
                <a:ext uri="{FF2B5EF4-FFF2-40B4-BE49-F238E27FC236}">
                  <a16:creationId xmlns:a16="http://schemas.microsoft.com/office/drawing/2014/main" id="{78610CBD-5783-4DF6-9FCC-B03F248ED72B}"/>
                </a:ext>
              </a:extLst>
            </p:cNvPr>
            <p:cNvSpPr/>
            <p:nvPr/>
          </p:nvSpPr>
          <p:spPr>
            <a:xfrm>
              <a:off x="7606147" y="1546795"/>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6C440BC3-537A-4677-A218-6EB519B196D7}"/>
                </a:ext>
              </a:extLst>
            </p:cNvPr>
            <p:cNvCxnSpPr>
              <a:stCxn id="27" idx="5"/>
            </p:cNvCxnSpPr>
            <p:nvPr/>
          </p:nvCxnSpPr>
          <p:spPr>
            <a:xfrm flipH="1" flipV="1">
              <a:off x="7975602" y="3398982"/>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05CBD55-BB44-4A59-9802-3DD337D48619}"/>
                </a:ext>
              </a:extLst>
            </p:cNvPr>
            <p:cNvCxnSpPr>
              <a:stCxn id="27" idx="5"/>
            </p:cNvCxnSpPr>
            <p:nvPr/>
          </p:nvCxnSpPr>
          <p:spPr>
            <a:xfrm flipH="1">
              <a:off x="7975602" y="3556000"/>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任意多边形: 形状 29">
              <a:extLst>
                <a:ext uri="{FF2B5EF4-FFF2-40B4-BE49-F238E27FC236}">
                  <a16:creationId xmlns:a16="http://schemas.microsoft.com/office/drawing/2014/main" id="{922C272E-D351-4E18-BC1B-CF9A8A54B692}"/>
                </a:ext>
              </a:extLst>
            </p:cNvPr>
            <p:cNvSpPr/>
            <p:nvPr/>
          </p:nvSpPr>
          <p:spPr>
            <a:xfrm>
              <a:off x="8439730" y="1546795"/>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6D281237-11E4-484B-BCBD-4D4064D9B742}"/>
                </a:ext>
              </a:extLst>
            </p:cNvPr>
            <p:cNvCxnSpPr>
              <a:stCxn id="30" idx="5"/>
            </p:cNvCxnSpPr>
            <p:nvPr/>
          </p:nvCxnSpPr>
          <p:spPr>
            <a:xfrm flipH="1" flipV="1">
              <a:off x="8809185" y="3398982"/>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2E7DBC5-CDD8-4AA2-A38E-DB26DB242D8C}"/>
                </a:ext>
              </a:extLst>
            </p:cNvPr>
            <p:cNvCxnSpPr>
              <a:stCxn id="30" idx="5"/>
            </p:cNvCxnSpPr>
            <p:nvPr/>
          </p:nvCxnSpPr>
          <p:spPr>
            <a:xfrm flipH="1">
              <a:off x="8809185" y="3556000"/>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C7641148-3156-48EC-A253-CDE17B33EAA4}"/>
              </a:ext>
            </a:extLst>
          </p:cNvPr>
          <p:cNvSpPr txBox="1"/>
          <p:nvPr/>
        </p:nvSpPr>
        <p:spPr>
          <a:xfrm>
            <a:off x="782784" y="4571524"/>
            <a:ext cx="8026401" cy="523220"/>
          </a:xfrm>
          <a:prstGeom prst="rect">
            <a:avLst/>
          </a:prstGeom>
          <a:noFill/>
        </p:spPr>
        <p:txBody>
          <a:bodyPr wrap="square" rtlCol="0">
            <a:spAutoFit/>
          </a:bodyPr>
          <a:lstStyle/>
          <a:p>
            <a:r>
              <a:rPr lang="en-US" altLang="zh-CN" sz="2800" b="1" dirty="0"/>
              <a:t>Should we use teacher forcing on </a:t>
            </a:r>
            <a:r>
              <a:rPr lang="en-US" altLang="zh-CN" sz="2800" b="1" dirty="0">
                <a:solidFill>
                  <a:srgbClr val="FF0000"/>
                </a:solidFill>
              </a:rPr>
              <a:t>validation set ?</a:t>
            </a:r>
            <a:endParaRPr lang="zh-CN" altLang="en-US" sz="2800" b="1" dirty="0">
              <a:solidFill>
                <a:srgbClr val="FF0000"/>
              </a:solidFill>
            </a:endParaRPr>
          </a:p>
        </p:txBody>
      </p:sp>
      <p:sp>
        <p:nvSpPr>
          <p:cNvPr id="35" name="文本框 34">
            <a:extLst>
              <a:ext uri="{FF2B5EF4-FFF2-40B4-BE49-F238E27FC236}">
                <a16:creationId xmlns:a16="http://schemas.microsoft.com/office/drawing/2014/main" id="{CE645B67-4FA1-4DBC-9D6D-2D49AA7958DC}"/>
              </a:ext>
            </a:extLst>
          </p:cNvPr>
          <p:cNvSpPr txBox="1"/>
          <p:nvPr/>
        </p:nvSpPr>
        <p:spPr>
          <a:xfrm>
            <a:off x="3581399" y="5560290"/>
            <a:ext cx="4278745" cy="461665"/>
          </a:xfrm>
          <a:prstGeom prst="rect">
            <a:avLst/>
          </a:prstGeom>
          <a:noFill/>
        </p:spPr>
        <p:txBody>
          <a:bodyPr wrap="square" rtlCol="0">
            <a:spAutoFit/>
          </a:bodyPr>
          <a:lstStyle/>
          <a:p>
            <a:r>
              <a:rPr lang="en-US" altLang="zh-CN" sz="2400" b="1" dirty="0">
                <a:solidFill>
                  <a:srgbClr val="FF0000"/>
                </a:solidFill>
              </a:rPr>
              <a:t>It’s optional</a:t>
            </a:r>
            <a:endParaRPr lang="zh-CN" altLang="en-US" sz="2400" b="1" dirty="0">
              <a:solidFill>
                <a:srgbClr val="FF0000"/>
              </a:solidFill>
            </a:endParaRPr>
          </a:p>
        </p:txBody>
      </p:sp>
      <p:sp>
        <p:nvSpPr>
          <p:cNvPr id="37" name="文本框 36">
            <a:extLst>
              <a:ext uri="{FF2B5EF4-FFF2-40B4-BE49-F238E27FC236}">
                <a16:creationId xmlns:a16="http://schemas.microsoft.com/office/drawing/2014/main" id="{C8AD62F4-A305-4EEE-8CF3-4688900F9EA1}"/>
              </a:ext>
            </a:extLst>
          </p:cNvPr>
          <p:cNvSpPr txBox="1"/>
          <p:nvPr/>
        </p:nvSpPr>
        <p:spPr>
          <a:xfrm>
            <a:off x="4337505" y="3891315"/>
            <a:ext cx="1957892" cy="461665"/>
          </a:xfrm>
          <a:prstGeom prst="rect">
            <a:avLst/>
          </a:prstGeom>
          <a:noFill/>
        </p:spPr>
        <p:txBody>
          <a:bodyPr wrap="square" rtlCol="0">
            <a:spAutoFit/>
          </a:bodyPr>
          <a:lstStyle/>
          <a:p>
            <a:r>
              <a:rPr lang="en-US" altLang="zh-CN" sz="2400" b="1" dirty="0"/>
              <a:t>Free running</a:t>
            </a:r>
            <a:endParaRPr lang="zh-CN" altLang="en-US" sz="2400" b="1" dirty="0"/>
          </a:p>
        </p:txBody>
      </p:sp>
    </p:spTree>
    <p:extLst>
      <p:ext uri="{BB962C8B-B14F-4D97-AF65-F5344CB8AC3E}">
        <p14:creationId xmlns:p14="http://schemas.microsoft.com/office/powerpoint/2010/main" val="22606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04F7E7-3BF8-4331-95E5-6779CBEF2A16}"/>
              </a:ext>
            </a:extLst>
          </p:cNvPr>
          <p:cNvSpPr>
            <a:spLocks noGrp="1"/>
          </p:cNvSpPr>
          <p:nvPr>
            <p:ph type="dt" sz="half" idx="10"/>
          </p:nvPr>
        </p:nvSpPr>
        <p:spPr/>
        <p:txBody>
          <a:bodyPr/>
          <a:lstStyle/>
          <a:p>
            <a:fld id="{7359A209-9036-4007-AF2B-F38F7A87827E}"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C4075C8C-12AC-41C4-8FB9-804F39AE9A37}"/>
              </a:ext>
            </a:extLst>
          </p:cNvPr>
          <p:cNvSpPr>
            <a:spLocks noGrp="1"/>
          </p:cNvSpPr>
          <p:nvPr>
            <p:ph type="sldNum" sz="quarter" idx="12"/>
          </p:nvPr>
        </p:nvSpPr>
        <p:spPr/>
        <p:txBody>
          <a:bodyPr/>
          <a:lstStyle/>
          <a:p>
            <a:fld id="{5FCD180F-AC93-4790-A70A-B61049DDCA7E}" type="slidenum">
              <a:rPr lang="zh-CN" altLang="en-US" smtClean="0"/>
              <a:t>5</a:t>
            </a:fld>
            <a:endParaRPr lang="zh-CN" altLang="en-US"/>
          </a:p>
        </p:txBody>
      </p:sp>
      <p:sp>
        <p:nvSpPr>
          <p:cNvPr id="4" name="文本框 3">
            <a:extLst>
              <a:ext uri="{FF2B5EF4-FFF2-40B4-BE49-F238E27FC236}">
                <a16:creationId xmlns:a16="http://schemas.microsoft.com/office/drawing/2014/main" id="{16032A2B-081E-4830-AE0B-C4DA2D110EA1}"/>
              </a:ext>
            </a:extLst>
          </p:cNvPr>
          <p:cNvSpPr txBox="1"/>
          <p:nvPr/>
        </p:nvSpPr>
        <p:spPr>
          <a:xfrm>
            <a:off x="727969" y="399495"/>
            <a:ext cx="5468645" cy="461665"/>
          </a:xfrm>
          <a:prstGeom prst="rect">
            <a:avLst/>
          </a:prstGeom>
          <a:noFill/>
        </p:spPr>
        <p:txBody>
          <a:bodyPr wrap="square" rtlCol="0">
            <a:spAutoFit/>
          </a:bodyPr>
          <a:lstStyle/>
          <a:p>
            <a:r>
              <a:rPr lang="en-US" altLang="zh-CN" sz="2400" b="1" dirty="0"/>
              <a:t>Problems of Teacher Forcing</a:t>
            </a:r>
            <a:endParaRPr lang="zh-CN" altLang="en-US" sz="2400" b="1" dirty="0"/>
          </a:p>
        </p:txBody>
      </p:sp>
      <p:sp>
        <p:nvSpPr>
          <p:cNvPr id="5" name="文本框 4">
            <a:extLst>
              <a:ext uri="{FF2B5EF4-FFF2-40B4-BE49-F238E27FC236}">
                <a16:creationId xmlns:a16="http://schemas.microsoft.com/office/drawing/2014/main" id="{D01DE8BA-36AD-42CC-A846-52A7C7FC8DCE}"/>
              </a:ext>
            </a:extLst>
          </p:cNvPr>
          <p:cNvSpPr txBox="1"/>
          <p:nvPr/>
        </p:nvSpPr>
        <p:spPr>
          <a:xfrm>
            <a:off x="1394691" y="1357745"/>
            <a:ext cx="8183418" cy="830997"/>
          </a:xfrm>
          <a:prstGeom prst="rect">
            <a:avLst/>
          </a:prstGeom>
          <a:noFill/>
        </p:spPr>
        <p:txBody>
          <a:bodyPr wrap="square" rtlCol="0">
            <a:spAutoFit/>
          </a:bodyPr>
          <a:lstStyle/>
          <a:p>
            <a:r>
              <a:rPr lang="en-US" altLang="zh-CN" sz="2400" dirty="0"/>
              <a:t>There are lots of problems of teacher forcing, such as </a:t>
            </a:r>
            <a:r>
              <a:rPr lang="en-US" altLang="zh-CN" sz="2400" dirty="0">
                <a:solidFill>
                  <a:srgbClr val="FF0000"/>
                </a:solidFill>
              </a:rPr>
              <a:t>exposure bias </a:t>
            </a:r>
            <a:r>
              <a:rPr lang="en-US" altLang="zh-CN" sz="2400" dirty="0"/>
              <a:t>and </a:t>
            </a:r>
            <a:r>
              <a:rPr lang="en-US" altLang="zh-CN" sz="2400" dirty="0">
                <a:solidFill>
                  <a:srgbClr val="FF0000"/>
                </a:solidFill>
              </a:rPr>
              <a:t>loss-evaluation mismatch</a:t>
            </a:r>
            <a:r>
              <a:rPr lang="en-US" altLang="zh-CN" sz="2400" dirty="0"/>
              <a:t>.</a:t>
            </a:r>
            <a:endParaRPr lang="zh-CN" altLang="en-US" sz="2400" dirty="0"/>
          </a:p>
        </p:txBody>
      </p:sp>
      <p:sp>
        <p:nvSpPr>
          <p:cNvPr id="6" name="文本框 5">
            <a:extLst>
              <a:ext uri="{FF2B5EF4-FFF2-40B4-BE49-F238E27FC236}">
                <a16:creationId xmlns:a16="http://schemas.microsoft.com/office/drawing/2014/main" id="{B40C1D48-ABEF-49CF-A88C-8C6C6943C211}"/>
              </a:ext>
            </a:extLst>
          </p:cNvPr>
          <p:cNvSpPr txBox="1"/>
          <p:nvPr/>
        </p:nvSpPr>
        <p:spPr>
          <a:xfrm>
            <a:off x="707187" y="2828835"/>
            <a:ext cx="10039927" cy="1200329"/>
          </a:xfrm>
          <a:prstGeom prst="rect">
            <a:avLst/>
          </a:prstGeom>
          <a:noFill/>
        </p:spPr>
        <p:txBody>
          <a:bodyPr wrap="square" rtlCol="0">
            <a:spAutoFit/>
          </a:bodyPr>
          <a:lstStyle/>
          <a:p>
            <a:r>
              <a:rPr lang="en-US" altLang="zh-CN" sz="2400" b="1" dirty="0"/>
              <a:t>Exposure bias</a:t>
            </a:r>
            <a:r>
              <a:rPr lang="en-US" altLang="zh-CN" sz="2400" dirty="0"/>
              <a:t>: the model is never exposed to its own errors during training, and so the inferred histories at test-time do not resemble the gold training histories.</a:t>
            </a:r>
            <a:endParaRPr lang="zh-CN" altLang="en-US" sz="2400" dirty="0"/>
          </a:p>
        </p:txBody>
      </p:sp>
      <p:sp>
        <p:nvSpPr>
          <p:cNvPr id="7" name="文本框 6">
            <a:extLst>
              <a:ext uri="{FF2B5EF4-FFF2-40B4-BE49-F238E27FC236}">
                <a16:creationId xmlns:a16="http://schemas.microsoft.com/office/drawing/2014/main" id="{F7B52188-3970-4114-AB69-AADD29BD2B77}"/>
              </a:ext>
            </a:extLst>
          </p:cNvPr>
          <p:cNvSpPr txBox="1"/>
          <p:nvPr/>
        </p:nvSpPr>
        <p:spPr>
          <a:xfrm>
            <a:off x="727969" y="4299926"/>
            <a:ext cx="10039927" cy="830997"/>
          </a:xfrm>
          <a:prstGeom prst="rect">
            <a:avLst/>
          </a:prstGeom>
          <a:noFill/>
        </p:spPr>
        <p:txBody>
          <a:bodyPr wrap="square" rtlCol="0">
            <a:spAutoFit/>
          </a:bodyPr>
          <a:lstStyle/>
          <a:p>
            <a:r>
              <a:rPr lang="en-US" altLang="zh-CN" sz="2400" b="1" dirty="0"/>
              <a:t>Loss-evaluation Mismatch</a:t>
            </a:r>
            <a:r>
              <a:rPr lang="en-US" altLang="zh-CN" sz="2400" dirty="0"/>
              <a:t>: the training loss is word level while the test metric is sentence level</a:t>
            </a:r>
            <a:endParaRPr lang="zh-CN" altLang="en-US" sz="2400" dirty="0"/>
          </a:p>
        </p:txBody>
      </p:sp>
    </p:spTree>
    <p:extLst>
      <p:ext uri="{BB962C8B-B14F-4D97-AF65-F5344CB8AC3E}">
        <p14:creationId xmlns:p14="http://schemas.microsoft.com/office/powerpoint/2010/main" val="23363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E34E74-9342-47A4-8C45-E596560744FB}"/>
              </a:ext>
            </a:extLst>
          </p:cNvPr>
          <p:cNvSpPr>
            <a:spLocks noGrp="1"/>
          </p:cNvSpPr>
          <p:nvPr>
            <p:ph type="dt" sz="half" idx="10"/>
          </p:nvPr>
        </p:nvSpPr>
        <p:spPr/>
        <p:txBody>
          <a:bodyPr/>
          <a:lstStyle/>
          <a:p>
            <a:fld id="{AB05E16D-1C23-4349-9FD1-AECD23056899}"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9C926E3F-EC93-47C9-B378-178322B75EB2}"/>
              </a:ext>
            </a:extLst>
          </p:cNvPr>
          <p:cNvSpPr>
            <a:spLocks noGrp="1"/>
          </p:cNvSpPr>
          <p:nvPr>
            <p:ph type="sldNum" sz="quarter" idx="12"/>
          </p:nvPr>
        </p:nvSpPr>
        <p:spPr/>
        <p:txBody>
          <a:bodyPr/>
          <a:lstStyle/>
          <a:p>
            <a:fld id="{5FCD180F-AC93-4790-A70A-B61049DDCA7E}" type="slidenum">
              <a:rPr lang="zh-CN" altLang="en-US" smtClean="0"/>
              <a:t>6</a:t>
            </a:fld>
            <a:endParaRPr lang="zh-CN" altLang="en-US"/>
          </a:p>
        </p:txBody>
      </p:sp>
      <p:grpSp>
        <p:nvGrpSpPr>
          <p:cNvPr id="4" name="组合 3">
            <a:extLst>
              <a:ext uri="{FF2B5EF4-FFF2-40B4-BE49-F238E27FC236}">
                <a16:creationId xmlns:a16="http://schemas.microsoft.com/office/drawing/2014/main" id="{B666AF55-F82A-4027-ACFB-EE9594E0D686}"/>
              </a:ext>
            </a:extLst>
          </p:cNvPr>
          <p:cNvGrpSpPr/>
          <p:nvPr/>
        </p:nvGrpSpPr>
        <p:grpSpPr>
          <a:xfrm>
            <a:off x="1713170" y="705069"/>
            <a:ext cx="7689447" cy="2601596"/>
            <a:chOff x="1740879" y="1231542"/>
            <a:chExt cx="7689447" cy="2601596"/>
          </a:xfrm>
        </p:grpSpPr>
        <p:pic>
          <p:nvPicPr>
            <p:cNvPr id="5" name="图片 4">
              <a:extLst>
                <a:ext uri="{FF2B5EF4-FFF2-40B4-BE49-F238E27FC236}">
                  <a16:creationId xmlns:a16="http://schemas.microsoft.com/office/drawing/2014/main" id="{729E2367-52C8-498A-95F7-1D6272A991F8}"/>
                </a:ext>
              </a:extLst>
            </p:cNvPr>
            <p:cNvPicPr>
              <a:picLocks noChangeAspect="1"/>
            </p:cNvPicPr>
            <p:nvPr/>
          </p:nvPicPr>
          <p:blipFill>
            <a:blip r:embed="rId3"/>
            <a:stretch>
              <a:fillRect/>
            </a:stretch>
          </p:blipFill>
          <p:spPr>
            <a:xfrm>
              <a:off x="1740879" y="1231542"/>
              <a:ext cx="7689447" cy="2601596"/>
            </a:xfrm>
            <a:prstGeom prst="rect">
              <a:avLst/>
            </a:prstGeom>
            <a:ln>
              <a:solidFill>
                <a:schemeClr val="accent1"/>
              </a:solidFill>
            </a:ln>
          </p:spPr>
        </p:pic>
        <p:sp>
          <p:nvSpPr>
            <p:cNvPr id="6" name="任意多边形: 形状 5">
              <a:extLst>
                <a:ext uri="{FF2B5EF4-FFF2-40B4-BE49-F238E27FC236}">
                  <a16:creationId xmlns:a16="http://schemas.microsoft.com/office/drawing/2014/main" id="{05E4AFC3-77E0-4919-A72B-1CBC2E376002}"/>
                </a:ext>
              </a:extLst>
            </p:cNvPr>
            <p:cNvSpPr/>
            <p:nvPr/>
          </p:nvSpPr>
          <p:spPr>
            <a:xfrm>
              <a:off x="5948218" y="1482140"/>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F7B3A463-6177-4875-896D-8BFE5777B4D2}"/>
                </a:ext>
              </a:extLst>
            </p:cNvPr>
            <p:cNvCxnSpPr>
              <a:stCxn id="6" idx="5"/>
            </p:cNvCxnSpPr>
            <p:nvPr/>
          </p:nvCxnSpPr>
          <p:spPr>
            <a:xfrm flipH="1" flipV="1">
              <a:off x="6317673" y="3334327"/>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1CEC8A3-5B9E-4FA2-B526-898A16393F6F}"/>
                </a:ext>
              </a:extLst>
            </p:cNvPr>
            <p:cNvCxnSpPr>
              <a:stCxn id="6" idx="5"/>
            </p:cNvCxnSpPr>
            <p:nvPr/>
          </p:nvCxnSpPr>
          <p:spPr>
            <a:xfrm flipH="1">
              <a:off x="6317673" y="3491345"/>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任意多边形: 形状 8">
              <a:extLst>
                <a:ext uri="{FF2B5EF4-FFF2-40B4-BE49-F238E27FC236}">
                  <a16:creationId xmlns:a16="http://schemas.microsoft.com/office/drawing/2014/main" id="{02E8AA07-F21F-4359-AABE-35405FB667D1}"/>
                </a:ext>
              </a:extLst>
            </p:cNvPr>
            <p:cNvSpPr/>
            <p:nvPr/>
          </p:nvSpPr>
          <p:spPr>
            <a:xfrm>
              <a:off x="6770255" y="1482140"/>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150B7A63-8B5E-416B-AC0C-5682CE78489A}"/>
                </a:ext>
              </a:extLst>
            </p:cNvPr>
            <p:cNvCxnSpPr>
              <a:stCxn id="9" idx="5"/>
            </p:cNvCxnSpPr>
            <p:nvPr/>
          </p:nvCxnSpPr>
          <p:spPr>
            <a:xfrm flipH="1" flipV="1">
              <a:off x="7139710" y="3334327"/>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965A530-FECC-4CF6-AB73-00E4ABC7A6BC}"/>
                </a:ext>
              </a:extLst>
            </p:cNvPr>
            <p:cNvCxnSpPr>
              <a:stCxn id="9" idx="5"/>
            </p:cNvCxnSpPr>
            <p:nvPr/>
          </p:nvCxnSpPr>
          <p:spPr>
            <a:xfrm flipH="1">
              <a:off x="7139710" y="3491345"/>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B284A2DA-2924-481A-9573-45A595CE0D9E}"/>
                </a:ext>
              </a:extLst>
            </p:cNvPr>
            <p:cNvSpPr/>
            <p:nvPr/>
          </p:nvSpPr>
          <p:spPr>
            <a:xfrm>
              <a:off x="7606147" y="1546795"/>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953C2253-BC99-4A31-8B68-885CFB4E59EC}"/>
                </a:ext>
              </a:extLst>
            </p:cNvPr>
            <p:cNvCxnSpPr>
              <a:stCxn id="12" idx="5"/>
            </p:cNvCxnSpPr>
            <p:nvPr/>
          </p:nvCxnSpPr>
          <p:spPr>
            <a:xfrm flipH="1" flipV="1">
              <a:off x="7975602" y="3398982"/>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E535305-3F20-4DCB-93C4-0551D113585C}"/>
                </a:ext>
              </a:extLst>
            </p:cNvPr>
            <p:cNvCxnSpPr>
              <a:stCxn id="12" idx="5"/>
            </p:cNvCxnSpPr>
            <p:nvPr/>
          </p:nvCxnSpPr>
          <p:spPr>
            <a:xfrm flipH="1">
              <a:off x="7975602" y="3556000"/>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id="{B3CEE72F-E7AE-44E5-AD58-ECA2D61B77C2}"/>
                </a:ext>
              </a:extLst>
            </p:cNvPr>
            <p:cNvSpPr/>
            <p:nvPr/>
          </p:nvSpPr>
          <p:spPr>
            <a:xfrm>
              <a:off x="8439730" y="1546795"/>
              <a:ext cx="452582" cy="2009205"/>
            </a:xfrm>
            <a:custGeom>
              <a:avLst/>
              <a:gdLst>
                <a:gd name="connsiteX0" fmla="*/ 0 w 452582"/>
                <a:gd name="connsiteY0" fmla="*/ 14151 h 2009205"/>
                <a:gd name="connsiteX1" fmla="*/ 230909 w 452582"/>
                <a:gd name="connsiteY1" fmla="*/ 60333 h 2009205"/>
                <a:gd name="connsiteX2" fmla="*/ 249382 w 452582"/>
                <a:gd name="connsiteY2" fmla="*/ 494442 h 2009205"/>
                <a:gd name="connsiteX3" fmla="*/ 240146 w 452582"/>
                <a:gd name="connsiteY3" fmla="*/ 1371896 h 2009205"/>
                <a:gd name="connsiteX4" fmla="*/ 230909 w 452582"/>
                <a:gd name="connsiteY4" fmla="*/ 1879896 h 2009205"/>
                <a:gd name="connsiteX5" fmla="*/ 452582 w 452582"/>
                <a:gd name="connsiteY5" fmla="*/ 2009205 h 2009205"/>
                <a:gd name="connsiteX6" fmla="*/ 452582 w 452582"/>
                <a:gd name="connsiteY6" fmla="*/ 2009205 h 200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582" h="2009205">
                  <a:moveTo>
                    <a:pt x="0" y="14151"/>
                  </a:moveTo>
                  <a:cubicBezTo>
                    <a:pt x="94672" y="-2782"/>
                    <a:pt x="189345" y="-19715"/>
                    <a:pt x="230909" y="60333"/>
                  </a:cubicBezTo>
                  <a:cubicBezTo>
                    <a:pt x="272473" y="140381"/>
                    <a:pt x="247843" y="275848"/>
                    <a:pt x="249382" y="494442"/>
                  </a:cubicBezTo>
                  <a:cubicBezTo>
                    <a:pt x="250921" y="713036"/>
                    <a:pt x="243225" y="1140987"/>
                    <a:pt x="240146" y="1371896"/>
                  </a:cubicBezTo>
                  <a:cubicBezTo>
                    <a:pt x="237067" y="1602805"/>
                    <a:pt x="195503" y="1773678"/>
                    <a:pt x="230909" y="1879896"/>
                  </a:cubicBezTo>
                  <a:cubicBezTo>
                    <a:pt x="266315" y="1986114"/>
                    <a:pt x="452582" y="2009205"/>
                    <a:pt x="452582" y="2009205"/>
                  </a:cubicBezTo>
                  <a:lnTo>
                    <a:pt x="452582" y="20092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65C3AAE6-00E6-4BD5-B803-134F82E9A209}"/>
                </a:ext>
              </a:extLst>
            </p:cNvPr>
            <p:cNvCxnSpPr>
              <a:stCxn id="15" idx="5"/>
            </p:cNvCxnSpPr>
            <p:nvPr/>
          </p:nvCxnSpPr>
          <p:spPr>
            <a:xfrm flipH="1" flipV="1">
              <a:off x="8809185" y="3398982"/>
              <a:ext cx="83127" cy="15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064D46A-FAAF-46D0-B181-E1CA1948971A}"/>
                </a:ext>
              </a:extLst>
            </p:cNvPr>
            <p:cNvCxnSpPr>
              <a:stCxn id="15" idx="5"/>
            </p:cNvCxnSpPr>
            <p:nvPr/>
          </p:nvCxnSpPr>
          <p:spPr>
            <a:xfrm flipH="1">
              <a:off x="8809185" y="3556000"/>
              <a:ext cx="83127" cy="64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33D4435-7155-4947-B2E9-2274E8E9BC63}"/>
                  </a:ext>
                </a:extLst>
              </p:cNvPr>
              <p:cNvSpPr txBox="1"/>
              <p:nvPr/>
            </p:nvSpPr>
            <p:spPr>
              <a:xfrm>
                <a:off x="1319820" y="4142029"/>
                <a:ext cx="4826980" cy="467051"/>
              </a:xfrm>
              <a:prstGeom prst="rect">
                <a:avLst/>
              </a:prstGeom>
              <a:noFill/>
            </p:spPr>
            <p:txBody>
              <a:bodyPr wrap="square" rtlCol="0">
                <a:spAutoFit/>
              </a:bodyPr>
              <a:lstStyle/>
              <a:p>
                <a:r>
                  <a:rPr lang="en-US" altLang="zh-CN" sz="2400" b="0" dirty="0"/>
                  <a:t>Loss </a:t>
                </a:r>
                <a14:m>
                  <m:oMath xmlns:m="http://schemas.openxmlformats.org/officeDocument/2006/math">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𝑡</m:t>
                        </m:r>
                      </m:sub>
                      <m:sup/>
                      <m:e>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 </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sSubSup>
                          <m:sSubSupPr>
                            <m:ctrlPr>
                              <a:rPr lang="en-US" altLang="zh-CN" sz="2400" b="0" i="1" smtClean="0">
                                <a:latin typeface="Cambria Math" panose="02040503050406030204" pitchFamily="18" charset="0"/>
                              </a:rPr>
                            </m:ctrlPr>
                          </m:sSubSup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𝑦</m:t>
                                </m:r>
                              </m:e>
                            </m:acc>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oMath>
                </a14:m>
                <a:endParaRPr lang="zh-CN" altLang="en-US" sz="2400" dirty="0"/>
              </a:p>
            </p:txBody>
          </p:sp>
        </mc:Choice>
        <mc:Fallback>
          <p:sp>
            <p:nvSpPr>
              <p:cNvPr id="18" name="文本框 17">
                <a:extLst>
                  <a:ext uri="{FF2B5EF4-FFF2-40B4-BE49-F238E27FC236}">
                    <a16:creationId xmlns:a16="http://schemas.microsoft.com/office/drawing/2014/main" id="{433D4435-7155-4947-B2E9-2274E8E9BC63}"/>
                  </a:ext>
                </a:extLst>
              </p:cNvPr>
              <p:cNvSpPr txBox="1">
                <a:spLocks noRot="1" noChangeAspect="1" noMove="1" noResize="1" noEditPoints="1" noAdjustHandles="1" noChangeArrowheads="1" noChangeShapeType="1" noTextEdit="1"/>
              </p:cNvSpPr>
              <p:nvPr/>
            </p:nvSpPr>
            <p:spPr>
              <a:xfrm>
                <a:off x="1319820" y="4142029"/>
                <a:ext cx="4826980" cy="467051"/>
              </a:xfrm>
              <a:prstGeom prst="rect">
                <a:avLst/>
              </a:prstGeom>
              <a:blipFill>
                <a:blip r:embed="rId4"/>
                <a:stretch>
                  <a:fillRect l="-2023" t="-127273" b="-1922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656BE9F2-4F69-4A35-BB43-C6A7B8EE4AE8}"/>
                  </a:ext>
                </a:extLst>
              </p:cNvPr>
              <p:cNvSpPr/>
              <p:nvPr/>
            </p:nvSpPr>
            <p:spPr>
              <a:xfrm>
                <a:off x="1319820" y="5119212"/>
                <a:ext cx="2774990" cy="467051"/>
              </a:xfrm>
              <a:prstGeom prst="rect">
                <a:avLst/>
              </a:prstGeom>
            </p:spPr>
            <p:txBody>
              <a:bodyPr wrap="none">
                <a:spAutoFit/>
              </a:bodyPr>
              <a:lstStyle/>
              <a:p>
                <a:r>
                  <a:rPr lang="en-US" altLang="zh-CN" sz="2400" dirty="0"/>
                  <a:t>Test:  </a:t>
                </a:r>
                <a14:m>
                  <m:oMath xmlns:m="http://schemas.openxmlformats.org/officeDocument/2006/math">
                    <m:r>
                      <a:rPr lang="en-US" altLang="zh-CN" sz="2400" i="1">
                        <a:latin typeface="Cambria Math" panose="02040503050406030204" pitchFamily="18" charset="0"/>
                      </a:rPr>
                      <m:t>𝑃</m:t>
                    </m:r>
                    <m:d>
                      <m:dPr>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𝑡</m:t>
                            </m:r>
                          </m:sub>
                        </m:sSub>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𝑥</m:t>
                    </m:r>
                    <m:r>
                      <a:rPr lang="en-US" altLang="zh-CN" sz="2400" i="1">
                        <a:latin typeface="Cambria Math" panose="02040503050406030204" pitchFamily="18" charset="0"/>
                      </a:rPr>
                      <m:t>, </m:t>
                    </m:r>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𝑦</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𝑡</m:t>
                        </m:r>
                        <m:r>
                          <a:rPr lang="en-US" altLang="zh-CN" sz="2400" i="1">
                            <a:latin typeface="Cambria Math" panose="02040503050406030204" pitchFamily="18" charset="0"/>
                          </a:rPr>
                          <m:t>−1</m:t>
                        </m:r>
                      </m:sup>
                    </m:sSubSup>
                  </m:oMath>
                </a14:m>
                <a:r>
                  <a:rPr lang="en-US" altLang="zh-CN" sz="2400" dirty="0"/>
                  <a:t>)</a:t>
                </a:r>
                <a:endParaRPr lang="zh-CN" altLang="en-US" dirty="0"/>
              </a:p>
            </p:txBody>
          </p:sp>
        </mc:Choice>
        <mc:Fallback>
          <p:sp>
            <p:nvSpPr>
              <p:cNvPr id="19" name="矩形 18">
                <a:extLst>
                  <a:ext uri="{FF2B5EF4-FFF2-40B4-BE49-F238E27FC236}">
                    <a16:creationId xmlns:a16="http://schemas.microsoft.com/office/drawing/2014/main" id="{656BE9F2-4F69-4A35-BB43-C6A7B8EE4AE8}"/>
                  </a:ext>
                </a:extLst>
              </p:cNvPr>
              <p:cNvSpPr>
                <a:spLocks noRot="1" noChangeAspect="1" noMove="1" noResize="1" noEditPoints="1" noAdjustHandles="1" noChangeArrowheads="1" noChangeShapeType="1" noTextEdit="1"/>
              </p:cNvSpPr>
              <p:nvPr/>
            </p:nvSpPr>
            <p:spPr>
              <a:xfrm>
                <a:off x="1319820" y="5119212"/>
                <a:ext cx="2774990" cy="467051"/>
              </a:xfrm>
              <a:prstGeom prst="rect">
                <a:avLst/>
              </a:prstGeom>
              <a:blipFill>
                <a:blip r:embed="rId5"/>
                <a:stretch>
                  <a:fillRect l="-3516" t="-7895" r="-2418" b="-31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940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F645F5-DD98-48F9-AE45-1D1E6C3B8E3A}"/>
              </a:ext>
            </a:extLst>
          </p:cNvPr>
          <p:cNvSpPr>
            <a:spLocks noGrp="1"/>
          </p:cNvSpPr>
          <p:nvPr>
            <p:ph type="dt" sz="half" idx="10"/>
          </p:nvPr>
        </p:nvSpPr>
        <p:spPr/>
        <p:txBody>
          <a:bodyPr/>
          <a:lstStyle/>
          <a:p>
            <a:fld id="{2D35E199-6FF6-44D6-A038-45C995EFB887}"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5C39FC06-F543-483C-B3AF-379139682D9F}"/>
              </a:ext>
            </a:extLst>
          </p:cNvPr>
          <p:cNvSpPr>
            <a:spLocks noGrp="1"/>
          </p:cNvSpPr>
          <p:nvPr>
            <p:ph type="sldNum" sz="quarter" idx="12"/>
          </p:nvPr>
        </p:nvSpPr>
        <p:spPr/>
        <p:txBody>
          <a:bodyPr/>
          <a:lstStyle/>
          <a:p>
            <a:fld id="{5FCD180F-AC93-4790-A70A-B61049DDCA7E}" type="slidenum">
              <a:rPr lang="zh-CN" altLang="en-US" smtClean="0"/>
              <a:t>7</a:t>
            </a:fld>
            <a:endParaRPr lang="zh-CN" altLang="en-US"/>
          </a:p>
        </p:txBody>
      </p:sp>
      <p:sp>
        <p:nvSpPr>
          <p:cNvPr id="4" name="文本框 3">
            <a:extLst>
              <a:ext uri="{FF2B5EF4-FFF2-40B4-BE49-F238E27FC236}">
                <a16:creationId xmlns:a16="http://schemas.microsoft.com/office/drawing/2014/main" id="{F6C380A8-C19B-4125-9FD1-E0142DF30F50}"/>
              </a:ext>
            </a:extLst>
          </p:cNvPr>
          <p:cNvSpPr txBox="1"/>
          <p:nvPr/>
        </p:nvSpPr>
        <p:spPr>
          <a:xfrm>
            <a:off x="727969" y="399495"/>
            <a:ext cx="5468645" cy="523220"/>
          </a:xfrm>
          <a:prstGeom prst="rect">
            <a:avLst/>
          </a:prstGeom>
          <a:noFill/>
        </p:spPr>
        <p:txBody>
          <a:bodyPr wrap="square" rtlCol="0">
            <a:spAutoFit/>
          </a:bodyPr>
          <a:lstStyle/>
          <a:p>
            <a:r>
              <a:rPr lang="en-US" altLang="zh-CN" sz="2800" b="1" dirty="0"/>
              <a:t>Solutions</a:t>
            </a:r>
            <a:endParaRPr lang="zh-CN" altLang="en-US" sz="2400" b="1" dirty="0"/>
          </a:p>
        </p:txBody>
      </p:sp>
      <p:sp>
        <p:nvSpPr>
          <p:cNvPr id="5" name="文本框 4">
            <a:extLst>
              <a:ext uri="{FF2B5EF4-FFF2-40B4-BE49-F238E27FC236}">
                <a16:creationId xmlns:a16="http://schemas.microsoft.com/office/drawing/2014/main" id="{2E03F84A-CDB0-40A2-B505-BF3136353584}"/>
              </a:ext>
            </a:extLst>
          </p:cNvPr>
          <p:cNvSpPr txBox="1"/>
          <p:nvPr/>
        </p:nvSpPr>
        <p:spPr>
          <a:xfrm>
            <a:off x="1514763" y="1719044"/>
            <a:ext cx="4793673" cy="341991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800" b="1" dirty="0"/>
              <a:t>Beam search</a:t>
            </a:r>
          </a:p>
          <a:p>
            <a:pPr marL="285750" indent="-285750">
              <a:lnSpc>
                <a:spcPct val="200000"/>
              </a:lnSpc>
              <a:buFont typeface="Arial" panose="020B0604020202020204" pitchFamily="34" charset="0"/>
              <a:buChar char="•"/>
            </a:pPr>
            <a:r>
              <a:rPr lang="en-US" altLang="zh-CN" sz="2800" b="1" dirty="0"/>
              <a:t>Scheduled sampling</a:t>
            </a:r>
          </a:p>
          <a:p>
            <a:pPr marL="285750" indent="-285750">
              <a:lnSpc>
                <a:spcPct val="200000"/>
              </a:lnSpc>
              <a:buFont typeface="Arial" panose="020B0604020202020204" pitchFamily="34" charset="0"/>
              <a:buChar char="•"/>
            </a:pPr>
            <a:r>
              <a:rPr lang="en-US" altLang="zh-CN" sz="2800" b="1" dirty="0"/>
              <a:t>Reinforcement Learning</a:t>
            </a:r>
          </a:p>
          <a:p>
            <a:pPr marL="285750" indent="-285750">
              <a:lnSpc>
                <a:spcPct val="200000"/>
              </a:lnSpc>
              <a:buFont typeface="Arial" panose="020B0604020202020204" pitchFamily="34" charset="0"/>
              <a:buChar char="•"/>
            </a:pPr>
            <a:r>
              <a:rPr lang="en-US" altLang="zh-CN" sz="2800" b="1" dirty="0"/>
              <a:t>Professor Forcing (GAN)</a:t>
            </a:r>
            <a:endParaRPr lang="zh-CN" altLang="en-US" sz="2800" b="1" dirty="0"/>
          </a:p>
        </p:txBody>
      </p:sp>
    </p:spTree>
    <p:extLst>
      <p:ext uri="{BB962C8B-B14F-4D97-AF65-F5344CB8AC3E}">
        <p14:creationId xmlns:p14="http://schemas.microsoft.com/office/powerpoint/2010/main" val="38657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298BDB-E338-4B13-AB98-FE2B4F7F62AD}"/>
              </a:ext>
            </a:extLst>
          </p:cNvPr>
          <p:cNvSpPr>
            <a:spLocks noGrp="1"/>
          </p:cNvSpPr>
          <p:nvPr>
            <p:ph type="dt" sz="half" idx="10"/>
          </p:nvPr>
        </p:nvSpPr>
        <p:spPr/>
        <p:txBody>
          <a:bodyPr/>
          <a:lstStyle/>
          <a:p>
            <a:fld id="{780361A2-FC62-4363-A646-2E7B447A38BE}"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F4E14F8C-6AF5-4174-8E34-8016D6CC5C62}"/>
              </a:ext>
            </a:extLst>
          </p:cNvPr>
          <p:cNvSpPr>
            <a:spLocks noGrp="1"/>
          </p:cNvSpPr>
          <p:nvPr>
            <p:ph type="sldNum" sz="quarter" idx="12"/>
          </p:nvPr>
        </p:nvSpPr>
        <p:spPr/>
        <p:txBody>
          <a:bodyPr/>
          <a:lstStyle/>
          <a:p>
            <a:fld id="{5FCD180F-AC93-4790-A70A-B61049DDCA7E}" type="slidenum">
              <a:rPr lang="zh-CN" altLang="en-US" smtClean="0"/>
              <a:t>8</a:t>
            </a:fld>
            <a:endParaRPr lang="zh-CN" altLang="en-US"/>
          </a:p>
        </p:txBody>
      </p:sp>
      <p:sp>
        <p:nvSpPr>
          <p:cNvPr id="4" name="文本框 3">
            <a:extLst>
              <a:ext uri="{FF2B5EF4-FFF2-40B4-BE49-F238E27FC236}">
                <a16:creationId xmlns:a16="http://schemas.microsoft.com/office/drawing/2014/main" id="{FAB9B2C5-B8DC-4D94-9FCC-095288725590}"/>
              </a:ext>
            </a:extLst>
          </p:cNvPr>
          <p:cNvSpPr txBox="1"/>
          <p:nvPr/>
        </p:nvSpPr>
        <p:spPr>
          <a:xfrm>
            <a:off x="727969" y="399495"/>
            <a:ext cx="5468645" cy="523220"/>
          </a:xfrm>
          <a:prstGeom prst="rect">
            <a:avLst/>
          </a:prstGeom>
          <a:noFill/>
        </p:spPr>
        <p:txBody>
          <a:bodyPr wrap="square" rtlCol="0">
            <a:spAutoFit/>
          </a:bodyPr>
          <a:lstStyle/>
          <a:p>
            <a:r>
              <a:rPr lang="en-US" altLang="zh-CN" sz="2800" b="1" dirty="0"/>
              <a:t>Beam search</a:t>
            </a:r>
            <a:endParaRPr lang="zh-CN" altLang="en-US" sz="2400" b="1" dirty="0"/>
          </a:p>
        </p:txBody>
      </p:sp>
      <p:sp>
        <p:nvSpPr>
          <p:cNvPr id="5" name="文本框 4">
            <a:extLst>
              <a:ext uri="{FF2B5EF4-FFF2-40B4-BE49-F238E27FC236}">
                <a16:creationId xmlns:a16="http://schemas.microsoft.com/office/drawing/2014/main" id="{336E0594-D382-4AB3-85E3-C6A313E3E75A}"/>
              </a:ext>
            </a:extLst>
          </p:cNvPr>
          <p:cNvSpPr txBox="1"/>
          <p:nvPr/>
        </p:nvSpPr>
        <p:spPr>
          <a:xfrm>
            <a:off x="1283855" y="1265381"/>
            <a:ext cx="7629236" cy="707886"/>
          </a:xfrm>
          <a:prstGeom prst="rect">
            <a:avLst/>
          </a:prstGeom>
          <a:noFill/>
        </p:spPr>
        <p:txBody>
          <a:bodyPr wrap="square" rtlCol="0">
            <a:spAutoFit/>
          </a:bodyPr>
          <a:lstStyle/>
          <a:p>
            <a:r>
              <a:rPr lang="en-US" altLang="zh-CN" sz="2000" dirty="0"/>
              <a:t>Compare with greedy search, beam search uses a larger search space, so it can help model to correct some mistakes.</a:t>
            </a:r>
            <a:endParaRPr lang="zh-CN" altLang="en-US" sz="2000" dirty="0"/>
          </a:p>
        </p:txBody>
      </p:sp>
      <p:sp>
        <p:nvSpPr>
          <p:cNvPr id="6" name="矩形 5">
            <a:extLst>
              <a:ext uri="{FF2B5EF4-FFF2-40B4-BE49-F238E27FC236}">
                <a16:creationId xmlns:a16="http://schemas.microsoft.com/office/drawing/2014/main" id="{50B0434A-7B39-4DF6-8DEF-C8A2BF333AAF}"/>
              </a:ext>
            </a:extLst>
          </p:cNvPr>
          <p:cNvSpPr/>
          <p:nvPr/>
        </p:nvSpPr>
        <p:spPr>
          <a:xfrm>
            <a:off x="2475345" y="304919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700A787-CC3E-47E9-98A3-7BA118AE2F5D}"/>
              </a:ext>
            </a:extLst>
          </p:cNvPr>
          <p:cNvSpPr/>
          <p:nvPr/>
        </p:nvSpPr>
        <p:spPr>
          <a:xfrm>
            <a:off x="2475345" y="493658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8157C-B2EB-4C99-85D9-43F1ECEC320D}"/>
              </a:ext>
            </a:extLst>
          </p:cNvPr>
          <p:cNvSpPr/>
          <p:nvPr/>
        </p:nvSpPr>
        <p:spPr>
          <a:xfrm>
            <a:off x="4678218" y="252597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F5055F2-D3F6-48A2-9E9D-E3B3B70761E8}"/>
              </a:ext>
            </a:extLst>
          </p:cNvPr>
          <p:cNvSpPr/>
          <p:nvPr/>
        </p:nvSpPr>
        <p:spPr>
          <a:xfrm>
            <a:off x="4678218" y="3371933"/>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83E26C8-7A37-4E0D-8F8B-86F9C355D416}"/>
              </a:ext>
            </a:extLst>
          </p:cNvPr>
          <p:cNvSpPr/>
          <p:nvPr/>
        </p:nvSpPr>
        <p:spPr>
          <a:xfrm>
            <a:off x="4678218" y="452204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BEA3C4E-F45C-4FD2-8A13-3EFB34F2646A}"/>
              </a:ext>
            </a:extLst>
          </p:cNvPr>
          <p:cNvSpPr/>
          <p:nvPr/>
        </p:nvSpPr>
        <p:spPr>
          <a:xfrm>
            <a:off x="4678218" y="532296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8195A4FA-AC22-4579-AE42-E6714C738B17}"/>
              </a:ext>
            </a:extLst>
          </p:cNvPr>
          <p:cNvCxnSpPr>
            <a:stCxn id="6" idx="3"/>
            <a:endCxn id="8" idx="1"/>
          </p:cNvCxnSpPr>
          <p:nvPr/>
        </p:nvCxnSpPr>
        <p:spPr>
          <a:xfrm flipV="1">
            <a:off x="3343563" y="2787581"/>
            <a:ext cx="1334655" cy="523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A9FD69F-6538-4BCB-AC19-81E919F6668C}"/>
              </a:ext>
            </a:extLst>
          </p:cNvPr>
          <p:cNvCxnSpPr>
            <a:cxnSpLocks/>
            <a:stCxn id="6" idx="3"/>
            <a:endCxn id="9" idx="1"/>
          </p:cNvCxnSpPr>
          <p:nvPr/>
        </p:nvCxnSpPr>
        <p:spPr>
          <a:xfrm>
            <a:off x="3343563" y="3310801"/>
            <a:ext cx="1334655" cy="322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06F9014-3641-4B11-9189-0CE5C17BDC19}"/>
              </a:ext>
            </a:extLst>
          </p:cNvPr>
          <p:cNvCxnSpPr>
            <a:cxnSpLocks/>
            <a:stCxn id="7" idx="3"/>
          </p:cNvCxnSpPr>
          <p:nvPr/>
        </p:nvCxnSpPr>
        <p:spPr>
          <a:xfrm flipV="1">
            <a:off x="3343563" y="4752032"/>
            <a:ext cx="1334654" cy="446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C406B6A-A0B1-4403-B592-6EFDA4F9C633}"/>
              </a:ext>
            </a:extLst>
          </p:cNvPr>
          <p:cNvCxnSpPr>
            <a:cxnSpLocks/>
            <a:endCxn id="11" idx="1"/>
          </p:cNvCxnSpPr>
          <p:nvPr/>
        </p:nvCxnSpPr>
        <p:spPr>
          <a:xfrm>
            <a:off x="3343562" y="5221968"/>
            <a:ext cx="1334656" cy="3626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CD9A65A-E40B-42C0-8E8A-E33EDCD5BB06}"/>
              </a:ext>
            </a:extLst>
          </p:cNvPr>
          <p:cNvSpPr txBox="1"/>
          <p:nvPr/>
        </p:nvSpPr>
        <p:spPr>
          <a:xfrm>
            <a:off x="2747818" y="3025417"/>
            <a:ext cx="471054" cy="523220"/>
          </a:xfrm>
          <a:prstGeom prst="rect">
            <a:avLst/>
          </a:prstGeom>
          <a:noFill/>
        </p:spPr>
        <p:txBody>
          <a:bodyPr wrap="square" rtlCol="0">
            <a:spAutoFit/>
          </a:bodyPr>
          <a:lstStyle/>
          <a:p>
            <a:r>
              <a:rPr lang="en-US" altLang="zh-CN" sz="2800" dirty="0"/>
              <a:t>a</a:t>
            </a:r>
            <a:endParaRPr lang="zh-CN" altLang="en-US" sz="2800" dirty="0"/>
          </a:p>
        </p:txBody>
      </p:sp>
      <p:sp>
        <p:nvSpPr>
          <p:cNvPr id="22" name="文本框 21">
            <a:extLst>
              <a:ext uri="{FF2B5EF4-FFF2-40B4-BE49-F238E27FC236}">
                <a16:creationId xmlns:a16="http://schemas.microsoft.com/office/drawing/2014/main" id="{F2A3359B-ED92-4B93-A8D5-8247AA019F32}"/>
              </a:ext>
            </a:extLst>
          </p:cNvPr>
          <p:cNvSpPr txBox="1"/>
          <p:nvPr/>
        </p:nvSpPr>
        <p:spPr>
          <a:xfrm>
            <a:off x="2724727" y="4907637"/>
            <a:ext cx="471054" cy="523220"/>
          </a:xfrm>
          <a:prstGeom prst="rect">
            <a:avLst/>
          </a:prstGeom>
          <a:noFill/>
        </p:spPr>
        <p:txBody>
          <a:bodyPr wrap="square" rtlCol="0">
            <a:spAutoFit/>
          </a:bodyPr>
          <a:lstStyle/>
          <a:p>
            <a:r>
              <a:rPr lang="en-US" altLang="zh-CN" sz="2800" dirty="0"/>
              <a:t>b</a:t>
            </a:r>
            <a:endParaRPr lang="zh-CN" altLang="en-US" sz="2800" dirty="0"/>
          </a:p>
        </p:txBody>
      </p:sp>
      <p:sp>
        <p:nvSpPr>
          <p:cNvPr id="23" name="文本框 22">
            <a:extLst>
              <a:ext uri="{FF2B5EF4-FFF2-40B4-BE49-F238E27FC236}">
                <a16:creationId xmlns:a16="http://schemas.microsoft.com/office/drawing/2014/main" id="{5392492C-26F1-48B1-AEB5-6C95A44E722A}"/>
              </a:ext>
            </a:extLst>
          </p:cNvPr>
          <p:cNvSpPr txBox="1"/>
          <p:nvPr/>
        </p:nvSpPr>
        <p:spPr>
          <a:xfrm>
            <a:off x="4876800" y="2483432"/>
            <a:ext cx="471054" cy="523220"/>
          </a:xfrm>
          <a:prstGeom prst="rect">
            <a:avLst/>
          </a:prstGeom>
          <a:noFill/>
        </p:spPr>
        <p:txBody>
          <a:bodyPr wrap="square" rtlCol="0">
            <a:spAutoFit/>
          </a:bodyPr>
          <a:lstStyle/>
          <a:p>
            <a:r>
              <a:rPr lang="en-US" altLang="zh-CN" sz="2800" dirty="0"/>
              <a:t>c</a:t>
            </a:r>
            <a:endParaRPr lang="zh-CN" altLang="en-US" sz="2800" dirty="0"/>
          </a:p>
        </p:txBody>
      </p:sp>
      <p:sp>
        <p:nvSpPr>
          <p:cNvPr id="24" name="文本框 23">
            <a:extLst>
              <a:ext uri="{FF2B5EF4-FFF2-40B4-BE49-F238E27FC236}">
                <a16:creationId xmlns:a16="http://schemas.microsoft.com/office/drawing/2014/main" id="{16916505-3EE6-4234-92FE-4E411CC7B960}"/>
              </a:ext>
            </a:extLst>
          </p:cNvPr>
          <p:cNvSpPr txBox="1"/>
          <p:nvPr/>
        </p:nvSpPr>
        <p:spPr>
          <a:xfrm>
            <a:off x="4876800" y="3346859"/>
            <a:ext cx="471054" cy="523220"/>
          </a:xfrm>
          <a:prstGeom prst="rect">
            <a:avLst/>
          </a:prstGeom>
          <a:noFill/>
        </p:spPr>
        <p:txBody>
          <a:bodyPr wrap="square" rtlCol="0">
            <a:spAutoFit/>
          </a:bodyPr>
          <a:lstStyle/>
          <a:p>
            <a:r>
              <a:rPr lang="en-US" altLang="zh-CN" sz="2800" dirty="0"/>
              <a:t>d</a:t>
            </a:r>
            <a:endParaRPr lang="zh-CN" altLang="en-US" sz="2800" dirty="0"/>
          </a:p>
        </p:txBody>
      </p:sp>
      <p:sp>
        <p:nvSpPr>
          <p:cNvPr id="25" name="文本框 24">
            <a:extLst>
              <a:ext uri="{FF2B5EF4-FFF2-40B4-BE49-F238E27FC236}">
                <a16:creationId xmlns:a16="http://schemas.microsoft.com/office/drawing/2014/main" id="{324D0E67-2B32-4E35-AD5E-FFDBC2F1579F}"/>
              </a:ext>
            </a:extLst>
          </p:cNvPr>
          <p:cNvSpPr txBox="1"/>
          <p:nvPr/>
        </p:nvSpPr>
        <p:spPr>
          <a:xfrm>
            <a:off x="4876800" y="4451893"/>
            <a:ext cx="471054" cy="523220"/>
          </a:xfrm>
          <a:prstGeom prst="rect">
            <a:avLst/>
          </a:prstGeom>
          <a:noFill/>
        </p:spPr>
        <p:txBody>
          <a:bodyPr wrap="square" rtlCol="0">
            <a:spAutoFit/>
          </a:bodyPr>
          <a:lstStyle/>
          <a:p>
            <a:r>
              <a:rPr lang="en-US" altLang="zh-CN" sz="2800" dirty="0"/>
              <a:t>c</a:t>
            </a:r>
            <a:endParaRPr lang="zh-CN" altLang="en-US" sz="2800" dirty="0"/>
          </a:p>
        </p:txBody>
      </p:sp>
      <p:sp>
        <p:nvSpPr>
          <p:cNvPr id="26" name="文本框 25">
            <a:extLst>
              <a:ext uri="{FF2B5EF4-FFF2-40B4-BE49-F238E27FC236}">
                <a16:creationId xmlns:a16="http://schemas.microsoft.com/office/drawing/2014/main" id="{C0392B2D-92E9-400B-B63B-7D17CB9137BF}"/>
              </a:ext>
            </a:extLst>
          </p:cNvPr>
          <p:cNvSpPr txBox="1"/>
          <p:nvPr/>
        </p:nvSpPr>
        <p:spPr>
          <a:xfrm>
            <a:off x="4876800" y="5270243"/>
            <a:ext cx="471054" cy="523220"/>
          </a:xfrm>
          <a:prstGeom prst="rect">
            <a:avLst/>
          </a:prstGeom>
          <a:noFill/>
        </p:spPr>
        <p:txBody>
          <a:bodyPr wrap="square" rtlCol="0">
            <a:spAutoFit/>
          </a:bodyPr>
          <a:lstStyle/>
          <a:p>
            <a:r>
              <a:rPr lang="en-US" altLang="zh-CN" sz="2800" dirty="0"/>
              <a:t>d</a:t>
            </a:r>
            <a:endParaRPr lang="zh-CN" altLang="en-US" sz="2800" dirty="0"/>
          </a:p>
        </p:txBody>
      </p:sp>
      <p:sp>
        <p:nvSpPr>
          <p:cNvPr id="27" name="矩形 26">
            <a:extLst>
              <a:ext uri="{FF2B5EF4-FFF2-40B4-BE49-F238E27FC236}">
                <a16:creationId xmlns:a16="http://schemas.microsoft.com/office/drawing/2014/main" id="{8BDC002E-6F9E-411F-9658-1B98FA7B12BD}"/>
              </a:ext>
            </a:extLst>
          </p:cNvPr>
          <p:cNvSpPr/>
          <p:nvPr/>
        </p:nvSpPr>
        <p:spPr>
          <a:xfrm>
            <a:off x="586509" y="389131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97DB33C-848A-488D-A091-1DAE0CBF9B30}"/>
              </a:ext>
            </a:extLst>
          </p:cNvPr>
          <p:cNvSpPr txBox="1"/>
          <p:nvPr/>
        </p:nvSpPr>
        <p:spPr>
          <a:xfrm>
            <a:off x="586509" y="3870079"/>
            <a:ext cx="868217" cy="523220"/>
          </a:xfrm>
          <a:prstGeom prst="rect">
            <a:avLst/>
          </a:prstGeom>
          <a:noFill/>
        </p:spPr>
        <p:txBody>
          <a:bodyPr wrap="square" rtlCol="0">
            <a:spAutoFit/>
          </a:bodyPr>
          <a:lstStyle/>
          <a:p>
            <a:r>
              <a:rPr lang="en-US" altLang="zh-CN" sz="2800" dirty="0"/>
              <a:t>start</a:t>
            </a:r>
            <a:endParaRPr lang="zh-CN" altLang="en-US" sz="2800" dirty="0"/>
          </a:p>
        </p:txBody>
      </p:sp>
      <p:cxnSp>
        <p:nvCxnSpPr>
          <p:cNvPr id="29" name="直接箭头连接符 28">
            <a:extLst>
              <a:ext uri="{FF2B5EF4-FFF2-40B4-BE49-F238E27FC236}">
                <a16:creationId xmlns:a16="http://schemas.microsoft.com/office/drawing/2014/main" id="{B9F4EB62-BD13-4F3F-B648-3C7C32BD8A31}"/>
              </a:ext>
            </a:extLst>
          </p:cNvPr>
          <p:cNvCxnSpPr>
            <a:cxnSpLocks/>
            <a:endCxn id="6" idx="1"/>
          </p:cNvCxnSpPr>
          <p:nvPr/>
        </p:nvCxnSpPr>
        <p:spPr>
          <a:xfrm flipV="1">
            <a:off x="1468580" y="3310801"/>
            <a:ext cx="1006765" cy="810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CA2CE6A-55AD-4FC1-9F24-833AD6CF8664}"/>
              </a:ext>
            </a:extLst>
          </p:cNvPr>
          <p:cNvCxnSpPr>
            <a:cxnSpLocks/>
            <a:endCxn id="7" idx="1"/>
          </p:cNvCxnSpPr>
          <p:nvPr/>
        </p:nvCxnSpPr>
        <p:spPr>
          <a:xfrm>
            <a:off x="1468580" y="4147168"/>
            <a:ext cx="1006765" cy="10510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9492B63-8EAC-4848-B599-8B9DB0551141}"/>
              </a:ext>
            </a:extLst>
          </p:cNvPr>
          <p:cNvSpPr txBox="1"/>
          <p:nvPr/>
        </p:nvSpPr>
        <p:spPr>
          <a:xfrm>
            <a:off x="1609436" y="3238060"/>
            <a:ext cx="741217" cy="461665"/>
          </a:xfrm>
          <a:prstGeom prst="rect">
            <a:avLst/>
          </a:prstGeom>
          <a:noFill/>
        </p:spPr>
        <p:txBody>
          <a:bodyPr wrap="square" rtlCol="0">
            <a:spAutoFit/>
          </a:bodyPr>
          <a:lstStyle/>
          <a:p>
            <a:r>
              <a:rPr lang="en-US" altLang="zh-CN" sz="2400" dirty="0"/>
              <a:t>0.4</a:t>
            </a:r>
            <a:endParaRPr lang="zh-CN" altLang="en-US" sz="2400" dirty="0"/>
          </a:p>
        </p:txBody>
      </p:sp>
      <p:sp>
        <p:nvSpPr>
          <p:cNvPr id="34" name="文本框 33">
            <a:extLst>
              <a:ext uri="{FF2B5EF4-FFF2-40B4-BE49-F238E27FC236}">
                <a16:creationId xmlns:a16="http://schemas.microsoft.com/office/drawing/2014/main" id="{9A9B7857-27E8-4073-B7BC-F004E0CBC65C}"/>
              </a:ext>
            </a:extLst>
          </p:cNvPr>
          <p:cNvSpPr txBox="1"/>
          <p:nvPr/>
        </p:nvSpPr>
        <p:spPr>
          <a:xfrm>
            <a:off x="1608283" y="4733685"/>
            <a:ext cx="588817" cy="461665"/>
          </a:xfrm>
          <a:prstGeom prst="rect">
            <a:avLst/>
          </a:prstGeom>
          <a:noFill/>
        </p:spPr>
        <p:txBody>
          <a:bodyPr wrap="square" rtlCol="0">
            <a:spAutoFit/>
          </a:bodyPr>
          <a:lstStyle/>
          <a:p>
            <a:r>
              <a:rPr lang="en-US" altLang="zh-CN" sz="2400" dirty="0"/>
              <a:t>0.6</a:t>
            </a:r>
            <a:endParaRPr lang="zh-CN" altLang="en-US" sz="2400" dirty="0"/>
          </a:p>
        </p:txBody>
      </p:sp>
      <p:sp>
        <p:nvSpPr>
          <p:cNvPr id="35" name="文本框 34">
            <a:extLst>
              <a:ext uri="{FF2B5EF4-FFF2-40B4-BE49-F238E27FC236}">
                <a16:creationId xmlns:a16="http://schemas.microsoft.com/office/drawing/2014/main" id="{CC206810-F779-49B0-B1C6-D9B627E55ECD}"/>
              </a:ext>
            </a:extLst>
          </p:cNvPr>
          <p:cNvSpPr txBox="1"/>
          <p:nvPr/>
        </p:nvSpPr>
        <p:spPr>
          <a:xfrm>
            <a:off x="5818905" y="3429646"/>
            <a:ext cx="868218" cy="461665"/>
          </a:xfrm>
          <a:prstGeom prst="rect">
            <a:avLst/>
          </a:prstGeom>
          <a:noFill/>
        </p:spPr>
        <p:txBody>
          <a:bodyPr wrap="square" rtlCol="0">
            <a:spAutoFit/>
          </a:bodyPr>
          <a:lstStyle/>
          <a:p>
            <a:r>
              <a:rPr lang="en-US" altLang="zh-CN" sz="2400" dirty="0"/>
              <a:t>0.04</a:t>
            </a:r>
            <a:endParaRPr lang="zh-CN" altLang="en-US" sz="2400" dirty="0"/>
          </a:p>
        </p:txBody>
      </p:sp>
      <p:sp>
        <p:nvSpPr>
          <p:cNvPr id="36" name="文本框 35">
            <a:extLst>
              <a:ext uri="{FF2B5EF4-FFF2-40B4-BE49-F238E27FC236}">
                <a16:creationId xmlns:a16="http://schemas.microsoft.com/office/drawing/2014/main" id="{0405DA55-DB09-4860-ABDB-1E747B7B336F}"/>
              </a:ext>
            </a:extLst>
          </p:cNvPr>
          <p:cNvSpPr txBox="1"/>
          <p:nvPr/>
        </p:nvSpPr>
        <p:spPr>
          <a:xfrm>
            <a:off x="3706089" y="3472311"/>
            <a:ext cx="644235" cy="461665"/>
          </a:xfrm>
          <a:prstGeom prst="rect">
            <a:avLst/>
          </a:prstGeom>
          <a:noFill/>
        </p:spPr>
        <p:txBody>
          <a:bodyPr wrap="square" rtlCol="0">
            <a:spAutoFit/>
          </a:bodyPr>
          <a:lstStyle/>
          <a:p>
            <a:r>
              <a:rPr lang="en-US" altLang="zh-CN" sz="2400" dirty="0"/>
              <a:t>0.1</a:t>
            </a:r>
            <a:endParaRPr lang="zh-CN" altLang="en-US" sz="2400" dirty="0"/>
          </a:p>
        </p:txBody>
      </p:sp>
      <p:sp>
        <p:nvSpPr>
          <p:cNvPr id="37" name="文本框 36">
            <a:extLst>
              <a:ext uri="{FF2B5EF4-FFF2-40B4-BE49-F238E27FC236}">
                <a16:creationId xmlns:a16="http://schemas.microsoft.com/office/drawing/2014/main" id="{1484EECD-5A97-4055-87CF-5172AFD9FF3A}"/>
              </a:ext>
            </a:extLst>
          </p:cNvPr>
          <p:cNvSpPr txBox="1"/>
          <p:nvPr/>
        </p:nvSpPr>
        <p:spPr>
          <a:xfrm>
            <a:off x="3740726" y="4468456"/>
            <a:ext cx="738910" cy="461665"/>
          </a:xfrm>
          <a:prstGeom prst="rect">
            <a:avLst/>
          </a:prstGeom>
          <a:noFill/>
        </p:spPr>
        <p:txBody>
          <a:bodyPr wrap="square" rtlCol="0">
            <a:spAutoFit/>
          </a:bodyPr>
          <a:lstStyle/>
          <a:p>
            <a:r>
              <a:rPr lang="en-US" altLang="zh-CN" sz="2400" dirty="0"/>
              <a:t>0.55</a:t>
            </a:r>
            <a:endParaRPr lang="zh-CN" altLang="en-US" sz="2400" dirty="0"/>
          </a:p>
        </p:txBody>
      </p:sp>
      <p:sp>
        <p:nvSpPr>
          <p:cNvPr id="38" name="文本框 37">
            <a:extLst>
              <a:ext uri="{FF2B5EF4-FFF2-40B4-BE49-F238E27FC236}">
                <a16:creationId xmlns:a16="http://schemas.microsoft.com/office/drawing/2014/main" id="{61BFF72F-2402-49AD-9EDD-7FF3C40A19E8}"/>
              </a:ext>
            </a:extLst>
          </p:cNvPr>
          <p:cNvSpPr txBox="1"/>
          <p:nvPr/>
        </p:nvSpPr>
        <p:spPr>
          <a:xfrm>
            <a:off x="3731485" y="5481770"/>
            <a:ext cx="759691" cy="461665"/>
          </a:xfrm>
          <a:prstGeom prst="rect">
            <a:avLst/>
          </a:prstGeom>
          <a:noFill/>
        </p:spPr>
        <p:txBody>
          <a:bodyPr wrap="square" rtlCol="0">
            <a:spAutoFit/>
          </a:bodyPr>
          <a:lstStyle/>
          <a:p>
            <a:r>
              <a:rPr lang="en-US" altLang="zh-CN" sz="2400" dirty="0"/>
              <a:t>0.45</a:t>
            </a:r>
            <a:endParaRPr lang="zh-CN" altLang="en-US" sz="2400" dirty="0"/>
          </a:p>
        </p:txBody>
      </p:sp>
      <p:sp>
        <p:nvSpPr>
          <p:cNvPr id="39" name="文本框 38">
            <a:extLst>
              <a:ext uri="{FF2B5EF4-FFF2-40B4-BE49-F238E27FC236}">
                <a16:creationId xmlns:a16="http://schemas.microsoft.com/office/drawing/2014/main" id="{244FD9F7-D4BE-45B9-B597-3A3A0123369F}"/>
              </a:ext>
            </a:extLst>
          </p:cNvPr>
          <p:cNvSpPr txBox="1"/>
          <p:nvPr/>
        </p:nvSpPr>
        <p:spPr>
          <a:xfrm>
            <a:off x="5818909" y="2544987"/>
            <a:ext cx="1062182" cy="461665"/>
          </a:xfrm>
          <a:prstGeom prst="rect">
            <a:avLst/>
          </a:prstGeom>
          <a:noFill/>
        </p:spPr>
        <p:txBody>
          <a:bodyPr wrap="square" rtlCol="0">
            <a:spAutoFit/>
          </a:bodyPr>
          <a:lstStyle/>
          <a:p>
            <a:r>
              <a:rPr lang="en-US" altLang="zh-CN" sz="2400" dirty="0"/>
              <a:t>0.36</a:t>
            </a:r>
            <a:endParaRPr lang="zh-CN" altLang="en-US" sz="2400" dirty="0"/>
          </a:p>
        </p:txBody>
      </p:sp>
      <p:sp>
        <p:nvSpPr>
          <p:cNvPr id="40" name="文本框 39">
            <a:extLst>
              <a:ext uri="{FF2B5EF4-FFF2-40B4-BE49-F238E27FC236}">
                <a16:creationId xmlns:a16="http://schemas.microsoft.com/office/drawing/2014/main" id="{7B28D53D-199D-4092-B834-CD060FE6FD0A}"/>
              </a:ext>
            </a:extLst>
          </p:cNvPr>
          <p:cNvSpPr txBox="1"/>
          <p:nvPr/>
        </p:nvSpPr>
        <p:spPr>
          <a:xfrm>
            <a:off x="3673760" y="2555158"/>
            <a:ext cx="708891" cy="461665"/>
          </a:xfrm>
          <a:prstGeom prst="rect">
            <a:avLst/>
          </a:prstGeom>
          <a:noFill/>
        </p:spPr>
        <p:txBody>
          <a:bodyPr wrap="square" rtlCol="0">
            <a:spAutoFit/>
          </a:bodyPr>
          <a:lstStyle/>
          <a:p>
            <a:r>
              <a:rPr lang="en-US" altLang="zh-CN" sz="2400" dirty="0"/>
              <a:t>0.9</a:t>
            </a:r>
            <a:endParaRPr lang="zh-CN" altLang="en-US" sz="2400" dirty="0"/>
          </a:p>
        </p:txBody>
      </p:sp>
      <p:sp>
        <p:nvSpPr>
          <p:cNvPr id="41" name="文本框 40">
            <a:extLst>
              <a:ext uri="{FF2B5EF4-FFF2-40B4-BE49-F238E27FC236}">
                <a16:creationId xmlns:a16="http://schemas.microsoft.com/office/drawing/2014/main" id="{A417F170-9C1A-40FE-B0EA-121AE28213BA}"/>
              </a:ext>
            </a:extLst>
          </p:cNvPr>
          <p:cNvSpPr txBox="1"/>
          <p:nvPr/>
        </p:nvSpPr>
        <p:spPr>
          <a:xfrm>
            <a:off x="5818904" y="4522044"/>
            <a:ext cx="826662" cy="461665"/>
          </a:xfrm>
          <a:prstGeom prst="rect">
            <a:avLst/>
          </a:prstGeom>
          <a:noFill/>
        </p:spPr>
        <p:txBody>
          <a:bodyPr wrap="square" rtlCol="0">
            <a:spAutoFit/>
          </a:bodyPr>
          <a:lstStyle/>
          <a:p>
            <a:r>
              <a:rPr lang="en-US" altLang="zh-CN" sz="2400" dirty="0"/>
              <a:t>0.33</a:t>
            </a:r>
            <a:endParaRPr lang="zh-CN" altLang="en-US" sz="2400" dirty="0"/>
          </a:p>
        </p:txBody>
      </p:sp>
      <p:sp>
        <p:nvSpPr>
          <p:cNvPr id="42" name="文本框 41">
            <a:extLst>
              <a:ext uri="{FF2B5EF4-FFF2-40B4-BE49-F238E27FC236}">
                <a16:creationId xmlns:a16="http://schemas.microsoft.com/office/drawing/2014/main" id="{DC38C849-CF86-45A3-ABC6-FD968CC69FFB}"/>
              </a:ext>
            </a:extLst>
          </p:cNvPr>
          <p:cNvSpPr txBox="1"/>
          <p:nvPr/>
        </p:nvSpPr>
        <p:spPr>
          <a:xfrm>
            <a:off x="5818904" y="5327798"/>
            <a:ext cx="826662" cy="461665"/>
          </a:xfrm>
          <a:prstGeom prst="rect">
            <a:avLst/>
          </a:prstGeom>
          <a:noFill/>
        </p:spPr>
        <p:txBody>
          <a:bodyPr wrap="square" rtlCol="0">
            <a:spAutoFit/>
          </a:bodyPr>
          <a:lstStyle/>
          <a:p>
            <a:r>
              <a:rPr lang="en-US" altLang="zh-CN" sz="2400" dirty="0"/>
              <a:t>0.26</a:t>
            </a:r>
            <a:endParaRPr lang="zh-CN" altLang="en-US" sz="2400" dirty="0"/>
          </a:p>
        </p:txBody>
      </p:sp>
      <p:sp>
        <p:nvSpPr>
          <p:cNvPr id="43" name="文本框 42">
            <a:extLst>
              <a:ext uri="{FF2B5EF4-FFF2-40B4-BE49-F238E27FC236}">
                <a16:creationId xmlns:a16="http://schemas.microsoft.com/office/drawing/2014/main" id="{7D0A8E37-DB95-43D2-941F-A2D807EB23F8}"/>
              </a:ext>
            </a:extLst>
          </p:cNvPr>
          <p:cNvSpPr txBox="1"/>
          <p:nvPr/>
        </p:nvSpPr>
        <p:spPr>
          <a:xfrm>
            <a:off x="6687123" y="2544987"/>
            <a:ext cx="1874982" cy="369332"/>
          </a:xfrm>
          <a:prstGeom prst="rect">
            <a:avLst/>
          </a:prstGeom>
          <a:noFill/>
        </p:spPr>
        <p:txBody>
          <a:bodyPr wrap="square" rtlCol="0">
            <a:spAutoFit/>
          </a:bodyPr>
          <a:lstStyle/>
          <a:p>
            <a:r>
              <a:rPr lang="en-US" altLang="zh-CN" b="1" dirty="0">
                <a:solidFill>
                  <a:srgbClr val="FF0000"/>
                </a:solidFill>
              </a:rPr>
              <a:t>(Ground Truth)</a:t>
            </a:r>
            <a:endParaRPr lang="zh-CN" altLang="en-US" b="1" dirty="0">
              <a:solidFill>
                <a:srgbClr val="FF0000"/>
              </a:solidFill>
            </a:endParaRPr>
          </a:p>
        </p:txBody>
      </p:sp>
    </p:spTree>
    <p:extLst>
      <p:ext uri="{BB962C8B-B14F-4D97-AF65-F5344CB8AC3E}">
        <p14:creationId xmlns:p14="http://schemas.microsoft.com/office/powerpoint/2010/main" val="41634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ppt_x"/>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ppt_x"/>
                                          </p:val>
                                        </p:tav>
                                        <p:tav tm="100000">
                                          <p:val>
                                            <p:strVal val="#ppt_x"/>
                                          </p:val>
                                        </p:tav>
                                      </p:tavLst>
                                    </p:anim>
                                    <p:anim calcmode="lin" valueType="num">
                                      <p:cBhvr additive="base">
                                        <p:cTn id="88" dur="500" fill="hold"/>
                                        <p:tgtEl>
                                          <p:spTgt spid="3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ppt_x"/>
                                          </p:val>
                                        </p:tav>
                                        <p:tav tm="100000">
                                          <p:val>
                                            <p:strVal val="#ppt_x"/>
                                          </p:val>
                                        </p:tav>
                                      </p:tavLst>
                                    </p:anim>
                                    <p:anim calcmode="lin" valueType="num">
                                      <p:cBhvr additive="base">
                                        <p:cTn id="96" dur="500" fill="hold"/>
                                        <p:tgtEl>
                                          <p:spTgt spid="3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ppt_x"/>
                                          </p:val>
                                        </p:tav>
                                        <p:tav tm="100000">
                                          <p:val>
                                            <p:strVal val="#ppt_x"/>
                                          </p:val>
                                        </p:tav>
                                      </p:tavLst>
                                    </p:anim>
                                    <p:anim calcmode="lin" valueType="num">
                                      <p:cBhvr additive="base">
                                        <p:cTn id="100" dur="500" fill="hold"/>
                                        <p:tgtEl>
                                          <p:spTgt spid="3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500" fill="hold"/>
                                        <p:tgtEl>
                                          <p:spTgt spid="37"/>
                                        </p:tgtEl>
                                        <p:attrNameLst>
                                          <p:attrName>ppt_x</p:attrName>
                                        </p:attrNameLst>
                                      </p:cBhvr>
                                      <p:tavLst>
                                        <p:tav tm="0">
                                          <p:val>
                                            <p:strVal val="#ppt_x"/>
                                          </p:val>
                                        </p:tav>
                                        <p:tav tm="100000">
                                          <p:val>
                                            <p:strVal val="#ppt_x"/>
                                          </p:val>
                                        </p:tav>
                                      </p:tavLst>
                                    </p:anim>
                                    <p:anim calcmode="lin" valueType="num">
                                      <p:cBhvr additive="base">
                                        <p:cTn id="104" dur="500" fill="hold"/>
                                        <p:tgtEl>
                                          <p:spTgt spid="3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anim calcmode="lin" valueType="num">
                                      <p:cBhvr additive="base">
                                        <p:cTn id="107" dur="500" fill="hold"/>
                                        <p:tgtEl>
                                          <p:spTgt spid="38"/>
                                        </p:tgtEl>
                                        <p:attrNameLst>
                                          <p:attrName>ppt_x</p:attrName>
                                        </p:attrNameLst>
                                      </p:cBhvr>
                                      <p:tavLst>
                                        <p:tav tm="0">
                                          <p:val>
                                            <p:strVal val="#ppt_x"/>
                                          </p:val>
                                        </p:tav>
                                        <p:tav tm="100000">
                                          <p:val>
                                            <p:strVal val="#ppt_x"/>
                                          </p:val>
                                        </p:tav>
                                      </p:tavLst>
                                    </p:anim>
                                    <p:anim calcmode="lin" valueType="num">
                                      <p:cBhvr additive="base">
                                        <p:cTn id="108" dur="500" fill="hold"/>
                                        <p:tgtEl>
                                          <p:spTgt spid="3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additive="base">
                                        <p:cTn id="111" dur="500" fill="hold"/>
                                        <p:tgtEl>
                                          <p:spTgt spid="39"/>
                                        </p:tgtEl>
                                        <p:attrNameLst>
                                          <p:attrName>ppt_x</p:attrName>
                                        </p:attrNameLst>
                                      </p:cBhvr>
                                      <p:tavLst>
                                        <p:tav tm="0">
                                          <p:val>
                                            <p:strVal val="#ppt_x"/>
                                          </p:val>
                                        </p:tav>
                                        <p:tav tm="100000">
                                          <p:val>
                                            <p:strVal val="#ppt_x"/>
                                          </p:val>
                                        </p:tav>
                                      </p:tavLst>
                                    </p:anim>
                                    <p:anim calcmode="lin" valueType="num">
                                      <p:cBhvr additive="base">
                                        <p:cTn id="112" dur="500" fill="hold"/>
                                        <p:tgtEl>
                                          <p:spTgt spid="3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 calcmode="lin" valueType="num">
                                      <p:cBhvr additive="base">
                                        <p:cTn id="115" dur="500" fill="hold"/>
                                        <p:tgtEl>
                                          <p:spTgt spid="40"/>
                                        </p:tgtEl>
                                        <p:attrNameLst>
                                          <p:attrName>ppt_x</p:attrName>
                                        </p:attrNameLst>
                                      </p:cBhvr>
                                      <p:tavLst>
                                        <p:tav tm="0">
                                          <p:val>
                                            <p:strVal val="#ppt_x"/>
                                          </p:val>
                                        </p:tav>
                                        <p:tav tm="100000">
                                          <p:val>
                                            <p:strVal val="#ppt_x"/>
                                          </p:val>
                                        </p:tav>
                                      </p:tavLst>
                                    </p:anim>
                                    <p:anim calcmode="lin" valueType="num">
                                      <p:cBhvr additive="base">
                                        <p:cTn id="116" dur="500" fill="hold"/>
                                        <p:tgtEl>
                                          <p:spTgt spid="4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 calcmode="lin" valueType="num">
                                      <p:cBhvr additive="base">
                                        <p:cTn id="119" dur="500" fill="hold"/>
                                        <p:tgtEl>
                                          <p:spTgt spid="41"/>
                                        </p:tgtEl>
                                        <p:attrNameLst>
                                          <p:attrName>ppt_x</p:attrName>
                                        </p:attrNameLst>
                                      </p:cBhvr>
                                      <p:tavLst>
                                        <p:tav tm="0">
                                          <p:val>
                                            <p:strVal val="#ppt_x"/>
                                          </p:val>
                                        </p:tav>
                                        <p:tav tm="100000">
                                          <p:val>
                                            <p:strVal val="#ppt_x"/>
                                          </p:val>
                                        </p:tav>
                                      </p:tavLst>
                                    </p:anim>
                                    <p:anim calcmode="lin" valueType="num">
                                      <p:cBhvr additive="base">
                                        <p:cTn id="120" dur="500" fill="hold"/>
                                        <p:tgtEl>
                                          <p:spTgt spid="4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 calcmode="lin" valueType="num">
                                      <p:cBhvr additive="base">
                                        <p:cTn id="123" dur="500" fill="hold"/>
                                        <p:tgtEl>
                                          <p:spTgt spid="42"/>
                                        </p:tgtEl>
                                        <p:attrNameLst>
                                          <p:attrName>ppt_x</p:attrName>
                                        </p:attrNameLst>
                                      </p:cBhvr>
                                      <p:tavLst>
                                        <p:tav tm="0">
                                          <p:val>
                                            <p:strVal val="#ppt_x"/>
                                          </p:val>
                                        </p:tav>
                                        <p:tav tm="100000">
                                          <p:val>
                                            <p:strVal val="#ppt_x"/>
                                          </p:val>
                                        </p:tav>
                                      </p:tavLst>
                                    </p:anim>
                                    <p:anim calcmode="lin" valueType="num">
                                      <p:cBhvr additive="base">
                                        <p:cTn id="124" dur="500" fill="hold"/>
                                        <p:tgtEl>
                                          <p:spTgt spid="4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1" grpId="0"/>
      <p:bldP spid="22" grpId="0"/>
      <p:bldP spid="23" grpId="0"/>
      <p:bldP spid="24" grpId="0"/>
      <p:bldP spid="25" grpId="0"/>
      <p:bldP spid="26" grpId="0"/>
      <p:bldP spid="27" grpId="0" animBg="1"/>
      <p:bldP spid="28" grpId="0"/>
      <p:bldP spid="33" grpId="0"/>
      <p:bldP spid="34" grpId="0"/>
      <p:bldP spid="35" grpId="0"/>
      <p:bldP spid="36" grpId="0"/>
      <p:bldP spid="37" grpId="0"/>
      <p:bldP spid="38" grpId="0"/>
      <p:bldP spid="39" grpId="0"/>
      <p:bldP spid="40" grpId="0"/>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298BDB-E338-4B13-AB98-FE2B4F7F62AD}"/>
              </a:ext>
            </a:extLst>
          </p:cNvPr>
          <p:cNvSpPr>
            <a:spLocks noGrp="1"/>
          </p:cNvSpPr>
          <p:nvPr>
            <p:ph type="dt" sz="half" idx="10"/>
          </p:nvPr>
        </p:nvSpPr>
        <p:spPr/>
        <p:txBody>
          <a:bodyPr/>
          <a:lstStyle/>
          <a:p>
            <a:fld id="{780361A2-FC62-4363-A646-2E7B447A38BE}" type="datetime1">
              <a:rPr lang="zh-CN" altLang="en-US" smtClean="0"/>
              <a:t>2020/9/30</a:t>
            </a:fld>
            <a:endParaRPr lang="zh-CN" altLang="en-US"/>
          </a:p>
        </p:txBody>
      </p:sp>
      <p:sp>
        <p:nvSpPr>
          <p:cNvPr id="3" name="灯片编号占位符 2">
            <a:extLst>
              <a:ext uri="{FF2B5EF4-FFF2-40B4-BE49-F238E27FC236}">
                <a16:creationId xmlns:a16="http://schemas.microsoft.com/office/drawing/2014/main" id="{F4E14F8C-6AF5-4174-8E34-8016D6CC5C62}"/>
              </a:ext>
            </a:extLst>
          </p:cNvPr>
          <p:cNvSpPr>
            <a:spLocks noGrp="1"/>
          </p:cNvSpPr>
          <p:nvPr>
            <p:ph type="sldNum" sz="quarter" idx="12"/>
          </p:nvPr>
        </p:nvSpPr>
        <p:spPr/>
        <p:txBody>
          <a:bodyPr/>
          <a:lstStyle/>
          <a:p>
            <a:fld id="{5FCD180F-AC93-4790-A70A-B61049DDCA7E}" type="slidenum">
              <a:rPr lang="zh-CN" altLang="en-US" smtClean="0"/>
              <a:t>9</a:t>
            </a:fld>
            <a:endParaRPr lang="zh-CN" altLang="en-US"/>
          </a:p>
        </p:txBody>
      </p:sp>
      <p:sp>
        <p:nvSpPr>
          <p:cNvPr id="4" name="文本框 3">
            <a:extLst>
              <a:ext uri="{FF2B5EF4-FFF2-40B4-BE49-F238E27FC236}">
                <a16:creationId xmlns:a16="http://schemas.microsoft.com/office/drawing/2014/main" id="{FAB9B2C5-B8DC-4D94-9FCC-095288725590}"/>
              </a:ext>
            </a:extLst>
          </p:cNvPr>
          <p:cNvSpPr txBox="1"/>
          <p:nvPr/>
        </p:nvSpPr>
        <p:spPr>
          <a:xfrm>
            <a:off x="727969" y="399495"/>
            <a:ext cx="5468645" cy="523220"/>
          </a:xfrm>
          <a:prstGeom prst="rect">
            <a:avLst/>
          </a:prstGeom>
          <a:noFill/>
        </p:spPr>
        <p:txBody>
          <a:bodyPr wrap="square" rtlCol="0">
            <a:spAutoFit/>
          </a:bodyPr>
          <a:lstStyle/>
          <a:p>
            <a:r>
              <a:rPr lang="en-US" altLang="zh-CN" sz="2800" b="1" dirty="0"/>
              <a:t>Beam search</a:t>
            </a:r>
            <a:endParaRPr lang="zh-CN" altLang="en-US" sz="2400" b="1" dirty="0"/>
          </a:p>
        </p:txBody>
      </p:sp>
      <p:sp>
        <p:nvSpPr>
          <p:cNvPr id="5" name="文本框 4">
            <a:extLst>
              <a:ext uri="{FF2B5EF4-FFF2-40B4-BE49-F238E27FC236}">
                <a16:creationId xmlns:a16="http://schemas.microsoft.com/office/drawing/2014/main" id="{336E0594-D382-4AB3-85E3-C6A313E3E75A}"/>
              </a:ext>
            </a:extLst>
          </p:cNvPr>
          <p:cNvSpPr txBox="1"/>
          <p:nvPr/>
        </p:nvSpPr>
        <p:spPr>
          <a:xfrm>
            <a:off x="1283855" y="1265381"/>
            <a:ext cx="7629236" cy="707886"/>
          </a:xfrm>
          <a:prstGeom prst="rect">
            <a:avLst/>
          </a:prstGeom>
          <a:noFill/>
        </p:spPr>
        <p:txBody>
          <a:bodyPr wrap="square" rtlCol="0">
            <a:spAutoFit/>
          </a:bodyPr>
          <a:lstStyle/>
          <a:p>
            <a:r>
              <a:rPr lang="en-US" altLang="zh-CN" sz="2000" dirty="0"/>
              <a:t>Compare with greedy search, beam search uses a larger search space, so it can help model to correct some mistakes.</a:t>
            </a:r>
            <a:endParaRPr lang="zh-CN" altLang="en-US" sz="2000" dirty="0"/>
          </a:p>
        </p:txBody>
      </p:sp>
      <p:sp>
        <p:nvSpPr>
          <p:cNvPr id="6" name="矩形 5">
            <a:extLst>
              <a:ext uri="{FF2B5EF4-FFF2-40B4-BE49-F238E27FC236}">
                <a16:creationId xmlns:a16="http://schemas.microsoft.com/office/drawing/2014/main" id="{50B0434A-7B39-4DF6-8DEF-C8A2BF333AAF}"/>
              </a:ext>
            </a:extLst>
          </p:cNvPr>
          <p:cNvSpPr/>
          <p:nvPr/>
        </p:nvSpPr>
        <p:spPr>
          <a:xfrm>
            <a:off x="2475345" y="304919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700A787-CC3E-47E9-98A3-7BA118AE2F5D}"/>
              </a:ext>
            </a:extLst>
          </p:cNvPr>
          <p:cNvSpPr/>
          <p:nvPr/>
        </p:nvSpPr>
        <p:spPr>
          <a:xfrm>
            <a:off x="2475345" y="493658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BC8157C-B2EB-4C99-85D9-43F1ECEC320D}"/>
              </a:ext>
            </a:extLst>
          </p:cNvPr>
          <p:cNvSpPr/>
          <p:nvPr/>
        </p:nvSpPr>
        <p:spPr>
          <a:xfrm>
            <a:off x="4678218" y="252597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F5055F2-D3F6-48A2-9E9D-E3B3B70761E8}"/>
              </a:ext>
            </a:extLst>
          </p:cNvPr>
          <p:cNvSpPr/>
          <p:nvPr/>
        </p:nvSpPr>
        <p:spPr>
          <a:xfrm>
            <a:off x="4678218" y="3371933"/>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83E26C8-7A37-4E0D-8F8B-86F9C355D416}"/>
              </a:ext>
            </a:extLst>
          </p:cNvPr>
          <p:cNvSpPr/>
          <p:nvPr/>
        </p:nvSpPr>
        <p:spPr>
          <a:xfrm>
            <a:off x="4678218" y="452204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BEA3C4E-F45C-4FD2-8A13-3EFB34F2646A}"/>
              </a:ext>
            </a:extLst>
          </p:cNvPr>
          <p:cNvSpPr/>
          <p:nvPr/>
        </p:nvSpPr>
        <p:spPr>
          <a:xfrm>
            <a:off x="4678218" y="5322964"/>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8195A4FA-AC22-4579-AE42-E6714C738B17}"/>
              </a:ext>
            </a:extLst>
          </p:cNvPr>
          <p:cNvCxnSpPr>
            <a:stCxn id="6" idx="3"/>
            <a:endCxn id="8" idx="1"/>
          </p:cNvCxnSpPr>
          <p:nvPr/>
        </p:nvCxnSpPr>
        <p:spPr>
          <a:xfrm flipV="1">
            <a:off x="3343563" y="2787581"/>
            <a:ext cx="1334655" cy="5232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A9FD69F-6538-4BCB-AC19-81E919F6668C}"/>
              </a:ext>
            </a:extLst>
          </p:cNvPr>
          <p:cNvCxnSpPr>
            <a:cxnSpLocks/>
            <a:stCxn id="6" idx="3"/>
            <a:endCxn id="9" idx="1"/>
          </p:cNvCxnSpPr>
          <p:nvPr/>
        </p:nvCxnSpPr>
        <p:spPr>
          <a:xfrm>
            <a:off x="3343563" y="3310801"/>
            <a:ext cx="1334655" cy="322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06F9014-3641-4B11-9189-0CE5C17BDC19}"/>
              </a:ext>
            </a:extLst>
          </p:cNvPr>
          <p:cNvCxnSpPr>
            <a:cxnSpLocks/>
            <a:stCxn id="7" idx="3"/>
          </p:cNvCxnSpPr>
          <p:nvPr/>
        </p:nvCxnSpPr>
        <p:spPr>
          <a:xfrm flipV="1">
            <a:off x="3343563" y="4752032"/>
            <a:ext cx="1334654" cy="446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C406B6A-A0B1-4403-B592-6EFDA4F9C633}"/>
              </a:ext>
            </a:extLst>
          </p:cNvPr>
          <p:cNvCxnSpPr>
            <a:cxnSpLocks/>
            <a:endCxn id="11" idx="1"/>
          </p:cNvCxnSpPr>
          <p:nvPr/>
        </p:nvCxnSpPr>
        <p:spPr>
          <a:xfrm>
            <a:off x="3343562" y="5221968"/>
            <a:ext cx="1334656" cy="3626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CD9A65A-E40B-42C0-8E8A-E33EDCD5BB06}"/>
              </a:ext>
            </a:extLst>
          </p:cNvPr>
          <p:cNvSpPr txBox="1"/>
          <p:nvPr/>
        </p:nvSpPr>
        <p:spPr>
          <a:xfrm>
            <a:off x="2747818" y="3025417"/>
            <a:ext cx="471054" cy="523220"/>
          </a:xfrm>
          <a:prstGeom prst="rect">
            <a:avLst/>
          </a:prstGeom>
          <a:noFill/>
        </p:spPr>
        <p:txBody>
          <a:bodyPr wrap="square" rtlCol="0">
            <a:spAutoFit/>
          </a:bodyPr>
          <a:lstStyle/>
          <a:p>
            <a:r>
              <a:rPr lang="en-US" altLang="zh-CN" sz="2800" dirty="0"/>
              <a:t>a</a:t>
            </a:r>
            <a:endParaRPr lang="zh-CN" altLang="en-US" sz="2800" dirty="0"/>
          </a:p>
        </p:txBody>
      </p:sp>
      <p:sp>
        <p:nvSpPr>
          <p:cNvPr id="22" name="文本框 21">
            <a:extLst>
              <a:ext uri="{FF2B5EF4-FFF2-40B4-BE49-F238E27FC236}">
                <a16:creationId xmlns:a16="http://schemas.microsoft.com/office/drawing/2014/main" id="{F2A3359B-ED92-4B93-A8D5-8247AA019F32}"/>
              </a:ext>
            </a:extLst>
          </p:cNvPr>
          <p:cNvSpPr txBox="1"/>
          <p:nvPr/>
        </p:nvSpPr>
        <p:spPr>
          <a:xfrm>
            <a:off x="2724727" y="4907637"/>
            <a:ext cx="471054" cy="523220"/>
          </a:xfrm>
          <a:prstGeom prst="rect">
            <a:avLst/>
          </a:prstGeom>
          <a:noFill/>
        </p:spPr>
        <p:txBody>
          <a:bodyPr wrap="square" rtlCol="0">
            <a:spAutoFit/>
          </a:bodyPr>
          <a:lstStyle/>
          <a:p>
            <a:r>
              <a:rPr lang="en-US" altLang="zh-CN" sz="2800" dirty="0"/>
              <a:t>b</a:t>
            </a:r>
            <a:endParaRPr lang="zh-CN" altLang="en-US" sz="2800" dirty="0"/>
          </a:p>
        </p:txBody>
      </p:sp>
      <p:sp>
        <p:nvSpPr>
          <p:cNvPr id="23" name="文本框 22">
            <a:extLst>
              <a:ext uri="{FF2B5EF4-FFF2-40B4-BE49-F238E27FC236}">
                <a16:creationId xmlns:a16="http://schemas.microsoft.com/office/drawing/2014/main" id="{5392492C-26F1-48B1-AEB5-6C95A44E722A}"/>
              </a:ext>
            </a:extLst>
          </p:cNvPr>
          <p:cNvSpPr txBox="1"/>
          <p:nvPr/>
        </p:nvSpPr>
        <p:spPr>
          <a:xfrm>
            <a:off x="4876800" y="2483432"/>
            <a:ext cx="471054" cy="523220"/>
          </a:xfrm>
          <a:prstGeom prst="rect">
            <a:avLst/>
          </a:prstGeom>
          <a:noFill/>
        </p:spPr>
        <p:txBody>
          <a:bodyPr wrap="square" rtlCol="0">
            <a:spAutoFit/>
          </a:bodyPr>
          <a:lstStyle/>
          <a:p>
            <a:r>
              <a:rPr lang="en-US" altLang="zh-CN" sz="2800" dirty="0"/>
              <a:t>c</a:t>
            </a:r>
            <a:endParaRPr lang="zh-CN" altLang="en-US" sz="2800" dirty="0"/>
          </a:p>
        </p:txBody>
      </p:sp>
      <p:sp>
        <p:nvSpPr>
          <p:cNvPr id="24" name="文本框 23">
            <a:extLst>
              <a:ext uri="{FF2B5EF4-FFF2-40B4-BE49-F238E27FC236}">
                <a16:creationId xmlns:a16="http://schemas.microsoft.com/office/drawing/2014/main" id="{16916505-3EE6-4234-92FE-4E411CC7B960}"/>
              </a:ext>
            </a:extLst>
          </p:cNvPr>
          <p:cNvSpPr txBox="1"/>
          <p:nvPr/>
        </p:nvSpPr>
        <p:spPr>
          <a:xfrm>
            <a:off x="4876800" y="3346859"/>
            <a:ext cx="471054" cy="523220"/>
          </a:xfrm>
          <a:prstGeom prst="rect">
            <a:avLst/>
          </a:prstGeom>
          <a:noFill/>
        </p:spPr>
        <p:txBody>
          <a:bodyPr wrap="square" rtlCol="0">
            <a:spAutoFit/>
          </a:bodyPr>
          <a:lstStyle/>
          <a:p>
            <a:r>
              <a:rPr lang="en-US" altLang="zh-CN" sz="2800" dirty="0"/>
              <a:t>d</a:t>
            </a:r>
            <a:endParaRPr lang="zh-CN" altLang="en-US" sz="2800" dirty="0"/>
          </a:p>
        </p:txBody>
      </p:sp>
      <p:sp>
        <p:nvSpPr>
          <p:cNvPr id="25" name="文本框 24">
            <a:extLst>
              <a:ext uri="{FF2B5EF4-FFF2-40B4-BE49-F238E27FC236}">
                <a16:creationId xmlns:a16="http://schemas.microsoft.com/office/drawing/2014/main" id="{324D0E67-2B32-4E35-AD5E-FFDBC2F1579F}"/>
              </a:ext>
            </a:extLst>
          </p:cNvPr>
          <p:cNvSpPr txBox="1"/>
          <p:nvPr/>
        </p:nvSpPr>
        <p:spPr>
          <a:xfrm>
            <a:off x="4876800" y="4451893"/>
            <a:ext cx="471054" cy="523220"/>
          </a:xfrm>
          <a:prstGeom prst="rect">
            <a:avLst/>
          </a:prstGeom>
          <a:noFill/>
        </p:spPr>
        <p:txBody>
          <a:bodyPr wrap="square" rtlCol="0">
            <a:spAutoFit/>
          </a:bodyPr>
          <a:lstStyle/>
          <a:p>
            <a:r>
              <a:rPr lang="en-US" altLang="zh-CN" sz="2800" dirty="0"/>
              <a:t>c</a:t>
            </a:r>
            <a:endParaRPr lang="zh-CN" altLang="en-US" sz="2800" dirty="0"/>
          </a:p>
        </p:txBody>
      </p:sp>
      <p:sp>
        <p:nvSpPr>
          <p:cNvPr id="26" name="文本框 25">
            <a:extLst>
              <a:ext uri="{FF2B5EF4-FFF2-40B4-BE49-F238E27FC236}">
                <a16:creationId xmlns:a16="http://schemas.microsoft.com/office/drawing/2014/main" id="{C0392B2D-92E9-400B-B63B-7D17CB9137BF}"/>
              </a:ext>
            </a:extLst>
          </p:cNvPr>
          <p:cNvSpPr txBox="1"/>
          <p:nvPr/>
        </p:nvSpPr>
        <p:spPr>
          <a:xfrm>
            <a:off x="4876800" y="5270243"/>
            <a:ext cx="471054" cy="523220"/>
          </a:xfrm>
          <a:prstGeom prst="rect">
            <a:avLst/>
          </a:prstGeom>
          <a:noFill/>
        </p:spPr>
        <p:txBody>
          <a:bodyPr wrap="square" rtlCol="0">
            <a:spAutoFit/>
          </a:bodyPr>
          <a:lstStyle/>
          <a:p>
            <a:r>
              <a:rPr lang="en-US" altLang="zh-CN" sz="2800" dirty="0"/>
              <a:t>d</a:t>
            </a:r>
            <a:endParaRPr lang="zh-CN" altLang="en-US" sz="2800" dirty="0"/>
          </a:p>
        </p:txBody>
      </p:sp>
      <p:sp>
        <p:nvSpPr>
          <p:cNvPr id="27" name="矩形 26">
            <a:extLst>
              <a:ext uri="{FF2B5EF4-FFF2-40B4-BE49-F238E27FC236}">
                <a16:creationId xmlns:a16="http://schemas.microsoft.com/office/drawing/2014/main" id="{8BDC002E-6F9E-411F-9658-1B98FA7B12BD}"/>
              </a:ext>
            </a:extLst>
          </p:cNvPr>
          <p:cNvSpPr/>
          <p:nvPr/>
        </p:nvSpPr>
        <p:spPr>
          <a:xfrm>
            <a:off x="586509" y="3891311"/>
            <a:ext cx="868218" cy="5232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97DB33C-848A-488D-A091-1DAE0CBF9B30}"/>
              </a:ext>
            </a:extLst>
          </p:cNvPr>
          <p:cNvSpPr txBox="1"/>
          <p:nvPr/>
        </p:nvSpPr>
        <p:spPr>
          <a:xfrm>
            <a:off x="586509" y="3870079"/>
            <a:ext cx="868217" cy="523220"/>
          </a:xfrm>
          <a:prstGeom prst="rect">
            <a:avLst/>
          </a:prstGeom>
          <a:noFill/>
        </p:spPr>
        <p:txBody>
          <a:bodyPr wrap="square" rtlCol="0">
            <a:spAutoFit/>
          </a:bodyPr>
          <a:lstStyle/>
          <a:p>
            <a:r>
              <a:rPr lang="en-US" altLang="zh-CN" sz="2800" dirty="0"/>
              <a:t>start</a:t>
            </a:r>
            <a:endParaRPr lang="zh-CN" altLang="en-US" sz="2800" dirty="0"/>
          </a:p>
        </p:txBody>
      </p:sp>
      <p:cxnSp>
        <p:nvCxnSpPr>
          <p:cNvPr id="29" name="直接箭头连接符 28">
            <a:extLst>
              <a:ext uri="{FF2B5EF4-FFF2-40B4-BE49-F238E27FC236}">
                <a16:creationId xmlns:a16="http://schemas.microsoft.com/office/drawing/2014/main" id="{B9F4EB62-BD13-4F3F-B648-3C7C32BD8A31}"/>
              </a:ext>
            </a:extLst>
          </p:cNvPr>
          <p:cNvCxnSpPr>
            <a:cxnSpLocks/>
            <a:endCxn id="6" idx="1"/>
          </p:cNvCxnSpPr>
          <p:nvPr/>
        </p:nvCxnSpPr>
        <p:spPr>
          <a:xfrm flipV="1">
            <a:off x="1468580" y="3310801"/>
            <a:ext cx="1006765" cy="810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CA2CE6A-55AD-4FC1-9F24-833AD6CF8664}"/>
              </a:ext>
            </a:extLst>
          </p:cNvPr>
          <p:cNvCxnSpPr>
            <a:cxnSpLocks/>
            <a:endCxn id="7" idx="1"/>
          </p:cNvCxnSpPr>
          <p:nvPr/>
        </p:nvCxnSpPr>
        <p:spPr>
          <a:xfrm>
            <a:off x="1468580" y="4147168"/>
            <a:ext cx="1006765" cy="10510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9492B63-8EAC-4848-B599-8B9DB0551141}"/>
              </a:ext>
            </a:extLst>
          </p:cNvPr>
          <p:cNvSpPr txBox="1"/>
          <p:nvPr/>
        </p:nvSpPr>
        <p:spPr>
          <a:xfrm>
            <a:off x="1609436" y="3238060"/>
            <a:ext cx="741217" cy="461665"/>
          </a:xfrm>
          <a:prstGeom prst="rect">
            <a:avLst/>
          </a:prstGeom>
          <a:noFill/>
        </p:spPr>
        <p:txBody>
          <a:bodyPr wrap="square" rtlCol="0">
            <a:spAutoFit/>
          </a:bodyPr>
          <a:lstStyle/>
          <a:p>
            <a:r>
              <a:rPr lang="en-US" altLang="zh-CN" sz="2400" dirty="0"/>
              <a:t>0.4</a:t>
            </a:r>
            <a:endParaRPr lang="zh-CN" altLang="en-US" sz="2400" dirty="0"/>
          </a:p>
        </p:txBody>
      </p:sp>
      <p:sp>
        <p:nvSpPr>
          <p:cNvPr id="34" name="文本框 33">
            <a:extLst>
              <a:ext uri="{FF2B5EF4-FFF2-40B4-BE49-F238E27FC236}">
                <a16:creationId xmlns:a16="http://schemas.microsoft.com/office/drawing/2014/main" id="{9A9B7857-27E8-4073-B7BC-F004E0CBC65C}"/>
              </a:ext>
            </a:extLst>
          </p:cNvPr>
          <p:cNvSpPr txBox="1"/>
          <p:nvPr/>
        </p:nvSpPr>
        <p:spPr>
          <a:xfrm>
            <a:off x="1608283" y="4733685"/>
            <a:ext cx="588817" cy="461665"/>
          </a:xfrm>
          <a:prstGeom prst="rect">
            <a:avLst/>
          </a:prstGeom>
          <a:noFill/>
        </p:spPr>
        <p:txBody>
          <a:bodyPr wrap="square" rtlCol="0">
            <a:spAutoFit/>
          </a:bodyPr>
          <a:lstStyle/>
          <a:p>
            <a:r>
              <a:rPr lang="en-US" altLang="zh-CN" sz="2400" dirty="0"/>
              <a:t>0.6</a:t>
            </a:r>
            <a:endParaRPr lang="zh-CN" altLang="en-US" sz="2400" dirty="0"/>
          </a:p>
        </p:txBody>
      </p:sp>
      <p:sp>
        <p:nvSpPr>
          <p:cNvPr id="35" name="文本框 34">
            <a:extLst>
              <a:ext uri="{FF2B5EF4-FFF2-40B4-BE49-F238E27FC236}">
                <a16:creationId xmlns:a16="http://schemas.microsoft.com/office/drawing/2014/main" id="{CC206810-F779-49B0-B1C6-D9B627E55ECD}"/>
              </a:ext>
            </a:extLst>
          </p:cNvPr>
          <p:cNvSpPr txBox="1"/>
          <p:nvPr/>
        </p:nvSpPr>
        <p:spPr>
          <a:xfrm>
            <a:off x="5818905" y="3429646"/>
            <a:ext cx="868218" cy="461665"/>
          </a:xfrm>
          <a:prstGeom prst="rect">
            <a:avLst/>
          </a:prstGeom>
          <a:noFill/>
        </p:spPr>
        <p:txBody>
          <a:bodyPr wrap="square" rtlCol="0">
            <a:spAutoFit/>
          </a:bodyPr>
          <a:lstStyle/>
          <a:p>
            <a:r>
              <a:rPr lang="en-US" altLang="zh-CN" sz="2400" dirty="0"/>
              <a:t>0.36</a:t>
            </a:r>
            <a:endParaRPr lang="zh-CN" altLang="en-US" sz="2400" dirty="0"/>
          </a:p>
        </p:txBody>
      </p:sp>
      <p:sp>
        <p:nvSpPr>
          <p:cNvPr id="36" name="文本框 35">
            <a:extLst>
              <a:ext uri="{FF2B5EF4-FFF2-40B4-BE49-F238E27FC236}">
                <a16:creationId xmlns:a16="http://schemas.microsoft.com/office/drawing/2014/main" id="{0405DA55-DB09-4860-ABDB-1E747B7B336F}"/>
              </a:ext>
            </a:extLst>
          </p:cNvPr>
          <p:cNvSpPr txBox="1"/>
          <p:nvPr/>
        </p:nvSpPr>
        <p:spPr>
          <a:xfrm>
            <a:off x="3706089" y="3472311"/>
            <a:ext cx="644235" cy="461665"/>
          </a:xfrm>
          <a:prstGeom prst="rect">
            <a:avLst/>
          </a:prstGeom>
          <a:noFill/>
        </p:spPr>
        <p:txBody>
          <a:bodyPr wrap="square" rtlCol="0">
            <a:spAutoFit/>
          </a:bodyPr>
          <a:lstStyle/>
          <a:p>
            <a:r>
              <a:rPr lang="en-US" altLang="zh-CN" sz="2400" dirty="0"/>
              <a:t>0.9</a:t>
            </a:r>
            <a:endParaRPr lang="zh-CN" altLang="en-US" sz="2400" dirty="0"/>
          </a:p>
        </p:txBody>
      </p:sp>
      <p:sp>
        <p:nvSpPr>
          <p:cNvPr id="37" name="文本框 36">
            <a:extLst>
              <a:ext uri="{FF2B5EF4-FFF2-40B4-BE49-F238E27FC236}">
                <a16:creationId xmlns:a16="http://schemas.microsoft.com/office/drawing/2014/main" id="{1484EECD-5A97-4055-87CF-5172AFD9FF3A}"/>
              </a:ext>
            </a:extLst>
          </p:cNvPr>
          <p:cNvSpPr txBox="1"/>
          <p:nvPr/>
        </p:nvSpPr>
        <p:spPr>
          <a:xfrm>
            <a:off x="3740726" y="4468456"/>
            <a:ext cx="738910" cy="461665"/>
          </a:xfrm>
          <a:prstGeom prst="rect">
            <a:avLst/>
          </a:prstGeom>
          <a:noFill/>
        </p:spPr>
        <p:txBody>
          <a:bodyPr wrap="square" rtlCol="0">
            <a:spAutoFit/>
          </a:bodyPr>
          <a:lstStyle/>
          <a:p>
            <a:r>
              <a:rPr lang="en-US" altLang="zh-CN" sz="2400" dirty="0"/>
              <a:t>0.55</a:t>
            </a:r>
            <a:endParaRPr lang="zh-CN" altLang="en-US" sz="2400" dirty="0"/>
          </a:p>
        </p:txBody>
      </p:sp>
      <p:sp>
        <p:nvSpPr>
          <p:cNvPr id="38" name="文本框 37">
            <a:extLst>
              <a:ext uri="{FF2B5EF4-FFF2-40B4-BE49-F238E27FC236}">
                <a16:creationId xmlns:a16="http://schemas.microsoft.com/office/drawing/2014/main" id="{61BFF72F-2402-49AD-9EDD-7FF3C40A19E8}"/>
              </a:ext>
            </a:extLst>
          </p:cNvPr>
          <p:cNvSpPr txBox="1"/>
          <p:nvPr/>
        </p:nvSpPr>
        <p:spPr>
          <a:xfrm>
            <a:off x="3731485" y="5481770"/>
            <a:ext cx="759691" cy="461665"/>
          </a:xfrm>
          <a:prstGeom prst="rect">
            <a:avLst/>
          </a:prstGeom>
          <a:noFill/>
        </p:spPr>
        <p:txBody>
          <a:bodyPr wrap="square" rtlCol="0">
            <a:spAutoFit/>
          </a:bodyPr>
          <a:lstStyle/>
          <a:p>
            <a:r>
              <a:rPr lang="en-US" altLang="zh-CN" sz="2400" dirty="0"/>
              <a:t>0.45</a:t>
            </a:r>
            <a:endParaRPr lang="zh-CN" altLang="en-US" sz="2400" dirty="0"/>
          </a:p>
        </p:txBody>
      </p:sp>
      <p:sp>
        <p:nvSpPr>
          <p:cNvPr id="39" name="文本框 38">
            <a:extLst>
              <a:ext uri="{FF2B5EF4-FFF2-40B4-BE49-F238E27FC236}">
                <a16:creationId xmlns:a16="http://schemas.microsoft.com/office/drawing/2014/main" id="{244FD9F7-D4BE-45B9-B597-3A3A0123369F}"/>
              </a:ext>
            </a:extLst>
          </p:cNvPr>
          <p:cNvSpPr txBox="1"/>
          <p:nvPr/>
        </p:nvSpPr>
        <p:spPr>
          <a:xfrm>
            <a:off x="5818909" y="2544987"/>
            <a:ext cx="1062182" cy="461665"/>
          </a:xfrm>
          <a:prstGeom prst="rect">
            <a:avLst/>
          </a:prstGeom>
          <a:noFill/>
        </p:spPr>
        <p:txBody>
          <a:bodyPr wrap="square" rtlCol="0">
            <a:spAutoFit/>
          </a:bodyPr>
          <a:lstStyle/>
          <a:p>
            <a:r>
              <a:rPr lang="en-US" altLang="zh-CN" sz="2400" dirty="0"/>
              <a:t>0.04</a:t>
            </a:r>
            <a:endParaRPr lang="zh-CN" altLang="en-US" sz="2400" dirty="0"/>
          </a:p>
        </p:txBody>
      </p:sp>
      <p:sp>
        <p:nvSpPr>
          <p:cNvPr id="40" name="文本框 39">
            <a:extLst>
              <a:ext uri="{FF2B5EF4-FFF2-40B4-BE49-F238E27FC236}">
                <a16:creationId xmlns:a16="http://schemas.microsoft.com/office/drawing/2014/main" id="{7B28D53D-199D-4092-B834-CD060FE6FD0A}"/>
              </a:ext>
            </a:extLst>
          </p:cNvPr>
          <p:cNvSpPr txBox="1"/>
          <p:nvPr/>
        </p:nvSpPr>
        <p:spPr>
          <a:xfrm>
            <a:off x="3673760" y="2555158"/>
            <a:ext cx="708891" cy="461665"/>
          </a:xfrm>
          <a:prstGeom prst="rect">
            <a:avLst/>
          </a:prstGeom>
          <a:noFill/>
        </p:spPr>
        <p:txBody>
          <a:bodyPr wrap="square" rtlCol="0">
            <a:spAutoFit/>
          </a:bodyPr>
          <a:lstStyle/>
          <a:p>
            <a:r>
              <a:rPr lang="en-US" altLang="zh-CN" sz="2400" dirty="0"/>
              <a:t>0.1</a:t>
            </a:r>
            <a:endParaRPr lang="zh-CN" altLang="en-US" sz="2400" dirty="0"/>
          </a:p>
        </p:txBody>
      </p:sp>
      <p:sp>
        <p:nvSpPr>
          <p:cNvPr id="41" name="文本框 40">
            <a:extLst>
              <a:ext uri="{FF2B5EF4-FFF2-40B4-BE49-F238E27FC236}">
                <a16:creationId xmlns:a16="http://schemas.microsoft.com/office/drawing/2014/main" id="{A417F170-9C1A-40FE-B0EA-121AE28213BA}"/>
              </a:ext>
            </a:extLst>
          </p:cNvPr>
          <p:cNvSpPr txBox="1"/>
          <p:nvPr/>
        </p:nvSpPr>
        <p:spPr>
          <a:xfrm>
            <a:off x="5818904" y="4522044"/>
            <a:ext cx="826662" cy="461665"/>
          </a:xfrm>
          <a:prstGeom prst="rect">
            <a:avLst/>
          </a:prstGeom>
          <a:noFill/>
        </p:spPr>
        <p:txBody>
          <a:bodyPr wrap="square" rtlCol="0">
            <a:spAutoFit/>
          </a:bodyPr>
          <a:lstStyle/>
          <a:p>
            <a:r>
              <a:rPr lang="en-US" altLang="zh-CN" sz="2400" dirty="0"/>
              <a:t>0.33</a:t>
            </a:r>
            <a:endParaRPr lang="zh-CN" altLang="en-US" sz="2400" dirty="0"/>
          </a:p>
        </p:txBody>
      </p:sp>
      <p:sp>
        <p:nvSpPr>
          <p:cNvPr id="42" name="文本框 41">
            <a:extLst>
              <a:ext uri="{FF2B5EF4-FFF2-40B4-BE49-F238E27FC236}">
                <a16:creationId xmlns:a16="http://schemas.microsoft.com/office/drawing/2014/main" id="{DC38C849-CF86-45A3-ABC6-FD968CC69FFB}"/>
              </a:ext>
            </a:extLst>
          </p:cNvPr>
          <p:cNvSpPr txBox="1"/>
          <p:nvPr/>
        </p:nvSpPr>
        <p:spPr>
          <a:xfrm>
            <a:off x="5818904" y="5327798"/>
            <a:ext cx="826662" cy="461665"/>
          </a:xfrm>
          <a:prstGeom prst="rect">
            <a:avLst/>
          </a:prstGeom>
          <a:noFill/>
        </p:spPr>
        <p:txBody>
          <a:bodyPr wrap="square" rtlCol="0">
            <a:spAutoFit/>
          </a:bodyPr>
          <a:lstStyle/>
          <a:p>
            <a:r>
              <a:rPr lang="en-US" altLang="zh-CN" sz="2400" dirty="0"/>
              <a:t>0.26</a:t>
            </a:r>
            <a:endParaRPr lang="zh-CN" altLang="en-US" sz="2400" dirty="0"/>
          </a:p>
        </p:txBody>
      </p:sp>
      <p:sp>
        <p:nvSpPr>
          <p:cNvPr id="43" name="文本框 42">
            <a:extLst>
              <a:ext uri="{FF2B5EF4-FFF2-40B4-BE49-F238E27FC236}">
                <a16:creationId xmlns:a16="http://schemas.microsoft.com/office/drawing/2014/main" id="{7D0A8E37-DB95-43D2-941F-A2D807EB23F8}"/>
              </a:ext>
            </a:extLst>
          </p:cNvPr>
          <p:cNvSpPr txBox="1"/>
          <p:nvPr/>
        </p:nvSpPr>
        <p:spPr>
          <a:xfrm>
            <a:off x="6735618" y="4584799"/>
            <a:ext cx="1874982" cy="369332"/>
          </a:xfrm>
          <a:prstGeom prst="rect">
            <a:avLst/>
          </a:prstGeom>
          <a:noFill/>
        </p:spPr>
        <p:txBody>
          <a:bodyPr wrap="square" rtlCol="0">
            <a:spAutoFit/>
          </a:bodyPr>
          <a:lstStyle/>
          <a:p>
            <a:r>
              <a:rPr lang="en-US" altLang="zh-CN" b="1" dirty="0">
                <a:solidFill>
                  <a:srgbClr val="FF0000"/>
                </a:solidFill>
              </a:rPr>
              <a:t>(Ground Truth)</a:t>
            </a:r>
            <a:endParaRPr lang="zh-CN" altLang="en-US" b="1" dirty="0">
              <a:solidFill>
                <a:srgbClr val="FF0000"/>
              </a:solidFill>
            </a:endParaRPr>
          </a:p>
        </p:txBody>
      </p:sp>
    </p:spTree>
    <p:extLst>
      <p:ext uri="{BB962C8B-B14F-4D97-AF65-F5344CB8AC3E}">
        <p14:creationId xmlns:p14="http://schemas.microsoft.com/office/powerpoint/2010/main" val="7789216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660</Words>
  <Application>Microsoft Office PowerPoint</Application>
  <PresentationFormat>宽屏</PresentationFormat>
  <Paragraphs>134</Paragraphs>
  <Slides>15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KJ</dc:creator>
  <cp:lastModifiedBy>Lee KJ</cp:lastModifiedBy>
  <cp:revision>29</cp:revision>
  <dcterms:created xsi:type="dcterms:W3CDTF">2020-09-30T01:14:57Z</dcterms:created>
  <dcterms:modified xsi:type="dcterms:W3CDTF">2020-09-30T07:44:57Z</dcterms:modified>
</cp:coreProperties>
</file>