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7" r:id="rId3"/>
    <p:sldId id="258" r:id="rId4"/>
    <p:sldId id="265" r:id="rId5"/>
    <p:sldId id="266" r:id="rId6"/>
    <p:sldId id="267" r:id="rId7"/>
    <p:sldId id="268" r:id="rId8"/>
    <p:sldId id="269" r:id="rId9"/>
    <p:sldId id="259" r:id="rId10"/>
    <p:sldId id="270" r:id="rId11"/>
    <p:sldId id="26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61" r:id="rId21"/>
    <p:sldId id="279" r:id="rId22"/>
    <p:sldId id="280" r:id="rId23"/>
    <p:sldId id="262" r:id="rId24"/>
    <p:sldId id="281" r:id="rId25"/>
    <p:sldId id="263" r:id="rId26"/>
    <p:sldId id="264" r:id="rId2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3DCF"/>
    <a:srgbClr val="C5C5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96" autoAdjust="0"/>
    <p:restoredTop sz="82374" autoAdjust="0"/>
  </p:normalViewPr>
  <p:slideViewPr>
    <p:cSldViewPr snapToGrid="0">
      <p:cViewPr>
        <p:scale>
          <a:sx n="75" d="100"/>
          <a:sy n="75" d="100"/>
        </p:scale>
        <p:origin x="-1146" y="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3120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SG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DCFD63-4222-4F94-B9D2-741F2EB2DC52}" type="datetimeFigureOut">
              <a:rPr lang="zh-SG" altLang="en-US" smtClean="0"/>
              <a:t>25/6/2015</a:t>
            </a:fld>
            <a:endParaRPr lang="zh-SG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SG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D488D0-9060-4CAC-9C20-5691D3381274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3538663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55078E-8617-4D08-A5D7-87C9CF13AEF4}" type="datetimeFigureOut">
              <a:rPr lang="en-US" smtClean="0"/>
              <a:t>6/25/2015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586B2A-C126-4AD0-8086-857213326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201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586B2A-C126-4AD0-8086-85721332669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1586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586B2A-C126-4AD0-8086-85721332669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109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SG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586B2A-C126-4AD0-8086-85721332669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533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868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2069976"/>
            <a:ext cx="7772400" cy="1143000"/>
          </a:xfrm>
        </p:spPr>
        <p:txBody>
          <a:bodyPr/>
          <a:lstStyle>
            <a:lvl1pPr algn="ctr">
              <a:defRPr sz="4800"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474690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41338" y="1124744"/>
            <a:ext cx="8359775" cy="5350023"/>
          </a:xfrm>
        </p:spPr>
        <p:txBody>
          <a:bodyPr vert="horz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9908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96113" y="144463"/>
            <a:ext cx="1947862" cy="59515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144463"/>
            <a:ext cx="5692775" cy="595153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9792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144463"/>
            <a:ext cx="7793037" cy="685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157288" y="1103313"/>
            <a:ext cx="7743825" cy="4992687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</a:p>
        </p:txBody>
      </p:sp>
    </p:spTree>
    <p:extLst>
      <p:ext uri="{BB962C8B-B14F-4D97-AF65-F5344CB8AC3E}">
        <p14:creationId xmlns:p14="http://schemas.microsoft.com/office/powerpoint/2010/main" val="12027305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144463"/>
            <a:ext cx="7793037" cy="685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57288" y="1103313"/>
            <a:ext cx="3795712" cy="499268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105400" y="1103313"/>
            <a:ext cx="3795713" cy="24193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105400" y="3675063"/>
            <a:ext cx="3795713" cy="242093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1137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02E21-0864-42B7-8BFC-1D08423FEF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367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sz="3600"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 sz="2000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21800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dirty="0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08103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57288" y="1103313"/>
            <a:ext cx="3795712" cy="4992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05400" y="1103313"/>
            <a:ext cx="3795713" cy="4992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68716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77869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98171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97396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448781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5890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76213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zh-CN" altLang="en-US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ltGray">
          <a:xfrm>
            <a:off x="541338" y="598488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zh-CN" altLang="en-US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028" name="Rectangle 5"/>
          <p:cNvSpPr>
            <a:spLocks noChangeArrowheads="1"/>
          </p:cNvSpPr>
          <p:nvPr/>
        </p:nvSpPr>
        <p:spPr bwMode="ltGray">
          <a:xfrm>
            <a:off x="911225" y="598488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zh-CN" altLang="en-US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029" name="Rectangle 6"/>
          <p:cNvSpPr>
            <a:spLocks noChangeArrowheads="1"/>
          </p:cNvSpPr>
          <p:nvPr/>
        </p:nvSpPr>
        <p:spPr bwMode="ltGray">
          <a:xfrm>
            <a:off x="127000" y="525463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zh-CN" altLang="en-US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gray">
          <a:xfrm>
            <a:off x="762000" y="68263"/>
            <a:ext cx="31750" cy="105251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zh-CN" altLang="en-US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031" name="Rectangle 8"/>
          <p:cNvSpPr>
            <a:spLocks noChangeArrowheads="1"/>
          </p:cNvSpPr>
          <p:nvPr/>
        </p:nvSpPr>
        <p:spPr bwMode="gray">
          <a:xfrm>
            <a:off x="442913" y="858838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zh-CN" altLang="en-US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032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144463"/>
            <a:ext cx="7793037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1033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1338" y="1124744"/>
            <a:ext cx="8359775" cy="5472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395037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2060"/>
          </a:solidFill>
          <a:latin typeface="华文新魏" panose="02010800040101010101" pitchFamily="2" charset="-122"/>
          <a:ea typeface="华文新魏" panose="02010800040101010101" pitchFamily="2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folHlink"/>
          </a:solidFill>
          <a:latin typeface="Times New Roman" pitchFamily="18" charset="0"/>
          <a:ea typeface="楷体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folHlink"/>
          </a:solidFill>
          <a:latin typeface="Times New Roman" pitchFamily="18" charset="0"/>
          <a:ea typeface="楷体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folHlink"/>
          </a:solidFill>
          <a:latin typeface="Times New Roman" pitchFamily="18" charset="0"/>
          <a:ea typeface="楷体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folHlink"/>
          </a:solidFill>
          <a:latin typeface="Times New Roman" pitchFamily="18" charset="0"/>
          <a:ea typeface="楷体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folHlink"/>
          </a:solidFill>
          <a:latin typeface="Times New Roman" pitchFamily="18" charset="0"/>
          <a:ea typeface="仿宋_GB2312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folHlink"/>
          </a:solidFill>
          <a:latin typeface="Times New Roman" pitchFamily="18" charset="0"/>
          <a:ea typeface="仿宋_GB2312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folHlink"/>
          </a:solidFill>
          <a:latin typeface="Times New Roman" pitchFamily="18" charset="0"/>
          <a:ea typeface="仿宋_GB2312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folHlink"/>
          </a:solidFill>
          <a:latin typeface="Times New Roman" pitchFamily="18" charset="0"/>
          <a:ea typeface="仿宋_GB2312" pitchFamily="49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rgbClr val="002060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rgbClr val="002060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rgbClr val="002060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1600">
          <a:solidFill>
            <a:srgbClr val="002060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>
          <a:solidFill>
            <a:srgbClr val="002060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>
          <a:solidFill>
            <a:schemeClr val="folHlink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>
          <a:solidFill>
            <a:schemeClr val="folHlink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>
          <a:solidFill>
            <a:schemeClr val="folHlink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>
          <a:solidFill>
            <a:schemeClr val="folHlink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中文健康管理文本因果关系知识抽取探究</a:t>
            </a:r>
            <a:endParaRPr lang="zh-SG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20046" y="3906982"/>
            <a:ext cx="37240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指导老师：张鹏翥 朱其立</a:t>
            </a:r>
            <a:endParaRPr lang="en-US" altLang="zh-CN" sz="24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  <a:p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学生姓名：史博文</a:t>
            </a:r>
            <a:endParaRPr lang="en-US" altLang="zh-CN" sz="24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  <a:p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课题类型：设计</a:t>
            </a:r>
            <a:endParaRPr lang="zh-SG" altLang="en-US" sz="24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22142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研究难点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医疗问答网站上的语法往往不规范</a:t>
            </a:r>
            <a:endParaRPr lang="en-US" altLang="zh-CN" dirty="0" smtClean="0"/>
          </a:p>
          <a:p>
            <a:r>
              <a:rPr lang="zh-CN" altLang="en-US" dirty="0" smtClean="0"/>
              <a:t>很多权威的医疗健康类词典的词语过于专业</a:t>
            </a:r>
            <a:endParaRPr lang="en-US" altLang="zh-CN" dirty="0" smtClean="0"/>
          </a:p>
          <a:p>
            <a:r>
              <a:rPr lang="zh-CN" altLang="en-US" dirty="0" smtClean="0"/>
              <a:t>医疗问答中很多有价值的数据需要半结构化存储</a:t>
            </a:r>
            <a:endParaRPr lang="en-US" altLang="zh-CN" dirty="0" smtClean="0"/>
          </a:p>
          <a:p>
            <a:r>
              <a:rPr lang="zh-CN" altLang="en-US" dirty="0" smtClean="0"/>
              <a:t>网站结构会发生变化</a:t>
            </a:r>
            <a:endParaRPr lang="en-US" altLang="zh-CN" dirty="0" smtClean="0"/>
          </a:p>
          <a:p>
            <a:r>
              <a:rPr lang="zh-CN" altLang="en-US" dirty="0" smtClean="0"/>
              <a:t>需要爬取的数据量很大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588" y="2124075"/>
            <a:ext cx="6600825" cy="26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922706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771525"/>
            <a:ext cx="5638800" cy="570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922706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206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提纲</a:t>
            </a:r>
            <a:endParaRPr lang="zh-SG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5C5F1"/>
                </a:solidFill>
              </a:rPr>
              <a:t>背景介绍</a:t>
            </a:r>
            <a:endParaRPr lang="en-US" altLang="zh-CN" dirty="0" smtClean="0">
              <a:solidFill>
                <a:srgbClr val="C5C5F1"/>
              </a:solidFill>
            </a:endParaRPr>
          </a:p>
          <a:p>
            <a:r>
              <a:rPr lang="zh-CN" altLang="en-US" dirty="0" smtClean="0">
                <a:solidFill>
                  <a:srgbClr val="C5C5F1"/>
                </a:solidFill>
              </a:rPr>
              <a:t>研究的难点</a:t>
            </a:r>
            <a:endParaRPr lang="en-US" altLang="zh-CN" dirty="0" smtClean="0">
              <a:solidFill>
                <a:srgbClr val="C5C5F1"/>
              </a:solidFill>
            </a:endParaRPr>
          </a:p>
          <a:p>
            <a:r>
              <a:rPr lang="zh-CN" altLang="en-US" dirty="0" smtClean="0"/>
              <a:t>研究方法和过程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C5C5F1"/>
                </a:solidFill>
              </a:rPr>
              <a:t>结果评估</a:t>
            </a:r>
            <a:endParaRPr lang="en-US" altLang="zh-CN" dirty="0" smtClean="0">
              <a:solidFill>
                <a:srgbClr val="C5C5F1"/>
              </a:solidFill>
            </a:endParaRPr>
          </a:p>
          <a:p>
            <a:r>
              <a:rPr lang="zh-CN" altLang="en-US" dirty="0" smtClean="0">
                <a:solidFill>
                  <a:srgbClr val="C5C5F1"/>
                </a:solidFill>
              </a:rPr>
              <a:t>总结</a:t>
            </a:r>
            <a:endParaRPr lang="en-US" altLang="zh-CN" dirty="0" smtClean="0">
              <a:solidFill>
                <a:srgbClr val="C5C5F1"/>
              </a:solidFill>
            </a:endParaRPr>
          </a:p>
          <a:p>
            <a:r>
              <a:rPr lang="zh-CN" altLang="en-US" dirty="0" smtClean="0">
                <a:solidFill>
                  <a:srgbClr val="C5C5F1"/>
                </a:solidFill>
              </a:rPr>
              <a:t>知识可视化和标注平台演示</a:t>
            </a:r>
            <a:endParaRPr lang="zh-SG" altLang="en-US" dirty="0">
              <a:solidFill>
                <a:srgbClr val="C5C5F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384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研究方法和过程</a:t>
            </a:r>
            <a:endParaRPr lang="zh-CN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000" y="1222826"/>
            <a:ext cx="5778500" cy="496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148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语料库构建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语料库来源的选择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比较了寻医</a:t>
            </a:r>
            <a:r>
              <a:rPr lang="zh-CN" altLang="en-US" dirty="0"/>
              <a:t>问药网已解决的问题、好大夫在线患者咨询问答、丁香园科普文章、丁香园疾病问答、</a:t>
            </a:r>
            <a:r>
              <a:rPr lang="en-US" altLang="zh-CN" dirty="0"/>
              <a:t>7</a:t>
            </a:r>
            <a:r>
              <a:rPr lang="zh-CN" altLang="en-US" dirty="0"/>
              <a:t>篇关于心血管疾病的学术</a:t>
            </a:r>
            <a:r>
              <a:rPr lang="zh-CN" altLang="en-US" dirty="0" smtClean="0"/>
              <a:t>论文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最终选择“寻医问药网已解决的问题”作为语料库来源</a:t>
            </a:r>
            <a:endParaRPr lang="en-US" altLang="zh-CN" dirty="0" smtClean="0"/>
          </a:p>
          <a:p>
            <a:r>
              <a:rPr lang="zh-CN" altLang="en-US" dirty="0" smtClean="0"/>
              <a:t>语料库构建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使用爬虫爬取寻医问药网一年的数据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smtClean="0"/>
              <a:t>MongoDB</a:t>
            </a:r>
            <a:r>
              <a:rPr lang="zh-CN" altLang="en-US" dirty="0" smtClean="0"/>
              <a:t>半结构化存储数据，尽可能多的记录信息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729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词典构建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国际系统医学术语全集（</a:t>
            </a:r>
            <a:r>
              <a:rPr lang="en-US" altLang="zh-CN" dirty="0" smtClean="0"/>
              <a:t>SNOMED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/>
              <a:t>寻医问药</a:t>
            </a:r>
            <a:r>
              <a:rPr lang="zh-CN" altLang="en-US" dirty="0" smtClean="0"/>
              <a:t>网标签</a:t>
            </a:r>
            <a:endParaRPr lang="zh-CN" altLang="en-US" dirty="0"/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174" y="2433638"/>
            <a:ext cx="7445923" cy="3598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173" y="2433638"/>
            <a:ext cx="8252963" cy="1020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9701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0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知识抽取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用</a:t>
            </a:r>
            <a:r>
              <a:rPr lang="en-US" altLang="zh-CN" dirty="0" smtClean="0"/>
              <a:t>NLPIR</a:t>
            </a:r>
            <a:r>
              <a:rPr lang="zh-CN" altLang="en-US" dirty="0" smtClean="0"/>
              <a:t>进行分词</a:t>
            </a:r>
            <a:endParaRPr lang="en-US" altLang="zh-CN" dirty="0" smtClean="0"/>
          </a:p>
          <a:p>
            <a:r>
              <a:rPr lang="zh-CN" altLang="en-US" dirty="0" smtClean="0"/>
              <a:t>因果模式词抽取</a:t>
            </a:r>
            <a:endParaRPr lang="en-US" altLang="zh-CN" dirty="0" smtClean="0"/>
          </a:p>
          <a:p>
            <a:r>
              <a:rPr lang="zh-CN" altLang="en-US" dirty="0" smtClean="0"/>
              <a:t>通过语义环境抽取知识</a:t>
            </a:r>
            <a:endParaRPr lang="en-US" altLang="zh-CN" dirty="0" smtClean="0"/>
          </a:p>
          <a:p>
            <a:r>
              <a:rPr lang="zh-CN" altLang="en-US" dirty="0" smtClean="0"/>
              <a:t>否定性知识去除</a:t>
            </a:r>
            <a:endParaRPr lang="en-US" altLang="zh-CN" dirty="0" smtClean="0"/>
          </a:p>
          <a:p>
            <a:r>
              <a:rPr lang="zh-CN" altLang="en-US" dirty="0" smtClean="0"/>
              <a:t>疑问句知识去除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191000"/>
            <a:ext cx="6534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922706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161247"/>
              </p:ext>
            </p:extLst>
          </p:nvPr>
        </p:nvGraphicFramePr>
        <p:xfrm>
          <a:off x="5207000" y="1231900"/>
          <a:ext cx="2895600" cy="25958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47800"/>
                <a:gridCol w="1447800"/>
              </a:tblGrid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词语一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词语二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症状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疾病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症状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检查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病因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疾病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病因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检查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疾病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药品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疾病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治疗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3352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知识库构建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将抽取出来的知识汇总，结构化存储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600" y="1672813"/>
            <a:ext cx="5332795" cy="317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7122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知识标注和可视化平台搭建</a:t>
            </a:r>
            <a:endParaRPr lang="zh-CN" altLang="en-US" dirty="0"/>
          </a:p>
        </p:txBody>
      </p:sp>
      <p:pic>
        <p:nvPicPr>
          <p:cNvPr id="921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38" y="1894048"/>
            <a:ext cx="8359775" cy="3935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700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知识标注和可视化平台搭建</a:t>
            </a:r>
            <a:endParaRPr lang="zh-CN" alt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38" y="1894048"/>
            <a:ext cx="8359775" cy="3935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61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知识标注和可视化平台搭建</a:t>
            </a:r>
            <a:endParaRPr lang="zh-CN" alt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38" y="1894048"/>
            <a:ext cx="8359775" cy="3935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61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提纲</a:t>
            </a:r>
            <a:endParaRPr lang="zh-SG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背景介绍</a:t>
            </a:r>
            <a:endParaRPr lang="en-US" altLang="zh-CN" dirty="0" smtClean="0"/>
          </a:p>
          <a:p>
            <a:r>
              <a:rPr lang="zh-CN" altLang="en-US" dirty="0" smtClean="0"/>
              <a:t>研究的难点</a:t>
            </a:r>
            <a:endParaRPr lang="en-US" altLang="zh-CN" dirty="0" smtClean="0"/>
          </a:p>
          <a:p>
            <a:r>
              <a:rPr lang="zh-CN" altLang="en-US" dirty="0" smtClean="0"/>
              <a:t>研究方法和过程</a:t>
            </a:r>
            <a:endParaRPr lang="en-US" altLang="zh-CN" dirty="0" smtClean="0"/>
          </a:p>
          <a:p>
            <a:r>
              <a:rPr lang="zh-CN" altLang="en-US" dirty="0" smtClean="0"/>
              <a:t>结果评估</a:t>
            </a:r>
            <a:endParaRPr lang="en-US" altLang="zh-CN" dirty="0" smtClean="0"/>
          </a:p>
          <a:p>
            <a:r>
              <a:rPr lang="zh-CN" altLang="en-US" dirty="0" smtClean="0"/>
              <a:t>总结</a:t>
            </a:r>
            <a:endParaRPr lang="en-US" altLang="zh-CN" dirty="0" smtClean="0"/>
          </a:p>
          <a:p>
            <a:r>
              <a:rPr lang="zh-CN" altLang="en-US" dirty="0" smtClean="0"/>
              <a:t>知识可视化和标注平台演示</a:t>
            </a:r>
            <a:endParaRPr lang="zh-SG" altLang="en-US" dirty="0"/>
          </a:p>
        </p:txBody>
      </p:sp>
    </p:spTree>
    <p:extLst>
      <p:ext uri="{BB962C8B-B14F-4D97-AF65-F5344CB8AC3E}">
        <p14:creationId xmlns:p14="http://schemas.microsoft.com/office/powerpoint/2010/main" val="336235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提纲</a:t>
            </a:r>
            <a:endParaRPr lang="zh-SG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5C5F1"/>
                </a:solidFill>
              </a:rPr>
              <a:t>背景介绍</a:t>
            </a:r>
            <a:endParaRPr lang="en-US" altLang="zh-CN" dirty="0" smtClean="0">
              <a:solidFill>
                <a:srgbClr val="C5C5F1"/>
              </a:solidFill>
            </a:endParaRPr>
          </a:p>
          <a:p>
            <a:r>
              <a:rPr lang="zh-CN" altLang="en-US" dirty="0" smtClean="0">
                <a:solidFill>
                  <a:srgbClr val="C5C5F1"/>
                </a:solidFill>
              </a:rPr>
              <a:t>研究的难点</a:t>
            </a:r>
            <a:endParaRPr lang="en-US" altLang="zh-CN" dirty="0" smtClean="0">
              <a:solidFill>
                <a:srgbClr val="C5C5F1"/>
              </a:solidFill>
            </a:endParaRPr>
          </a:p>
          <a:p>
            <a:r>
              <a:rPr lang="zh-CN" altLang="en-US" dirty="0" smtClean="0">
                <a:solidFill>
                  <a:srgbClr val="C5C5F1"/>
                </a:solidFill>
              </a:rPr>
              <a:t>研究方法和过程</a:t>
            </a:r>
            <a:endParaRPr lang="en-US" altLang="zh-CN" dirty="0" smtClean="0">
              <a:solidFill>
                <a:srgbClr val="C5C5F1"/>
              </a:solidFill>
            </a:endParaRPr>
          </a:p>
          <a:p>
            <a:r>
              <a:rPr lang="zh-CN" altLang="en-US" dirty="0" smtClean="0"/>
              <a:t>结果评估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C5C5F1"/>
                </a:solidFill>
              </a:rPr>
              <a:t>总结</a:t>
            </a:r>
            <a:endParaRPr lang="en-US" altLang="zh-CN" dirty="0" smtClean="0">
              <a:solidFill>
                <a:srgbClr val="C5C5F1"/>
              </a:solidFill>
            </a:endParaRPr>
          </a:p>
          <a:p>
            <a:r>
              <a:rPr lang="zh-CN" altLang="en-US" dirty="0" smtClean="0">
                <a:solidFill>
                  <a:srgbClr val="C5C5F1"/>
                </a:solidFill>
              </a:rPr>
              <a:t>知识可视化和标注平台演示</a:t>
            </a:r>
            <a:endParaRPr lang="zh-SG" altLang="en-US" dirty="0">
              <a:solidFill>
                <a:srgbClr val="C5C5F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163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结果评估</a:t>
            </a:r>
            <a:endParaRPr lang="zh-CN" alt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41" y="2312128"/>
            <a:ext cx="7993443" cy="2691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111500" y="1739900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分类知识准确率评估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1524000" y="2641600"/>
            <a:ext cx="5969000" cy="2667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5272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结果评估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对“症状</a:t>
            </a:r>
            <a:r>
              <a:rPr lang="en-US" altLang="zh-CN" dirty="0" smtClean="0"/>
              <a:t>-</a:t>
            </a:r>
            <a:r>
              <a:rPr lang="zh-CN" altLang="en-US" dirty="0" smtClean="0"/>
              <a:t>疾病”类知识的准确率提升探索</a:t>
            </a:r>
            <a:endParaRPr lang="zh-CN" altLang="en-US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350" y="1860549"/>
            <a:ext cx="6788150" cy="4080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147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提纲</a:t>
            </a:r>
            <a:endParaRPr lang="zh-SG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5C5F1"/>
                </a:solidFill>
              </a:rPr>
              <a:t>背景介绍</a:t>
            </a:r>
            <a:endParaRPr lang="en-US" altLang="zh-CN" dirty="0" smtClean="0">
              <a:solidFill>
                <a:srgbClr val="C5C5F1"/>
              </a:solidFill>
            </a:endParaRPr>
          </a:p>
          <a:p>
            <a:r>
              <a:rPr lang="zh-CN" altLang="en-US" dirty="0" smtClean="0">
                <a:solidFill>
                  <a:srgbClr val="C5C5F1"/>
                </a:solidFill>
              </a:rPr>
              <a:t>研究的难点</a:t>
            </a:r>
            <a:endParaRPr lang="en-US" altLang="zh-CN" dirty="0" smtClean="0">
              <a:solidFill>
                <a:srgbClr val="C5C5F1"/>
              </a:solidFill>
            </a:endParaRPr>
          </a:p>
          <a:p>
            <a:r>
              <a:rPr lang="zh-CN" altLang="en-US" dirty="0" smtClean="0">
                <a:solidFill>
                  <a:srgbClr val="C5C5F1"/>
                </a:solidFill>
              </a:rPr>
              <a:t>研究方法和过程</a:t>
            </a:r>
            <a:endParaRPr lang="en-US" altLang="zh-CN" dirty="0" smtClean="0">
              <a:solidFill>
                <a:srgbClr val="C5C5F1"/>
              </a:solidFill>
            </a:endParaRPr>
          </a:p>
          <a:p>
            <a:r>
              <a:rPr lang="zh-CN" altLang="en-US" dirty="0" smtClean="0">
                <a:solidFill>
                  <a:srgbClr val="C5C5F1"/>
                </a:solidFill>
              </a:rPr>
              <a:t>结果评估</a:t>
            </a:r>
            <a:endParaRPr lang="en-US" altLang="zh-CN" dirty="0" smtClean="0">
              <a:solidFill>
                <a:srgbClr val="C5C5F1"/>
              </a:solidFill>
            </a:endParaRPr>
          </a:p>
          <a:p>
            <a:r>
              <a:rPr lang="zh-CN" altLang="en-US" dirty="0" smtClean="0"/>
              <a:t>总结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C5C5F1"/>
                </a:solidFill>
              </a:rPr>
              <a:t>知识可视化和标注平台演示</a:t>
            </a:r>
            <a:endParaRPr lang="zh-SG" altLang="en-US" dirty="0">
              <a:solidFill>
                <a:srgbClr val="C5C5F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该项目探索了从医疗问答文本中抽取知识的方法，完成了语料库构建、词典构建、知识抽取、知识可视化的完整过程，综合使用了爬虫、非关系型数据库、自然语言处理、网站搭建、数据可视化等技术</a:t>
            </a:r>
            <a:endParaRPr lang="en-US" altLang="zh-CN" sz="2400" dirty="0" smtClean="0"/>
          </a:p>
          <a:p>
            <a:r>
              <a:rPr lang="zh-CN" altLang="en-US" sz="2400" dirty="0"/>
              <a:t>探索</a:t>
            </a:r>
            <a:r>
              <a:rPr lang="zh-CN" altLang="en-US" sz="2400" dirty="0" smtClean="0"/>
              <a:t>了基于语料库本身的结构，使用一些简单的方法进行知识抽取，在“症状</a:t>
            </a:r>
            <a:r>
              <a:rPr lang="en-US" altLang="zh-CN" sz="2400" dirty="0" smtClean="0"/>
              <a:t>-</a:t>
            </a:r>
            <a:r>
              <a:rPr lang="zh-CN" altLang="en-US" sz="2400" dirty="0" smtClean="0"/>
              <a:t>疾病”“疾病</a:t>
            </a:r>
            <a:r>
              <a:rPr lang="en-US" altLang="zh-CN" sz="2400" dirty="0" smtClean="0"/>
              <a:t>-</a:t>
            </a:r>
            <a:r>
              <a:rPr lang="zh-CN" altLang="en-US" sz="2400" dirty="0" smtClean="0"/>
              <a:t>药品”类知识上得到了比较好的结果</a:t>
            </a:r>
            <a:endParaRPr lang="en-US" altLang="zh-CN" sz="2400" dirty="0" smtClean="0"/>
          </a:p>
          <a:p>
            <a:r>
              <a:rPr lang="zh-CN" altLang="en-US" sz="2400" dirty="0" smtClean="0"/>
              <a:t>语料库中还有很多信息可以使用，比如：医生的职称，同一问题下不同医生的回答，相信使用这些信息可以进一步提升知识抽取的质量，以及还可以使用</a:t>
            </a:r>
            <a:r>
              <a:rPr lang="en-US" altLang="zh-CN" sz="2400" dirty="0" smtClean="0"/>
              <a:t>TF-IDF</a:t>
            </a:r>
            <a:r>
              <a:rPr lang="zh-CN" altLang="en-US" sz="2400" dirty="0" smtClean="0"/>
              <a:t>，购物篮分析进行进一步提升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9638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提纲</a:t>
            </a:r>
            <a:endParaRPr lang="zh-SG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5C5F1"/>
                </a:solidFill>
              </a:rPr>
              <a:t>背景介绍</a:t>
            </a:r>
            <a:endParaRPr lang="en-US" altLang="zh-CN" dirty="0" smtClean="0">
              <a:solidFill>
                <a:srgbClr val="C5C5F1"/>
              </a:solidFill>
            </a:endParaRPr>
          </a:p>
          <a:p>
            <a:r>
              <a:rPr lang="zh-CN" altLang="en-US" dirty="0" smtClean="0">
                <a:solidFill>
                  <a:srgbClr val="C5C5F1"/>
                </a:solidFill>
              </a:rPr>
              <a:t>研究的难点</a:t>
            </a:r>
            <a:endParaRPr lang="en-US" altLang="zh-CN" dirty="0" smtClean="0">
              <a:solidFill>
                <a:srgbClr val="C5C5F1"/>
              </a:solidFill>
            </a:endParaRPr>
          </a:p>
          <a:p>
            <a:r>
              <a:rPr lang="zh-CN" altLang="en-US" dirty="0" smtClean="0">
                <a:solidFill>
                  <a:srgbClr val="C5C5F1"/>
                </a:solidFill>
              </a:rPr>
              <a:t>研究方法和过程</a:t>
            </a:r>
            <a:endParaRPr lang="en-US" altLang="zh-CN" dirty="0" smtClean="0">
              <a:solidFill>
                <a:srgbClr val="C5C5F1"/>
              </a:solidFill>
            </a:endParaRPr>
          </a:p>
          <a:p>
            <a:r>
              <a:rPr lang="zh-CN" altLang="en-US" dirty="0" smtClean="0">
                <a:solidFill>
                  <a:srgbClr val="C5C5F1"/>
                </a:solidFill>
              </a:rPr>
              <a:t>结果评估</a:t>
            </a:r>
            <a:endParaRPr lang="en-US" altLang="zh-CN" dirty="0" smtClean="0">
              <a:solidFill>
                <a:srgbClr val="C5C5F1"/>
              </a:solidFill>
            </a:endParaRPr>
          </a:p>
          <a:p>
            <a:r>
              <a:rPr lang="zh-CN" altLang="en-US" dirty="0" smtClean="0">
                <a:solidFill>
                  <a:srgbClr val="C5C5F1"/>
                </a:solidFill>
              </a:rPr>
              <a:t>总结</a:t>
            </a:r>
            <a:endParaRPr lang="en-US" altLang="zh-CN" dirty="0" smtClean="0">
              <a:solidFill>
                <a:srgbClr val="C5C5F1"/>
              </a:solidFill>
            </a:endParaRPr>
          </a:p>
          <a:p>
            <a:r>
              <a:rPr lang="zh-CN" altLang="en-US" dirty="0" smtClean="0"/>
              <a:t>知识可视化和标注平台演示</a:t>
            </a:r>
            <a:endParaRPr lang="zh-SG" altLang="en-US" dirty="0"/>
          </a:p>
        </p:txBody>
      </p:sp>
    </p:spTree>
    <p:extLst>
      <p:ext uri="{BB962C8B-B14F-4D97-AF65-F5344CB8AC3E}">
        <p14:creationId xmlns:p14="http://schemas.microsoft.com/office/powerpoint/2010/main" val="13050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85800" y="2209800"/>
            <a:ext cx="7772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folHlink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folHlink"/>
                </a:solidFill>
                <a:latin typeface="Times New Roman" pitchFamily="18" charset="0"/>
                <a:ea typeface="楷体" pitchFamily="49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folHlink"/>
                </a:solidFill>
                <a:latin typeface="Times New Roman" pitchFamily="18" charset="0"/>
                <a:ea typeface="楷体" pitchFamily="49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folHlink"/>
                </a:solidFill>
                <a:latin typeface="Times New Roman" pitchFamily="18" charset="0"/>
                <a:ea typeface="楷体" pitchFamily="49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folHlink"/>
                </a:solidFill>
                <a:latin typeface="Times New Roman" pitchFamily="18" charset="0"/>
                <a:ea typeface="楷体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folHlink"/>
                </a:solidFill>
                <a:latin typeface="Times New Roman" pitchFamily="18" charset="0"/>
                <a:ea typeface="仿宋_GB2312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folHlink"/>
                </a:solidFill>
                <a:latin typeface="Times New Roman" pitchFamily="18" charset="0"/>
                <a:ea typeface="仿宋_GB2312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folHlink"/>
                </a:solidFill>
                <a:latin typeface="Times New Roman" pitchFamily="18" charset="0"/>
                <a:ea typeface="仿宋_GB2312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folHlink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ctr"/>
            <a:r>
              <a:rPr lang="zh-CN" altLang="en-US" sz="4400" kern="0" dirty="0" smtClean="0">
                <a:solidFill>
                  <a:srgbClr val="002060"/>
                </a:solidFill>
              </a:rPr>
              <a:t>谢	谢！</a:t>
            </a:r>
          </a:p>
        </p:txBody>
      </p:sp>
    </p:spTree>
    <p:extLst>
      <p:ext uri="{BB962C8B-B14F-4D97-AF65-F5344CB8AC3E}">
        <p14:creationId xmlns:p14="http://schemas.microsoft.com/office/powerpoint/2010/main" val="198366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提纲</a:t>
            </a:r>
            <a:endParaRPr lang="zh-SG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背景介绍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C5C5F1"/>
                </a:solidFill>
              </a:rPr>
              <a:t>研究的难点</a:t>
            </a:r>
            <a:endParaRPr lang="en-US" altLang="zh-CN" dirty="0" smtClean="0">
              <a:solidFill>
                <a:srgbClr val="C5C5F1"/>
              </a:solidFill>
            </a:endParaRPr>
          </a:p>
          <a:p>
            <a:r>
              <a:rPr lang="zh-CN" altLang="en-US" dirty="0" smtClean="0">
                <a:solidFill>
                  <a:srgbClr val="C5C5F1"/>
                </a:solidFill>
              </a:rPr>
              <a:t>研究方法和过程</a:t>
            </a:r>
            <a:endParaRPr lang="en-US" altLang="zh-CN" dirty="0" smtClean="0">
              <a:solidFill>
                <a:srgbClr val="C5C5F1"/>
              </a:solidFill>
            </a:endParaRPr>
          </a:p>
          <a:p>
            <a:r>
              <a:rPr lang="zh-CN" altLang="en-US" dirty="0" smtClean="0">
                <a:solidFill>
                  <a:srgbClr val="C5C5F1"/>
                </a:solidFill>
              </a:rPr>
              <a:t>结果评估</a:t>
            </a:r>
            <a:endParaRPr lang="en-US" altLang="zh-CN" dirty="0" smtClean="0">
              <a:solidFill>
                <a:srgbClr val="C5C5F1"/>
              </a:solidFill>
            </a:endParaRPr>
          </a:p>
          <a:p>
            <a:r>
              <a:rPr lang="zh-CN" altLang="en-US" dirty="0" smtClean="0">
                <a:solidFill>
                  <a:srgbClr val="C5C5F1"/>
                </a:solidFill>
              </a:rPr>
              <a:t>总结</a:t>
            </a:r>
            <a:endParaRPr lang="en-US" altLang="zh-CN" dirty="0" smtClean="0">
              <a:solidFill>
                <a:srgbClr val="C5C5F1"/>
              </a:solidFill>
            </a:endParaRPr>
          </a:p>
          <a:p>
            <a:r>
              <a:rPr lang="zh-CN" altLang="en-US" dirty="0" smtClean="0">
                <a:solidFill>
                  <a:srgbClr val="C5C5F1"/>
                </a:solidFill>
              </a:rPr>
              <a:t>知识可视化和标注平台演示</a:t>
            </a:r>
            <a:endParaRPr lang="zh-SG" altLang="en-US" dirty="0">
              <a:solidFill>
                <a:srgbClr val="C5C5F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040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研究背景</a:t>
            </a:r>
            <a:endParaRPr lang="zh-SG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我国人民健康状况不容乐观</a:t>
            </a:r>
            <a:endParaRPr lang="en-US" altLang="zh-CN" dirty="0" smtClean="0"/>
          </a:p>
          <a:p>
            <a:pPr lvl="1"/>
            <a:r>
              <a:rPr lang="en-US" altLang="zh-SG" dirty="0" smtClean="0"/>
              <a:t>2012</a:t>
            </a:r>
            <a:r>
              <a:rPr lang="zh-CN" altLang="en-US" dirty="0" smtClean="0"/>
              <a:t>年全国已确诊慢性病（包括冠心病、高血压、糖尿病等）患者</a:t>
            </a:r>
            <a:r>
              <a:rPr lang="en-US" altLang="zh-CN" dirty="0" smtClean="0"/>
              <a:t>2.6</a:t>
            </a:r>
            <a:r>
              <a:rPr lang="zh-CN" altLang="en-US" dirty="0" smtClean="0"/>
              <a:t>亿人</a:t>
            </a:r>
            <a:endParaRPr lang="en-US" altLang="zh-CN" dirty="0" smtClean="0"/>
          </a:p>
          <a:p>
            <a:pPr lvl="1"/>
            <a:r>
              <a:rPr lang="en-US" altLang="zh-SG" dirty="0" smtClean="0"/>
              <a:t>2014</a:t>
            </a:r>
            <a:r>
              <a:rPr lang="zh-CN" altLang="en-US" dirty="0" smtClean="0"/>
              <a:t>我国抑郁症患者达</a:t>
            </a:r>
            <a:r>
              <a:rPr lang="en-US" altLang="zh-CN" dirty="0" smtClean="0"/>
              <a:t>3000</a:t>
            </a:r>
            <a:r>
              <a:rPr lang="zh-CN" altLang="en-US" dirty="0" smtClean="0"/>
              <a:t>万人</a:t>
            </a:r>
            <a:endParaRPr lang="en-US" altLang="zh-CN" dirty="0" smtClean="0"/>
          </a:p>
          <a:p>
            <a:r>
              <a:rPr lang="zh-CN" altLang="en-US" dirty="0" smtClean="0"/>
              <a:t>医疗资源紧张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去医院看病非常花时间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很多人除非感觉病的已经比较严重了，否则不愿意去医院看病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疾病不能及早的发现和治疗，贻误了最佳的诊治时机</a:t>
            </a:r>
            <a:endParaRPr lang="zh-SG" altLang="en-US" dirty="0"/>
          </a:p>
        </p:txBody>
      </p:sp>
    </p:spTree>
    <p:extLst>
      <p:ext uri="{BB962C8B-B14F-4D97-AF65-F5344CB8AC3E}">
        <p14:creationId xmlns:p14="http://schemas.microsoft.com/office/powerpoint/2010/main" val="265110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研究背景</a:t>
            </a:r>
            <a:endParaRPr lang="zh-SG" altLang="en-US" dirty="0"/>
          </a:p>
        </p:txBody>
      </p:sp>
      <p:sp>
        <p:nvSpPr>
          <p:cNvPr id="4" name="矩形 3"/>
          <p:cNvSpPr/>
          <p:nvPr/>
        </p:nvSpPr>
        <p:spPr>
          <a:xfrm>
            <a:off x="2724380" y="2967335"/>
            <a:ext cx="36952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spc="50" dirty="0" smtClean="0">
                <a:ln w="0"/>
                <a:solidFill>
                  <a:srgbClr val="00206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解决办法？</a:t>
            </a:r>
            <a:endParaRPr lang="zh-CN" altLang="en-US" sz="5400" b="1" spc="50" dirty="0">
              <a:ln w="0"/>
              <a:solidFill>
                <a:srgbClr val="00206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9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研究背景</a:t>
            </a:r>
            <a:endParaRPr lang="zh-SG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38" y="1405054"/>
            <a:ext cx="8359775" cy="4913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 bwMode="auto">
          <a:xfrm>
            <a:off x="5067300" y="1130300"/>
            <a:ext cx="3898900" cy="5295900"/>
          </a:xfrm>
          <a:prstGeom prst="rect">
            <a:avLst/>
          </a:prstGeom>
          <a:solidFill>
            <a:schemeClr val="bg1">
              <a:alpha val="84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96900" y="2540000"/>
            <a:ext cx="2832100" cy="2374900"/>
          </a:xfrm>
          <a:prstGeom prst="rect">
            <a:avLst/>
          </a:prstGeom>
          <a:solidFill>
            <a:schemeClr val="bg1">
              <a:alpha val="84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4449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研究背景</a:t>
            </a:r>
            <a:endParaRPr lang="zh-CN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822" y="1614489"/>
            <a:ext cx="8783953" cy="4543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938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研究背景</a:t>
            </a:r>
            <a:endParaRPr lang="zh-CN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822" y="1614489"/>
            <a:ext cx="8783953" cy="4543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组合 14"/>
          <p:cNvGrpSpPr/>
          <p:nvPr/>
        </p:nvGrpSpPr>
        <p:grpSpPr>
          <a:xfrm>
            <a:off x="3157538" y="2575560"/>
            <a:ext cx="5834062" cy="3581400"/>
            <a:chOff x="3157538" y="2575560"/>
            <a:chExt cx="5834062" cy="3581400"/>
          </a:xfrm>
        </p:grpSpPr>
        <p:cxnSp>
          <p:nvCxnSpPr>
            <p:cNvPr id="4" name="直接连接符 3"/>
            <p:cNvCxnSpPr/>
            <p:nvPr/>
          </p:nvCxnSpPr>
          <p:spPr bwMode="auto">
            <a:xfrm>
              <a:off x="3157538" y="4857750"/>
              <a:ext cx="2328862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6" name="直接连接符 5"/>
            <p:cNvCxnSpPr/>
            <p:nvPr/>
          </p:nvCxnSpPr>
          <p:spPr bwMode="auto">
            <a:xfrm flipV="1">
              <a:off x="5486400" y="2575560"/>
              <a:ext cx="0" cy="228219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8" name="直接连接符 7"/>
            <p:cNvCxnSpPr/>
            <p:nvPr/>
          </p:nvCxnSpPr>
          <p:spPr bwMode="auto">
            <a:xfrm>
              <a:off x="5486400" y="2575560"/>
              <a:ext cx="35052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直接连接符 9"/>
            <p:cNvCxnSpPr/>
            <p:nvPr/>
          </p:nvCxnSpPr>
          <p:spPr bwMode="auto">
            <a:xfrm>
              <a:off x="8991600" y="2575560"/>
              <a:ext cx="0" cy="358140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直接连接符 11"/>
            <p:cNvCxnSpPr/>
            <p:nvPr/>
          </p:nvCxnSpPr>
          <p:spPr bwMode="auto">
            <a:xfrm flipH="1">
              <a:off x="3157538" y="6156960"/>
              <a:ext cx="5834062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直接连接符 13"/>
            <p:cNvCxnSpPr/>
            <p:nvPr/>
          </p:nvCxnSpPr>
          <p:spPr bwMode="auto">
            <a:xfrm>
              <a:off x="3157538" y="4857750"/>
              <a:ext cx="0" cy="129921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76998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提纲</a:t>
            </a:r>
            <a:endParaRPr lang="zh-SG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5C5F1"/>
                </a:solidFill>
              </a:rPr>
              <a:t>背景介绍</a:t>
            </a:r>
            <a:endParaRPr lang="en-US" altLang="zh-CN" dirty="0" smtClean="0">
              <a:solidFill>
                <a:srgbClr val="C5C5F1"/>
              </a:solidFill>
            </a:endParaRPr>
          </a:p>
          <a:p>
            <a:r>
              <a:rPr lang="zh-CN" altLang="en-US" dirty="0" smtClean="0"/>
              <a:t>研究的难点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C5C5F1"/>
                </a:solidFill>
              </a:rPr>
              <a:t>研究方法和过程</a:t>
            </a:r>
            <a:endParaRPr lang="en-US" altLang="zh-CN" dirty="0" smtClean="0">
              <a:solidFill>
                <a:srgbClr val="C5C5F1"/>
              </a:solidFill>
            </a:endParaRPr>
          </a:p>
          <a:p>
            <a:r>
              <a:rPr lang="zh-CN" altLang="en-US" dirty="0" smtClean="0">
                <a:solidFill>
                  <a:srgbClr val="C5C5F1"/>
                </a:solidFill>
              </a:rPr>
              <a:t>结果评估</a:t>
            </a:r>
            <a:endParaRPr lang="en-US" altLang="zh-CN" dirty="0" smtClean="0">
              <a:solidFill>
                <a:srgbClr val="C5C5F1"/>
              </a:solidFill>
            </a:endParaRPr>
          </a:p>
          <a:p>
            <a:r>
              <a:rPr lang="zh-CN" altLang="en-US" dirty="0" smtClean="0">
                <a:solidFill>
                  <a:srgbClr val="C5C5F1"/>
                </a:solidFill>
              </a:rPr>
              <a:t>总结</a:t>
            </a:r>
            <a:endParaRPr lang="en-US" altLang="zh-CN" dirty="0" smtClean="0">
              <a:solidFill>
                <a:srgbClr val="C5C5F1"/>
              </a:solidFill>
            </a:endParaRPr>
          </a:p>
          <a:p>
            <a:r>
              <a:rPr lang="zh-CN" altLang="en-US" dirty="0" smtClean="0">
                <a:solidFill>
                  <a:srgbClr val="C5C5F1"/>
                </a:solidFill>
              </a:rPr>
              <a:t>知识可视化和标注平台演示</a:t>
            </a:r>
            <a:endParaRPr lang="zh-SG" altLang="en-US" dirty="0">
              <a:solidFill>
                <a:srgbClr val="C5C5F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171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1">
  <a:themeElements>
    <a:clrScheme name="Default Design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Default Design">
      <a:majorFont>
        <a:latin typeface="Times New Roman"/>
        <a:ea typeface="仿宋_GB2312"/>
        <a:cs typeface=""/>
      </a:majorFont>
      <a:minorFont>
        <a:latin typeface="Times New Roman"/>
        <a:ea typeface="仿宋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仿宋_GB2312" pitchFamily="49" charset="-122"/>
          </a:defRPr>
        </a:defPPr>
      </a:lstStyle>
    </a:spDef>
    <a:lnDef>
      <a:spPr bwMode="auto">
        <a:solidFill>
          <a:schemeClr val="accent1"/>
        </a:solidFill>
        <a:ln w="25400" cap="flat" cmpd="sng" algn="ctr">
          <a:solidFill>
            <a:srgbClr val="FF0000"/>
          </a:solidFill>
          <a:prstDash val="solid"/>
          <a:miter lim="800000"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Default Design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Chapter 1 v1</Template>
  <TotalTime>1207</TotalTime>
  <Words>611</Words>
  <Application>Microsoft Office PowerPoint</Application>
  <PresentationFormat>全屏显示(4:3)</PresentationFormat>
  <Paragraphs>120</Paragraphs>
  <Slides>26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主题1</vt:lpstr>
      <vt:lpstr>中文健康管理文本因果关系知识抽取探究</vt:lpstr>
      <vt:lpstr>提纲</vt:lpstr>
      <vt:lpstr>提纲</vt:lpstr>
      <vt:lpstr>研究背景</vt:lpstr>
      <vt:lpstr>研究背景</vt:lpstr>
      <vt:lpstr>研究背景</vt:lpstr>
      <vt:lpstr>研究背景</vt:lpstr>
      <vt:lpstr>研究背景</vt:lpstr>
      <vt:lpstr>提纲</vt:lpstr>
      <vt:lpstr>研究难点</vt:lpstr>
      <vt:lpstr>提纲</vt:lpstr>
      <vt:lpstr>研究方法和过程</vt:lpstr>
      <vt:lpstr>语料库构建</vt:lpstr>
      <vt:lpstr>词典构建</vt:lpstr>
      <vt:lpstr>知识抽取</vt:lpstr>
      <vt:lpstr>知识库构建</vt:lpstr>
      <vt:lpstr>知识标注和可视化平台搭建</vt:lpstr>
      <vt:lpstr>知识标注和可视化平台搭建</vt:lpstr>
      <vt:lpstr>知识标注和可视化平台搭建</vt:lpstr>
      <vt:lpstr>提纲</vt:lpstr>
      <vt:lpstr>结果评估</vt:lpstr>
      <vt:lpstr>结果评估</vt:lpstr>
      <vt:lpstr>提纲</vt:lpstr>
      <vt:lpstr>总结</vt:lpstr>
      <vt:lpstr>提纲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Jian Zhang</dc:creator>
  <cp:lastModifiedBy>helloWorld</cp:lastModifiedBy>
  <cp:revision>78</cp:revision>
  <dcterms:created xsi:type="dcterms:W3CDTF">2015-06-16T02:38:14Z</dcterms:created>
  <dcterms:modified xsi:type="dcterms:W3CDTF">2015-06-24T17:27:44Z</dcterms:modified>
</cp:coreProperties>
</file>