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66" r:id="rId9"/>
    <p:sldId id="267" r:id="rId10"/>
    <p:sldId id="29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301" r:id="rId25"/>
    <p:sldId id="282" r:id="rId26"/>
    <p:sldId id="283" r:id="rId27"/>
    <p:sldId id="284" r:id="rId28"/>
    <p:sldId id="285" r:id="rId29"/>
    <p:sldId id="286" r:id="rId30"/>
    <p:sldId id="287" r:id="rId31"/>
    <p:sldId id="302" r:id="rId32"/>
    <p:sldId id="289" r:id="rId33"/>
    <p:sldId id="295" r:id="rId34"/>
    <p:sldId id="296" r:id="rId35"/>
    <p:sldId id="297" r:id="rId36"/>
    <p:sldId id="291" r:id="rId37"/>
    <p:sldId id="294" r:id="rId38"/>
    <p:sldId id="290" r:id="rId39"/>
    <p:sldId id="292" r:id="rId40"/>
    <p:sldId id="299" r:id="rId41"/>
    <p:sldId id="300" r:id="rId42"/>
    <p:sldId id="29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85908" autoAdjust="0"/>
  </p:normalViewPr>
  <p:slideViewPr>
    <p:cSldViewPr>
      <p:cViewPr varScale="1">
        <p:scale>
          <a:sx n="92" d="100"/>
          <a:sy n="92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9409-B35E-4508-BFC6-F94ECC09DC89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D3FB-5A45-4E86-ADB5-ABCBE6766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focus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7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entity linking, we</a:t>
            </a:r>
            <a:r>
              <a:rPr lang="en-US" baseline="0" dirty="0" smtClean="0"/>
              <a:t> map reverb arguments to freebase entity,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freebase provides alias for entities, like new </a:t>
            </a:r>
            <a:r>
              <a:rPr lang="en-US" baseline="0" dirty="0" err="1" smtClean="0"/>
              <a:t>york</a:t>
            </a:r>
            <a:r>
              <a:rPr lang="en-US" baseline="0" dirty="0" smtClean="0"/>
              <a:t> city, it has alias big apple,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9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Thus, we perform a word level fuzzy match, particularly, we consider different words having different weights.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Intuitively, a word occurs many time tends to be less important so </a:t>
            </a:r>
            <a:r>
              <a:rPr lang="en-US" dirty="0" smtClean="0"/>
              <a:t>we adopt inverted document frequency</a:t>
            </a:r>
            <a:r>
              <a:rPr lang="en-US" baseline="0" dirty="0" smtClean="0"/>
              <a:t> to measure a word’s weight.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9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count the weighted overlap between an alias and an argument and choose the best entity with highest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Also, we will more likely to choose the entity pairs if they are connectable in freebase.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8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relation grouping, we first do syntactic</a:t>
            </a:r>
            <a:r>
              <a:rPr lang="en-US" baseline="0" dirty="0" smtClean="0"/>
              <a:t> grouping. at this step, we mainly resolve tense and lemmatization by using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tagging and lemmatize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52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lived in, .... </a:t>
            </a:r>
            <a:r>
              <a:rPr lang="en-US" altLang="zh-CN" baseline="0" dirty="0" smtClean="0"/>
              <a:t>are all clustered</a:t>
            </a:r>
            <a:r>
              <a:rPr lang="en-US" baseline="0" dirty="0" smtClean="0"/>
              <a:t> into a same group with a representative relation pattern “live in”.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9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</a:t>
            </a:r>
            <a:r>
              <a:rPr lang="en-US" baseline="0" dirty="0" smtClean="0"/>
              <a:t>further group relation patterns into semantically equivalent groups. </a:t>
            </a:r>
          </a:p>
          <a:p>
            <a:r>
              <a:rPr lang="en-US" baseline="0" dirty="0" smtClean="0"/>
              <a:t>we use freebase relations to represent reverb relation in a vector form since freebase relations are more formal with a limited amount.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5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As the title mentioned, the ultimate goal of this project is to help solve the question answering problem, which is a task for machines to answer human-posed questions in natural language.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0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live in as an</a:t>
            </a:r>
            <a:r>
              <a:rPr lang="en-US" baseline="0" dirty="0" smtClean="0"/>
              <a:t> example, after syntactic grouping, we get a support set for live in,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9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after entity</a:t>
            </a:r>
            <a:r>
              <a:rPr lang="en-US" baseline="0" dirty="0" smtClean="0"/>
              <a:t> linking, we can get a set of entity pairs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51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check</a:t>
            </a:r>
            <a:r>
              <a:rPr lang="en-US" baseline="0" dirty="0" smtClean="0"/>
              <a:t> if those entity pairs can be connected by freebase relations.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99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figure, </a:t>
            </a:r>
            <a:r>
              <a:rPr lang="en-US" baseline="0" dirty="0" err="1" smtClean="0"/>
              <a:t>pls</a:t>
            </a:r>
            <a:r>
              <a:rPr lang="en-US" baseline="0" dirty="0" smtClean="0"/>
              <a:t> focus on the blue arrows, we can see there are three entity pairs can be connected by a freebase relation number 2, thus, in the vector for live in, the second position’s value should be 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3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after normalization, we can construct a vector for relation pattern live in.</a:t>
            </a:r>
          </a:p>
          <a:p>
            <a:r>
              <a:rPr lang="en-US" baseline="0" dirty="0" smtClean="0"/>
              <a:t>then the similarity between two different relation patterns can be measured by a cosine calculation.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27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</a:t>
            </a:r>
            <a:r>
              <a:rPr lang="en-US" baseline="0" dirty="0" smtClean="0"/>
              <a:t> a deep learning tool word2vec is used. it can represent words as vectors. which is always used to find most similar words for a specific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0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</a:t>
            </a:r>
            <a:r>
              <a:rPr lang="en-US" baseline="0" dirty="0" smtClean="0"/>
              <a:t> the vector of a relation pattern, we simply average the vector of all content words in it. like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35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can get the similarity in a</a:t>
            </a:r>
            <a:r>
              <a:rPr lang="en-US" baseline="0" dirty="0" smtClean="0"/>
              <a:t> similar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4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</a:t>
            </a:r>
            <a:r>
              <a:rPr lang="en-US" baseline="0" dirty="0" smtClean="0"/>
              <a:t> we combine two similarity and the parameters will be determined in experiments.</a:t>
            </a:r>
          </a:p>
          <a:p>
            <a:r>
              <a:rPr lang="en-US" baseline="0" dirty="0" smtClean="0"/>
              <a:t>if the similarity is greater than a threshold theta, than these two relation patterns will be grouped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0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step</a:t>
            </a:r>
            <a:r>
              <a:rPr lang="en-US" baseline="0" dirty="0" smtClean="0"/>
              <a:t> of predicate extraction, we mainly use a rule based method by analyzing the lexical information of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2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analysis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always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qa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case.</a:t>
            </a:r>
            <a:endParaRPr lang="zh-CN" altLang="en-US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75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performing </a:t>
            </a:r>
            <a:r>
              <a:rPr lang="en-US" dirty="0" err="1" smtClean="0"/>
              <a:t>pos</a:t>
            </a:r>
            <a:r>
              <a:rPr lang="en-US" dirty="0" smtClean="0"/>
              <a:t>-tagging,</a:t>
            </a:r>
            <a:r>
              <a:rPr lang="en-US" baseline="0" dirty="0" smtClean="0"/>
              <a:t> lemmatization and NER, the question can be analyzed as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53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we design a rule to extract the predicate live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I will show you the result of whole project. for a coming question. where does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2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extract</a:t>
            </a:r>
            <a:r>
              <a:rPr lang="en-US" baseline="0" dirty="0" smtClean="0"/>
              <a:t> the predicate live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75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it’s paraphrases</a:t>
            </a:r>
            <a:r>
              <a:rPr lang="en-US" baseline="0" dirty="0" smtClean="0"/>
              <a:t> in the relation </a:t>
            </a:r>
            <a:r>
              <a:rPr lang="en-US" baseline="0" dirty="0" err="1" smtClean="0"/>
              <a:t>synsets</a:t>
            </a:r>
            <a:r>
              <a:rPr lang="en-US" baseline="0" dirty="0" smtClean="0"/>
              <a:t> we constructed.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90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get reverb</a:t>
            </a:r>
            <a:r>
              <a:rPr lang="en-US" baseline="0" dirty="0" smtClean="0"/>
              <a:t> triples which contains the same predicate as the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another example, invade, attack, 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01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</a:t>
            </a:r>
            <a:r>
              <a:rPr lang="en-US" baseline="0" dirty="0" smtClean="0"/>
              <a:t> result can be further used in QA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24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</a:t>
            </a:r>
            <a:r>
              <a:rPr lang="en-US" baseline="0" dirty="0" smtClean="0"/>
              <a:t> there is no golden sets, we mainly use human annotation to evaluate the result for entity linking relation grouping and predicate extraction, the precisions are 60%, 74% and 84%respectively.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56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overall, this project</a:t>
            </a:r>
            <a:r>
              <a:rPr lang="en-US" baseline="0" dirty="0" smtClean="0"/>
              <a:t> provides a possible solution to further improve QA system via paraphrasing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0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component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91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construct</a:t>
            </a:r>
            <a:r>
              <a:rPr lang="en-US" baseline="0" dirty="0" smtClean="0"/>
              <a:t> the reverb relation synonymous sets, and it can be useful in other data mining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24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lastly, part of</a:t>
            </a:r>
            <a:r>
              <a:rPr lang="en-US" baseline="0" dirty="0" smtClean="0"/>
              <a:t> work contributes to a paper inferring binary schema for open information extraction submitted to EMNLP 2015 which is still under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4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retrieve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triples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lives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further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case,</a:t>
            </a:r>
            <a:endParaRPr lang="zh-CN" altLang="en-US" baseline="0" dirty="0" smtClean="0"/>
          </a:p>
          <a:p>
            <a:r>
              <a:rPr lang="en-US" altLang="zh-CN" baseline="0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 triples maybe not enough if we only search for live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need to paraphrase the predicates.</a:t>
            </a:r>
            <a:r>
              <a:rPr lang="en-US" baseline="0" dirty="0" smtClean="0"/>
              <a:t> for example, express live in as live at, reside in and be native at and so on.</a:t>
            </a:r>
          </a:p>
          <a:p>
            <a:r>
              <a:rPr lang="en-US" baseline="0" dirty="0" smtClean="0"/>
              <a:t>then more triples can be retrieved.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2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reverb,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contains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millions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triples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web,</a:t>
            </a:r>
            <a:endParaRPr lang="zh-CN" altLang="en-US" baseline="0" dirty="0" smtClean="0"/>
          </a:p>
          <a:p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triplet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5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freebase.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contains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millions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entities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billions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facts.</a:t>
            </a:r>
            <a:endParaRPr lang="zh-CN" altLang="en-US" baseline="0" dirty="0" smtClean="0"/>
          </a:p>
          <a:p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indicates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ben....is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citizen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7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synonymous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entity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hand,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synsets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constructed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reverb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triples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0D3FB-5A45-4E86-ADB5-ABCBE67662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9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5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2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8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0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Paraphrasing of Predicates for Question Analysis in QA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Xusheng Luo</a:t>
            </a:r>
          </a:p>
          <a:p>
            <a:r>
              <a:rPr lang="en-US" altLang="zh-CN" b="1" dirty="0" smtClean="0"/>
              <a:t>Adviser: </a:t>
            </a:r>
            <a:r>
              <a:rPr lang="en-US" altLang="zh-CN" dirty="0" smtClean="0"/>
              <a:t>Kenny Q. Zhu</a:t>
            </a:r>
          </a:p>
          <a:p>
            <a:r>
              <a:rPr lang="en-US" altLang="zh-CN" dirty="0" smtClean="0"/>
              <a:t>2015.6.25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0872" y="1143000"/>
            <a:ext cx="8229600" cy="50657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Project overview: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圆柱形 16"/>
          <p:cNvSpPr/>
          <p:nvPr/>
        </p:nvSpPr>
        <p:spPr>
          <a:xfrm>
            <a:off x="1054736" y="5108251"/>
            <a:ext cx="1074019" cy="913037"/>
          </a:xfrm>
          <a:prstGeom prst="can">
            <a:avLst>
              <a:gd name="adj" fmla="val 36842"/>
            </a:avLst>
          </a:prstGeom>
          <a:solidFill>
            <a:srgbClr val="C0504D">
              <a:lumMod val="40000"/>
              <a:lumOff val="60000"/>
            </a:srgbClr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WebQ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8" name="圆柱形 17"/>
          <p:cNvSpPr/>
          <p:nvPr/>
        </p:nvSpPr>
        <p:spPr>
          <a:xfrm>
            <a:off x="1081968" y="2204864"/>
            <a:ext cx="1021766" cy="936104"/>
          </a:xfrm>
          <a:prstGeom prst="can">
            <a:avLst>
              <a:gd name="adj" fmla="val 36842"/>
            </a:avLst>
          </a:prstGeom>
          <a:solidFill>
            <a:srgbClr val="9BBB59">
              <a:lumMod val="40000"/>
              <a:lumOff val="6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ReVerb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9" name="直接箭头连接符 19"/>
          <p:cNvCxnSpPr>
            <a:stCxn id="7" idx="4"/>
            <a:endCxn id="10" idx="1"/>
          </p:cNvCxnSpPr>
          <p:nvPr/>
        </p:nvCxnSpPr>
        <p:spPr>
          <a:xfrm>
            <a:off x="2128755" y="5564770"/>
            <a:ext cx="1792090" cy="14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矩形 20"/>
          <p:cNvSpPr/>
          <p:nvPr/>
        </p:nvSpPr>
        <p:spPr>
          <a:xfrm>
            <a:off x="3920845" y="5322389"/>
            <a:ext cx="1025524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Predicate Extraction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3159" y="5223814"/>
            <a:ext cx="1043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Questions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831" y="5200321"/>
            <a:ext cx="107273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Predicates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15" name="直接箭头连接符 27"/>
          <p:cNvCxnSpPr>
            <a:stCxn id="8" idx="4"/>
            <a:endCxn id="18" idx="1"/>
          </p:cNvCxnSpPr>
          <p:nvPr/>
        </p:nvCxnSpPr>
        <p:spPr>
          <a:xfrm>
            <a:off x="2103734" y="2672916"/>
            <a:ext cx="1363346" cy="5485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矩形 30"/>
          <p:cNvSpPr/>
          <p:nvPr/>
        </p:nvSpPr>
        <p:spPr>
          <a:xfrm>
            <a:off x="3467080" y="2421226"/>
            <a:ext cx="919548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Entity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Linking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19" name="直接箭头连接符 31"/>
          <p:cNvCxnSpPr>
            <a:stCxn id="18" idx="3"/>
            <a:endCxn id="20" idx="1"/>
          </p:cNvCxnSpPr>
          <p:nvPr/>
        </p:nvCxnSpPr>
        <p:spPr>
          <a:xfrm>
            <a:off x="4386628" y="2678401"/>
            <a:ext cx="1629840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" name="矩形 32"/>
          <p:cNvSpPr/>
          <p:nvPr/>
        </p:nvSpPr>
        <p:spPr>
          <a:xfrm>
            <a:off x="6016468" y="2421226"/>
            <a:ext cx="1238105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Relation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Grouping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2650" y="2290333"/>
            <a:ext cx="75373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Triples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4682" y="2134287"/>
            <a:ext cx="75373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Linked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Triples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4" name="圆角矩形 58"/>
          <p:cNvSpPr/>
          <p:nvPr/>
        </p:nvSpPr>
        <p:spPr>
          <a:xfrm>
            <a:off x="4644683" y="1249419"/>
            <a:ext cx="1254124" cy="457199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F0302020204030204"/>
                <a:ea typeface="宋体" charset="0"/>
                <a:cs typeface="Consolas" pitchFamily="49" charset="0"/>
              </a:rPr>
              <a:t>Freebase</a:t>
            </a:r>
            <a:endParaRPr kumimoji="0" lang="zh-CN" altLang="en-US" sz="11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F0302020204030204"/>
              <a:ea typeface="宋体" charset="0"/>
              <a:cs typeface="Consolas" pitchFamily="49" charset="0"/>
            </a:endParaRPr>
          </a:p>
        </p:txBody>
      </p:sp>
      <p:cxnSp>
        <p:nvCxnSpPr>
          <p:cNvPr id="25" name="肘形连接符 63"/>
          <p:cNvCxnSpPr>
            <a:stCxn id="24" idx="1"/>
            <a:endCxn id="18" idx="0"/>
          </p:cNvCxnSpPr>
          <p:nvPr/>
        </p:nvCxnSpPr>
        <p:spPr>
          <a:xfrm rot="10800000" flipV="1">
            <a:off x="3926855" y="1478018"/>
            <a:ext cx="717829" cy="94320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肘形连接符 65"/>
          <p:cNvCxnSpPr>
            <a:stCxn id="24" idx="3"/>
            <a:endCxn id="20" idx="0"/>
          </p:cNvCxnSpPr>
          <p:nvPr/>
        </p:nvCxnSpPr>
        <p:spPr>
          <a:xfrm>
            <a:off x="5898807" y="1478019"/>
            <a:ext cx="736714" cy="94320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39012" y="3066528"/>
            <a:ext cx="166263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Relation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Synonymous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Calibri" panose="020F0502020204030204"/>
                <a:ea typeface="宋体" charset="0"/>
                <a:cs typeface=""/>
              </a:rPr>
              <a:t>(Synsets)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5085" y="4670900"/>
            <a:ext cx="99097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Matching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1" name="Cube 58"/>
          <p:cNvSpPr/>
          <p:nvPr/>
        </p:nvSpPr>
        <p:spPr bwMode="auto">
          <a:xfrm>
            <a:off x="2424463" y="3731691"/>
            <a:ext cx="3249086" cy="49367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0" dirty="0" smtClean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{ &lt;Question 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, ReVerb 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triples&gt; } </a:t>
            </a:r>
          </a:p>
        </p:txBody>
      </p:sp>
      <p:cxnSp>
        <p:nvCxnSpPr>
          <p:cNvPr id="32" name="Elbow Connector 117"/>
          <p:cNvCxnSpPr>
            <a:endCxn id="31" idx="5"/>
          </p:cNvCxnSpPr>
          <p:nvPr/>
        </p:nvCxnSpPr>
        <p:spPr bwMode="auto">
          <a:xfrm rot="5400000">
            <a:off x="5663913" y="2945212"/>
            <a:ext cx="981244" cy="961971"/>
          </a:xfrm>
          <a:prstGeom prst="bentConnector2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Elbow Connector 156"/>
          <p:cNvCxnSpPr/>
          <p:nvPr/>
        </p:nvCxnSpPr>
        <p:spPr bwMode="auto">
          <a:xfrm rot="10800000" flipV="1">
            <a:off x="4964928" y="3916818"/>
            <a:ext cx="1689152" cy="1662746"/>
          </a:xfrm>
          <a:prstGeom prst="bentConnector3">
            <a:avLst>
              <a:gd name="adj1" fmla="val 788"/>
            </a:avLst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42798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3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arguments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entities</a:t>
            </a:r>
          </a:p>
          <a:p>
            <a:pPr lvl="1"/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New York  New York City(m.02_286) </a:t>
            </a:r>
          </a:p>
          <a:p>
            <a:pPr lvl="1"/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US  United States of America(</a:t>
            </a:r>
            <a:r>
              <a:rPr lang="en-US" altLang="zh-CN" i="1" dirty="0"/>
              <a:t>m.09c7w0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)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arguments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entities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New York 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New York City(m.02_286) </a:t>
            </a:r>
          </a:p>
          <a:p>
            <a:pPr lvl="1"/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US  United States of America(</a:t>
            </a:r>
            <a:r>
              <a:rPr lang="en-US" altLang="zh-CN" i="1" dirty="0" smtClean="0"/>
              <a:t>m.09c7w0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provides alias for entities</a:t>
            </a:r>
          </a:p>
          <a:p>
            <a:pPr lvl="1"/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New York City(m.02_286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“New York City”</a:t>
            </a:r>
            <a:b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“Big Apple” “NYC” “Empire City” …</a:t>
            </a:r>
          </a:p>
          <a:p>
            <a:endParaRPr lang="en-US" altLang="zh-C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arguments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entities</a:t>
            </a:r>
          </a:p>
          <a:p>
            <a:pPr lvl="1"/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New York  New York City(m.02_286) </a:t>
            </a:r>
          </a:p>
          <a:p>
            <a:pPr lvl="1"/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US  United States of America(</a:t>
            </a:r>
            <a:r>
              <a:rPr lang="en-US" altLang="zh-CN" i="1" dirty="0"/>
              <a:t>m.09c7w0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)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provides alias for entities</a:t>
            </a:r>
          </a:p>
          <a:p>
            <a:pPr lvl="1"/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New York City(m.02_286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“New York City”</a:t>
            </a:r>
            <a:b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“Big Apple” “NYC” “Empire City” …</a:t>
            </a:r>
          </a:p>
          <a:p>
            <a:pPr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Word level fuzzy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match</a:t>
            </a:r>
          </a:p>
          <a:p>
            <a:pPr lvl="1"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ifferent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words have different weights.</a:t>
            </a:r>
          </a:p>
          <a:p>
            <a:endParaRPr lang="en-US" altLang="zh-C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1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W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ord’s weight: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Inverted doc frequency</a:t>
                </a:r>
              </a:p>
              <a:p>
                <a:pPr lvl="1"/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O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ccurs more time tends to be less important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𝑙𝑜𝑔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:endParaRPr lang="en-US" altLang="zh-CN" b="1" i="1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  <a:blipFill rotWithShape="1">
                <a:blip r:embed="rId3"/>
                <a:stretch>
                  <a:fillRect l="-1630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9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W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ord’s weight: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Inverted doc frequency</a:t>
                </a:r>
              </a:p>
              <a:p>
                <a:pPr lvl="1"/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O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ccurs more time tends to be less important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𝑙𝑜𝑔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W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eighted overlap between alias &amp; argument</a:t>
                </a:r>
                <a:endParaRPr lang="en-US" altLang="zh-CN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r>
                  <a:rPr lang="en-US" altLang="zh-CN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“New York”  v.s. “New York City”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𝑠𝑐𝑜𝑟𝑒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𝑛𝑒𝑤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𝑦𝑜𝑟𝑘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/(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𝑛𝑒𝑤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𝑦𝑜𝑟𝑘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𝑖𝑎𝑑𝑓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𝑐𝑖𝑡𝑦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:endParaRPr lang="en-US" altLang="zh-CN" b="1" i="1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  <a:blipFill rotWithShape="1">
                <a:blip r:embed="rId3"/>
                <a:stretch>
                  <a:fillRect l="-1630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W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ord’s weight: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Inverted doc frequency</a:t>
                </a:r>
              </a:p>
              <a:p>
                <a:pPr lvl="1"/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O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ccurs more time tends to be less important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𝑙𝑜𝑔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𝑎𝑙𝑖𝑎𝑠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W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eighted overlap between alias &amp; argument</a:t>
                </a:r>
                <a:endParaRPr lang="en-US" altLang="zh-CN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r>
                  <a:rPr lang="en-US" altLang="zh-CN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“New York”  v.s. “New York City”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𝑠𝑐𝑜𝑟𝑒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𝑛𝑒𝑤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libri" charset="0"/>
                                <a:cs typeface="Calibri" charset="0"/>
                              </a:rPr>
                              <m:t>𝑦𝑜𝑟𝑘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altLang="zh-CN" sz="2400" b="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/(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𝑛𝑒𝑤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𝑦𝑜𝑟𝑘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𝑖𝑎𝑑𝑓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</a:rPr>
                          <m:t>𝑐𝑖𝑡𝑦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Choose entity pairs connectable in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Freebase</a:t>
                </a:r>
                <a:endParaRPr lang="en-US" altLang="zh-CN" b="1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:endParaRPr lang="en-US" altLang="zh-CN" b="1" i="1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  <a:blipFill rotWithShape="1">
                <a:blip r:embed="rId3"/>
                <a:stretch>
                  <a:fillRect l="-1630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Syntactic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Grouping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Resolve tense &amp; lemmatization</a:t>
            </a:r>
          </a:p>
          <a:p>
            <a:pPr lvl="1"/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POS-tagging &amp; lemmatization tools</a:t>
            </a:r>
          </a:p>
          <a:p>
            <a:pPr lvl="1"/>
            <a:endParaRPr lang="en-US" altLang="zh-CN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Syntactic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Grouping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Resolve tense &amp; lemmatization</a:t>
            </a:r>
          </a:p>
          <a:p>
            <a:pPr lvl="1"/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POS-tagging &amp; lemmatization tools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Example:</a:t>
            </a:r>
          </a:p>
          <a:p>
            <a:pPr marL="628650" lvl="1" indent="0">
              <a:buNone/>
            </a:pPr>
            <a:r>
              <a:rPr lang="en-US" altLang="zh-CN" sz="2400" i="1" dirty="0" smtClean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“lives in” 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 marL="62865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	“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recently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lived in”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	    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  	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 pitchFamily="2" charset="2"/>
              </a:rPr>
              <a:t>“live in”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	“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had finally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lived in”</a:t>
            </a:r>
          </a:p>
          <a:p>
            <a:pPr marL="62865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	“…”</a:t>
            </a:r>
          </a:p>
          <a:p>
            <a:pPr lvl="1"/>
            <a:endParaRPr lang="en-US" altLang="zh-CN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541" y="4437112"/>
            <a:ext cx="2952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elation pattern </a:t>
            </a:r>
          </a:p>
          <a:p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a representative of each group)</a:t>
            </a:r>
          </a:p>
        </p:txBody>
      </p:sp>
    </p:spTree>
    <p:extLst>
      <p:ext uri="{BB962C8B-B14F-4D97-AF65-F5344CB8AC3E}">
        <p14:creationId xmlns:p14="http://schemas.microsoft.com/office/powerpoint/2010/main" val="1033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Use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relations to represent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 in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vector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form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145435"/>
          </a:xfrm>
        </p:spPr>
        <p:txBody>
          <a:bodyPr/>
          <a:lstStyle/>
          <a:p>
            <a:r>
              <a:rPr lang="en-US" altLang="zh-CN" dirty="0" smtClean="0"/>
              <a:t>Question and Answering </a:t>
            </a:r>
          </a:p>
          <a:p>
            <a:pPr lvl="1"/>
            <a:r>
              <a:rPr lang="en-US" altLang="zh-CN" b="1" i="1" dirty="0" smtClean="0"/>
              <a:t>Q:</a:t>
            </a:r>
            <a:r>
              <a:rPr lang="en-US" altLang="zh-CN" i="1" dirty="0" smtClean="0"/>
              <a:t> Where does Obama live? </a:t>
            </a:r>
            <a:endParaRPr lang="zh-CN" altLang="en-US" i="1" dirty="0" smtClean="0"/>
          </a:p>
          <a:p>
            <a:pPr lvl="1"/>
            <a:r>
              <a:rPr lang="en-US" altLang="zh-CN" b="1" i="1" dirty="0" smtClean="0"/>
              <a:t>A:</a:t>
            </a:r>
            <a:r>
              <a:rPr lang="en-US" altLang="zh-CN" i="1" dirty="0" smtClean="0"/>
              <a:t> Washington DC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1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Use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relations to represent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 in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vector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form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Relation pattern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	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{ &lt;arg,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, arg&gt; }</a:t>
            </a:r>
          </a:p>
          <a:p>
            <a:pPr marL="45720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	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Use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relations to represent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 in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vector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form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Relation pattern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	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{ &lt;arg,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, arg&gt; }</a:t>
            </a:r>
          </a:p>
          <a:p>
            <a:pPr marL="45720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		          </a:t>
            </a:r>
            <a:r>
              <a:rPr lang="en-US" altLang="zh-CN" sz="2400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entity linking</a:t>
            </a:r>
            <a:endParaRPr lang="en-US" altLang="zh-CN" sz="2400" b="1" i="1" dirty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45720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	{ &lt;ent,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, ent&gt; }</a:t>
            </a:r>
          </a:p>
          <a:p>
            <a:pPr lvl="1"/>
            <a:endParaRPr lang="en-US" altLang="zh-CN" sz="18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3770070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Use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Freebase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relations to represent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ReVerb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relation in a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vector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form</a:t>
            </a:r>
          </a:p>
          <a:p>
            <a:pPr lvl="1"/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Relation pattern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	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{ &lt;arg,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, arg&gt; }</a:t>
            </a:r>
          </a:p>
          <a:p>
            <a:pPr marL="45720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		          </a:t>
            </a:r>
            <a:r>
              <a:rPr lang="en-US" altLang="zh-CN" sz="2400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entity linking</a:t>
            </a:r>
            <a:endParaRPr lang="en-US" altLang="zh-CN" sz="2400" b="1" i="1" dirty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457200" lvl="1" indent="0">
              <a:buNone/>
            </a:pP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		{ &lt;ent,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live in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, ent&gt; }</a:t>
            </a:r>
          </a:p>
          <a:p>
            <a:pPr lvl="1"/>
            <a:endParaRPr lang="en-US" altLang="zh-CN" sz="18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altLang="zh-CN" b="1" i="1" dirty="0" smtClean="0"/>
              <a:t>		</a:t>
            </a:r>
            <a:r>
              <a:rPr lang="en-US" altLang="zh-CN" sz="2800" b="1" i="1" dirty="0" smtClean="0"/>
              <a:t>          </a:t>
            </a:r>
            <a:r>
              <a:rPr lang="en-US" altLang="zh-CN" sz="2800" i="1" dirty="0" smtClean="0"/>
              <a:t>if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connectable in </a:t>
            </a:r>
            <a:r>
              <a:rPr lang="en-US" altLang="zh-CN" sz="2800" b="1" i="1" dirty="0" smtClean="0"/>
              <a:t>Freebase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3770070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87824" y="4653136"/>
            <a:ext cx="936104" cy="5760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00362" y="4653136"/>
            <a:ext cx="543801" cy="57338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025" y="939787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Example of </a:t>
            </a:r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Grouping: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174" y="1682947"/>
            <a:ext cx="21044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charset="0"/>
                <a:ea typeface="Calibri" charset="0"/>
                <a:cs typeface="Calibri" charset="0"/>
              </a:rPr>
              <a:t>l</a:t>
            </a:r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ive in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ent_A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ent_B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ent_C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ent_i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ent_j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1680024"/>
            <a:ext cx="23932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Freebase</a:t>
            </a:r>
            <a:endParaRPr lang="en-US" sz="2400" b="1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1,2 hop-relations: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rel_1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err="1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endParaRPr lang="en-US" sz="2400" b="1" i="1" dirty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err="1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endParaRPr lang="en-US" sz="2400" b="1" i="1" dirty="0" smtClean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  <a:r>
              <a:rPr lang="en-US" sz="2400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351" y="1681498"/>
            <a:ext cx="2259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1: 0,</a:t>
            </a:r>
          </a:p>
          <a:p>
            <a:r>
              <a:rPr lang="en-US" sz="2400" b="1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4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3,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400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1,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2,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</p:txBody>
      </p:sp>
      <p:cxnSp>
        <p:nvCxnSpPr>
          <p:cNvPr id="14" name="Straight Arrow Connector 8"/>
          <p:cNvCxnSpPr/>
          <p:nvPr/>
        </p:nvCxnSpPr>
        <p:spPr bwMode="auto">
          <a:xfrm>
            <a:off x="2739661" y="2636912"/>
            <a:ext cx="1184267" cy="35640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9"/>
          <p:cNvCxnSpPr/>
          <p:nvPr/>
        </p:nvCxnSpPr>
        <p:spPr bwMode="auto">
          <a:xfrm flipV="1">
            <a:off x="2739661" y="3021707"/>
            <a:ext cx="1184267" cy="499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1"/>
          <p:cNvCxnSpPr/>
          <p:nvPr/>
        </p:nvCxnSpPr>
        <p:spPr bwMode="auto">
          <a:xfrm>
            <a:off x="2739661" y="3042511"/>
            <a:ext cx="1184267" cy="110062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3"/>
          <p:cNvCxnSpPr/>
          <p:nvPr/>
        </p:nvCxnSpPr>
        <p:spPr bwMode="auto">
          <a:xfrm>
            <a:off x="2423348" y="4159771"/>
            <a:ext cx="1500580" cy="6909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8"/>
          <p:cNvCxnSpPr/>
          <p:nvPr/>
        </p:nvCxnSpPr>
        <p:spPr bwMode="auto">
          <a:xfrm>
            <a:off x="2423348" y="4560806"/>
            <a:ext cx="1500580" cy="28989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21"/>
          <p:cNvCxnSpPr/>
          <p:nvPr/>
        </p:nvCxnSpPr>
        <p:spPr bwMode="auto">
          <a:xfrm flipV="1">
            <a:off x="4850248" y="4560807"/>
            <a:ext cx="1954000" cy="289889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23"/>
          <p:cNvCxnSpPr/>
          <p:nvPr/>
        </p:nvCxnSpPr>
        <p:spPr bwMode="auto">
          <a:xfrm flipV="1">
            <a:off x="4850248" y="3757516"/>
            <a:ext cx="1954000" cy="385622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4793173" y="2993319"/>
            <a:ext cx="2011075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7"/>
          <p:cNvCxnSpPr/>
          <p:nvPr/>
        </p:nvCxnSpPr>
        <p:spPr bwMode="auto">
          <a:xfrm flipV="1">
            <a:off x="2423348" y="3042511"/>
            <a:ext cx="1500580" cy="1100628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156176" y="1682947"/>
            <a:ext cx="229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Calibri" charset="0"/>
                <a:ea typeface="Calibri" charset="0"/>
                <a:cs typeface="Calibri" charset="0"/>
              </a:rPr>
              <a:t>vector for </a:t>
            </a:r>
            <a:r>
              <a:rPr lang="en-US" altLang="zh-CN" sz="2400" b="1" i="1" dirty="0">
                <a:latin typeface="Calibri" charset="0"/>
                <a:ea typeface="Calibri" charset="0"/>
                <a:cs typeface="Calibri" charset="0"/>
              </a:rPr>
              <a:t>live in</a:t>
            </a:r>
            <a:r>
              <a:rPr lang="en-US" altLang="zh-CN" sz="2400" b="1" i="1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altLang="zh-CN" sz="2400" b="1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025" y="939787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Example of </a:t>
            </a:r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Grouping: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174" y="1682947"/>
            <a:ext cx="21044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charset="0"/>
                <a:ea typeface="Calibri" charset="0"/>
                <a:cs typeface="Calibri" charset="0"/>
              </a:rPr>
              <a:t>l</a:t>
            </a:r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ive in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ent_A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ent_B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ent_C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ent_i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ent_j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1680024"/>
            <a:ext cx="23932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Freebase</a:t>
            </a:r>
            <a:endParaRPr lang="en-US" sz="2400" b="1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1,2 hop-relations: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rel_1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err="1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endParaRPr lang="en-US" sz="2400" b="1" i="1" dirty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rel_</a:t>
            </a:r>
            <a:r>
              <a:rPr lang="en-US" sz="2400" b="1" i="1" dirty="0" err="1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endParaRPr lang="en-US" sz="2400" b="1" i="1" dirty="0" smtClean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  <a:r>
              <a:rPr lang="en-US" sz="2400" i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351" y="1681498"/>
            <a:ext cx="2259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&lt;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0,</a:t>
            </a:r>
          </a:p>
          <a:p>
            <a:r>
              <a:rPr lang="en-US" sz="24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0.80,</a:t>
            </a: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0.27,</a:t>
            </a:r>
            <a:endParaRPr lang="en-US" sz="2400" i="1" dirty="0" smtClean="0">
              <a:solidFill>
                <a:schemeClr val="accent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0.53,</a:t>
            </a: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r>
              <a:rPr lang="en-US" sz="2400" b="1" i="1" dirty="0" smtClean="0">
                <a:latin typeface="Calibri" charset="0"/>
                <a:ea typeface="Calibri" charset="0"/>
                <a:cs typeface="Calibri" charset="0"/>
              </a:rPr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/>
              <p:nvPr/>
            </p:nvSpPr>
            <p:spPr>
              <a:xfrm>
                <a:off x="632082" y="5467150"/>
                <a:ext cx="60447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𝑠𝑖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,</m:t>
                          </m:r>
                          <m:r>
                            <a:rPr lang="en-US" sz="2800" b="0" i="1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charset="0"/>
                                  <a:ea typeface="Calibri" charset="0"/>
                                  <a:cs typeface="Calibri" charset="0"/>
                                  <a:sym typeface="Wingding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=</m:t>
                      </m:r>
                      <m:r>
                        <a:rPr lang="en-US" sz="2800" b="0" i="1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𝑐𝑜𝑠𝑖𝑛𝑒</m:t>
                      </m:r>
                      <m:r>
                        <a:rPr lang="en-US" sz="2800" b="0" i="1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𝑣𝑒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, </m:t>
                      </m:r>
                      <m:r>
                        <a:rPr lang="en-US" sz="2800" b="0" i="1" smtClean="0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𝑣𝑒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libri" charset="0"/>
                              <a:cs typeface="Calibri" charset="0"/>
                              <a:sym typeface="Wingdings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charset="0"/>
                          <a:ea typeface="Calibri" charset="0"/>
                          <a:cs typeface="Calibri" charset="0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</p:txBody>
          </p:sp>
        </mc:Choice>
        <mc:Fallback xmlns="">
          <p:sp>
            <p:nvSpPr>
              <p:cNvPr id="1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82" y="5467150"/>
                <a:ext cx="60447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8"/>
          <p:cNvCxnSpPr/>
          <p:nvPr/>
        </p:nvCxnSpPr>
        <p:spPr bwMode="auto">
          <a:xfrm>
            <a:off x="2739661" y="2636912"/>
            <a:ext cx="1184267" cy="35640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9"/>
          <p:cNvCxnSpPr/>
          <p:nvPr/>
        </p:nvCxnSpPr>
        <p:spPr bwMode="auto">
          <a:xfrm flipV="1">
            <a:off x="2739661" y="3021707"/>
            <a:ext cx="1184267" cy="499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1"/>
          <p:cNvCxnSpPr/>
          <p:nvPr/>
        </p:nvCxnSpPr>
        <p:spPr bwMode="auto">
          <a:xfrm>
            <a:off x="2739661" y="3042511"/>
            <a:ext cx="1184267" cy="110062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3"/>
          <p:cNvCxnSpPr/>
          <p:nvPr/>
        </p:nvCxnSpPr>
        <p:spPr bwMode="auto">
          <a:xfrm>
            <a:off x="2423348" y="4159771"/>
            <a:ext cx="1500580" cy="6909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8"/>
          <p:cNvCxnSpPr/>
          <p:nvPr/>
        </p:nvCxnSpPr>
        <p:spPr bwMode="auto">
          <a:xfrm>
            <a:off x="2423348" y="4560806"/>
            <a:ext cx="1500580" cy="28989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21"/>
          <p:cNvCxnSpPr/>
          <p:nvPr/>
        </p:nvCxnSpPr>
        <p:spPr bwMode="auto">
          <a:xfrm flipV="1">
            <a:off x="4850248" y="4560807"/>
            <a:ext cx="1954000" cy="289889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23"/>
          <p:cNvCxnSpPr/>
          <p:nvPr/>
        </p:nvCxnSpPr>
        <p:spPr bwMode="auto">
          <a:xfrm flipV="1">
            <a:off x="4850248" y="3757516"/>
            <a:ext cx="1954000" cy="385622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4793173" y="2993319"/>
            <a:ext cx="2011075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7"/>
          <p:cNvCxnSpPr/>
          <p:nvPr/>
        </p:nvCxnSpPr>
        <p:spPr bwMode="auto">
          <a:xfrm flipV="1">
            <a:off x="2423348" y="3042511"/>
            <a:ext cx="1500580" cy="1100628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156176" y="1682947"/>
            <a:ext cx="229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Calibri" charset="0"/>
                <a:ea typeface="Calibri" charset="0"/>
                <a:cs typeface="Calibri" charset="0"/>
              </a:rPr>
              <a:t>vector for </a:t>
            </a:r>
            <a:r>
              <a:rPr lang="en-US" altLang="zh-CN" sz="2400" b="1" i="1" dirty="0">
                <a:latin typeface="Calibri" charset="0"/>
                <a:ea typeface="Calibri" charset="0"/>
                <a:cs typeface="Calibri" charset="0"/>
              </a:rPr>
              <a:t>live in</a:t>
            </a:r>
            <a:r>
              <a:rPr lang="en-US" altLang="zh-CN" sz="2400" b="1" i="1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altLang="zh-CN" sz="2400" b="1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Word2vec :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represent words as vectors</a:t>
            </a:r>
          </a:p>
          <a:p>
            <a:pPr lvl="1"/>
            <a:endParaRPr lang="en-US" altLang="zh-CN" sz="1800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4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Semantic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Grouping</a:t>
            </a:r>
          </a:p>
          <a:p>
            <a:pPr lvl="1"/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Word2vec : 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represent words as vectors</a:t>
            </a:r>
          </a:p>
          <a:p>
            <a:pPr lvl="1"/>
            <a:endParaRPr lang="en-US" altLang="zh-CN" sz="1800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r>
              <a:rPr lang="en-US" altLang="zh-CN" b="1" i="1" dirty="0">
                <a:latin typeface="Calibri" charset="0"/>
                <a:ea typeface="Calibri" charset="0"/>
                <a:cs typeface="Calibri" charset="0"/>
                <a:sym typeface="Wingdings"/>
              </a:rPr>
              <a:t>v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ec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(live in) =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(live) + </a:t>
            </a:r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vec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(in)</a:t>
            </a:r>
          </a:p>
          <a:p>
            <a:pPr lvl="1"/>
            <a:endParaRPr lang="en-US" altLang="zh-CN" sz="1800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1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Semantic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Grouping</a:t>
                </a:r>
              </a:p>
              <a:p>
                <a:pPr lvl="1"/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Word2vec : 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represent words as vectors</a:t>
                </a:r>
              </a:p>
              <a:p>
                <a:pPr lvl="1"/>
                <a:endParaRPr lang="en-US" altLang="zh-CN" sz="1800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r>
                  <a:rPr lang="en-US" altLang="zh-CN" b="1" i="1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(live in) = 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(live) + 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(in)</a:t>
                </a:r>
              </a:p>
              <a:p>
                <a:pPr lvl="1"/>
                <a:endParaRPr lang="en-US" altLang="zh-CN" sz="1800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𝑠𝑖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𝑐𝑜𝑠𝑖𝑛𝑒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  <a:sym typeface="Wingdings"/>
                      </a:rPr>
                      <m:t>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  <a:sym typeface="Wingdings"/>
                      </a:rPr>
                      <m:t>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endParaRPr lang="en-US" altLang="zh-CN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endParaRPr lang="en-US" altLang="zh-CN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  <a:blipFill rotWithShape="1">
                <a:blip r:embed="rId3"/>
                <a:stretch>
                  <a:fillRect l="-1630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Relation Grouping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Semantic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Grouping</a:t>
                </a:r>
              </a:p>
              <a:p>
                <a:pPr lvl="1"/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Word2vec : 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represent words as vectors</a:t>
                </a:r>
              </a:p>
              <a:p>
                <a:pPr lvl="1"/>
                <a:endParaRPr lang="en-US" altLang="zh-CN" sz="1800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r>
                  <a:rPr lang="en-US" altLang="zh-CN" b="1" i="1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(live in) = 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(live) + </a:t>
                </a:r>
                <a:r>
                  <a:rPr lang="en-US" altLang="zh-CN" b="1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vec</a:t>
                </a:r>
                <a:r>
                  <a:rPr lang="en-US" altLang="zh-CN" i="1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(in)</a:t>
                </a:r>
              </a:p>
              <a:p>
                <a:pPr lvl="1"/>
                <a:endParaRPr lang="en-US" altLang="zh-CN" sz="1800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𝑠𝑖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𝑐𝑜𝑠𝑖𝑛𝑒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  <a:sym typeface="Wingdings"/>
                      </a:rPr>
                      <m:t>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libri" charset="0"/>
                        <a:cs typeface="Calibri" charset="0"/>
                        <a:sym typeface="Wingdings"/>
                      </a:rPr>
                      <m:t>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charset="0"/>
                            <a:cs typeface="Calibri" charset="0"/>
                            <a:sym typeface="Wingdings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:endParaRPr lang="en-US" altLang="zh-CN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𝑠𝑖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, 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𝑠𝑖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+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𝑠𝑖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&gt;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 smtClean="0">
                    <a:sym typeface="Wingdings"/>
                  </a:rPr>
                  <a:t>  </a:t>
                </a:r>
                <a:r>
                  <a:rPr lang="en-US" altLang="zh-CN" b="1" i="1" dirty="0" smtClean="0">
                    <a:sym typeface="Wingdings"/>
                  </a:rPr>
                  <a:t>same group</a:t>
                </a:r>
                <a:endParaRPr lang="en-US" altLang="zh-CN" b="1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680520"/>
              </a:xfrm>
              <a:blipFill rotWithShape="0">
                <a:blip r:embed="rId3"/>
                <a:stretch>
                  <a:fillRect l="-1704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Predicate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Rule-based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method</a:t>
            </a:r>
          </a:p>
          <a:p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Lexical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information of 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3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145435"/>
          </a:xfrm>
        </p:spPr>
        <p:txBody>
          <a:bodyPr/>
          <a:lstStyle/>
          <a:p>
            <a:r>
              <a:rPr lang="en-US" altLang="zh-CN" dirty="0" smtClean="0"/>
              <a:t>Question and Answering </a:t>
            </a:r>
          </a:p>
          <a:p>
            <a:pPr lvl="1"/>
            <a:r>
              <a:rPr lang="en-US" altLang="zh-CN" b="1" i="1" dirty="0" smtClean="0"/>
              <a:t>Q:</a:t>
            </a:r>
            <a:r>
              <a:rPr lang="en-US" altLang="zh-CN" i="1" dirty="0" smtClean="0"/>
              <a:t> Where does Obama live? </a:t>
            </a:r>
            <a:endParaRPr lang="zh-CN" altLang="en-US" i="1" dirty="0" smtClean="0"/>
          </a:p>
          <a:p>
            <a:pPr lvl="1"/>
            <a:r>
              <a:rPr lang="en-US" altLang="zh-CN" b="1" i="1" dirty="0" smtClean="0"/>
              <a:t>A:</a:t>
            </a:r>
            <a:r>
              <a:rPr lang="en-US" altLang="zh-CN" i="1" dirty="0" smtClean="0"/>
              <a:t> Washington DC</a:t>
            </a:r>
            <a:endParaRPr lang="zh-CN" altLang="en-US" i="1" dirty="0" smtClean="0"/>
          </a:p>
          <a:p>
            <a:pPr lvl="1"/>
            <a:endParaRPr lang="en-US" altLang="zh-CN" i="1" dirty="0" smtClean="0"/>
          </a:p>
          <a:p>
            <a:r>
              <a:rPr lang="en-US" altLang="zh-CN" dirty="0" smtClean="0"/>
              <a:t>Question Analysis</a:t>
            </a:r>
          </a:p>
          <a:p>
            <a:pPr lvl="1"/>
            <a:r>
              <a:rPr lang="en-US" altLang="zh-CN" dirty="0" smtClean="0"/>
              <a:t>Answer type inferring</a:t>
            </a:r>
          </a:p>
          <a:p>
            <a:pPr marL="457200" lvl="1" indent="0">
              <a:buNone/>
            </a:pPr>
            <a:r>
              <a:rPr lang="en-US" altLang="zh-CN" b="1" i="1" dirty="0" smtClean="0"/>
              <a:t>	Q:</a:t>
            </a:r>
            <a:r>
              <a:rPr lang="en-US" altLang="zh-CN" i="1" dirty="0" smtClean="0"/>
              <a:t> Where does Obama live? </a:t>
            </a:r>
          </a:p>
          <a:p>
            <a:pPr marL="457200" lvl="1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smtClean="0"/>
              <a:t>T: </a:t>
            </a:r>
            <a:r>
              <a:rPr lang="en-US" altLang="zh-CN" i="1" dirty="0" smtClean="0"/>
              <a:t>Location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Predicate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Rule-based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method</a:t>
            </a:r>
          </a:p>
          <a:p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Lexical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information of question</a:t>
            </a:r>
          </a:p>
          <a:p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POS-tagging, Lemmatization, NER …</a:t>
            </a:r>
            <a:endParaRPr lang="en-US" altLang="zh-CN" i="1" dirty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0" lvl="1" indent="0">
              <a:buNone/>
            </a:pPr>
            <a:endParaRPr lang="en-US" altLang="zh-CN" sz="18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0" lvl="1" indent="0">
              <a:buNone/>
            </a:pPr>
            <a:r>
              <a:rPr lang="en-US" altLang="zh-CN" sz="2400" i="1" dirty="0"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sz="2400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   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Wher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          does              Obama         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live ?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003" y="3641705"/>
            <a:ext cx="115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question </a:t>
            </a:r>
          </a:p>
          <a:p>
            <a:pPr algn="ctr"/>
            <a:r>
              <a:rPr lang="en-US" sz="2000" b="1" i="1" dirty="0" smtClean="0"/>
              <a:t>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3666135"/>
            <a:ext cx="1096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auxiliary</a:t>
            </a:r>
          </a:p>
          <a:p>
            <a:pPr algn="ctr"/>
            <a:r>
              <a:rPr lang="en-US" sz="2000" b="1" i="1" dirty="0" smtClean="0"/>
              <a:t>verb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4402" y="3641705"/>
            <a:ext cx="90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noun</a:t>
            </a:r>
          </a:p>
          <a:p>
            <a:pPr algn="ctr"/>
            <a:r>
              <a:rPr lang="en-US" sz="2000" b="1" i="1" dirty="0" smtClean="0"/>
              <a:t>phrase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112" y="3795593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err="1" smtClean="0"/>
              <a:t>verb+prep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914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Predicate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Rule-based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method</a:t>
            </a:r>
            <a:endParaRPr lang="en-US" altLang="zh-C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r>
              <a:rPr lang="en-US" altLang="zh-CN" b="1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Lexical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information of question</a:t>
            </a:r>
          </a:p>
          <a:p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POS-tagging, Lemmatization, NER …</a:t>
            </a:r>
            <a:endParaRPr lang="en-US" altLang="zh-CN" i="1" dirty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0" lvl="1" indent="0">
              <a:buNone/>
            </a:pPr>
            <a:endParaRPr lang="en-US" altLang="zh-CN" sz="18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 marL="0" lvl="1" indent="0">
              <a:buNone/>
            </a:pPr>
            <a:r>
              <a:rPr lang="en-US" altLang="zh-CN" sz="2400" i="1" dirty="0"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altLang="zh-CN" sz="2400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    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Wher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e          does              Obama         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live ?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003" y="3641705"/>
            <a:ext cx="115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question </a:t>
            </a:r>
          </a:p>
          <a:p>
            <a:pPr algn="ctr"/>
            <a:r>
              <a:rPr lang="en-US" sz="2000" b="1" i="1" dirty="0" smtClean="0"/>
              <a:t>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3666135"/>
            <a:ext cx="1096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auxiliary</a:t>
            </a:r>
          </a:p>
          <a:p>
            <a:pPr algn="ctr"/>
            <a:r>
              <a:rPr lang="en-US" sz="2000" b="1" i="1" dirty="0" smtClean="0"/>
              <a:t>verb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4402" y="3641705"/>
            <a:ext cx="90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noun</a:t>
            </a:r>
          </a:p>
          <a:p>
            <a:pPr algn="ctr"/>
            <a:r>
              <a:rPr lang="en-US" sz="2000" b="1" i="1" dirty="0" smtClean="0"/>
              <a:t>phrase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112" y="3795593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err="1" smtClean="0"/>
              <a:t>verb+prep</a:t>
            </a:r>
            <a:endParaRPr lang="en-US" sz="2000" b="1" i="1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002295" y="4374021"/>
            <a:ext cx="5114" cy="482529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567608" y="5029945"/>
            <a:ext cx="273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</a:t>
            </a:r>
            <a:r>
              <a:rPr lang="en-US" sz="2800" dirty="0" smtClean="0"/>
              <a:t>redicate: </a:t>
            </a:r>
            <a:r>
              <a:rPr lang="en-US" sz="3200" b="1" i="1" dirty="0" smtClean="0"/>
              <a:t>live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4438367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rule: where do X verb-</a:t>
            </a:r>
            <a:r>
              <a:rPr lang="en-US" sz="2000" i="1" dirty="0" err="1" smtClean="0"/>
              <a:t>ph</a:t>
            </a:r>
            <a:r>
              <a:rPr lang="en-US" sz="2000" i="1" dirty="0" smtClean="0"/>
              <a:t> </a:t>
            </a:r>
            <a:r>
              <a:rPr lang="en-US" sz="2000" i="1" dirty="0" smtClean="0">
                <a:sym typeface="Wingdings"/>
              </a:rPr>
              <a:t> </a:t>
            </a:r>
            <a:r>
              <a:rPr lang="en-US" sz="2000" b="1" i="1" dirty="0" smtClean="0">
                <a:sym typeface="Wingdings"/>
              </a:rPr>
              <a:t>verb-</a:t>
            </a:r>
            <a:r>
              <a:rPr lang="en-US" sz="2000" b="1" i="1" dirty="0" err="1" smtClean="0">
                <a:sym typeface="Wingdings"/>
              </a:rPr>
              <a:t>ph</a:t>
            </a:r>
            <a:r>
              <a:rPr lang="en-US" sz="2000" b="1" i="1" dirty="0" smtClean="0">
                <a:sym typeface="Wingdings"/>
              </a:rPr>
              <a:t> + in/at 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97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2008" y="1196752"/>
            <a:ext cx="384560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Where does Obama live?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2008" y="1196752"/>
            <a:ext cx="384560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Where does Obama live?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89997" y="2348880"/>
            <a:ext cx="128962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Live in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434809" y="1844824"/>
            <a:ext cx="2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2008" y="1196752"/>
            <a:ext cx="384560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Where does Obama live?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89997" y="2348880"/>
            <a:ext cx="128962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Live in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78524" y="3356992"/>
            <a:ext cx="511256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</a:rPr>
              <a:t>l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ive in, live at, reside in, be native at…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434809" y="1844824"/>
            <a:ext cx="2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434808" y="2924944"/>
            <a:ext cx="3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2008" y="1196752"/>
            <a:ext cx="384560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Where does Obama live?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89997" y="2348880"/>
            <a:ext cx="128962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Live in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78524" y="3356992"/>
            <a:ext cx="511256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</a:rPr>
              <a:t>l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ive in, live at, reside in, be native at…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82583" y="4581128"/>
            <a:ext cx="4104456" cy="12241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Detroit, </a:t>
            </a:r>
            <a:r>
              <a:rPr lang="en-US" altLang="zh-CN" sz="2400" i="1" dirty="0">
                <a:solidFill>
                  <a:schemeClr val="tx1"/>
                </a:solidFill>
              </a:rPr>
              <a:t>live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in, </a:t>
            </a:r>
            <a:r>
              <a:rPr lang="en-US" altLang="zh-CN" sz="2400" i="1" dirty="0">
                <a:solidFill>
                  <a:schemeClr val="tx1"/>
                </a:solidFill>
              </a:rPr>
              <a:t>the ATL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., &gt;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Sveta, </a:t>
            </a:r>
            <a:r>
              <a:rPr lang="en-US" altLang="zh-CN" sz="2400" i="1" dirty="0">
                <a:solidFill>
                  <a:schemeClr val="tx1"/>
                </a:solidFill>
              </a:rPr>
              <a:t>will reside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in, USA &gt; 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...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434809" y="1844824"/>
            <a:ext cx="2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434808" y="2924944"/>
            <a:ext cx="3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4434808" y="4005064"/>
            <a:ext cx="3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78524" y="1052736"/>
            <a:ext cx="5112568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</a:rPr>
              <a:t>What two countries invaded P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oland </a:t>
            </a:r>
            <a:r>
              <a:rPr lang="en-US" altLang="zh-CN" sz="2400" i="1" dirty="0">
                <a:solidFill>
                  <a:schemeClr val="tx1"/>
                </a:solidFill>
              </a:rPr>
              <a:t>in the time of </a:t>
            </a:r>
            <a:r>
              <a:rPr lang="en-US" altLang="zh-CN" sz="2400" i="1" dirty="0" err="1">
                <a:solidFill>
                  <a:schemeClr val="tx1"/>
                </a:solidFill>
              </a:rPr>
              <a:t>ww</a:t>
            </a:r>
            <a:r>
              <a:rPr lang="en-US" altLang="zh-CN" sz="2400" i="1" dirty="0">
                <a:solidFill>
                  <a:schemeClr val="tx1"/>
                </a:solidFill>
              </a:rPr>
              <a:t> 2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89997" y="2348880"/>
            <a:ext cx="128962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invade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02519" y="3356992"/>
            <a:ext cx="6480720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invade, attack, declare war on, be invaded by…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90651" y="4581128"/>
            <a:ext cx="4104456" cy="12241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Japan, invaded, China &gt;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German, attacked, Poland &gt; 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...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434808" y="1844824"/>
            <a:ext cx="3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4434811" y="2924944"/>
            <a:ext cx="806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4442879" y="4005064"/>
            <a:ext cx="0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78524" y="1052736"/>
            <a:ext cx="5112568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</a:rPr>
              <a:t>What two countries invaded P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oland </a:t>
            </a:r>
            <a:r>
              <a:rPr lang="en-US" altLang="zh-CN" sz="2400" i="1" dirty="0">
                <a:solidFill>
                  <a:schemeClr val="tx1"/>
                </a:solidFill>
              </a:rPr>
              <a:t>in the time of </a:t>
            </a:r>
            <a:r>
              <a:rPr lang="en-US" altLang="zh-CN" sz="2400" i="1" dirty="0" err="1">
                <a:solidFill>
                  <a:schemeClr val="tx1"/>
                </a:solidFill>
              </a:rPr>
              <a:t>ww</a:t>
            </a:r>
            <a:r>
              <a:rPr lang="en-US" altLang="zh-CN" sz="2400" i="1" dirty="0">
                <a:solidFill>
                  <a:schemeClr val="tx1"/>
                </a:solidFill>
              </a:rPr>
              <a:t> 2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?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89997" y="2348880"/>
            <a:ext cx="128962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invade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02519" y="3356992"/>
            <a:ext cx="6480720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invade, attack, declare war on, be invaded by…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90651" y="4581128"/>
            <a:ext cx="4104456" cy="12241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Japan, invaded, China &gt;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 German, attacked, Poland &gt; </a:t>
            </a:r>
          </a:p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...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434808" y="1844824"/>
            <a:ext cx="3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4434811" y="2924944"/>
            <a:ext cx="806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4442879" y="4005064"/>
            <a:ext cx="0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>
            <a:off x="6495107" y="5193196"/>
            <a:ext cx="59717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45271" y="4850426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/>
              <a:t>QA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90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Multiple steps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Randomly Pick &amp; Human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Judge</a:t>
            </a:r>
          </a:p>
          <a:p>
            <a:pPr>
              <a:buFont typeface="Arial" charset="0"/>
              <a:buChar char="•"/>
              <a:defRPr/>
            </a:pPr>
            <a:endParaRPr lang="en-US" altLang="zh-CN" sz="2400" dirty="0"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Entity Linking :		</a:t>
            </a:r>
            <a:r>
              <a:rPr lang="en-US" altLang="zh-CN" i="1" dirty="0" smtClean="0">
                <a:latin typeface="Calibri" charset="0"/>
                <a:ea typeface="Calibri" charset="0"/>
                <a:cs typeface="Calibri" charset="0"/>
              </a:rPr>
              <a:t>60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% precision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Relation Grouping : 		74% precision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Predicate Extraction :  	84% precision</a:t>
            </a: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Provide a possible solution to further improve QA system via paraphrasing ;</a:t>
            </a:r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08512"/>
          </a:xfrm>
        </p:spPr>
        <p:txBody>
          <a:bodyPr/>
          <a:lstStyle/>
          <a:p>
            <a:r>
              <a:rPr lang="en-US" altLang="zh-CN" dirty="0" smtClean="0"/>
              <a:t>Predicate of question</a:t>
            </a:r>
          </a:p>
          <a:p>
            <a:pPr lvl="1"/>
            <a:r>
              <a:rPr lang="en-US" altLang="zh-CN" b="1" i="1" dirty="0" smtClean="0"/>
              <a:t>Q:</a:t>
            </a:r>
            <a:r>
              <a:rPr lang="en-US" altLang="zh-CN" i="1" dirty="0" smtClean="0"/>
              <a:t> Where does Obama live?  </a:t>
            </a:r>
            <a:r>
              <a:rPr lang="en-US" altLang="zh-CN" b="1" i="1" dirty="0" smtClean="0"/>
              <a:t>P:</a:t>
            </a:r>
            <a:r>
              <a:rPr lang="en-US" altLang="zh-CN" i="1" dirty="0" smtClean="0"/>
              <a:t> live in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Provide a possible solution to further improve QA system via paraphrasing ;</a:t>
            </a:r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Construct </a:t>
            </a:r>
            <a:r>
              <a:rPr lang="en-US" altLang="zh-CN" b="1" i="1" dirty="0">
                <a:latin typeface="Calibri" charset="0"/>
                <a:ea typeface="Calibri" charset="0"/>
                <a:cs typeface="Calibri" charset="0"/>
              </a:rPr>
              <a:t>ReVerb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relation synonymous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sets ;</a:t>
            </a:r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Provide a possible solution to further improve QA system via paraphrasing ;</a:t>
            </a:r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Construct </a:t>
            </a:r>
            <a:r>
              <a:rPr lang="en-US" altLang="zh-CN" b="1" i="1" dirty="0">
                <a:latin typeface="Calibri" charset="0"/>
                <a:ea typeface="Calibri" charset="0"/>
                <a:cs typeface="Calibri" charset="0"/>
              </a:rPr>
              <a:t>ReVerb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relation synonymous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sets ;</a:t>
            </a:r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Part of work 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(entity linking, relation grouping)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contributes to a paper 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“Inferring Binary Schema for Open IE”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submitted to </a:t>
            </a:r>
            <a:r>
              <a:rPr lang="en-US" altLang="zh-CN" b="1" i="1" dirty="0">
                <a:latin typeface="Calibri" charset="0"/>
                <a:ea typeface="Calibri" charset="0"/>
                <a:cs typeface="Calibri" charset="0"/>
              </a:rPr>
              <a:t>EMNLP 2015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 lvl="1"/>
            <a:endParaRPr lang="en-US" altLang="zh-CN" i="1" dirty="0" smtClean="0">
              <a:latin typeface="Calibri" charset="0"/>
              <a:ea typeface="Calibri" charset="0"/>
              <a:cs typeface="Calibri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 smtClean="0"/>
              <a:t>Thank you &amp; QA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9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08512"/>
          </a:xfrm>
        </p:spPr>
        <p:txBody>
          <a:bodyPr/>
          <a:lstStyle/>
          <a:p>
            <a:r>
              <a:rPr lang="en-US" altLang="zh-CN" dirty="0" smtClean="0"/>
              <a:t>Predicate of question</a:t>
            </a:r>
          </a:p>
          <a:p>
            <a:pPr lvl="1"/>
            <a:r>
              <a:rPr lang="en-US" altLang="zh-CN" b="1" i="1" dirty="0" smtClean="0"/>
              <a:t>Q:</a:t>
            </a:r>
            <a:r>
              <a:rPr lang="en-US" altLang="zh-CN" i="1" dirty="0" smtClean="0"/>
              <a:t> Where does Obama live?  </a:t>
            </a:r>
            <a:r>
              <a:rPr lang="en-US" altLang="zh-CN" b="1" i="1" dirty="0" smtClean="0"/>
              <a:t>P:</a:t>
            </a:r>
            <a:r>
              <a:rPr lang="en-US" altLang="zh-CN" i="1" dirty="0" smtClean="0"/>
              <a:t> live in</a:t>
            </a:r>
          </a:p>
          <a:p>
            <a:r>
              <a:rPr lang="en-US" altLang="zh-CN" dirty="0" smtClean="0"/>
              <a:t>Map to Big Data Corpus</a:t>
            </a:r>
          </a:p>
          <a:p>
            <a:pPr lvl="1"/>
            <a:r>
              <a:rPr lang="en-US" altLang="zh-CN" i="1" dirty="0" smtClean="0"/>
              <a:t>&lt;A, </a:t>
            </a:r>
            <a:r>
              <a:rPr lang="en-US" altLang="zh-CN" b="1" i="1" dirty="0" smtClean="0"/>
              <a:t>live in</a:t>
            </a:r>
            <a:r>
              <a:rPr lang="en-US" altLang="zh-CN" i="1" dirty="0" smtClean="0"/>
              <a:t>, B&gt;, &lt;C, </a:t>
            </a:r>
            <a:r>
              <a:rPr lang="en-US" altLang="zh-CN" b="1" i="1" dirty="0" smtClean="0"/>
              <a:t>lives in</a:t>
            </a:r>
            <a:r>
              <a:rPr lang="en-US" altLang="zh-CN" i="1" dirty="0" smtClean="0"/>
              <a:t>, D&gt; …</a:t>
            </a:r>
          </a:p>
          <a:p>
            <a:pPr lvl="1"/>
            <a:r>
              <a:rPr lang="en-US" altLang="zh-CN" i="1" dirty="0" smtClean="0"/>
              <a:t>infer </a:t>
            </a:r>
            <a:r>
              <a:rPr lang="en-US" altLang="zh-CN" i="1" dirty="0" smtClean="0">
                <a:sym typeface="Wingdings" pitchFamily="2" charset="2"/>
              </a:rPr>
              <a:t>  &lt;person, </a:t>
            </a:r>
            <a:r>
              <a:rPr lang="en-US" altLang="zh-CN" b="1" i="1" dirty="0" smtClean="0">
                <a:sym typeface="Wingdings" pitchFamily="2" charset="2"/>
              </a:rPr>
              <a:t>live in</a:t>
            </a:r>
            <a:r>
              <a:rPr lang="en-US" altLang="zh-CN" i="1" dirty="0" smtClean="0">
                <a:sym typeface="Wingdings" pitchFamily="2" charset="2"/>
              </a:rPr>
              <a:t>,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location</a:t>
            </a:r>
            <a:r>
              <a:rPr lang="en-US" altLang="zh-CN" i="1" dirty="0" smtClean="0">
                <a:sym typeface="Wingdings" pitchFamily="2" charset="2"/>
              </a:rPr>
              <a:t>&gt;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08512"/>
          </a:xfrm>
        </p:spPr>
        <p:txBody>
          <a:bodyPr/>
          <a:lstStyle/>
          <a:p>
            <a:r>
              <a:rPr lang="en-US" altLang="zh-CN" dirty="0" smtClean="0"/>
              <a:t>Predicate of question</a:t>
            </a:r>
          </a:p>
          <a:p>
            <a:pPr lvl="1"/>
            <a:r>
              <a:rPr lang="en-US" altLang="zh-CN" b="1" i="1" dirty="0" smtClean="0"/>
              <a:t>Q:</a:t>
            </a:r>
            <a:r>
              <a:rPr lang="en-US" altLang="zh-CN" i="1" dirty="0" smtClean="0"/>
              <a:t> Where does Obama live?  </a:t>
            </a:r>
            <a:r>
              <a:rPr lang="en-US" altLang="zh-CN" b="1" i="1" dirty="0" smtClean="0"/>
              <a:t>P:</a:t>
            </a:r>
            <a:r>
              <a:rPr lang="en-US" altLang="zh-CN" i="1" dirty="0" smtClean="0"/>
              <a:t> live in</a:t>
            </a:r>
          </a:p>
          <a:p>
            <a:r>
              <a:rPr lang="en-US" altLang="zh-CN" dirty="0" smtClean="0"/>
              <a:t>Map to Big Data Corpus</a:t>
            </a:r>
          </a:p>
          <a:p>
            <a:pPr lvl="1"/>
            <a:r>
              <a:rPr lang="en-US" altLang="zh-CN" i="1" dirty="0" smtClean="0"/>
              <a:t>&lt;A, </a:t>
            </a:r>
            <a:r>
              <a:rPr lang="en-US" altLang="zh-CN" b="1" i="1" dirty="0" smtClean="0"/>
              <a:t>live in</a:t>
            </a:r>
            <a:r>
              <a:rPr lang="en-US" altLang="zh-CN" i="1" dirty="0" smtClean="0"/>
              <a:t>, B&gt;, &lt;C, </a:t>
            </a:r>
            <a:r>
              <a:rPr lang="en-US" altLang="zh-CN" b="1" i="1" dirty="0" smtClean="0"/>
              <a:t>lives in</a:t>
            </a:r>
            <a:r>
              <a:rPr lang="en-US" altLang="zh-CN" i="1" dirty="0" smtClean="0"/>
              <a:t>, D&gt; …</a:t>
            </a:r>
          </a:p>
          <a:p>
            <a:pPr lvl="1"/>
            <a:r>
              <a:rPr lang="en-US" altLang="zh-CN" i="1" dirty="0" smtClean="0"/>
              <a:t>infer </a:t>
            </a:r>
            <a:r>
              <a:rPr lang="en-US" altLang="zh-CN" i="1" dirty="0" smtClean="0">
                <a:sym typeface="Wingdings" pitchFamily="2" charset="2"/>
              </a:rPr>
              <a:t>  &lt;person, </a:t>
            </a:r>
            <a:r>
              <a:rPr lang="en-US" altLang="zh-CN" b="1" i="1" dirty="0" smtClean="0">
                <a:sym typeface="Wingdings" pitchFamily="2" charset="2"/>
              </a:rPr>
              <a:t>live in</a:t>
            </a:r>
            <a:r>
              <a:rPr lang="en-US" altLang="zh-CN" i="1" dirty="0" smtClean="0">
                <a:sym typeface="Wingdings" pitchFamily="2" charset="2"/>
              </a:rPr>
              <a:t>,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location</a:t>
            </a:r>
            <a:r>
              <a:rPr lang="en-US" altLang="zh-CN" i="1" dirty="0" smtClean="0">
                <a:sym typeface="Wingdings" pitchFamily="2" charset="2"/>
              </a:rPr>
              <a:t>&gt;</a:t>
            </a:r>
          </a:p>
          <a:p>
            <a:r>
              <a:rPr lang="en-US" altLang="zh-CN" b="1" i="1" dirty="0" smtClean="0">
                <a:sym typeface="Wingdings" pitchFamily="2" charset="2"/>
              </a:rPr>
              <a:t>Paraphrasing</a:t>
            </a:r>
            <a:r>
              <a:rPr lang="en-US" altLang="zh-CN" i="1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of predicate</a:t>
            </a:r>
          </a:p>
          <a:p>
            <a:pPr lvl="1"/>
            <a:r>
              <a:rPr lang="en-US" altLang="zh-CN" i="1" dirty="0" smtClean="0">
                <a:sym typeface="Wingdings" pitchFamily="2" charset="2"/>
              </a:rPr>
              <a:t>Live in  live at, reside in, be native at…</a:t>
            </a:r>
          </a:p>
          <a:p>
            <a:pPr lvl="1"/>
            <a:r>
              <a:rPr lang="en-US" altLang="zh-CN" i="1" dirty="0" smtClean="0">
                <a:sym typeface="Wingdings" pitchFamily="2" charset="2"/>
              </a:rPr>
              <a:t>More &lt;subj, rel, obj&gt; triples !</a:t>
            </a:r>
            <a:endParaRPr lang="en-US" altLang="zh-CN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/>
          <a:lstStyle/>
          <a:p>
            <a:r>
              <a:rPr lang="en-US" altLang="zh-CN" dirty="0" smtClean="0"/>
              <a:t>Open IE: </a:t>
            </a:r>
            <a:r>
              <a:rPr lang="en-US" altLang="zh-CN" b="1" i="1" dirty="0" smtClean="0"/>
              <a:t>ReVerb</a:t>
            </a:r>
          </a:p>
          <a:p>
            <a:pPr lvl="1"/>
            <a:r>
              <a:rPr lang="en-US" altLang="zh-CN" b="1" i="1" dirty="0" smtClean="0"/>
              <a:t>Source: ClueWeb</a:t>
            </a:r>
            <a:r>
              <a:rPr lang="en-US" altLang="zh-CN" dirty="0" smtClean="0"/>
              <a:t>, large corpus from Web</a:t>
            </a:r>
          </a:p>
          <a:p>
            <a:pPr lvl="1"/>
            <a:r>
              <a:rPr lang="en-US" altLang="zh-CN" b="1" i="1" dirty="0" smtClean="0"/>
              <a:t>Data: 	</a:t>
            </a:r>
            <a:r>
              <a:rPr lang="en-US" altLang="zh-CN" i="1" dirty="0" smtClean="0"/>
              <a:t>&lt;subject, relation, object&gt;</a:t>
            </a:r>
          </a:p>
          <a:p>
            <a:pPr lvl="1"/>
            <a:r>
              <a:rPr lang="en-US" altLang="zh-CN" b="1" i="1" dirty="0" smtClean="0"/>
              <a:t>Examples:</a:t>
            </a:r>
          </a:p>
          <a:p>
            <a:pPr marL="457200" lvl="1" indent="0">
              <a:buNone/>
            </a:pPr>
            <a:r>
              <a:rPr lang="en-US" altLang="zh-CN" i="1" dirty="0" smtClean="0"/>
              <a:t>	&lt;Warren Buffett, is a close friend of, Bill Gates&gt;</a:t>
            </a:r>
          </a:p>
          <a:p>
            <a:pPr marL="457200" lvl="1" indent="0">
              <a:buNone/>
            </a:pPr>
            <a:r>
              <a:rPr lang="en-US" altLang="zh-CN" i="1" dirty="0" smtClean="0"/>
              <a:t>	&lt;Costa Rica, is located in, Central America&gt;</a:t>
            </a:r>
          </a:p>
          <a:p>
            <a:pPr marL="457200" lvl="1" indent="0">
              <a:buNone/>
            </a:pPr>
            <a:r>
              <a:rPr lang="en-US" altLang="zh-CN" i="1" dirty="0" smtClean="0"/>
              <a:t>	&lt;</a:t>
            </a:r>
            <a:r>
              <a:rPr lang="en-US" altLang="zh-CN" i="1" dirty="0" err="1" smtClean="0"/>
              <a:t>Alek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Wek</a:t>
            </a:r>
            <a:r>
              <a:rPr lang="en-US" altLang="zh-CN" i="1" dirty="0" smtClean="0"/>
              <a:t>, was born in, 1977&gt;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…</a:t>
            </a:r>
          </a:p>
          <a:p>
            <a:pPr lvl="1"/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Knowledge Base: </a:t>
            </a:r>
            <a:r>
              <a:rPr lang="en-US" altLang="zh-CN" b="1" i="1" dirty="0"/>
              <a:t>Freebase</a:t>
            </a:r>
            <a:endParaRPr lang="en-US" altLang="zh-CN" b="1" i="1" dirty="0" smtClean="0"/>
          </a:p>
          <a:p>
            <a:pPr lvl="1"/>
            <a:r>
              <a:rPr lang="en-US" altLang="zh-CN" b="1" i="1" dirty="0" smtClean="0"/>
              <a:t>Data: 	</a:t>
            </a:r>
            <a:r>
              <a:rPr lang="en-US" altLang="zh-CN" i="1" dirty="0" smtClean="0"/>
              <a:t>&lt;subject, relation, object&gt;</a:t>
            </a:r>
          </a:p>
          <a:p>
            <a:pPr lvl="1"/>
            <a:r>
              <a:rPr lang="en-US" altLang="zh-CN" b="1" i="1" dirty="0" smtClean="0"/>
              <a:t>Entity</a:t>
            </a:r>
            <a:r>
              <a:rPr lang="en-US" altLang="zh-CN" i="1" dirty="0" smtClean="0"/>
              <a:t> (40 million)</a:t>
            </a:r>
            <a:r>
              <a:rPr lang="en-US" altLang="zh-CN" b="1" i="1" dirty="0" smtClean="0"/>
              <a:t>:</a:t>
            </a:r>
          </a:p>
          <a:p>
            <a:pPr marL="457200" lvl="1" indent="0"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e.g. m.02_286  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–  “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New York City” 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  <a:sym typeface="Wingdings"/>
              </a:rPr>
              <a:t>	</a:t>
            </a:r>
            <a:r>
              <a:rPr lang="en-US" altLang="zh-C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“Big Apple”, 	“NYC”,    “Empire City” …</a:t>
            </a:r>
            <a:endParaRPr lang="en-US" altLang="zh-CN" i="1" dirty="0" smtClean="0"/>
          </a:p>
          <a:p>
            <a:pPr lvl="1"/>
            <a:r>
              <a:rPr lang="en-US" altLang="zh-CN" b="1" i="1" dirty="0" smtClean="0"/>
              <a:t>Triple facts </a:t>
            </a:r>
            <a:r>
              <a:rPr lang="en-US" altLang="zh-CN" i="1" dirty="0" smtClean="0"/>
              <a:t>(billions)</a:t>
            </a:r>
            <a:r>
              <a:rPr lang="en-US" altLang="zh-CN" b="1" i="1" dirty="0" smtClean="0"/>
              <a:t>:</a:t>
            </a:r>
          </a:p>
          <a:p>
            <a:pPr marL="457200" lvl="1" indent="0">
              <a:buNone/>
            </a:pPr>
            <a:r>
              <a:rPr lang="en-US" altLang="zh-CN" i="1" dirty="0" smtClean="0"/>
              <a:t>&lt;m.01b61, people.person.nationality, m.09c7w0&gt;</a:t>
            </a:r>
          </a:p>
          <a:p>
            <a:pPr marL="457200" lvl="1" indent="0">
              <a:buNone/>
            </a:pPr>
            <a:r>
              <a:rPr lang="en-US" altLang="zh-CN" i="1" dirty="0" smtClean="0"/>
              <a:t>	m.01b61    </a:t>
            </a:r>
            <a:r>
              <a:rPr lang="en-US" altLang="zh-CN" i="1" dirty="0" smtClean="0">
                <a:sym typeface="Wingdings" pitchFamily="2" charset="2"/>
              </a:rPr>
              <a:t>  </a:t>
            </a:r>
            <a:r>
              <a:rPr lang="en-US" altLang="zh-CN" i="1" dirty="0" smtClean="0"/>
              <a:t>Benjamin Harrison</a:t>
            </a:r>
          </a:p>
          <a:p>
            <a:pPr marL="457200" lvl="1" indent="0">
              <a:buNone/>
            </a:pPr>
            <a:r>
              <a:rPr lang="en-US" altLang="zh-CN" i="1" dirty="0" smtClean="0"/>
              <a:t>	m.09c7w0 </a:t>
            </a:r>
            <a:r>
              <a:rPr lang="en-US" altLang="zh-CN" i="1" dirty="0" smtClean="0">
                <a:sym typeface="Wingdings" pitchFamily="2" charset="2"/>
              </a:rPr>
              <a:t>  </a:t>
            </a:r>
            <a:r>
              <a:rPr lang="en-US" altLang="zh-CN" i="1" dirty="0" smtClean="0"/>
              <a:t>United States of America (US…)</a:t>
            </a:r>
            <a:endParaRPr lang="en-US" altLang="zh-CN" b="1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34811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0872" y="1143000"/>
            <a:ext cx="8229600" cy="50657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Project overview: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圆柱形 16"/>
          <p:cNvSpPr/>
          <p:nvPr/>
        </p:nvSpPr>
        <p:spPr>
          <a:xfrm>
            <a:off x="1054736" y="5108251"/>
            <a:ext cx="1074019" cy="913037"/>
          </a:xfrm>
          <a:prstGeom prst="can">
            <a:avLst>
              <a:gd name="adj" fmla="val 36842"/>
            </a:avLst>
          </a:prstGeom>
          <a:solidFill>
            <a:srgbClr val="C0504D">
              <a:lumMod val="40000"/>
              <a:lumOff val="60000"/>
            </a:srgbClr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WebQ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8" name="圆柱形 17"/>
          <p:cNvSpPr/>
          <p:nvPr/>
        </p:nvSpPr>
        <p:spPr>
          <a:xfrm>
            <a:off x="1081968" y="2204864"/>
            <a:ext cx="1021766" cy="936104"/>
          </a:xfrm>
          <a:prstGeom prst="can">
            <a:avLst>
              <a:gd name="adj" fmla="val 36842"/>
            </a:avLst>
          </a:prstGeom>
          <a:solidFill>
            <a:srgbClr val="9BBB59">
              <a:lumMod val="40000"/>
              <a:lumOff val="6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ReVerb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9" name="直接箭头连接符 19"/>
          <p:cNvCxnSpPr>
            <a:stCxn id="7" idx="4"/>
            <a:endCxn id="10" idx="1"/>
          </p:cNvCxnSpPr>
          <p:nvPr/>
        </p:nvCxnSpPr>
        <p:spPr>
          <a:xfrm>
            <a:off x="2128755" y="5564770"/>
            <a:ext cx="1792090" cy="14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矩形 20"/>
          <p:cNvSpPr/>
          <p:nvPr/>
        </p:nvSpPr>
        <p:spPr>
          <a:xfrm>
            <a:off x="3920845" y="5322389"/>
            <a:ext cx="1025524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Predicate Extraction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3159" y="5223814"/>
            <a:ext cx="1043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Questions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831" y="5200321"/>
            <a:ext cx="107273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Predicates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15" name="直接箭头连接符 27"/>
          <p:cNvCxnSpPr>
            <a:stCxn id="8" idx="4"/>
            <a:endCxn id="18" idx="1"/>
          </p:cNvCxnSpPr>
          <p:nvPr/>
        </p:nvCxnSpPr>
        <p:spPr>
          <a:xfrm>
            <a:off x="2103734" y="2672916"/>
            <a:ext cx="1363346" cy="5485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矩形 30"/>
          <p:cNvSpPr/>
          <p:nvPr/>
        </p:nvSpPr>
        <p:spPr>
          <a:xfrm>
            <a:off x="3467080" y="2421226"/>
            <a:ext cx="919548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Entity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Linking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cxnSp>
        <p:nvCxnSpPr>
          <p:cNvPr id="19" name="直接箭头连接符 31"/>
          <p:cNvCxnSpPr>
            <a:stCxn id="18" idx="3"/>
            <a:endCxn id="20" idx="1"/>
          </p:cNvCxnSpPr>
          <p:nvPr/>
        </p:nvCxnSpPr>
        <p:spPr>
          <a:xfrm>
            <a:off x="4386628" y="2678401"/>
            <a:ext cx="1629840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" name="矩形 32"/>
          <p:cNvSpPr/>
          <p:nvPr/>
        </p:nvSpPr>
        <p:spPr>
          <a:xfrm>
            <a:off x="6016468" y="2421226"/>
            <a:ext cx="1238105" cy="5143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Relation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Grouping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2650" y="2290333"/>
            <a:ext cx="75373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Triples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4682" y="2134287"/>
            <a:ext cx="75373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Linked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Triples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24" name="圆角矩形 58"/>
          <p:cNvSpPr/>
          <p:nvPr/>
        </p:nvSpPr>
        <p:spPr>
          <a:xfrm>
            <a:off x="4644683" y="1249419"/>
            <a:ext cx="1254124" cy="457199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F0302020204030204"/>
                <a:ea typeface="宋体" charset="0"/>
                <a:cs typeface="Consolas" pitchFamily="49" charset="0"/>
              </a:rPr>
              <a:t>Freebase</a:t>
            </a:r>
            <a:endParaRPr kumimoji="0" lang="zh-CN" altLang="en-US" sz="11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F0302020204030204"/>
              <a:ea typeface="宋体" charset="0"/>
              <a:cs typeface="Consolas" pitchFamily="49" charset="0"/>
            </a:endParaRPr>
          </a:p>
        </p:txBody>
      </p:sp>
      <p:cxnSp>
        <p:nvCxnSpPr>
          <p:cNvPr id="25" name="肘形连接符 63"/>
          <p:cNvCxnSpPr>
            <a:stCxn id="24" idx="1"/>
            <a:endCxn id="18" idx="0"/>
          </p:cNvCxnSpPr>
          <p:nvPr/>
        </p:nvCxnSpPr>
        <p:spPr>
          <a:xfrm rot="10800000" flipV="1">
            <a:off x="3926855" y="1478018"/>
            <a:ext cx="717829" cy="94320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肘形连接符 65"/>
          <p:cNvCxnSpPr>
            <a:stCxn id="24" idx="3"/>
            <a:endCxn id="20" idx="0"/>
          </p:cNvCxnSpPr>
          <p:nvPr/>
        </p:nvCxnSpPr>
        <p:spPr>
          <a:xfrm>
            <a:off x="5898807" y="1478019"/>
            <a:ext cx="736714" cy="94320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39012" y="3066528"/>
            <a:ext cx="166263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Relation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Synonymous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sets</a:t>
            </a:r>
            <a:endParaRPr lang="en-US" altLang="zh-CN" sz="1600" b="1" kern="0" noProof="0" dirty="0">
              <a:solidFill>
                <a:sysClr val="windowText" lastClr="000000"/>
              </a:solidFill>
              <a:latin typeface="Calibri" panose="020F0502020204030204"/>
              <a:ea typeface="宋体" charset="0"/>
              <a:cs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(</a:t>
            </a:r>
            <a:r>
              <a:rPr lang="en-US" altLang="zh-CN" sz="1600" b="1" kern="0" dirty="0">
                <a:solidFill>
                  <a:sysClr val="windowText" lastClr="000000"/>
                </a:solidFill>
                <a:latin typeface="Calibri" panose="020F0502020204030204"/>
                <a:ea typeface="宋体" charset="0"/>
                <a:cs typeface=""/>
              </a:rPr>
              <a:t>S</a:t>
            </a:r>
            <a:r>
              <a:rPr kumimoji="0" lang="en-US" altLang="zh-CN" sz="16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ynsets)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5085" y="4670900"/>
            <a:ext cx="99097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Matching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1" name="Cube 58"/>
          <p:cNvSpPr/>
          <p:nvPr/>
        </p:nvSpPr>
        <p:spPr bwMode="auto">
          <a:xfrm>
            <a:off x="2424463" y="3731691"/>
            <a:ext cx="3249086" cy="49367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0" dirty="0" smtClean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{ &lt;Question 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, ReVerb 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Calibri" panose="020F0502020204030204"/>
                <a:ea typeface="宋体" charset="0"/>
              </a:rPr>
              <a:t>triples&gt; } </a:t>
            </a:r>
          </a:p>
        </p:txBody>
      </p:sp>
      <p:cxnSp>
        <p:nvCxnSpPr>
          <p:cNvPr id="32" name="Elbow Connector 117"/>
          <p:cNvCxnSpPr>
            <a:endCxn id="31" idx="5"/>
          </p:cNvCxnSpPr>
          <p:nvPr/>
        </p:nvCxnSpPr>
        <p:spPr bwMode="auto">
          <a:xfrm rot="5400000">
            <a:off x="5663913" y="2945212"/>
            <a:ext cx="981244" cy="961971"/>
          </a:xfrm>
          <a:prstGeom prst="bentConnector2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Elbow Connector 156"/>
          <p:cNvCxnSpPr/>
          <p:nvPr/>
        </p:nvCxnSpPr>
        <p:spPr bwMode="auto">
          <a:xfrm rot="10800000" flipV="1">
            <a:off x="4964928" y="3916818"/>
            <a:ext cx="1689152" cy="1662746"/>
          </a:xfrm>
          <a:prstGeom prst="bentConnector3">
            <a:avLst>
              <a:gd name="adj1" fmla="val 788"/>
            </a:avLst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42798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2059</Words>
  <Application>Microsoft Macintosh PowerPoint</Application>
  <PresentationFormat>On-screen Show (4:3)</PresentationFormat>
  <Paragraphs>491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</vt:lpstr>
      <vt:lpstr>Cambria Math</vt:lpstr>
      <vt:lpstr>Consolas</vt:lpstr>
      <vt:lpstr>Wingdings</vt:lpstr>
      <vt:lpstr>宋体</vt:lpstr>
      <vt:lpstr>Arial</vt:lpstr>
      <vt:lpstr>Office 主题​​</vt:lpstr>
      <vt:lpstr>Paraphrasing of Predicates for Question Analysis in QA system</vt:lpstr>
      <vt:lpstr>Motivation</vt:lpstr>
      <vt:lpstr>Motivation</vt:lpstr>
      <vt:lpstr>Motivation</vt:lpstr>
      <vt:lpstr>Motivation</vt:lpstr>
      <vt:lpstr>Motivation</vt:lpstr>
      <vt:lpstr>Background</vt:lpstr>
      <vt:lpstr>Background</vt:lpstr>
      <vt:lpstr>Approach</vt:lpstr>
      <vt:lpstr>Approach</vt:lpstr>
      <vt:lpstr>Entity Linking</vt:lpstr>
      <vt:lpstr>Entity Linking</vt:lpstr>
      <vt:lpstr>Entity Linking</vt:lpstr>
      <vt:lpstr>Entity Linking</vt:lpstr>
      <vt:lpstr>Entity Linking</vt:lpstr>
      <vt:lpstr>Entity Linking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Relation Grouping</vt:lpstr>
      <vt:lpstr>Predicate Extraction</vt:lpstr>
      <vt:lpstr>Predicate Extraction</vt:lpstr>
      <vt:lpstr>Predicate Extraction</vt:lpstr>
      <vt:lpstr>Result </vt:lpstr>
      <vt:lpstr>Result </vt:lpstr>
      <vt:lpstr>Result </vt:lpstr>
      <vt:lpstr>Result </vt:lpstr>
      <vt:lpstr>Result </vt:lpstr>
      <vt:lpstr>Result </vt:lpstr>
      <vt:lpstr>Evaluation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 of Predicates for Question Analysis in QA system</dc:title>
  <dc:creator>Administrator</dc:creator>
  <cp:lastModifiedBy>Xusheng Luo</cp:lastModifiedBy>
  <cp:revision>239</cp:revision>
  <cp:lastPrinted>2015-06-24T15:53:53Z</cp:lastPrinted>
  <dcterms:created xsi:type="dcterms:W3CDTF">2015-06-24T11:53:44Z</dcterms:created>
  <dcterms:modified xsi:type="dcterms:W3CDTF">2015-06-25T03:44:23Z</dcterms:modified>
</cp:coreProperties>
</file>