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256" r:id="rId2"/>
    <p:sldId id="257" r:id="rId3"/>
    <p:sldId id="258" r:id="rId4"/>
    <p:sldId id="262" r:id="rId5"/>
    <p:sldId id="264" r:id="rId6"/>
    <p:sldId id="265" r:id="rId7"/>
    <p:sldId id="259" r:id="rId8"/>
    <p:sldId id="266" r:id="rId9"/>
    <p:sldId id="267" r:id="rId10"/>
    <p:sldId id="268" r:id="rId11"/>
    <p:sldId id="269" r:id="rId12"/>
    <p:sldId id="261" r:id="rId13"/>
    <p:sldId id="270" r:id="rId14"/>
    <p:sldId id="271" r:id="rId15"/>
    <p:sldId id="272" r:id="rId16"/>
    <p:sldId id="273" r:id="rId17"/>
    <p:sldId id="274" r:id="rId18"/>
    <p:sldId id="260" r:id="rId19"/>
    <p:sldId id="275" r:id="rId20"/>
    <p:sldId id="277" r:id="rId21"/>
    <p:sldId id="279" r:id="rId22"/>
    <p:sldId id="284" r:id="rId23"/>
    <p:sldId id="281" r:id="rId24"/>
    <p:sldId id="282" r:id="rId25"/>
    <p:sldId id="283" r:id="rId2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-864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altLang="zh-CN" smtClean="0"/>
              <a:t>wedwedwded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8A72D7-DE41-4C28-9387-D248FD30A440}" type="datetimeFigureOut">
              <a:rPr lang="zh-CN" altLang="en-US" smtClean="0"/>
              <a:t>2016/5/3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9EE169-15EA-4B92-BA6F-91B8D893F0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876494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altLang="zh-CN" smtClean="0"/>
              <a:t>wedwedwded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808F16-10F6-4FBA-85E9-C4FBF653DC18}" type="datetimeFigureOut">
              <a:rPr lang="zh-CN" altLang="en-US" smtClean="0"/>
              <a:t>2016/5/3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B43880-E526-4C91-8281-D62EF5BBE6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338208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B43880-E526-4C91-8281-D62EF5BBE6A1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84044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B43880-E526-4C91-8281-D62EF5BBE6A1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1362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B43880-E526-4C91-8281-D62EF5BBE6A1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77988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B43880-E526-4C91-8281-D62EF5BBE6A1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82214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B43880-E526-4C91-8281-D62EF5BBE6A1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535492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B43880-E526-4C91-8281-D62EF5BBE6A1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713967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B43880-E526-4C91-8281-D62EF5BBE6A1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451447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B43880-E526-4C91-8281-D62EF5BBE6A1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402216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B43880-E526-4C91-8281-D62EF5BBE6A1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004938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B43880-E526-4C91-8281-D62EF5BBE6A1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0181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B43880-E526-4C91-8281-D62EF5BBE6A1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44080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B43880-E526-4C91-8281-D62EF5BBE6A1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172339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B43880-E526-4C91-8281-D62EF5BBE6A1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74893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B43880-E526-4C91-8281-D62EF5BBE6A1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966346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B43880-E526-4C91-8281-D62EF5BBE6A1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862936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B43880-E526-4C91-8281-D62EF5BBE6A1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657245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B43880-E526-4C91-8281-D62EF5BBE6A1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71005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B43880-E526-4C91-8281-D62EF5BBE6A1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16051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B43880-E526-4C91-8281-D62EF5BBE6A1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59037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B43880-E526-4C91-8281-D62EF5BBE6A1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39584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B43880-E526-4C91-8281-D62EF5BBE6A1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67989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B43880-E526-4C91-8281-D62EF5BBE6A1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73158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B43880-E526-4C91-8281-D62EF5BBE6A1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60156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B43880-E526-4C91-8281-D62EF5BBE6A1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67185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205D1-E970-4D5D-91D3-FA2EF09C140D}" type="datetime1">
              <a:rPr lang="zh-CN" altLang="en-US" smtClean="0"/>
              <a:t>2016/5/3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B8FBD-F54E-459F-AF99-512046E53A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58416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8398C-6063-401F-9A6E-E88759BB8E6F}" type="datetime1">
              <a:rPr lang="zh-CN" altLang="en-US" smtClean="0"/>
              <a:t>2016/5/3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B8FBD-F54E-459F-AF99-512046E53A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12459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E7A2E-7069-4761-8B3B-56DC325845D2}" type="datetime1">
              <a:rPr lang="zh-CN" altLang="en-US" smtClean="0"/>
              <a:t>2016/5/3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B8FBD-F54E-459F-AF99-512046E53A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2379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51C08-4A60-4A3D-A65F-8EA98F5D89DE}" type="datetime1">
              <a:rPr lang="zh-CN" altLang="en-US" smtClean="0"/>
              <a:t>2016/5/3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B8FBD-F54E-459F-AF99-512046E53A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2586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26C13-0AA9-40BB-BB28-25A7EDCD87A2}" type="datetime1">
              <a:rPr lang="zh-CN" altLang="en-US" smtClean="0"/>
              <a:t>2016/5/3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B8FBD-F54E-459F-AF99-512046E53A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82533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AB832-7B27-476A-8211-2588FF7C56AA}" type="datetime1">
              <a:rPr lang="zh-CN" altLang="en-US" smtClean="0"/>
              <a:t>2016/5/3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B8FBD-F54E-459F-AF99-512046E53A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0562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AB1B7-4F17-4F54-9A6E-7B20BDF86FBE}" type="datetime1">
              <a:rPr lang="zh-CN" altLang="en-US" smtClean="0"/>
              <a:t>2016/5/3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B8FBD-F54E-459F-AF99-512046E53A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961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40925-CD59-4D29-A5B4-29C5A1661361}" type="datetime1">
              <a:rPr lang="zh-CN" altLang="en-US" smtClean="0"/>
              <a:t>2016/5/3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B8FBD-F54E-459F-AF99-512046E53A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3881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3B51B-968E-464C-A7BB-BCC6311FF2B2}" type="datetime1">
              <a:rPr lang="zh-CN" altLang="en-US" smtClean="0"/>
              <a:t>2016/5/3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B8FBD-F54E-459F-AF99-512046E53A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9029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8D7A6-7202-41D9-A4D9-3E352FE0535C}" type="datetime1">
              <a:rPr lang="zh-CN" altLang="en-US" smtClean="0"/>
              <a:t>2016/5/3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B8FBD-F54E-459F-AF99-512046E53A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03803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819A2-AACE-4E88-86C4-3C7544FE72ED}" type="datetime1">
              <a:rPr lang="zh-CN" altLang="en-US" smtClean="0"/>
              <a:t>2016/5/3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B8FBD-F54E-459F-AF99-512046E53A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8446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75ECAB-B95D-4C69-B124-7D03BEA2CD88}" type="datetime1">
              <a:rPr lang="zh-CN" altLang="en-US" smtClean="0"/>
              <a:t>2016/5/3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1B8FBD-F54E-459F-AF99-512046E53A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5145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62000" y="1259946"/>
            <a:ext cx="10668000" cy="1581913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Noise-Contrastive Estimation of </a:t>
            </a:r>
            <a:r>
              <a:rPr lang="en-US" altLang="zh-CN" dirty="0" err="1" smtClean="0"/>
              <a:t>Unnormalized</a:t>
            </a:r>
            <a:r>
              <a:rPr lang="en-US" altLang="zh-CN" dirty="0" smtClean="0"/>
              <a:t> Statistical Models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013414" y="3879085"/>
            <a:ext cx="4165172" cy="988250"/>
          </a:xfrm>
        </p:spPr>
        <p:txBody>
          <a:bodyPr>
            <a:noAutofit/>
          </a:bodyPr>
          <a:lstStyle/>
          <a:p>
            <a:r>
              <a:rPr lang="en-US" altLang="zh-CN" sz="4000" dirty="0" err="1">
                <a:latin typeface="+mj-lt"/>
                <a:ea typeface="+mj-ea"/>
                <a:cs typeface="+mj-cs"/>
              </a:rPr>
              <a:t>Yuding</a:t>
            </a:r>
            <a:r>
              <a:rPr lang="en-US" altLang="zh-CN" sz="4000" dirty="0">
                <a:latin typeface="+mj-lt"/>
                <a:ea typeface="+mj-ea"/>
                <a:cs typeface="+mj-cs"/>
              </a:rPr>
              <a:t> Liang</a:t>
            </a:r>
          </a:p>
          <a:p>
            <a:endParaRPr lang="en-US" altLang="zh-CN" sz="2800" dirty="0" smtClean="0"/>
          </a:p>
          <a:p>
            <a:r>
              <a:rPr lang="en-US" altLang="zh-CN" sz="2800" dirty="0" smtClean="0"/>
              <a:t>April 20,2016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316510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8120" y="173101"/>
            <a:ext cx="10515600" cy="768731"/>
          </a:xfrm>
        </p:spPr>
        <p:txBody>
          <a:bodyPr/>
          <a:lstStyle/>
          <a:p>
            <a:r>
              <a:rPr lang="en-US" altLang="zh-CN" dirty="0" smtClean="0"/>
              <a:t>Noise-Contrastive Estimation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Conditional likelihood leads to the objective function</a:t>
            </a:r>
          </a:p>
          <a:p>
            <a:pPr marL="0" indent="0">
              <a:buNone/>
            </a:pPr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B8FBD-F54E-459F-AF99-512046E53A05}" type="slidenum">
              <a:rPr lang="zh-CN" altLang="en-US" smtClean="0"/>
              <a:t>10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0320" y="2586739"/>
            <a:ext cx="5791200" cy="166687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115568" y="4937760"/>
            <a:ext cx="85039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The estimator is deﬁned as </a:t>
            </a:r>
            <a:endParaRPr lang="zh-CN" altLang="en-US" sz="3200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01106" y="5007071"/>
            <a:ext cx="2271934" cy="478888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51988" y="4196528"/>
            <a:ext cx="3299560" cy="561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4988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8120" y="173101"/>
            <a:ext cx="10515600" cy="768731"/>
          </a:xfrm>
        </p:spPr>
        <p:txBody>
          <a:bodyPr/>
          <a:lstStyle/>
          <a:p>
            <a:r>
              <a:rPr lang="en-US" altLang="zh-CN" dirty="0" smtClean="0"/>
              <a:t>Noise-Contrastive Estimation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73422"/>
                <a:ext cx="10515600" cy="4351338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altLang="zh-CN" dirty="0" smtClean="0"/>
                  <a:t>Suggestions on choosing noise</a:t>
                </a:r>
              </a:p>
              <a:p>
                <a:endParaRPr lang="en-US" altLang="zh-CN" dirty="0" smtClean="0"/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US" altLang="zh-CN" dirty="0" smtClean="0"/>
                  <a:t>choose </a:t>
                </a:r>
                <a:r>
                  <a:rPr lang="en-US" altLang="zh-CN" dirty="0"/>
                  <a:t>noise for which an analytical expression for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latin typeface="Cambria Math"/>
                          </a:rPr>
                          <m:t>ln</m:t>
                        </m:r>
                      </m:fName>
                      <m:e>
                        <m:sSub>
                          <m:sSub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>
                                <a:latin typeface="Cambria Math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</m:e>
                    </m:func>
                  </m:oMath>
                </a14:m>
                <a:r>
                  <a:rPr lang="en-US" altLang="zh-CN" dirty="0"/>
                  <a:t> is </a:t>
                </a:r>
                <a:r>
                  <a:rPr lang="en-US" altLang="zh-CN" dirty="0" smtClean="0"/>
                  <a:t>available</a:t>
                </a:r>
              </a:p>
              <a:p>
                <a:pPr marL="971550" lvl="1" indent="-514350">
                  <a:buFont typeface="+mj-lt"/>
                  <a:buAutoNum type="arabicPeriod"/>
                </a:pPr>
                <a:endParaRPr lang="en-US" altLang="zh-CN" dirty="0"/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altLang="zh-CN" dirty="0" smtClean="0"/>
                  <a:t>choose </a:t>
                </a:r>
                <a:r>
                  <a:rPr lang="en-US" altLang="zh-CN" dirty="0"/>
                  <a:t>noise that can be sampled </a:t>
                </a:r>
                <a:r>
                  <a:rPr lang="en-US" altLang="zh-CN" dirty="0" smtClean="0"/>
                  <a:t>easily</a:t>
                </a:r>
              </a:p>
              <a:p>
                <a:pPr marL="914400" lvl="1" indent="-457200">
                  <a:buFont typeface="+mj-lt"/>
                  <a:buAutoNum type="arabicPeriod"/>
                </a:pPr>
                <a:endParaRPr lang="en-US" altLang="zh-CN" dirty="0"/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altLang="zh-CN" dirty="0" smtClean="0"/>
                  <a:t>choose </a:t>
                </a:r>
                <a:r>
                  <a:rPr lang="en-US" altLang="zh-CN" dirty="0"/>
                  <a:t>noise that is in some aspect, for example with respect to its covariance structure, similar to the </a:t>
                </a:r>
                <a:r>
                  <a:rPr lang="en-US" altLang="zh-CN" dirty="0" smtClean="0"/>
                  <a:t>data</a:t>
                </a:r>
              </a:p>
              <a:p>
                <a:pPr marL="914400" lvl="1" indent="-457200">
                  <a:buFont typeface="+mj-lt"/>
                  <a:buAutoNum type="arabicPeriod"/>
                </a:pPr>
                <a:endParaRPr lang="en-US" altLang="zh-CN" dirty="0"/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altLang="zh-CN" dirty="0" smtClean="0"/>
                  <a:t>make </a:t>
                </a:r>
                <a:r>
                  <a:rPr lang="en-US" altLang="zh-CN" dirty="0"/>
                  <a:t>the noise sample size as large as computationally </a:t>
                </a:r>
                <a:r>
                  <a:rPr lang="en-US" altLang="zh-CN" dirty="0" smtClean="0"/>
                  <a:t>possible</a:t>
                </a:r>
              </a:p>
              <a:p>
                <a:pPr marL="457200" lvl="1" indent="0">
                  <a:buNone/>
                </a:pPr>
                <a:r>
                  <a:rPr lang="en-US" altLang="zh-CN" dirty="0"/>
                  <a:t>	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73422"/>
                <a:ext cx="10515600" cy="4351338"/>
              </a:xfrm>
              <a:blipFill rotWithShape="0">
                <a:blip r:embed="rId3"/>
                <a:stretch>
                  <a:fillRect l="-1043" t="-32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B8FBD-F54E-459F-AF99-512046E53A05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7264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832" y="163957"/>
            <a:ext cx="10515600" cy="787019"/>
          </a:xfrm>
        </p:spPr>
        <p:txBody>
          <a:bodyPr/>
          <a:lstStyle/>
          <a:p>
            <a:r>
              <a:rPr lang="en-US" altLang="zh-CN" dirty="0" smtClean="0"/>
              <a:t>Application to word embedding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17320"/>
            <a:ext cx="10515600" cy="4759643"/>
          </a:xfrm>
        </p:spPr>
        <p:txBody>
          <a:bodyPr>
            <a:normAutofit/>
          </a:bodyPr>
          <a:lstStyle/>
          <a:p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Learning flexible word representations is the first step towards learning semantics.</a:t>
            </a:r>
          </a:p>
          <a:p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best current approach to learning word embedding involves training a neural language model to predict each word in a sentence from its </a:t>
            </a:r>
            <a:r>
              <a:rPr lang="en-US" altLang="zh-C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neighbours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indent="0"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 Need to use a lot of data and high-dimensional embedding to achieve competitive performance.</a:t>
            </a:r>
          </a:p>
          <a:p>
            <a:pPr marL="0" indent="0"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 More scalable methods translate to better results. </a:t>
            </a:r>
          </a:p>
          <a:p>
            <a:pPr marL="0" indent="0">
              <a:buNone/>
            </a:pPr>
            <a:endParaRPr lang="en-US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propose a simple and scalable approach to learning word embedding based on training lightweight models with noise-contrastive estimation. </a:t>
            </a:r>
          </a:p>
          <a:p>
            <a:pPr marL="457200" lvl="1" indent="0"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It is simpler, faster, and produces better results than the current state-of-the art method.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B8FBD-F54E-459F-AF99-512046E53A05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6988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832" y="163957"/>
            <a:ext cx="10515600" cy="787019"/>
          </a:xfrm>
        </p:spPr>
        <p:txBody>
          <a:bodyPr/>
          <a:lstStyle/>
          <a:p>
            <a:r>
              <a:rPr lang="en-US" altLang="zh-CN" dirty="0" smtClean="0"/>
              <a:t>Application to word embedding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79576"/>
                <a:ext cx="10515600" cy="4997387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altLang="zh-CN" dirty="0" smtClean="0"/>
                  <a:t>Neural probabilistic language models </a:t>
                </a:r>
              </a:p>
              <a:p>
                <a:pPr marL="0" indent="0">
                  <a:buNone/>
                </a:pPr>
                <a:endParaRPr lang="en-US" altLang="zh-CN" dirty="0" smtClean="0"/>
              </a:p>
              <a:p>
                <a:pPr marL="457200" lvl="1" indent="0">
                  <a:buNone/>
                </a:pP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• NPLMs quantify the compatibility between a context h and a target word w using a scoring function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  <m:sub>
                        <m:r>
                          <m:rPr>
                            <m:nor/>
                          </m:rPr>
                          <a:rPr lang="en-US" altLang="zh-CN" dirty="0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θ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h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</a:p>
              <a:p>
                <a:pPr marL="457200" lvl="1" indent="0">
                  <a:buNone/>
                </a:pPr>
                <a:endPara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lvl="1" indent="0">
                  <a:buNone/>
                </a:pP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• The distribution of the target word is defined in terms of scores: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 smtClean="0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e>
                      <m:sub>
                        <m:r>
                          <m:rPr>
                            <m:nor/>
                          </m:rPr>
                          <a:rPr lang="en-US" altLang="zh-CN" dirty="0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θ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h</m:t>
                        </m:r>
                      </m:sup>
                    </m:sSubSup>
                    <m:d>
                      <m:dPr>
                        <m:ctrlPr>
                          <a:rPr lang="en-US" altLang="zh-CN" b="0" i="1" smtClean="0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𝑤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b="0" i="1" smtClean="0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exp</m:t>
                        </m:r>
                      </m:fName>
                      <m:e>
                        <m:sSub>
                          <m:sSubPr>
                            <m:ctrlPr>
                              <a:rPr lang="en-US" altLang="zh-CN" i="1" smtClean="0">
                                <a:latin typeface="Cambria Math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m:rPr>
                                <m:nor/>
                              </m:rPr>
                              <a:rPr lang="en-US" altLang="zh-CN" dirty="0" smtClean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θ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𝑤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h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))/</m:t>
                        </m:r>
                        <m:sSub>
                          <m:sSubPr>
                            <m:ctrlPr>
                              <a:rPr lang="en-US" altLang="zh-CN" i="1" smtClean="0">
                                <a:latin typeface="Cambria Math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m:rPr>
                                <m:nor/>
                              </m:rPr>
                              <a:rPr lang="en-US" altLang="zh-CN" dirty="0" smtClean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θ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h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𝑍</m:t>
                        </m:r>
                      </m:e>
                      <m:sub>
                        <m:r>
                          <m:rPr>
                            <m:nor/>
                          </m:rPr>
                          <a:rPr lang="en-US" altLang="zh-CN" dirty="0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θ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h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altLang="zh-CN" i="1" smtClean="0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sSup>
                          <m:sSupPr>
                            <m:ctrlPr>
                              <a:rPr lang="en-US" altLang="zh-CN" i="1" smtClean="0">
                                <a:latin typeface="Cambria Math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w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′</m:t>
                            </m:r>
                          </m:sup>
                        </m:sSup>
                      </m:sub>
                      <m:sup/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exp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⁡(</m:t>
                        </m:r>
                        <m:sSub>
                          <m:sSubPr>
                            <m:ctrlPr>
                              <a:rPr lang="en-US" altLang="zh-CN" i="1" smtClean="0">
                                <a:latin typeface="Cambria Math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m:rPr>
                                <m:nor/>
                              </m:rPr>
                              <a:rPr lang="en-US" altLang="zh-CN" dirty="0" smtClean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θ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b="0" i="1" smtClean="0">
                                <a:latin typeface="Cambria Math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𝑤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h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the normalizer for context h. </a:t>
                </a:r>
              </a:p>
              <a:p>
                <a:pPr marL="457200" lvl="1" indent="0">
                  <a:buNone/>
                </a:pPr>
                <a:endPara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lvl="1" indent="0">
                  <a:buNone/>
                </a:pP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• The scoring function is parameterized in terms of word </a:t>
                </a:r>
                <a:r>
                  <a:rPr lang="en-US" altLang="zh-CN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embeddings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which are treated as model parameters. </a:t>
                </a:r>
              </a:p>
              <a:p>
                <a:pPr marL="457200" lvl="1" indent="0">
                  <a:buNone/>
                </a:pPr>
                <a:endPara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lvl="1" indent="0">
                  <a:buNone/>
                </a:pP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• Training an NPLM is usually slow because </a:t>
                </a:r>
              </a:p>
              <a:p>
                <a:pPr marL="457200" lvl="1" indent="0">
                  <a:buNone/>
                </a:pP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en-US" altLang="zh-CN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1. The complexity of the ML parameter update is linear in the vocabulary size (due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smtClean="0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𝑍</m:t>
                        </m:r>
                      </m:e>
                      <m:sub>
                        <m:r>
                          <m:rPr>
                            <m:nor/>
                          </m:rPr>
                          <a:rPr lang="en-US" altLang="zh-CN" sz="2000" dirty="0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θ</m:t>
                        </m:r>
                      </m:sub>
                    </m:sSub>
                    <m:d>
                      <m:dPr>
                        <m:ctrlPr>
                          <a:rPr lang="en-US" altLang="zh-CN" sz="2000" b="0" i="1" smtClean="0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h</m:t>
                        </m:r>
                      </m:e>
                    </m:d>
                  </m:oMath>
                </a14:m>
                <a:r>
                  <a:rPr lang="en-US" altLang="zh-CN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). </a:t>
                </a:r>
              </a:p>
              <a:p>
                <a:pPr marL="457200" lvl="1" indent="0">
                  <a:buNone/>
                </a:pPr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en-US" altLang="zh-CN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smtClean="0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  <m:sub>
                        <m:r>
                          <m:rPr>
                            <m:nor/>
                          </m:rPr>
                          <a:rPr lang="en-US" altLang="zh-CN" sz="2000" dirty="0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θ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𝑤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h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CN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expensive to evaluate.</a:t>
                </a:r>
                <a:endParaRPr lang="zh-CN" alt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79576"/>
                <a:ext cx="10515600" cy="4997387"/>
              </a:xfrm>
              <a:blipFill rotWithShape="0">
                <a:blip r:embed="rId3"/>
                <a:stretch>
                  <a:fillRect l="-1043" t="-2564" r="-58" b="-19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B8FBD-F54E-459F-AF99-512046E53A05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1203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832" y="163957"/>
            <a:ext cx="10515600" cy="787019"/>
          </a:xfrm>
        </p:spPr>
        <p:txBody>
          <a:bodyPr/>
          <a:lstStyle/>
          <a:p>
            <a:r>
              <a:rPr lang="en-US" altLang="zh-CN" dirty="0" smtClean="0"/>
              <a:t>Application to word embedding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learn word </a:t>
                </a:r>
                <a:r>
                  <a:rPr lang="en-US" altLang="zh-CN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embeddings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efficiently by </a:t>
                </a:r>
              </a:p>
              <a:p>
                <a:endPara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en-US" altLang="zh-CN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1. Training the models using noise-contrastive estimation instead of maximum likelihood. </a:t>
                </a:r>
              </a:p>
              <a:p>
                <a:pPr marL="0" indent="0">
                  <a:buNone/>
                </a:pPr>
                <a:endParaRPr lang="en-US" altLang="zh-CN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en-US" altLang="zh-CN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2. Using simplified log-bilinear models that compute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smtClean="0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  <m:sub>
                        <m:r>
                          <m:rPr>
                            <m:nor/>
                          </m:rPr>
                          <a:rPr lang="en-US" altLang="zh-CN" sz="2000" dirty="0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θ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𝑤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h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CN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efficiently using only vector-vector operations.</a:t>
                </a:r>
                <a:endPara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B8FBD-F54E-459F-AF99-512046E53A05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9581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832" y="163957"/>
            <a:ext cx="10515600" cy="787019"/>
          </a:xfrm>
        </p:spPr>
        <p:txBody>
          <a:bodyPr/>
          <a:lstStyle/>
          <a:p>
            <a:r>
              <a:rPr lang="en-US" altLang="zh-CN" dirty="0" smtClean="0"/>
              <a:t>Application to word embedding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77994"/>
                <a:ext cx="10515600" cy="435133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Vector log-bilinear model (</a:t>
                </a:r>
                <a:r>
                  <a:rPr lang="en-US" altLang="zh-CN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vLBL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  <a:p>
                <a:pPr marL="0" indent="0">
                  <a:buNone/>
                </a:pPr>
                <a:endPara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lvl="1" indent="0">
                  <a:buNone/>
                </a:pP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• Predict the word in the middle of an n+1-word window from the n-word context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h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surrounding it. </a:t>
                </a:r>
              </a:p>
              <a:p>
                <a:pPr marL="457200" lvl="1" indent="0">
                  <a:buNone/>
                </a:pPr>
                <a:endPara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lvl="1" indent="0">
                  <a:buNone/>
                </a:pP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• Each word has two </a:t>
                </a:r>
                <a:r>
                  <a:rPr lang="en-US" altLang="zh-CN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embeddings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a conditional embedding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𝑤</m:t>
                        </m:r>
                      </m:sub>
                    </m:sSub>
                  </m:oMath>
                </a14:m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a target embedding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𝑤</m:t>
                        </m:r>
                      </m:sub>
                    </m:sSub>
                  </m:oMath>
                </a14:m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</a:p>
              <a:p>
                <a:pPr marL="457200" lvl="1" indent="0">
                  <a:buNone/>
                </a:pPr>
                <a:endPara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lvl="1" indent="0">
                  <a:buNone/>
                </a:pP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• The score is computed based on the average of the context word representations: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  <m:sub>
                        <m:r>
                          <m:rPr>
                            <m:nor/>
                          </m:rPr>
                          <a:rPr lang="en-US" altLang="zh-CN" dirty="0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θ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𝑤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h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b="0" i="1" smtClean="0">
                                    <a:latin typeface="Cambria Math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</m:den>
                            </m:f>
                            <m:nary>
                              <m:naryPr>
                                <m:chr m:val="∑"/>
                                <m:limLoc m:val="subSup"/>
                                <m:ctrlPr>
                                  <a:rPr lang="en-US" altLang="zh-CN" b="0" i="1" smtClean="0">
                                    <a:latin typeface="Cambria Math"/>
                                    <a:cs typeface="Times New Roman" panose="020206030504050203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5"/>
                                  </m:rPr>
                                  <a:rPr lang="en-US" altLang="zh-CN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b="0" i="1" smtClean="0">
                                            <a:latin typeface="Cambria Math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sub>
                                </m:sSub>
                              </m:e>
                            </m:nary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en-US" altLang="zh-CN" b="0" i="1" smtClean="0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𝑤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b="0" i="1" smtClean="0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𝑤</m:t>
                        </m:r>
                      </m:sub>
                    </m:sSub>
                  </m:oMath>
                </a14:m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77994"/>
                <a:ext cx="10515600" cy="4351338"/>
              </a:xfrm>
              <a:blipFill rotWithShape="0">
                <a:blip r:embed="rId3"/>
                <a:stretch>
                  <a:fillRect l="-1217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B8FBD-F54E-459F-AF99-512046E53A05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3797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832" y="163957"/>
            <a:ext cx="10515600" cy="787019"/>
          </a:xfrm>
        </p:spPr>
        <p:txBody>
          <a:bodyPr/>
          <a:lstStyle/>
          <a:p>
            <a:r>
              <a:rPr lang="en-US" altLang="zh-CN" dirty="0" smtClean="0"/>
              <a:t>Application to word embedding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774192" y="1350137"/>
                <a:ext cx="10515600" cy="4351338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Inverse vector log-bilinear model (</a:t>
                </a:r>
                <a:r>
                  <a:rPr lang="en-US" altLang="zh-CN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ivLBL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</a:t>
                </a:r>
              </a:p>
              <a:p>
                <a:pPr marL="0" indent="0">
                  <a:buNone/>
                </a:pPr>
                <a:endPara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lvl="1" indent="0">
                  <a:buNone/>
                </a:pP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• Predict n words in an (n + 1)-word window from its middle word (independently). </a:t>
                </a:r>
              </a:p>
              <a:p>
                <a:pPr marL="457200" lvl="1" indent="0">
                  <a:buNone/>
                </a:pPr>
                <a:endPara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lvl="1" indent="0" algn="ctr">
                  <a:buNone/>
                </a:pP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• The score for predicting the </a:t>
                </a:r>
                <a:r>
                  <a:rPr lang="en-US" altLang="zh-CN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word in the window from the middle word w is:</a:t>
                </a:r>
              </a:p>
              <a:p>
                <a:pPr marL="457200" lvl="1" indent="0" algn="ctr">
                  <a:buNone/>
                </a:pPr>
                <a:endPara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lvl="1" indent="0" algn="ctr">
                  <a:buNone/>
                </a:pP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 smtClean="0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  <m:sub>
                        <m:r>
                          <m:rPr>
                            <m:nor/>
                          </m:rPr>
                          <a:rPr lang="en-US" altLang="zh-CN" dirty="0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θ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p>
                    </m:sSubSup>
                    <m:d>
                      <m:dPr>
                        <m:ctrlPr>
                          <a:rPr lang="en-US" altLang="zh-CN" b="0" i="1" smtClean="0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𝑤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zh-CN" b="0" i="1" smtClean="0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𝑤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sup>
                    </m:sSubSup>
                    <m:sSub>
                      <m:sSubPr>
                        <m:ctrlPr>
                          <a:rPr lang="en-US" altLang="zh-CN" b="0" i="1" smtClean="0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𝑞</m:t>
                        </m:r>
                      </m:e>
                      <m:sub>
                        <m:sSub>
                          <m:sSubPr>
                            <m:ctrlPr>
                              <a:rPr lang="en-US" altLang="zh-CN" b="0" i="1" smtClean="0">
                                <a:latin typeface="Cambria Math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b="0" i="1" smtClean="0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  <m:sub>
                        <m:sSub>
                          <m:sSubPr>
                            <m:ctrlPr>
                              <a:rPr lang="en-US" altLang="zh-CN" b="0" i="1" smtClean="0">
                                <a:latin typeface="Cambria Math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</m:oMath>
                </a14:m>
                <a:endPara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lvl="1" indent="0">
                  <a:buNone/>
                </a:pPr>
                <a:endPara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lvl="1" indent="0">
                  <a:buNone/>
                </a:pP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• Both </a:t>
                </a:r>
                <a:r>
                  <a:rPr lang="en-US" altLang="zh-CN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vLBL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:r>
                  <a:rPr lang="en-US" altLang="zh-CN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ivLBL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can be extended to take into account the relative positions of words in the window.</a:t>
                </a: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74192" y="1350137"/>
                <a:ext cx="10515600" cy="4351338"/>
              </a:xfrm>
              <a:blipFill rotWithShape="0">
                <a:blip r:embed="rId3"/>
                <a:stretch>
                  <a:fillRect l="-1159" t="-3361" r="-162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B8FBD-F54E-459F-AF99-512046E53A05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2133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832" y="163957"/>
            <a:ext cx="10515600" cy="787019"/>
          </a:xfrm>
        </p:spPr>
        <p:txBody>
          <a:bodyPr/>
          <a:lstStyle/>
          <a:p>
            <a:r>
              <a:rPr lang="en-US" altLang="zh-CN" dirty="0" smtClean="0"/>
              <a:t>Application to word embedding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61872"/>
                <a:ext cx="10515600" cy="4915091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Noise-contrastive estimation</a:t>
                </a:r>
              </a:p>
              <a:p>
                <a:endPara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000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zh-CN" altLang="en-US" sz="2000" i="1" smtClean="0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sup>
                    </m:sSubSup>
                    <m:d>
                      <m:dPr>
                        <m:ctrlPr>
                          <a:rPr lang="en-US" altLang="zh-CN" sz="20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000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000" b="0" i="0" smtClean="0">
                            <a:latin typeface="Cambria Math" panose="02040503050406030204" pitchFamily="18" charset="0"/>
                          </a:rPr>
                          <m:t>exp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⁡(</m:t>
                        </m:r>
                        <m:sSub>
                          <m:sSubPr>
                            <m:ctrlPr>
                              <a:rPr lang="en-US" altLang="zh-CN" sz="2000" i="1" smtClean="0">
                                <a:latin typeface="Cambria Math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zh-CN" altLang="en-U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𝜃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sz="2000" b="0" i="1" smtClean="0">
                                <a:latin typeface="Cambria Math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𝑤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h</m:t>
                            </m:r>
                          </m:e>
                        </m:d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num>
                      <m:den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lang="en-US" altLang="zh-CN" sz="2000" b="0" i="1" smtClean="0">
                                <a:latin typeface="Cambria Math"/>
                              </a:rPr>
                            </m:ctrlPr>
                          </m:naryPr>
                          <m:sub>
                            <m:sSup>
                              <m:sSupPr>
                                <m:ctrlPr>
                                  <a:rPr lang="en-US" altLang="zh-CN" sz="2000" b="0" i="1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p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sub>
                          <m:sup/>
                          <m:e>
                            <m:r>
                              <m:rPr>
                                <m:sty m:val="p"/>
                              </m:rPr>
                              <a:rPr lang="en-US" altLang="zh-CN" sz="2000" b="0" i="0" smtClean="0">
                                <a:latin typeface="Cambria Math" panose="02040503050406030204" pitchFamily="18" charset="0"/>
                              </a:rPr>
                              <m:t>exp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⁡(</m:t>
                            </m:r>
                            <m:sSub>
                              <m:sSubPr>
                                <m:ctrlPr>
                                  <a:rPr lang="en-US" altLang="zh-CN" sz="2000" i="1" smtClean="0">
                                    <a:latin typeface="Cambria Math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zh-CN" altLang="en-US" sz="20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𝜃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zh-CN" sz="2000" b="0" i="1" smtClean="0">
                                    <a:latin typeface="Cambria Math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zh-CN" sz="2000" b="0" i="1" smtClean="0">
                                        <a:latin typeface="Cambria Math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𝑤</m:t>
                                    </m:r>
                                  </m:e>
                                  <m:sup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,</m:t>
                                </m:r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h</m:t>
                                </m:r>
                              </m:e>
                            </m:d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</m:e>
                        </m:nary>
                      </m:den>
                    </m:f>
                  </m:oMath>
                </a14:m>
                <a:r>
                  <a:rPr lang="en-US" altLang="zh-CN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     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000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zh-CN" altLang="en-US" sz="2000" i="1" smtClean="0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sup>
                    </m:sSubSup>
                    <m:d>
                      <m:dPr>
                        <m:ctrlPr>
                          <a:rPr lang="en-US" altLang="zh-CN" sz="20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sz="2000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000" b="0" i="0" smtClean="0"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en-US" altLang="zh-CN" sz="2000" b="0" i="1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000" i="1" smtClean="0">
                                    <a:latin typeface="Cambria Math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zh-CN" altLang="en-US" sz="20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𝜃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zh-CN" sz="2000" b="0" i="1" smtClean="0">
                                    <a:latin typeface="Cambria Math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𝑤</m:t>
                                </m:r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,</m:t>
                                </m:r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h</m:t>
                                </m:r>
                              </m:e>
                            </m:d>
                          </m:e>
                        </m:d>
                      </m:e>
                    </m:func>
                  </m:oMath>
                </a14:m>
                <a:endParaRPr lang="en-US" altLang="zh-CN" b="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Gradient of objective function	</a:t>
                </a:r>
                <a:endPara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where </a:t>
                </a:r>
                <a14:m>
                  <m:oMath xmlns:m="http://schemas.openxmlformats.org/officeDocument/2006/math">
                    <m:r>
                      <a:rPr lang="zh-CN" altLang="en-US" sz="20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△</m:t>
                    </m:r>
                    <m:sSub>
                      <m:sSubPr>
                        <m:ctrlPr>
                          <a:rPr lang="en-US" altLang="zh-CN" sz="2000" i="1" smtClean="0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  <m:sub>
                        <m:r>
                          <a:rPr lang="zh-CN" alt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altLang="zh-CN" sz="2000" b="0" i="1" smtClean="0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𝑤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h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000" i="1" smtClean="0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  <m:sub>
                        <m:r>
                          <a:rPr lang="zh-CN" alt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altLang="zh-CN" sz="2000" b="0" i="1" smtClean="0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𝑤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h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altLang="zh-CN" sz="20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log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⁡(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𝑘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altLang="zh-CN" sz="2000" b="0" i="1" smtClean="0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𝑤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zh-CN" alt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 k means that noise samples are k times more frequent than data samples,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sz="2000" i="1" smtClean="0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i="1" smtClean="0">
                                <a:latin typeface="Cambria Math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2000" dirty="0" smtClean="0"/>
                  <a:t> are k samples from the noise distribution, typically a unigram estimated from the training data</a:t>
                </a:r>
                <a:endParaRPr lang="zh-CN" alt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61872"/>
                <a:ext cx="10515600" cy="4915091"/>
              </a:xfrm>
              <a:blipFill rotWithShape="0">
                <a:blip r:embed="rId3"/>
                <a:stretch>
                  <a:fillRect l="-1043" t="-29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B8FBD-F54E-459F-AF99-512046E53A05}" type="slidenum">
              <a:rPr lang="zh-CN" altLang="en-US" smtClean="0"/>
              <a:t>17</a:t>
            </a:fld>
            <a:endParaRPr lang="zh-CN" altLang="en-US"/>
          </a:p>
        </p:txBody>
      </p:sp>
      <p:sp>
        <p:nvSpPr>
          <p:cNvPr id="5" name="右箭头 4"/>
          <p:cNvSpPr/>
          <p:nvPr/>
        </p:nvSpPr>
        <p:spPr>
          <a:xfrm>
            <a:off x="5583936" y="2219596"/>
            <a:ext cx="1024128" cy="365760"/>
          </a:xfrm>
          <a:prstGeom prst="rightArrow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3571" y="3908839"/>
            <a:ext cx="9496425" cy="90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2304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6680" y="145669"/>
            <a:ext cx="10515600" cy="832739"/>
          </a:xfrm>
        </p:spPr>
        <p:txBody>
          <a:bodyPr/>
          <a:lstStyle/>
          <a:p>
            <a:r>
              <a:rPr lang="en-US" altLang="zh-CN" dirty="0" smtClean="0"/>
              <a:t>Experimental evaluation of word embedding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89304"/>
                <a:ext cx="10515600" cy="4887659"/>
              </a:xfrm>
            </p:spPr>
            <p:txBody>
              <a:bodyPr>
                <a:normAutofit fontScale="85000" lnSpcReduction="20000"/>
              </a:bodyPr>
              <a:lstStyle/>
              <a:p>
                <a:pPr marL="0" indent="0">
                  <a:buNone/>
                </a:pP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Word analogy-based evaluation </a:t>
                </a:r>
              </a:p>
              <a:p>
                <a:pPr marL="0" indent="0">
                  <a:buNone/>
                </a:pPr>
                <a:endPara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lvl="1" indent="0">
                  <a:buNone/>
                </a:pP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• Two analogy-based word similarity tasks recently released by Google and Microsoft Research. </a:t>
                </a:r>
              </a:p>
              <a:p>
                <a:pPr marL="457200" lvl="1" indent="0">
                  <a:buNone/>
                </a:pPr>
                <a:endPara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lvl="1" indent="0">
                  <a:buNone/>
                </a:pP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• Questions of the form “a is to b is as c is to ”. </a:t>
                </a:r>
              </a:p>
              <a:p>
                <a:pPr marL="914400" lvl="2" indent="0">
                  <a:buNone/>
                </a:pP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– For example, London : England → Kiev : ?. </a:t>
                </a:r>
              </a:p>
              <a:p>
                <a:pPr marL="914400" lvl="2" indent="0">
                  <a:buNone/>
                </a:pP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– The task is to identify the held-out fourth word. </a:t>
                </a:r>
              </a:p>
              <a:p>
                <a:pPr marL="914400" lvl="2" indent="0">
                  <a:buNone/>
                </a:pP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– Only exact word matches count (synonyms not accepted). </a:t>
                </a:r>
              </a:p>
              <a:p>
                <a:pPr marL="457200" lvl="1" indent="0">
                  <a:buNone/>
                </a:pPr>
                <a:endPara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lvl="1" indent="0">
                  <a:buNone/>
                </a:pP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• We answer a : b → c : ? by finding word d ∗ with the representation most similar to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b="0" i="1" smtClean="0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</m:acc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acc>
                      <m:accPr>
                        <m:chr m:val="⃗"/>
                        <m:ctrlPr>
                          <a:rPr lang="en-US" altLang="zh-CN" b="0" i="1" smtClean="0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</m:acc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acc>
                      <m:accPr>
                        <m:chr m:val="⃗"/>
                        <m:ctrlPr>
                          <a:rPr lang="en-US" altLang="zh-CN" b="0" i="1" smtClean="0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</m:e>
                    </m:acc>
                  </m:oMath>
                </a14:m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according to cosine similarity: 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b="0" i="1" smtClean="0"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𝑎𝑟𝑔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limLow>
                            <m:limLowPr>
                              <m:ctrlPr>
                                <a:rPr lang="en-US" altLang="zh-CN" b="0" i="1" smtClean="0">
                                  <a:latin typeface="Cambria Math"/>
                                  <a:cs typeface="Times New Roman" panose="020206030504050203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max</m:t>
                              </m:r>
                            </m:e>
                            <m:lim>
                              <m:acc>
                                <m:accPr>
                                  <m:chr m:val="⃗"/>
                                  <m:ctrlPr>
                                    <a:rPr lang="en-US" altLang="zh-CN" b="0" i="1" smtClean="0">
                                      <a:latin typeface="Cambria Math"/>
                                      <a:cs typeface="Times New Roman" panose="020206030504050203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zh-CN" b="0" i="1" smtClean="0">
                                  <a:latin typeface="Cambria Math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CN" b="0" i="1" smtClean="0">
                                          <a:latin typeface="Cambria Math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acc>
                                        <m:accPr>
                                          <m:chr m:val="⃗"/>
                                          <m:ctrlPr>
                                            <a:rPr lang="en-US" altLang="zh-CN" b="0" i="1" smtClean="0">
                                              <a:latin typeface="Cambria Math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</m:acc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⃗"/>
                                          <m:ctrlPr>
                                            <a:rPr lang="en-US" altLang="zh-CN" b="0" i="1" smtClean="0">
                                              <a:latin typeface="Cambria Math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</m:acc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+</m:t>
                                      </m:r>
                                      <m:acc>
                                        <m:accPr>
                                          <m:chr m:val="⃗"/>
                                          <m:ctrlPr>
                                            <a:rPr lang="en-US" altLang="zh-CN" b="0" i="1" smtClean="0">
                                              <a:latin typeface="Cambria Math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𝑐</m:t>
                                          </m:r>
                                        </m:e>
                                      </m:acc>
                                    </m:e>
                                  </m:d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acc>
                                <m:accPr>
                                  <m:chr m:val="⃗"/>
                                  <m:ctrlPr>
                                    <a:rPr lang="en-US" altLang="zh-CN" b="0" i="1" smtClean="0">
                                      <a:latin typeface="Cambria Math"/>
                                      <a:cs typeface="Times New Roman" panose="020206030504050203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num>
                            <m:den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altLang="zh-CN" b="0" i="1" smtClean="0">
                                      <a:latin typeface="Cambria Math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altLang="zh-CN" b="0" i="1" smtClean="0">
                                          <a:latin typeface="Cambria Math"/>
                                          <a:cs typeface="Times New Roman" panose="020206030504050203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𝑏</m:t>
                                      </m:r>
                                    </m:e>
                                  </m:acc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⃗"/>
                                      <m:ctrlPr>
                                        <a:rPr lang="en-US" altLang="zh-CN" b="0" i="1" smtClean="0">
                                          <a:latin typeface="Cambria Math"/>
                                          <a:cs typeface="Times New Roman" panose="020206030504050203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𝑎</m:t>
                                      </m:r>
                                    </m:e>
                                  </m:acc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+</m:t>
                                  </m:r>
                                  <m:acc>
                                    <m:accPr>
                                      <m:chr m:val="⃗"/>
                                      <m:ctrlPr>
                                        <a:rPr lang="en-US" altLang="zh-CN" b="0" i="1" smtClean="0">
                                          <a:latin typeface="Cambria Math"/>
                                          <a:cs typeface="Times New Roman" panose="020206030504050203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𝑐</m:t>
                                      </m:r>
                                    </m:e>
                                  </m:acc>
                                </m:e>
                              </m:d>
                            </m:den>
                          </m:f>
                        </m:e>
                      </m:func>
                    </m:oMath>
                  </m:oMathPara>
                </a14:m>
                <a:endPara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lvl="1" indent="0">
                  <a:buNone/>
                </a:pP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where all representation vectors are normalized.</a:t>
                </a:r>
              </a:p>
              <a:p>
                <a:pPr marL="457200" lvl="1" indent="0">
                  <a:buNone/>
                </a:pP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marL="457200" lvl="1" indent="0">
                  <a:buNone/>
                </a:pP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• Evaluation metric: accuracy (percent correct)</a:t>
                </a: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89304"/>
                <a:ext cx="10515600" cy="4887659"/>
              </a:xfrm>
              <a:blipFill rotWithShape="0">
                <a:blip r:embed="rId3"/>
                <a:stretch>
                  <a:fillRect l="-928" t="-2996" r="-144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B8FBD-F54E-459F-AF99-512046E53A05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5519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6680" y="145669"/>
            <a:ext cx="10515600" cy="832739"/>
          </a:xfrm>
        </p:spPr>
        <p:txBody>
          <a:bodyPr/>
          <a:lstStyle/>
          <a:p>
            <a:r>
              <a:rPr lang="en-US" altLang="zh-CN" dirty="0" smtClean="0"/>
              <a:t>Experimental evaluation of word embedding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89304"/>
            <a:ext cx="10515600" cy="48876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NCE vs. tree-based training </a:t>
            </a:r>
          </a:p>
          <a:p>
            <a:pPr marL="457200" lvl="1" indent="0">
              <a:buNone/>
            </a:pP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• Training data: Wikipedia from April 2013 – 1.5B words, 870K-word vocabulary </a:t>
            </a:r>
          </a:p>
          <a:p>
            <a:pPr marL="457200" lvl="1" indent="0">
              <a:buNone/>
            </a:pP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• Experimental setup (unless stated otherwise): </a:t>
            </a:r>
          </a:p>
          <a:p>
            <a:pPr marL="914400" lvl="2" indent="0">
              <a:buNone/>
            </a:pP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 Models: 100D word </a:t>
            </a:r>
            <a:r>
              <a:rPr lang="en-US" altLang="zh-CN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embeddings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predict 5 words on both sides, no position-dependent weights. </a:t>
            </a:r>
          </a:p>
          <a:p>
            <a:pPr marL="914400" lvl="2" indent="0">
              <a:buNone/>
            </a:pP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en-US" altLang="zh-CN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NCEk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denotes NCE training using k noise samples.</a:t>
            </a:r>
            <a:endParaRPr lang="zh-CN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B8FBD-F54E-459F-AF99-512046E53A05}" type="slidenum">
              <a:rPr lang="zh-CN" altLang="en-US" smtClean="0"/>
              <a:t>19</a:t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0200" y="3300031"/>
            <a:ext cx="8382000" cy="2562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3814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2069592" cy="1325563"/>
          </a:xfrm>
        </p:spPr>
        <p:txBody>
          <a:bodyPr/>
          <a:lstStyle/>
          <a:p>
            <a:r>
              <a:rPr lang="en-US" altLang="zh-CN" dirty="0" smtClean="0"/>
              <a:t>Content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Problem to solve</a:t>
            </a:r>
          </a:p>
          <a:p>
            <a:r>
              <a:rPr lang="en-US" altLang="zh-CN" dirty="0" smtClean="0"/>
              <a:t>Noise-Contrastive Estimation</a:t>
            </a:r>
          </a:p>
          <a:p>
            <a:r>
              <a:rPr lang="en-US" altLang="zh-CN" dirty="0" smtClean="0"/>
              <a:t>Application to word embedding</a:t>
            </a:r>
          </a:p>
          <a:p>
            <a:r>
              <a:rPr lang="en-US" altLang="zh-CN" dirty="0" smtClean="0"/>
              <a:t>Experimental evaluation of word embedding</a:t>
            </a:r>
          </a:p>
          <a:p>
            <a:r>
              <a:rPr lang="en-US" altLang="zh-CN" dirty="0" smtClean="0"/>
              <a:t>Conclusion</a:t>
            </a:r>
          </a:p>
          <a:p>
            <a:r>
              <a:rPr lang="en-US" altLang="zh-CN" dirty="0" smtClean="0"/>
              <a:t>Reference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B8FBD-F54E-459F-AF99-512046E53A05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6864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6680" y="145669"/>
            <a:ext cx="10515600" cy="832739"/>
          </a:xfrm>
        </p:spPr>
        <p:txBody>
          <a:bodyPr/>
          <a:lstStyle/>
          <a:p>
            <a:r>
              <a:rPr lang="en-US" altLang="zh-CN" dirty="0" smtClean="0"/>
              <a:t>Experimental evaluation of word embedding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89304"/>
            <a:ext cx="10515600" cy="48876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Large-scale evaluation </a:t>
            </a:r>
          </a:p>
          <a:p>
            <a:pPr marL="0" indent="0">
              <a:buNone/>
            </a:pP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B8FBD-F54E-459F-AF99-512046E53A05}" type="slidenum">
              <a:rPr lang="zh-CN" altLang="en-US" smtClean="0"/>
              <a:t>20</a:t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6469" y="1766931"/>
            <a:ext cx="9155811" cy="449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6045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6680" y="145669"/>
            <a:ext cx="10515600" cy="832739"/>
          </a:xfrm>
        </p:spPr>
        <p:txBody>
          <a:bodyPr/>
          <a:lstStyle/>
          <a:p>
            <a:r>
              <a:rPr lang="en-US" altLang="zh-CN" dirty="0" smtClean="0"/>
              <a:t>Experimental evaluation of word embedding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89304"/>
            <a:ext cx="10515600" cy="48876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 smtClean="0"/>
              <a:t>How do more expressive models perform? 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altLang="zh-CN" sz="2000" dirty="0" smtClean="0"/>
              <a:t>• We can make our models more expressive by making them aware of word order through position-dependent weights. Does this lead to better word </a:t>
            </a:r>
            <a:r>
              <a:rPr lang="en-US" altLang="zh-CN" sz="2000" dirty="0" err="1" smtClean="0"/>
              <a:t>embeddings</a:t>
            </a:r>
            <a:r>
              <a:rPr lang="en-US" altLang="zh-CN" sz="2000" dirty="0" smtClean="0"/>
              <a:t>? 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altLang="zh-CN" sz="2000" dirty="0" smtClean="0"/>
              <a:t>• Dataset: MSR Gutenberg corpus – 47M words, 80K-word vocabulary 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altLang="zh-CN" sz="2000" dirty="0" smtClean="0"/>
              <a:t>• Left/right column gives the in-vocabulary accuracy obtained using the conditional/target word </a:t>
            </a:r>
            <a:r>
              <a:rPr lang="en-US" altLang="zh-CN" sz="2000" dirty="0" err="1" smtClean="0"/>
              <a:t>embeddings</a:t>
            </a:r>
            <a:r>
              <a:rPr lang="en-US" altLang="zh-CN" sz="2000" dirty="0" smtClean="0"/>
              <a:t>. 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B8FBD-F54E-459F-AF99-512046E53A05}" type="slidenum">
              <a:rPr lang="zh-CN" altLang="en-US" smtClean="0"/>
              <a:t>21</a:t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1575" y="3662362"/>
            <a:ext cx="9848850" cy="2876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3037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6680" y="145669"/>
            <a:ext cx="10515600" cy="832739"/>
          </a:xfrm>
        </p:spPr>
        <p:txBody>
          <a:bodyPr/>
          <a:lstStyle/>
          <a:p>
            <a:r>
              <a:rPr lang="en-US" altLang="zh-CN" dirty="0" smtClean="0"/>
              <a:t>Experimental evaluation of word embedding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89304"/>
            <a:ext cx="10515600" cy="48876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MSR Sentence Completion Challenge </a:t>
            </a:r>
          </a:p>
          <a:p>
            <a:pPr marL="457200" lvl="1" indent="0">
              <a:buNone/>
            </a:pP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Task: given a sentence with a missing word, pick the correct completion from a list of candidate words. </a:t>
            </a:r>
          </a:p>
          <a:p>
            <a:pPr marL="457200" lvl="1" indent="0">
              <a:buNone/>
            </a:pP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• Training set: 522 19th-century novels (47M words) </a:t>
            </a:r>
          </a:p>
          <a:p>
            <a:pPr marL="457200" lvl="1" indent="0">
              <a:buNone/>
            </a:pP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• Test set: 1,040 sentences from five Sherlock Holmes novels </a:t>
            </a:r>
          </a:p>
          <a:p>
            <a:pPr marL="457200" lvl="1" indent="0"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Five candidate completions per sentence. </a:t>
            </a:r>
            <a:endParaRPr lang="en-US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B8FBD-F54E-459F-AF99-512046E53A05}" type="slidenum">
              <a:rPr lang="zh-CN" altLang="en-US" smtClean="0"/>
              <a:t>22</a:t>
            </a:fld>
            <a:endParaRPr lang="zh-CN" altLang="en-US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1720016"/>
              </p:ext>
            </p:extLst>
          </p:nvPr>
        </p:nvGraphicFramePr>
        <p:xfrm>
          <a:off x="1657096" y="3426290"/>
          <a:ext cx="81280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MODEL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CONTEXT SIZE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LATENT DIM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PERCENT CORRECT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LSA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SENTENCE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49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SKIP-GRAM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10L+10R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640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48.0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LBL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10L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54.7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ivLBL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5L+5R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51.0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ivLBL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5L+5R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55.2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ivLBL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5L+5R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600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55.5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1759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6680" y="145669"/>
            <a:ext cx="10515600" cy="832739"/>
          </a:xfrm>
        </p:spPr>
        <p:txBody>
          <a:bodyPr/>
          <a:lstStyle/>
          <a:p>
            <a:r>
              <a:rPr lang="en-US" altLang="zh-CN" dirty="0" smtClean="0"/>
              <a:t>Conclusion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89304"/>
            <a:ext cx="10515600" cy="4887659"/>
          </a:xfrm>
        </p:spPr>
        <p:txBody>
          <a:bodyPr>
            <a:normAutofit/>
          </a:bodyPr>
          <a:lstStyle/>
          <a:p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Unnormalized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statistical models for which the normalizing partition function cannot be computed in closed form, and such models can’t be estimated by maximization of the likelihood without resorting to numerical approximations.</a:t>
            </a: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NCE can estimate 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unnormalized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statistical models without normalizing partition function</a:t>
            </a: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B8FBD-F54E-459F-AF99-512046E53A05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3730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6680" y="145669"/>
            <a:ext cx="10515600" cy="832739"/>
          </a:xfrm>
        </p:spPr>
        <p:txBody>
          <a:bodyPr/>
          <a:lstStyle/>
          <a:p>
            <a:r>
              <a:rPr lang="en-US" altLang="zh-CN" dirty="0" smtClean="0"/>
              <a:t>Reference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89304"/>
            <a:ext cx="10515600" cy="4887659"/>
          </a:xfrm>
        </p:spPr>
        <p:txBody>
          <a:bodyPr>
            <a:normAutofit/>
          </a:bodyPr>
          <a:lstStyle/>
          <a:p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Mnih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A,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Kavukcuoglu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K. Learning word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embeddings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efficiently with noise-contrastive estimation[C]//Advances in Neural Information Processing Systems. 2013: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2265-2273.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Gutmann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 U,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Hyvärinen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A. Noise-contrastive estimation of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unnormalized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statistical models, with applications to natural image statistics[J]. The Journal of Machine Learning Research, 2012, 13(1): 307-361.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B8FBD-F54E-459F-AF99-512046E53A05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159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23816" y="3014345"/>
            <a:ext cx="2700528" cy="10455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6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Thanks</a:t>
            </a:r>
            <a:endParaRPr lang="zh-CN" altLang="en-US" sz="6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B8FBD-F54E-459F-AF99-512046E53A05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369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6408" y="154813"/>
            <a:ext cx="10515600" cy="640715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Problem to solve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 smtClean="0"/>
                  <a:t>Dataset </a:t>
                </a:r>
              </a:p>
              <a:p>
                <a:pPr marL="0" indent="0">
                  <a:buNone/>
                </a:pPr>
                <a:endParaRPr lang="en-US" altLang="zh-CN" dirty="0" smtClean="0"/>
              </a:p>
              <a:p>
                <a:pPr marL="457200" lvl="1" indent="0">
                  <a:buNone/>
                </a:pPr>
                <a:r>
                  <a:rPr lang="en-US" altLang="zh-CN" dirty="0" smtClean="0"/>
                  <a:t>X =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CN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sSub>
                          <m:sSub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altLang="zh-CN" dirty="0" smtClean="0"/>
                  <a:t>)   a random vector              which follows an unknown probability density function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endParaRPr lang="en-US" altLang="zh-CN" dirty="0" smtClean="0"/>
              </a:p>
              <a:p>
                <a:pPr marL="457200" lvl="1" indent="0">
                  <a:buNone/>
                </a:pPr>
                <a:endParaRPr lang="en-US" altLang="zh-CN" dirty="0" smtClean="0"/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en-US" altLang="zh-CN" dirty="0" smtClean="0"/>
                  <a:t> is </a:t>
                </a:r>
                <a:r>
                  <a:rPr lang="en-US" altLang="zh-CN" dirty="0" err="1" smtClean="0"/>
                  <a:t>moduled</a:t>
                </a:r>
                <a:r>
                  <a:rPr lang="en-US" altLang="zh-CN" dirty="0" smtClean="0"/>
                  <a:t> by a parameterized family of functions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CN" dirty="0" smtClean="0"/>
                          <m:t>{</m:t>
                        </m:r>
                        <m:sSub>
                          <m:sSubPr>
                            <m:ctrlPr>
                              <a:rPr lang="en-US" altLang="zh-CN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(.;</m:t>
                        </m:r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)}</m:t>
                        </m:r>
                        <m:r>
                          <m:rPr>
                            <m:nor/>
                          </m:rPr>
                          <a:rPr lang="en-US" altLang="zh-CN" dirty="0"/>
                          <m:t> </m:t>
                        </m:r>
                      </m:e>
                      <m:sub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</m:oMath>
                </a14:m>
                <a:endParaRPr lang="en-US" altLang="zh-CN" dirty="0" smtClean="0"/>
              </a:p>
              <a:p>
                <a:pPr marL="457200" lvl="1" indent="0">
                  <a:buNone/>
                </a:pPr>
                <a:endParaRPr lang="en-US" altLang="zh-CN" dirty="0"/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.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(.;</m:t>
                    </m:r>
                    <m:sSup>
                      <m:sSupPr>
                        <m:ctrlPr>
                          <a:rPr lang="en-US" altLang="zh-CN" i="1" dirty="0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zh-CN" altLang="en-US" i="1" dirty="0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zh-CN" altLang="en-US" i="1" dirty="0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 smtClean="0"/>
                  <a:t> for some parameter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dirty="0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zh-CN" altLang="en-US" i="1" dirty="0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zh-CN" altLang="en-US" i="1" dirty="0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lang="en-US" altLang="zh-CN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B8FBD-F54E-459F-AF99-512046E53A05}" type="slidenum">
              <a:rPr lang="zh-CN" altLang="en-US" smtClean="0"/>
              <a:t>3</a:t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4847" y="2832163"/>
            <a:ext cx="857250" cy="35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8644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6408" y="154813"/>
            <a:ext cx="10515600" cy="640715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Problem to solve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r>
                  <a:rPr lang="en-US" altLang="zh-CN" dirty="0" smtClean="0"/>
                  <a:t>Two constraints</a:t>
                </a:r>
              </a:p>
              <a:p>
                <a:endParaRPr lang="en-US" altLang="zh-C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altLang="zh-CN" i="1" smtClean="0">
                              <a:latin typeface="Cambria Math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altLang="zh-CN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;</m:t>
                              </m:r>
                              <m:r>
                                <a:rPr lang="zh-CN" altLang="en-US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  <m:r>
                            <a:rPr lang="el-GR" altLang="zh-CN" i="1" smtClean="0">
                              <a:latin typeface="Cambria Math" panose="02040503050406030204" pitchFamily="18" charset="0"/>
                            </a:rPr>
                            <m:t>ⅆ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nary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altLang="zh-CN" b="0" i="1" dirty="0" smtClean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altLang="zh-CN">
                            <a:latin typeface="Cambria Math"/>
                          </a:rPr>
                          <m:t>𝑚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>
                            <a:latin typeface="Cambria Math"/>
                          </a:rPr>
                          <m:t>𝑢</m:t>
                        </m:r>
                        <m:r>
                          <a:rPr lang="en-US" altLang="zh-CN">
                            <a:latin typeface="Cambria Math"/>
                          </a:rPr>
                          <m:t>;</m:t>
                        </m:r>
                        <m:r>
                          <a:rPr lang="zh-CN" altLang="en-US">
                            <a:latin typeface="Cambria Math"/>
                          </a:rPr>
                          <m:t>𝜃</m:t>
                        </m:r>
                      </m:e>
                    </m:d>
                    <m:r>
                      <a:rPr lang="zh-CN" altLang="en-US">
                        <a:latin typeface="Cambria Math"/>
                      </a:rPr>
                      <m:t>≥</m:t>
                    </m:r>
                    <m:r>
                      <a:rPr lang="en-US" altLang="zh-CN">
                        <a:latin typeface="Cambria Math"/>
                      </a:rPr>
                      <m:t>0</m:t>
                    </m:r>
                  </m:oMath>
                </a14:m>
                <a:r>
                  <a:rPr lang="en-US" altLang="zh-CN" dirty="0"/>
                  <a:t> </a:t>
                </a:r>
              </a:p>
              <a:p>
                <a:pPr marL="0" indent="0">
                  <a:buNone/>
                </a:pPr>
                <a:endParaRPr lang="en-US" altLang="zh-CN" dirty="0" smtClean="0"/>
              </a:p>
              <a:p>
                <a:r>
                  <a:rPr lang="en-US" altLang="zh-CN" dirty="0" smtClean="0"/>
                  <a:t>Normalized and </a:t>
                </a:r>
                <a:r>
                  <a:rPr lang="en-US" altLang="zh-CN" dirty="0" err="1" smtClean="0"/>
                  <a:t>unnormalized</a:t>
                </a:r>
                <a:r>
                  <a:rPr lang="en-US" altLang="zh-CN" dirty="0" smtClean="0"/>
                  <a:t> model</a:t>
                </a:r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dirty="0" smtClean="0"/>
                  <a:t>	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bSup>
                    <m:d>
                      <m:d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.;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</m:d>
                  </m:oMath>
                </a14:m>
                <a:r>
                  <a:rPr lang="en-US" altLang="zh-CN" dirty="0" smtClean="0"/>
                  <a:t> :  </a:t>
                </a:r>
                <a:r>
                  <a:rPr lang="en-US" altLang="zh-CN" dirty="0" err="1" smtClean="0"/>
                  <a:t>unnormalized</a:t>
                </a:r>
                <a:r>
                  <a:rPr lang="en-US" altLang="zh-CN" dirty="0" smtClean="0"/>
                  <a:t> model which is parameterized by some 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endParaRPr lang="en-US" altLang="zh-CN" dirty="0" smtClean="0"/>
              </a:p>
              <a:p>
                <a:endParaRPr lang="en-US" altLang="zh-CN" dirty="0"/>
              </a:p>
              <a:p>
                <a:endParaRPr lang="en-US" altLang="zh-CN" dirty="0" smtClean="0"/>
              </a:p>
              <a:p>
                <a:pPr marL="0" indent="0">
                  <a:buNone/>
                </a:pPr>
                <a:r>
                  <a:rPr lang="en-US" altLang="zh-CN" dirty="0"/>
                  <a:t>	</a:t>
                </a:r>
                <a:endParaRPr lang="en-US" altLang="zh-CN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522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B8FBD-F54E-459F-AF99-512046E53A05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3867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6408" y="154813"/>
            <a:ext cx="10515600" cy="640715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Problem to solve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1557655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dirty="0" smtClean="0"/>
                  <a:t>Partition function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𝑍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naryPr>
                        <m:sub/>
                        <m:sup/>
                        <m:e>
                          <m:sSubSup>
                            <m:sSubSupPr>
                              <m:ctrlPr>
                                <a:rPr lang="en-US" altLang="zh-CN" i="1" smtClean="0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bSup>
                          <m:d>
                            <m:dPr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;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</m:d>
                          <m:r>
                            <a:rPr lang="el-GR" altLang="zh-C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ⅆ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e>
                      </m:nary>
                    </m:oMath>
                  </m:oMathPara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1557655"/>
              </a:xfrm>
              <a:blipFill rotWithShape="0">
                <a:blip r:embed="rId3"/>
                <a:stretch>
                  <a:fillRect l="-1043" t="-62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B8FBD-F54E-459F-AF99-512046E53A05}" type="slidenum">
              <a:rPr lang="zh-CN" altLang="en-US" smtClean="0"/>
              <a:t>5</a:t>
            </a:fld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941832" y="3768598"/>
                <a:ext cx="8970264" cy="15388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altLang="zh-CN" sz="2800" dirty="0"/>
                  <a:t>Quiz</a:t>
                </a:r>
              </a:p>
              <a:p>
                <a:r>
                  <a:rPr lang="en-US" altLang="zh-CN" dirty="0" smtClean="0"/>
                  <a:t>	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how to use partition function converting an </a:t>
                </a:r>
                <a:r>
                  <a:rPr lang="en-US" altLang="zh-CN" sz="24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unnormalized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model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bSup>
                    <m:d>
                      <m:dPr>
                        <m:ctrlPr>
                          <a:rPr lang="en-US" altLang="zh-CN" sz="24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</m:d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into a normalized one?</a:t>
                </a: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1832" y="3768598"/>
                <a:ext cx="8970264" cy="1538883"/>
              </a:xfrm>
              <a:prstGeom prst="rect">
                <a:avLst/>
              </a:prstGeom>
              <a:blipFill rotWithShape="0">
                <a:blip r:embed="rId4"/>
                <a:stretch>
                  <a:fillRect l="-1224" t="-3557" r="-15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4953000" y="5108889"/>
                <a:ext cx="2286000" cy="11678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3200" i="1" smtClean="0">
                              <a:latin typeface="Cambria Math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altLang="zh-CN" sz="3200" i="1" smtClean="0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  <m:sup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bSup>
                          <m:d>
                            <m:dPr>
                              <m:ctrlPr>
                                <a:rPr lang="en-US" altLang="zh-CN" sz="32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;</m:t>
                              </m:r>
                              <m:r>
                                <a:rPr lang="en-US" altLang="zh-CN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</m:d>
                        </m:num>
                        <m:den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32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3000" y="5108889"/>
                <a:ext cx="2286000" cy="116782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29174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6408" y="154813"/>
            <a:ext cx="10515600" cy="640715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Problem to solve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2182428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Solutions for the estimation of </a:t>
            </a:r>
            <a:r>
              <a:rPr lang="en-US" altLang="zh-CN" dirty="0" err="1" smtClean="0"/>
              <a:t>unnormalized</a:t>
            </a:r>
            <a:r>
              <a:rPr lang="en-US" altLang="zh-CN" dirty="0" smtClean="0"/>
              <a:t> models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1.  Monte Carlo maximum likelihood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2.  contrastive divergence</a:t>
            </a:r>
          </a:p>
          <a:p>
            <a:pPr marL="0" indent="0">
              <a:buNone/>
            </a:pPr>
            <a:r>
              <a:rPr lang="en-US" altLang="zh-CN" dirty="0" smtClean="0"/>
              <a:t>	3.  score matching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B8FBD-F54E-459F-AF99-512046E53A05}" type="slidenum">
              <a:rPr lang="zh-CN" altLang="en-US" smtClean="0"/>
              <a:t>6</a:t>
            </a:fld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 flipH="1">
            <a:off x="838200" y="4489704"/>
            <a:ext cx="820946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/>
              <a:t>Disadvantage</a:t>
            </a:r>
          </a:p>
          <a:p>
            <a:r>
              <a:rPr lang="en-US" altLang="zh-CN" sz="2800" dirty="0"/>
              <a:t>	1. need to balance the accuracy of the estimate</a:t>
            </a:r>
          </a:p>
          <a:p>
            <a:r>
              <a:rPr lang="en-US" altLang="zh-CN" sz="2800" dirty="0"/>
              <a:t>	2. need the time to compute the estimate</a:t>
            </a:r>
          </a:p>
        </p:txBody>
      </p:sp>
    </p:spTree>
    <p:extLst>
      <p:ext uri="{BB962C8B-B14F-4D97-AF65-F5344CB8AC3E}">
        <p14:creationId xmlns:p14="http://schemas.microsoft.com/office/powerpoint/2010/main" val="3455645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8120" y="173101"/>
            <a:ext cx="10515600" cy="768731"/>
          </a:xfrm>
        </p:spPr>
        <p:txBody>
          <a:bodyPr/>
          <a:lstStyle/>
          <a:p>
            <a:r>
              <a:rPr lang="en-US" altLang="zh-CN" dirty="0" smtClean="0"/>
              <a:t>Noise-Contrastive Estimation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 smtClean="0"/>
                  <a:t>Main idea</a:t>
                </a:r>
              </a:p>
              <a:p>
                <a:pPr marL="457200" lvl="1" indent="0">
                  <a:buNone/>
                </a:pPr>
                <a:r>
                  <a:rPr lang="en-US" altLang="zh-CN" dirty="0" smtClean="0"/>
                  <a:t>Consider Z, or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1/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</m:func>
                  </m:oMath>
                </a14:m>
                <a:r>
                  <a:rPr lang="en-US" altLang="zh-CN" dirty="0" smtClean="0"/>
                  <a:t>, not any more a function of 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endParaRPr lang="en-US" altLang="zh-CN" dirty="0" smtClean="0"/>
              </a:p>
              <a:p>
                <a:pPr marL="457200" lvl="1" indent="0">
                  <a:buNone/>
                </a:pPr>
                <a:endParaRPr lang="en-US" altLang="zh-CN" dirty="0" smtClean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.;</m:t>
                              </m:r>
                              <m:r>
                                <a:rPr lang="zh-CN" altLang="en-US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sSubSup>
                            <m:sSubSupPr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bSup>
                          <m:d>
                            <m:dPr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.;</m:t>
                              </m:r>
                              <m:r>
                                <a:rPr lang="zh-CN" alt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</m:d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altLang="zh-CN" dirty="0" smtClean="0"/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altLang="zh-CN" dirty="0" smtClean="0"/>
                  <a:t> is the normalizing parameter, and 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zh-CN" alt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 smtClean="0"/>
              </a:p>
              <a:p>
                <a:pPr marL="457200" lvl="1" indent="0">
                  <a:buNone/>
                </a:pPr>
                <a:r>
                  <a:rPr lang="en-US" altLang="zh-CN" dirty="0" smtClean="0"/>
                  <a:t>NCE is based on the maximization of a well defined objective function.</a:t>
                </a:r>
              </a:p>
              <a:p>
                <a:pPr marL="457200" lvl="1" indent="0">
                  <a:buNone/>
                </a:pPr>
                <a:endParaRPr lang="en-US" altLang="zh-CN" dirty="0"/>
              </a:p>
              <a:p>
                <a:r>
                  <a:rPr lang="en-US" altLang="zh-CN" dirty="0" smtClean="0"/>
                  <a:t>Intuition behind the new objective function</a:t>
                </a:r>
              </a:p>
              <a:p>
                <a:pPr marL="0" indent="0">
                  <a:buNone/>
                </a:pPr>
                <a:r>
                  <a:rPr lang="en-US" altLang="zh-CN" dirty="0"/>
                  <a:t>	</a:t>
                </a:r>
                <a:r>
                  <a:rPr lang="en-US" altLang="zh-CN" sz="2400" dirty="0"/>
                  <a:t>learn to classify between the observed data X and some artificially generated </a:t>
                </a:r>
                <a:r>
                  <a:rPr lang="en-US" altLang="zh-CN" sz="2400" dirty="0" smtClean="0"/>
                  <a:t>noise Y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B8FBD-F54E-459F-AF99-512046E53A05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643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8120" y="173101"/>
            <a:ext cx="10515600" cy="768731"/>
          </a:xfrm>
        </p:spPr>
        <p:txBody>
          <a:bodyPr/>
          <a:lstStyle/>
          <a:p>
            <a:r>
              <a:rPr lang="en-US" altLang="zh-CN" dirty="0" smtClean="0"/>
              <a:t>Noise-Contrastive Estimation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 smtClean="0"/>
                  <a:t>Density Estimation by Comparison</a:t>
                </a:r>
              </a:p>
              <a:p>
                <a:pPr marL="0" indent="0">
                  <a:buNone/>
                </a:pPr>
                <a:r>
                  <a:rPr lang="en-US" altLang="zh-CN" dirty="0"/>
                  <a:t>	</a:t>
                </a:r>
                <a:r>
                  <a:rPr lang="en-US" altLang="zh-CN" sz="2400" dirty="0"/>
                  <a:t>X: observed data</a:t>
                </a:r>
              </a:p>
              <a:p>
                <a:pPr marL="0" indent="0">
                  <a:buNone/>
                </a:pPr>
                <a:r>
                  <a:rPr lang="en-US" altLang="zh-CN" sz="2400" dirty="0"/>
                  <a:t>	Y: reference(noise) data</a:t>
                </a:r>
              </a:p>
              <a:p>
                <a:pPr marL="0" indent="0">
                  <a:buNone/>
                </a:pPr>
                <a:r>
                  <a:rPr lang="en-US" altLang="zh-CN" sz="2400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400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altLang="zh-CN" sz="2400">
                            <a:latin typeface="Cambria Math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en-US" altLang="zh-CN" sz="2400" dirty="0"/>
                  <a:t>: probability density function(pdf) of X</a:t>
                </a:r>
              </a:p>
              <a:p>
                <a:pPr marL="0" indent="0">
                  <a:buNone/>
                </a:pPr>
                <a:r>
                  <a:rPr lang="en-US" altLang="zh-CN" sz="2400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400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altLang="zh-CN" sz="2400"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sz="2400" dirty="0"/>
                  <a:t>: pdf of </a:t>
                </a:r>
                <a:r>
                  <a:rPr lang="en-US" altLang="zh-CN" sz="2400" dirty="0" smtClean="0"/>
                  <a:t>Y</a:t>
                </a:r>
              </a:p>
              <a:p>
                <a:pPr marL="0" indent="0">
                  <a:buNone/>
                </a:pPr>
                <a:r>
                  <a:rPr lang="en-US" altLang="zh-CN" sz="2400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en-US" altLang="zh-CN" sz="2400" dirty="0" smtClean="0"/>
                  <a:t>/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sz="2400" dirty="0" smtClean="0"/>
                  <a:t>:  a relative description of the data X</a:t>
                </a:r>
                <a:endParaRPr lang="en-US" altLang="zh-CN" sz="2400" dirty="0"/>
              </a:p>
              <a:p>
                <a:pPr marL="0" indent="0">
                  <a:buNone/>
                </a:pPr>
                <a:r>
                  <a:rPr lang="en-US" altLang="zh-CN" dirty="0" smtClean="0"/>
                  <a:t>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1" smtClean="0">
                        <a:latin typeface="Cambria Math" panose="02040503050406030204" pitchFamily="18" charset="0"/>
                      </a:rPr>
                      <m:t>ν</m:t>
                    </m:r>
                  </m:oMath>
                </a14:m>
                <a:r>
                  <a:rPr lang="en-US" altLang="zh-CN" b="0" dirty="0" smtClean="0"/>
                  <a:t>: the ratio of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</m:den>
                    </m:f>
                  </m:oMath>
                </a14:m>
                <a:endParaRPr lang="en-US" altLang="zh-CN" b="0" dirty="0" smtClean="0"/>
              </a:p>
              <a:p>
                <a:pPr marL="0" indent="0">
                  <a:buNone/>
                </a:pPr>
                <a:endParaRPr lang="en-US" altLang="zh-CN" dirty="0" smtClean="0"/>
              </a:p>
              <a:p>
                <a:pPr marL="0" indent="0">
                  <a:buNone/>
                </a:pPr>
                <a:endParaRPr lang="en-US" altLang="zh-CN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B8FBD-F54E-459F-AF99-512046E53A05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1106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8120" y="173101"/>
            <a:ext cx="10515600" cy="768731"/>
          </a:xfrm>
        </p:spPr>
        <p:txBody>
          <a:bodyPr/>
          <a:lstStyle/>
          <a:p>
            <a:r>
              <a:rPr lang="en-US" altLang="zh-CN" dirty="0" smtClean="0"/>
              <a:t>Noise-Contrastive Estimation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Logistic regression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Where </a:t>
            </a:r>
          </a:p>
          <a:p>
            <a:pPr marL="0" indent="0">
              <a:buNone/>
            </a:pPr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B8FBD-F54E-459F-AF99-512046E53A05}" type="slidenum">
              <a:rPr lang="zh-CN" altLang="en-US" smtClean="0"/>
              <a:t>9</a:t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2732" y="2423402"/>
            <a:ext cx="6197960" cy="1577892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30166" y="4339284"/>
            <a:ext cx="3299560" cy="561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9191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2678</TotalTime>
  <Words>1329</Words>
  <Application>Microsoft Office PowerPoint</Application>
  <PresentationFormat>自定义</PresentationFormat>
  <Paragraphs>260</Paragraphs>
  <Slides>25</Slides>
  <Notes>24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26" baseType="lpstr">
      <vt:lpstr>Office 主题</vt:lpstr>
      <vt:lpstr>Noise-Contrastive Estimation of Unnormalized Statistical Models</vt:lpstr>
      <vt:lpstr>Content</vt:lpstr>
      <vt:lpstr>Problem to solve</vt:lpstr>
      <vt:lpstr>Problem to solve</vt:lpstr>
      <vt:lpstr>Problem to solve</vt:lpstr>
      <vt:lpstr>Problem to solve</vt:lpstr>
      <vt:lpstr>Noise-Contrastive Estimation</vt:lpstr>
      <vt:lpstr>Noise-Contrastive Estimation</vt:lpstr>
      <vt:lpstr>Noise-Contrastive Estimation</vt:lpstr>
      <vt:lpstr>Noise-Contrastive Estimation</vt:lpstr>
      <vt:lpstr>Noise-Contrastive Estimation</vt:lpstr>
      <vt:lpstr>Application to word embedding</vt:lpstr>
      <vt:lpstr>Application to word embedding</vt:lpstr>
      <vt:lpstr>Application to word embedding</vt:lpstr>
      <vt:lpstr>Application to word embedding</vt:lpstr>
      <vt:lpstr>Application to word embedding</vt:lpstr>
      <vt:lpstr>Application to word embedding</vt:lpstr>
      <vt:lpstr>Experimental evaluation of word embedding</vt:lpstr>
      <vt:lpstr>Experimental evaluation of word embedding</vt:lpstr>
      <vt:lpstr>Experimental evaluation of word embedding</vt:lpstr>
      <vt:lpstr>Experimental evaluation of word embedding</vt:lpstr>
      <vt:lpstr>Experimental evaluation of word embedding</vt:lpstr>
      <vt:lpstr>Conclusion</vt:lpstr>
      <vt:lpstr>Reference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Noise-Contrastive Estimation</dc:title>
  <dc:creator>梁玉鼎</dc:creator>
  <cp:lastModifiedBy>Kangqi Luo</cp:lastModifiedBy>
  <cp:revision>58</cp:revision>
  <dcterms:created xsi:type="dcterms:W3CDTF">2016-04-18T15:34:58Z</dcterms:created>
  <dcterms:modified xsi:type="dcterms:W3CDTF">2016-05-03T18:00:35Z</dcterms:modified>
</cp:coreProperties>
</file>