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3" r:id="rId19"/>
    <p:sldId id="275" r:id="rId20"/>
    <p:sldId id="277" r:id="rId21"/>
    <p:sldId id="276" r:id="rId22"/>
    <p:sldId id="25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811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AC32F-7CA0-45FD-A55F-38C183733A17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2B63A-EDA2-49A3-8CDC-786B72857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60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526FF-0DA1-4B6E-9EF7-544485FCC7BE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A06FE-7AB0-4AA8-AB8A-B4BEC879A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7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A06FE-7AB0-4AA8-AB8A-B4BEC879AE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04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A06FE-7AB0-4AA8-AB8A-B4BEC879AE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7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A06FE-7AB0-4AA8-AB8A-B4BEC879AE9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8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1ECF-1196-4BB2-BA88-174E546F0C6B}" type="datetime9">
              <a:rPr lang="zh-CN" altLang="en-US" smtClean="0"/>
              <a:t>2016年3月2日星期三10时29分17秒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8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CD2E-0CEC-4CC0-9FBE-26542D6B1BA0}" type="datetime9">
              <a:rPr lang="zh-CN" altLang="en-US" smtClean="0"/>
              <a:t>2016年3月2日星期三10时29分18秒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7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6AE-028E-40F1-8E10-EE6B78098635}" type="datetime9">
              <a:rPr lang="zh-CN" altLang="en-US" smtClean="0"/>
              <a:t>2016年3月2日星期三10时29分18秒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0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8200" y="6356349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1A7B088B-0C60-4371-A8DD-1CC9885350D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9902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4183-FAB1-4858-AD1B-1E9849CC5035}" type="datetime9">
              <a:rPr lang="zh-CN" altLang="en-US" smtClean="0"/>
              <a:t>2016年3月2日星期三10时29分18秒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D9D7-557B-44E9-B3C4-C72176BC73B1}" type="datetime9">
              <a:rPr lang="zh-CN" altLang="en-US" smtClean="0"/>
              <a:t>2016年3月2日星期三10时29分18秒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3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BEED-C937-4610-816D-419E108284D7}" type="datetime9">
              <a:rPr lang="zh-CN" altLang="en-US" smtClean="0"/>
              <a:t>2016年3月2日星期三10时29分18秒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4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466D-873C-4D48-9D28-F552CF54349E}" type="datetime9">
              <a:rPr lang="zh-CN" altLang="en-US" smtClean="0"/>
              <a:t>2016年3月2日星期三10时29分18秒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0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D2BD-7C99-4050-BB85-AE90526095BA}" type="datetime9">
              <a:rPr lang="zh-CN" altLang="en-US" smtClean="0"/>
              <a:t>2016年3月2日星期三10时29分18秒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A07F-8BDB-40D6-B1CB-F20B689AF55D}" type="datetime9">
              <a:rPr lang="zh-CN" altLang="en-US" smtClean="0"/>
              <a:t>2016年3月2日星期三10时29分18秒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0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AE7F-4DAB-49A4-ACFE-7F4DDF3C258B}" type="datetime9">
              <a:rPr lang="zh-CN" altLang="en-US" smtClean="0"/>
              <a:t>2016年3月2日星期三10时29分18秒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3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046E-28B6-41B5-923A-20C4E40E2B0E}" type="datetime9">
              <a:rPr lang="zh-CN" altLang="en-US" smtClean="0"/>
              <a:t>2016年3月2日星期三10时29分18秒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B088B-0C60-4371-A8DD-1CC988535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0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4904" y="573723"/>
            <a:ext cx="11283696" cy="2387600"/>
          </a:xfrm>
        </p:spPr>
        <p:txBody>
          <a:bodyPr/>
          <a:lstStyle/>
          <a:p>
            <a:r>
              <a:rPr lang="en-US" altLang="zh-CN" dirty="0" smtClean="0"/>
              <a:t>Personalized Tag Recommendation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26736" y="4077526"/>
            <a:ext cx="6303264" cy="1655762"/>
          </a:xfrm>
        </p:spPr>
        <p:txBody>
          <a:bodyPr/>
          <a:lstStyle/>
          <a:p>
            <a:r>
              <a:rPr lang="en-US" altLang="zh-CN" dirty="0" err="1" smtClean="0"/>
              <a:t>Yuding</a:t>
            </a:r>
            <a:r>
              <a:rPr lang="en-US" altLang="zh-CN" dirty="0" smtClean="0"/>
              <a:t> Liang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28560" y="4645803"/>
            <a:ext cx="15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March </a:t>
            </a:r>
            <a:r>
              <a:rPr lang="en-US" altLang="zh-CN" dirty="0" smtClean="0"/>
              <a:t>2,2016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2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57928" cy="7778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HOSVD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8200" y="6311900"/>
            <a:ext cx="2743200" cy="365125"/>
          </a:xfrm>
        </p:spPr>
        <p:txBody>
          <a:bodyPr/>
          <a:lstStyle/>
          <a:p>
            <a:pPr algn="l"/>
            <a:fld id="{1A7B088B-0C60-4371-A8DD-1CC9885350D0}" type="slidenum">
              <a:rPr lang="zh-CN" altLang="en-US" smtClean="0"/>
              <a:pPr algn="l"/>
              <a:t>10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495604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HOSVD generalizes SVD to multi-dimensional matrices (tensor).</a:t>
                </a:r>
              </a:p>
              <a:p>
                <a:pPr marL="0" indent="0">
                  <a:buNone/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SVD: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rewritten as follows:</a:t>
                </a: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unitary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a unitary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-matrix and 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is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-matrix with the following properties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(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pseudodiagonality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𝑑𝑖𝑎𝑔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ii) ordering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𝑚𝑖𝑛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4956048"/>
              </a:xfrm>
              <a:blipFill rotWithShape="0">
                <a:blip r:embed="rId3"/>
                <a:stretch>
                  <a:fillRect l="-928" t="-2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2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176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HOSVD: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1769"/>
                <a:ext cx="10515600" cy="4351338"/>
              </a:xfrm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793" y="2054542"/>
            <a:ext cx="7361943" cy="3075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92096" y="5287057"/>
            <a:ext cx="578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Figure: Visualization of HOSVD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1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88664" cy="768731"/>
          </a:xfrm>
        </p:spPr>
        <p:txBody>
          <a:bodyPr/>
          <a:lstStyle/>
          <a:p>
            <a:r>
              <a:rPr lang="en-US" altLang="zh-CN" dirty="0" smtClean="0"/>
              <a:t>Steps of HOSVD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68552" y="1423129"/>
                <a:ext cx="5754624" cy="49332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 Get three matrix </a:t>
                </a:r>
                <a:r>
                  <a:rPr lang="en-US" altLang="zh-CN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unfoldings</a:t>
                </a: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 apply SVD on three matrix </a:t>
                </a:r>
                <a:r>
                  <a:rPr lang="en-US" altLang="zh-CN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unfoldings</a:t>
                </a:r>
                <a:endParaRPr lang="en-US" altLang="zh-CN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zh-CN" sz="18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zh-CN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zh-CN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3: construction of the core tensor S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p>
                    </m:sSubSup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p>
                    </m:sSubSup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p>
                    </m:sSubSup>
                  </m:oMath>
                </a14:m>
                <a:endParaRPr lang="en-US" altLang="zh-CN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4: construction of tensor Â</a:t>
                </a:r>
              </a:p>
              <a:p>
                <a:pPr marL="0" indent="0">
                  <a:buNone/>
                </a:pP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Â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8552" y="1423129"/>
                <a:ext cx="5754624" cy="4933220"/>
              </a:xfrm>
              <a:blipFill rotWithShape="0">
                <a:blip r:embed="rId2"/>
                <a:stretch>
                  <a:fillRect l="-953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9616" y="5541264"/>
            <a:ext cx="5870448" cy="815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99616" y="5212080"/>
            <a:ext cx="9884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numbers c1, c2 and c3 of singular vectors are chosen by preserving a percentage of information of the original S1, S2, S3 matrices after appropriate tuning (the default percentage is set to 50% of the original matrix).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8265"/>
            <a:ext cx="5524500" cy="4048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96924" y="5692608"/>
            <a:ext cx="506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Figure: Usage data of the running example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640" y="2320567"/>
            <a:ext cx="4800600" cy="1495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68618" y="3818009"/>
            <a:ext cx="439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Table: Tensor Constructed from the usage Data of the running example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88664" cy="76873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Running 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60" y="992505"/>
            <a:ext cx="5172075" cy="3867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09853" y="4859655"/>
            <a:ext cx="459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Figure: Illustration of the algorithm output for the running example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23" y="1832610"/>
            <a:ext cx="4733925" cy="1638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3575304"/>
            <a:ext cx="558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Table: Tensor Constructed from the algorithm output of the running 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18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Interpretation of the Data</a:t>
            </a:r>
          </a:p>
          <a:p>
            <a:r>
              <a:rPr lang="en-US" altLang="zh-CN" dirty="0" smtClean="0"/>
              <a:t>Optimization Criterion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569120"/>
            <a:ext cx="7720584" cy="777875"/>
          </a:xfrm>
        </p:spPr>
        <p:txBody>
          <a:bodyPr>
            <a:normAutofit/>
          </a:bodyPr>
          <a:lstStyle/>
          <a:p>
            <a:r>
              <a:rPr lang="en-US" altLang="zh-CN" dirty="0"/>
              <a:t>Ranking Tensor Factorization (RTF)</a:t>
            </a:r>
          </a:p>
        </p:txBody>
      </p:sp>
    </p:spTree>
    <p:extLst>
      <p:ext uri="{BB962C8B-B14F-4D97-AF65-F5344CB8AC3E}">
        <p14:creationId xmlns:p14="http://schemas.microsoft.com/office/powerpoint/2010/main" val="10348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U: the set of all users</a:t>
                </a: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I: the set of all items/resources</a:t>
                </a: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T: the set of all tags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all individual tags the users have given to resources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set of all distinct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usr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/item combinations in S</a:t>
                </a:r>
              </a:p>
              <a:p>
                <a:pPr marL="0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| 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569120"/>
            <a:ext cx="2252472" cy="7778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0/1 Interpretation scheme</a:t>
                </a:r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0/1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0,  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569120"/>
            <a:ext cx="5489448" cy="7778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Interpretation of the Data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557588"/>
            <a:ext cx="50863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Post-based Ranking Interpretation Scheme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569120"/>
            <a:ext cx="5489448" cy="7778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Interpretation of the Data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3662363"/>
            <a:ext cx="5172075" cy="2514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37276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628596" y="4685854"/>
                <a:ext cx="4725204" cy="342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596" y="4685854"/>
                <a:ext cx="4725204" cy="342594"/>
              </a:xfrm>
              <a:prstGeom prst="rect">
                <a:avLst/>
              </a:prstGeom>
              <a:blipFill rotWithShape="0">
                <a:blip r:embed="rId4"/>
                <a:stretch>
                  <a:fillRect l="-773" t="-1786" r="-129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096000" y="3925074"/>
            <a:ext cx="423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values of Y pairwise ranking constraints</a:t>
            </a:r>
          </a:p>
        </p:txBody>
      </p:sp>
    </p:spTree>
    <p:extLst>
      <p:ext uri="{BB962C8B-B14F-4D97-AF65-F5344CB8AC3E}">
        <p14:creationId xmlns:p14="http://schemas.microsoft.com/office/powerpoint/2010/main" val="22563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Minimize an elementwise loss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569120"/>
            <a:ext cx="4072128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Optimization Criterion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453" y="2487358"/>
            <a:ext cx="34861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1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4269"/>
            <a:ext cx="1987296" cy="51269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Tensor Factorization</a:t>
            </a:r>
          </a:p>
          <a:p>
            <a:r>
              <a:rPr lang="en-US" altLang="zh-CN" dirty="0" smtClean="0"/>
              <a:t>Reference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8200" y="6344111"/>
            <a:ext cx="2743200" cy="365125"/>
          </a:xfrm>
        </p:spPr>
        <p:txBody>
          <a:bodyPr/>
          <a:lstStyle/>
          <a:p>
            <a:pPr algn="l"/>
            <a:fld id="{1A7B088B-0C60-4371-A8DD-1CC9885350D0}" type="slidenum">
              <a:rPr lang="zh-CN" altLang="en-US" smtClean="0"/>
              <a:pPr algn="l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0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Maximizes the ranking statistic AUC(area under the ROC-curve)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569120"/>
            <a:ext cx="4072128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Optimization Criterion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55" y="2588672"/>
            <a:ext cx="5324475" cy="2562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139" y="5541836"/>
            <a:ext cx="24003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9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569120"/>
            <a:ext cx="7720584" cy="7778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RTF vs. HOSVD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072" y="1346995"/>
            <a:ext cx="92964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43912" cy="64071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16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[1] L. d. </a:t>
            </a:r>
            <a:r>
              <a:rPr lang="en-US" altLang="zh-CN" sz="2000" dirty="0" err="1"/>
              <a:t>Lathauwer</a:t>
            </a:r>
            <a:r>
              <a:rPr lang="en-US" altLang="zh-CN" sz="2000" dirty="0"/>
              <a:t>, B. d. Moor, and J. </a:t>
            </a:r>
            <a:r>
              <a:rPr lang="en-US" altLang="zh-CN" sz="2000" dirty="0" err="1"/>
              <a:t>Vandewalle</a:t>
            </a:r>
            <a:r>
              <a:rPr lang="en-US" altLang="zh-CN" sz="2000" dirty="0"/>
              <a:t>. A multilinear singular value decomposition. SIAM Journal of Matrix Analysis and Applications, 21(4):1253–1278, </a:t>
            </a:r>
            <a:r>
              <a:rPr lang="en-US" altLang="zh-CN" sz="2000" dirty="0" smtClean="0"/>
              <a:t>2000</a:t>
            </a:r>
          </a:p>
          <a:p>
            <a:pPr marL="0" indent="0">
              <a:buNone/>
            </a:pPr>
            <a:r>
              <a:rPr lang="en-US" altLang="zh-CN" sz="2000" dirty="0"/>
              <a:t>[2] </a:t>
            </a:r>
            <a:r>
              <a:rPr lang="en-US" altLang="zh-CN" sz="2000" dirty="0" smtClean="0"/>
              <a:t>P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Symeonidis</a:t>
            </a:r>
            <a:r>
              <a:rPr lang="en-US" altLang="zh-CN" sz="2000" dirty="0"/>
              <a:t>, A. </a:t>
            </a:r>
            <a:r>
              <a:rPr lang="en-US" altLang="zh-CN" sz="2000" dirty="0" err="1"/>
              <a:t>Nanopoulos</a:t>
            </a:r>
            <a:r>
              <a:rPr lang="en-US" altLang="zh-CN" sz="2000" dirty="0"/>
              <a:t>, and Y. </a:t>
            </a:r>
            <a:r>
              <a:rPr lang="en-US" altLang="zh-CN" sz="2000" dirty="0" err="1"/>
              <a:t>Manolopoulos</a:t>
            </a:r>
            <a:r>
              <a:rPr lang="en-US" altLang="zh-CN" sz="2000" dirty="0"/>
              <a:t>. Tag recommendations based on tensor dimensionality reduction. In </a:t>
            </a:r>
            <a:r>
              <a:rPr lang="en-US" altLang="zh-CN" sz="2000" dirty="0" err="1"/>
              <a:t>RecSys</a:t>
            </a:r>
            <a:r>
              <a:rPr lang="en-US" altLang="zh-CN" sz="2000" dirty="0"/>
              <a:t> ’08: Proceedings of the 2008 ACM conference on Recommender systems, pages 43–50, New York, NY, USA, 2008. ACM.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[18] S. </a:t>
            </a:r>
            <a:r>
              <a:rPr lang="en-US" altLang="zh-CN" sz="2000" dirty="0" err="1"/>
              <a:t>Rendle</a:t>
            </a:r>
            <a:r>
              <a:rPr lang="en-US" altLang="zh-CN" sz="2000" dirty="0"/>
              <a:t>, L. B. </a:t>
            </a:r>
            <a:r>
              <a:rPr lang="en-US" altLang="zh-CN" sz="2000" dirty="0" err="1"/>
              <a:t>Marinho</a:t>
            </a:r>
            <a:r>
              <a:rPr lang="en-US" altLang="zh-CN" sz="2000" dirty="0"/>
              <a:t>, A. </a:t>
            </a:r>
            <a:r>
              <a:rPr lang="en-US" altLang="zh-CN" sz="2000" dirty="0" err="1"/>
              <a:t>Nanopoulos</a:t>
            </a:r>
            <a:r>
              <a:rPr lang="en-US" altLang="zh-CN" sz="2000" dirty="0"/>
              <a:t>, and L. Schmidt-</a:t>
            </a:r>
            <a:r>
              <a:rPr lang="en-US" altLang="zh-CN" sz="2000" dirty="0" err="1"/>
              <a:t>Thieme</a:t>
            </a:r>
            <a:r>
              <a:rPr lang="en-US" altLang="zh-CN" sz="2000" dirty="0"/>
              <a:t>. Learning optimal ranking with tensor factorization for tag recommendation. In KDD ’09: Proceeding of the 15th ACM SIGKDD international conference on Knowledge discovery and data mining, New York, NY, USA, 2009. ACM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68643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53" y="1097280"/>
            <a:ext cx="10906125" cy="4000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3544" y="5248656"/>
            <a:ext cx="1062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1: The observed data in a tagging system forms a ternary relation S between users U, items I and tags 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2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Higher-Order-Singular-Value-Decomposition(HOSVD)</a:t>
            </a:r>
          </a:p>
          <a:p>
            <a:r>
              <a:rPr lang="en-US" altLang="zh-CN" dirty="0" smtClean="0"/>
              <a:t>Ranking Tensor Factorization (RTF)</a:t>
            </a:r>
          </a:p>
          <a:p>
            <a:r>
              <a:rPr lang="en-US" altLang="zh-CN" dirty="0" smtClean="0"/>
              <a:t>RTF vs. HOSVD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57928" cy="777875"/>
          </a:xfrm>
        </p:spPr>
        <p:txBody>
          <a:bodyPr>
            <a:normAutofit/>
          </a:bodyPr>
          <a:lstStyle/>
          <a:p>
            <a:r>
              <a:rPr lang="en-US" altLang="zh-CN" dirty="0"/>
              <a:t>Tensor Factorization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7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694688" cy="7778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Tensor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78408" y="1380744"/>
            <a:ext cx="352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0-order tensor = scalar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63009" y="1380744"/>
            <a:ext cx="352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1-order tensor = vector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525512" y="1380744"/>
            <a:ext cx="352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2-order tensor = matrix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78408" y="2759081"/>
            <a:ext cx="352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3-order tensor: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184" y="1902387"/>
            <a:ext cx="4667250" cy="26765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27990" y="3898564"/>
            <a:ext cx="461665" cy="4479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838200" y="4992893"/>
                <a:ext cx="3758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N-order tensor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 is denoted as </a:t>
                </a:r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92893"/>
                <a:ext cx="375818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4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942839" y="5039059"/>
                <a:ext cx="1307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839" y="5039059"/>
                <a:ext cx="130708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738" t="-444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0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9133"/>
            <a:ext cx="5937504" cy="567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Unfolding of 3-order tensor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To apply HOSVD on a 3-order tensor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 smtClean="0"/>
                  <a:t>, three matrix unfolding operations are defined as follows: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555487" y="2826211"/>
                <a:ext cx="12338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487" y="2826211"/>
                <a:ext cx="123386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941" t="-444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555486" y="3340247"/>
                <a:ext cx="12391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486" y="3340247"/>
                <a:ext cx="123918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922" t="-444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555486" y="3908432"/>
                <a:ext cx="12391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486" y="3908432"/>
                <a:ext cx="123918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922" t="-434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8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559" y="480069"/>
            <a:ext cx="56483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694688" cy="7778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Quiz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2931"/>
            <a:ext cx="4667250" cy="26765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05450" y="1682931"/>
            <a:ext cx="437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 is the 1-mode matrix unfolding of left tensor ?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685" y="2892606"/>
            <a:ext cx="348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3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6169"/>
                <a:ext cx="10515600" cy="8352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sz="2000" b="0" i="1" smtClean="0"/>
                      <m:t>𝐴</m:t>
                    </m:r>
                    <m:sSub>
                      <m:sSubPr>
                        <m:ctrlPr>
                          <a:rPr lang="en-US" altLang="zh-CN" sz="2000" b="0" i="1" smtClean="0"/>
                        </m:ctrlPr>
                      </m:sSubPr>
                      <m:e>
                        <m:r>
                          <a:rPr lang="en-US" altLang="zh-CN" sz="2000" b="0" i="1" smtClean="0">
                            <a:ea typeface="Cambria Math" panose="02040503050406030204" pitchFamily="18" charset="0"/>
                          </a:rPr>
                          <m:t>×</m:t>
                        </m:r>
                      </m:e>
                      <m:sub>
                        <m:r>
                          <a:rPr lang="en-US" altLang="zh-CN" sz="2000" b="0" i="1" smtClean="0"/>
                          <m:t>𝑛</m:t>
                        </m:r>
                      </m:sub>
                    </m:sSub>
                    <m:r>
                      <a:rPr lang="en-US" altLang="zh-CN" sz="2000" b="0" i="1" smtClean="0"/>
                      <m:t>𝑈</m:t>
                    </m:r>
                  </m:oMath>
                </a14:m>
                <a:r>
                  <a:rPr lang="en-US" altLang="zh-CN" sz="2000" dirty="0" smtClean="0"/>
                  <a:t> :  	 n-mode production of an N-order tensor </a:t>
                </a:r>
                <a14:m>
                  <m:oMath xmlns:m="http://schemas.openxmlformats.org/officeDocument/2006/math">
                    <m:r>
                      <a:rPr lang="en-US" altLang="zh-CN" sz="2000" i="1"/>
                      <m:t>𝐴</m:t>
                    </m:r>
                    <m:r>
                      <a:rPr lang="en-US" altLang="zh-CN" sz="2000" i="1"/>
                      <m:t> </m:t>
                    </m:r>
                    <m:r>
                      <a:rPr lang="zh-CN" altLang="en-US" sz="2000" i="1"/>
                      <m:t>𝜖</m:t>
                    </m:r>
                    <m:r>
                      <a:rPr lang="en-US" altLang="zh-CN" sz="2000" i="1"/>
                      <m:t> </m:t>
                    </m:r>
                    <m:sSup>
                      <m:sSupPr>
                        <m:ctrlPr>
                          <a:rPr lang="en-US" altLang="zh-CN" sz="2000" i="1"/>
                        </m:ctrlPr>
                      </m:sSupPr>
                      <m:e>
                        <m:r>
                          <a:rPr lang="en-US" altLang="zh-CN" sz="2000" i="1"/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𝐼</m:t>
                            </m:r>
                          </m:e>
                          <m:sub>
                            <m:r>
                              <a:rPr lang="en-US" altLang="zh-CN" sz="2000" i="1"/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000" i="1"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/>
                              <m:t>N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000" dirty="0" smtClean="0"/>
                  <a:t> by a matrix </a:t>
                </a:r>
                <a14:m>
                  <m:oMath xmlns:m="http://schemas.openxmlformats.org/officeDocument/2006/math">
                    <m:r>
                      <a:rPr lang="en-US" altLang="zh-CN" sz="2000" b="0" i="1" smtClean="0"/>
                      <m:t>𝑈</m:t>
                    </m:r>
                    <m:r>
                      <a:rPr lang="en-US" altLang="zh-CN" sz="2000" b="0" i="1" smtClean="0"/>
                      <m:t> </m:t>
                    </m:r>
                    <m:r>
                      <a:rPr lang="zh-CN" altLang="en-US" sz="2000" b="0" i="1" smtClean="0"/>
                      <m:t>𝜖</m:t>
                    </m:r>
                    <m:sSup>
                      <m:sSupPr>
                        <m:ctrlPr>
                          <a:rPr lang="en-US" altLang="zh-CN" sz="2000" b="0" i="1" smtClean="0"/>
                        </m:ctrlPr>
                      </m:sSupPr>
                      <m:e>
                        <m:r>
                          <a:rPr lang="en-US" altLang="zh-CN" sz="2000" b="0" i="1" smtClean="0"/>
                          <m:t> </m:t>
                        </m:r>
                        <m:r>
                          <a:rPr lang="en-US" altLang="zh-CN" sz="2000" b="0" i="1" smtClean="0"/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/>
                            </m:ctrlPr>
                          </m:sSubPr>
                          <m:e>
                            <m:r>
                              <a:rPr lang="en-US" altLang="zh-CN" sz="2000" b="0" i="1" smtClean="0"/>
                              <m:t>𝐽</m:t>
                            </m:r>
                          </m:e>
                          <m:sub>
                            <m:r>
                              <a:rPr lang="en-US" altLang="zh-CN" sz="2000" b="0" i="1" smtClean="0"/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6169"/>
                <a:ext cx="10515600" cy="835279"/>
              </a:xfrm>
              <a:blipFill rotWithShape="0">
                <a:blip r:embed="rId2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088B-0C60-4371-A8DD-1CC9885350D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8200" y="365125"/>
            <a:ext cx="2743200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n-mode production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1" y="2245645"/>
            <a:ext cx="9659112" cy="14352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37276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929641" y="4320411"/>
                <a:ext cx="717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is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–tensor.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1" y="4320411"/>
                <a:ext cx="717804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7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504</Words>
  <Application>Microsoft Office PowerPoint</Application>
  <PresentationFormat>宽屏</PresentationFormat>
  <Paragraphs>115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Personalized Tag Recommendation</vt:lpstr>
      <vt:lpstr>Outline</vt:lpstr>
      <vt:lpstr>Introduction</vt:lpstr>
      <vt:lpstr>Tensor Factorization</vt:lpstr>
      <vt:lpstr>Tensor</vt:lpstr>
      <vt:lpstr>Unfolding of 3-order tensor</vt:lpstr>
      <vt:lpstr>PowerPoint 演示文稿</vt:lpstr>
      <vt:lpstr>Quiz</vt:lpstr>
      <vt:lpstr>PowerPoint 演示文稿</vt:lpstr>
      <vt:lpstr>HOSVD</vt:lpstr>
      <vt:lpstr>PowerPoint 演示文稿</vt:lpstr>
      <vt:lpstr>Steps of HOSVD</vt:lpstr>
      <vt:lpstr>Running Example</vt:lpstr>
      <vt:lpstr>PowerPoint 演示文稿</vt:lpstr>
      <vt:lpstr>Ranking Tensor Factorization (RTF)</vt:lpstr>
      <vt:lpstr>Notation</vt:lpstr>
      <vt:lpstr>Interpretation of the Data</vt:lpstr>
      <vt:lpstr>Interpretation of the Data</vt:lpstr>
      <vt:lpstr>PowerPoint 演示文稿</vt:lpstr>
      <vt:lpstr>PowerPoint 演示文稿</vt:lpstr>
      <vt:lpstr>RTF vs. HOSVD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Tag Recommendation</dc:title>
  <dc:creator>梁玉鼎</dc:creator>
  <cp:lastModifiedBy>梁玉鼎</cp:lastModifiedBy>
  <cp:revision>75</cp:revision>
  <dcterms:created xsi:type="dcterms:W3CDTF">2016-02-29T16:26:50Z</dcterms:created>
  <dcterms:modified xsi:type="dcterms:W3CDTF">2016-03-02T08:45:09Z</dcterms:modified>
</cp:coreProperties>
</file>