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59" r:id="rId5"/>
    <p:sldId id="280" r:id="rId6"/>
    <p:sldId id="281" r:id="rId7"/>
    <p:sldId id="283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85" r:id="rId16"/>
    <p:sldId id="267" r:id="rId17"/>
    <p:sldId id="286" r:id="rId18"/>
    <p:sldId id="269" r:id="rId19"/>
    <p:sldId id="271" r:id="rId20"/>
    <p:sldId id="270" r:id="rId21"/>
    <p:sldId id="272" r:id="rId22"/>
    <p:sldId id="288" r:id="rId23"/>
    <p:sldId id="273" r:id="rId24"/>
    <p:sldId id="274" r:id="rId25"/>
    <p:sldId id="276" r:id="rId26"/>
    <p:sldId id="277" r:id="rId27"/>
    <p:sldId id="278" r:id="rId28"/>
    <p:sldId id="287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69613" autoAdjust="0"/>
  </p:normalViewPr>
  <p:slideViewPr>
    <p:cSldViewPr>
      <p:cViewPr varScale="1">
        <p:scale>
          <a:sx n="64" d="100"/>
          <a:sy n="64" d="100"/>
        </p:scale>
        <p:origin x="-117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E020-E6A9-4EC0-9894-A4B2B6B84E1B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1515-6CBE-4BA3-9E54-C9DCBFAEE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3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 everyone.</a:t>
            </a:r>
            <a:r>
              <a:rPr lang="en-US" altLang="zh-CN" baseline="0" dirty="0" smtClean="0"/>
              <a:t> This time we focus on using NN to handle different NLP tasks.</a:t>
            </a:r>
          </a:p>
          <a:p>
            <a:r>
              <a:rPr lang="en-US" altLang="zh-CN" baseline="0" dirty="0" smtClean="0"/>
              <a:t>I’ll introduce “attention mechanism”, talk about its intuition and how the mechanism is applied in NN model.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Not expert in this field,</a:t>
            </a:r>
            <a:r>
              <a:rPr lang="en-US" altLang="zh-CN" baseline="0" dirty="0" smtClean="0"/>
              <a:t> just try my best </a:t>
            </a:r>
            <a:r>
              <a:rPr lang="en-US" altLang="zh-CN" dirty="0" smtClean="0"/>
              <a:t>share my knowledge</a:t>
            </a:r>
            <a:r>
              <a:rPr lang="en-US" altLang="zh-CN" baseline="0" dirty="0" smtClean="0"/>
              <a:t> with u &amp; hope that you could learn something from my talk.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It’s </a:t>
            </a:r>
            <a:r>
              <a:rPr lang="en-US" altLang="zh-CN" dirty="0" smtClean="0"/>
              <a:t>a mechanism, rather than a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3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about</a:t>
            </a:r>
            <a:r>
              <a:rPr lang="en-US" altLang="zh-CN" baseline="0" dirty="0" smtClean="0"/>
              <a:t> modeling c as the aggregation over all the hidden vectors at each timestamp?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Turning</a:t>
            </a:r>
            <a:r>
              <a:rPr lang="en-US" altLang="zh-CN" baseline="0" dirty="0" smtClean="0"/>
              <a:t> c to ci: this is important: Intuition is that, we choose suitable representations for predicting the current word.</a:t>
            </a:r>
          </a:p>
          <a:p>
            <a:r>
              <a:rPr lang="en-US" altLang="zh-CN" baseline="0" dirty="0" smtClean="0"/>
              <a:t>For example, I’m going to translate this sentence, I many focus on “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” when predicting the second word “is”,</a:t>
            </a:r>
          </a:p>
          <a:p>
            <a:r>
              <a:rPr lang="en-US" altLang="zh-CN" baseline="0" dirty="0" smtClean="0"/>
              <a:t>and “</a:t>
            </a:r>
            <a:r>
              <a:rPr lang="zh-CN" altLang="en-US" baseline="0" dirty="0" smtClean="0"/>
              <a:t>力量</a:t>
            </a:r>
            <a:r>
              <a:rPr lang="en-US" altLang="zh-CN" baseline="0" dirty="0" smtClean="0"/>
              <a:t>” when predicting the third word “power”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If the model could find such focus, we’ll hopefully improve the translating result.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Intuition: “is” and “power” focus on “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”and “</a:t>
            </a:r>
            <a:r>
              <a:rPr lang="zh-CN" altLang="en-US" baseline="0" dirty="0" smtClean="0"/>
              <a:t>力量</a:t>
            </a:r>
            <a:r>
              <a:rPr lang="en-US" altLang="zh-CN" baseline="0" dirty="0" smtClean="0"/>
              <a:t>”. This focus mechanism is what we called attention!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Here comes the question: how to get </a:t>
            </a:r>
            <a:r>
              <a:rPr lang="en-US" altLang="zh-CN" baseline="0" dirty="0" err="1" smtClean="0"/>
              <a:t>c_i</a:t>
            </a:r>
            <a:r>
              <a:rPr lang="en-US" altLang="zh-CN" baseline="0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</a:t>
            </a:r>
            <a:r>
              <a:rPr lang="en-US" altLang="zh-CN" baseline="0" dirty="0" smtClean="0"/>
              <a:t> me explain the intuition again.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How to aggregate? max ? average ?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avg</a:t>
            </a:r>
            <a:r>
              <a:rPr lang="en-US" altLang="zh-CN" dirty="0" smtClean="0"/>
              <a:t>: no bias</a:t>
            </a:r>
          </a:p>
          <a:p>
            <a:r>
              <a:rPr lang="en-US" altLang="zh-CN" dirty="0" smtClean="0"/>
              <a:t>max: bias is fixed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4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is a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mechanism, rather than a new model.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function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e_ij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attention mechanism is an alignment model which scores how well the inputs around position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output at position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match.</a:t>
            </a: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(Essence: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fully conn. layer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 need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on whiteboard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decoded vector si-1 and encoded vector </a:t>
            </a:r>
            <a:r>
              <a:rPr lang="en-US" altLang="zh-CN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hj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score is based on the RNN hidden state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si−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(just before emitting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Eq. (4)) and the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annotation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hj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input sentence.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alpha: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of e, which is the attention weight.</a:t>
            </a:r>
          </a:p>
          <a:p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ci: weighted sum of all the encoded vectors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step of generating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Not the same as the paper.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26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agreement on the European Economic</a:t>
            </a:r>
            <a:r>
              <a:rPr lang="en-US" altLang="zh-CN" baseline="0" dirty="0" smtClean="0"/>
              <a:t> Area was singed in August 1992 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Visualize</a:t>
            </a:r>
            <a:r>
              <a:rPr lang="en-US" altLang="zh-CN" baseline="0" dirty="0" smtClean="0"/>
              <a:t> attention matrix </a:t>
            </a:r>
            <a:r>
              <a:rPr lang="en-US" altLang="zh-CN" baseline="0" dirty="0" err="1" smtClean="0"/>
              <a:t>alpha_ij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Recap that attention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serve as the </a:t>
            </a:r>
            <a:r>
              <a:rPr lang="en-US" altLang="zh-CN" dirty="0" smtClean="0"/>
              <a:t>alignment model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matrix automatically captures the signal, without</a:t>
            </a:r>
            <a:r>
              <a:rPr lang="en-US" altLang="zh-CN" baseline="0" dirty="0" smtClean="0"/>
              <a:t> explicit alignment training data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RNNsearch-30</a:t>
            </a:r>
            <a:r>
              <a:rPr lang="en-US" altLang="zh-CN" baseline="0" dirty="0" smtClean="0"/>
              <a:t> &gt; RNNencdec-50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7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Little difference: </a:t>
            </a:r>
            <a:r>
              <a:rPr lang="en-US" altLang="zh-CN" dirty="0" smtClean="0"/>
              <a:t>The structure.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First difference: structure of the network. (An alternative attention-based</a:t>
            </a:r>
            <a:r>
              <a:rPr lang="en-US" altLang="zh-CN" baseline="0" dirty="0" smtClean="0"/>
              <a:t> NN </a:t>
            </a:r>
            <a:r>
              <a:rPr lang="en-US" altLang="zh-CN" dirty="0" smtClean="0"/>
              <a:t>structure)</a:t>
            </a:r>
          </a:p>
          <a:p>
            <a:r>
              <a:rPr lang="en-US" altLang="zh-CN" dirty="0" smtClean="0"/>
              <a:t>Previous: st-1 </a:t>
            </a:r>
            <a:r>
              <a:rPr lang="en-US" altLang="zh-CN" dirty="0" smtClean="0">
                <a:sym typeface="Wingdings" pitchFamily="2" charset="2"/>
              </a:rPr>
              <a:t> a  c  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Now: 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lang="en-US" altLang="zh-CN" dirty="0" smtClean="0">
                <a:sym typeface="Wingdings" pitchFamily="2" charset="2"/>
              </a:rPr>
              <a:t>  a</a:t>
            </a:r>
            <a:r>
              <a:rPr lang="en-US" altLang="zh-CN" baseline="0" dirty="0" smtClean="0">
                <a:sym typeface="Wingdings" pitchFamily="2" charset="2"/>
              </a:rPr>
              <a:t>  c  ~</a:t>
            </a:r>
            <a:r>
              <a:rPr lang="en-US" altLang="zh-CN" baseline="0" dirty="0" err="1" smtClean="0">
                <a:sym typeface="Wingdings" pitchFamily="2" charset="2"/>
              </a:rPr>
              <a:t>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general: Bilinear form</a:t>
            </a:r>
            <a:r>
              <a:rPr lang="en-US" altLang="zh-CN" baseline="0" dirty="0" smtClean="0"/>
              <a:t>: f(u, w) = </a:t>
            </a:r>
            <a:r>
              <a:rPr lang="en-US" altLang="zh-CN" baseline="0" dirty="0" err="1" smtClean="0"/>
              <a:t>uT</a:t>
            </a:r>
            <a:r>
              <a:rPr lang="en-US" altLang="zh-CN" baseline="0" dirty="0" smtClean="0"/>
              <a:t> A w</a:t>
            </a:r>
          </a:p>
          <a:p>
            <a:r>
              <a:rPr lang="en-US" altLang="zh-CN" baseline="0" dirty="0" err="1" smtClean="0"/>
              <a:t>concat</a:t>
            </a:r>
            <a:r>
              <a:rPr lang="en-US" altLang="zh-CN" baseline="0" dirty="0" smtClean="0"/>
              <a:t>: perceptron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Little difference: </a:t>
            </a:r>
            <a:r>
              <a:rPr lang="en-US" altLang="zh-CN" dirty="0" smtClean="0"/>
              <a:t>The structure.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First difference: structure of the network. (An alternative attention-based</a:t>
            </a:r>
            <a:r>
              <a:rPr lang="en-US" altLang="zh-CN" baseline="0" dirty="0" smtClean="0"/>
              <a:t> NN </a:t>
            </a:r>
            <a:r>
              <a:rPr lang="en-US" altLang="zh-CN" dirty="0" smtClean="0"/>
              <a:t>structure)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general: Bilinear form</a:t>
            </a:r>
            <a:r>
              <a:rPr lang="en-US" altLang="zh-CN" baseline="0" dirty="0" smtClean="0"/>
              <a:t>: f(u, w) = </a:t>
            </a:r>
            <a:r>
              <a:rPr lang="en-US" altLang="zh-CN" baseline="0" dirty="0" err="1" smtClean="0"/>
              <a:t>uT</a:t>
            </a:r>
            <a:r>
              <a:rPr lang="en-US" altLang="zh-CN" baseline="0" dirty="0" smtClean="0"/>
              <a:t> A w</a:t>
            </a:r>
          </a:p>
          <a:p>
            <a:r>
              <a:rPr lang="en-US" altLang="zh-CN" baseline="0" dirty="0" err="1" smtClean="0"/>
              <a:t>concat</a:t>
            </a:r>
            <a:r>
              <a:rPr lang="en-US" altLang="zh-CN" baseline="0" dirty="0" smtClean="0"/>
              <a:t>: perceptron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dot and general works better than </a:t>
            </a:r>
            <a:r>
              <a:rPr lang="en-US" altLang="zh-CN" baseline="0" dirty="0" err="1" smtClean="0"/>
              <a:t>concat</a:t>
            </a:r>
            <a:r>
              <a:rPr lang="en-US" altLang="zh-CN" baseline="0" dirty="0" smtClean="0"/>
              <a:t>. Currently it’s hard to say why.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this paper, the author mentioned 3 NLP tasks, called AS, PI TE.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These task has a common format: Give you a source sentence and two candidate target sentences, judge which target sentence has some particular relation,</a:t>
            </a:r>
          </a:p>
          <a:p>
            <a:r>
              <a:rPr lang="en-US" altLang="zh-CN" baseline="0" dirty="0" smtClean="0"/>
              <a:t>with respect to the source sentence.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So the goal is to model a pair of sentences.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show you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examples that why we need to use attention mechanism in these tasks.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AS, correctly answering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requires putting attention on “gross”: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 contains a corresponding unit (“earned”)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s−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does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not. </a:t>
            </a: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PI, focus should be removed from “today” to correctly recognize 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paraphrases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s−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non-paraphrases.</a:t>
            </a: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TE, we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focus on “full of people” (to recognize TE for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on “outdoors” / “indoors” (to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recognize non-TE for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s−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examples show the need for an architecture that computes the attention of words across diff. sentences.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87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I’ll show you the basic</a:t>
            </a:r>
            <a:r>
              <a:rPr lang="en-US" altLang="zh-CN" baseline="0" dirty="0" smtClean="0"/>
              <a:t> model in this paper, called BCNN.</a:t>
            </a:r>
            <a:endParaRPr lang="en-US" altLang="zh-CN" dirty="0" smtClean="0"/>
          </a:p>
          <a:p>
            <a:r>
              <a:rPr lang="en-US" altLang="zh-CN" dirty="0" smtClean="0"/>
              <a:t>This bi-CNN</a:t>
            </a:r>
            <a:r>
              <a:rPr lang="en-US" altLang="zh-CN" baseline="0" dirty="0" smtClean="0"/>
              <a:t> model is based on the architecture called “Siamese Network”, which consists of two CNNs (weight sharing in this case, since both LF and RT are sentences),</a:t>
            </a:r>
          </a:p>
          <a:p>
            <a:r>
              <a:rPr lang="en-US" altLang="zh-CN" baseline="0" dirty="0" smtClean="0"/>
              <a:t>each processing one of the two sentences into the hidden vector.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traditional Siamese</a:t>
            </a:r>
            <a:r>
              <a:rPr lang="en-US" altLang="zh-CN" baseline="0" dirty="0" smtClean="0"/>
              <a:t> network only has one CNN block in each branch, but this paper has one more:</a:t>
            </a:r>
            <a:endParaRPr lang="en-US" altLang="zh-CN" dirty="0" smtClean="0"/>
          </a:p>
          <a:p>
            <a:r>
              <a:rPr lang="en-US" altLang="zh-CN" baseline="0" dirty="0" smtClean="0"/>
              <a:t>there’s a special layer “</a:t>
            </a:r>
            <a:r>
              <a:rPr lang="en-US" altLang="zh-CN" baseline="0" dirty="0" err="1" smtClean="0"/>
              <a:t>conv-wPool</a:t>
            </a:r>
            <a:r>
              <a:rPr lang="en-US" altLang="zh-CN" baseline="0" dirty="0" smtClean="0"/>
              <a:t>”, and I’ll show it in the next slide.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Input: embedding</a:t>
            </a:r>
            <a:r>
              <a:rPr lang="en-US" altLang="zh-CN" baseline="0" dirty="0" smtClean="0"/>
              <a:t> vector of s0 words (embedding dim = E)</a:t>
            </a:r>
          </a:p>
          <a:p>
            <a:r>
              <a:rPr lang="en-US" altLang="zh-CN" baseline="0" dirty="0" smtClean="0"/>
              <a:t>After </a:t>
            </a:r>
            <a:r>
              <a:rPr lang="en-US" altLang="zh-CN" baseline="0" dirty="0" err="1" smtClean="0"/>
              <a:t>conv-wPool</a:t>
            </a:r>
            <a:r>
              <a:rPr lang="en-US" altLang="zh-CN" baseline="0" dirty="0" smtClean="0"/>
              <a:t>: d * s0, d is the number of feature maps in the layer.</a:t>
            </a:r>
          </a:p>
          <a:p>
            <a:r>
              <a:rPr lang="en-US" altLang="zh-CN" dirty="0" smtClean="0"/>
              <a:t>After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-Pool:</a:t>
            </a:r>
            <a:r>
              <a:rPr lang="en-US" altLang="zh-CN" baseline="0" dirty="0" smtClean="0"/>
              <a:t> d-dim vector. (number of features in diff. 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Why not LSTM?</a:t>
            </a:r>
          </a:p>
          <a:p>
            <a:r>
              <a:rPr lang="en-US" altLang="zh-CN" dirty="0" smtClean="0"/>
              <a:t>U may ask, why not using RNN model here?</a:t>
            </a:r>
          </a:p>
          <a:p>
            <a:r>
              <a:rPr lang="en-US" altLang="zh-CN" dirty="0" smtClean="0"/>
              <a:t>Explanation</a:t>
            </a:r>
            <a:r>
              <a:rPr lang="en-US" altLang="zh-CN" baseline="0" dirty="0" smtClean="0"/>
              <a:t> is: </a:t>
            </a:r>
            <a:r>
              <a:rPr lang="en-US" altLang="zh-CN" dirty="0" smtClean="0"/>
              <a:t>CNNs benefit from incorporating attention into representations of </a:t>
            </a:r>
            <a:r>
              <a:rPr lang="en-US" altLang="zh-CN" b="1" dirty="0" smtClean="0"/>
              <a:t>local phrases detected by filters (sliding window)</a:t>
            </a:r>
          </a:p>
          <a:p>
            <a:r>
              <a:rPr lang="en-US" altLang="zh-CN" dirty="0" smtClean="0"/>
              <a:t>in contrast, LSTMs encode the whole context to form attention-based word representations – a strategy that is more complex than the CNN strategy </a:t>
            </a:r>
          </a:p>
          <a:p>
            <a:r>
              <a:rPr lang="en-US" altLang="zh-CN" dirty="0" smtClean="0"/>
              <a:t>and (as our experiments suggest) (in this</a:t>
            </a:r>
            <a:r>
              <a:rPr lang="en-US" altLang="zh-CN" baseline="0" dirty="0" smtClean="0"/>
              <a:t> experiment</a:t>
            </a:r>
            <a:r>
              <a:rPr lang="en-US" altLang="zh-CN" dirty="0" smtClean="0"/>
              <a:t>) performs less well for some tasks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91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Wide</a:t>
            </a:r>
            <a:r>
              <a:rPr lang="en-US" altLang="zh-CN" baseline="0" dirty="0" smtClean="0"/>
              <a:t> convolution: set window to be 3</a:t>
            </a:r>
          </a:p>
          <a:p>
            <a:r>
              <a:rPr lang="en-US" altLang="zh-CN" baseline="0" dirty="0" smtClean="0"/>
              <a:t>notice the first 3 vectors p1, p2, p3, p1 links from v1 only,</a:t>
            </a:r>
          </a:p>
          <a:p>
            <a:r>
              <a:rPr lang="en-US" altLang="zh-CN" baseline="0" dirty="0" smtClean="0"/>
              <a:t>capture phrases in the corner of the sentence.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v: w2v</a:t>
            </a:r>
            <a:r>
              <a:rPr lang="en-US" altLang="zh-CN" baseline="0" dirty="0" smtClean="0"/>
              <a:t> vector</a:t>
            </a:r>
          </a:p>
          <a:p>
            <a:r>
              <a:rPr lang="en-US" altLang="zh-CN" baseline="0" dirty="0" smtClean="0"/>
              <a:t>p: phrase </a:t>
            </a:r>
            <a:r>
              <a:rPr lang="en-US" altLang="zh-CN" baseline="0" dirty="0" err="1" smtClean="0"/>
              <a:t>conv</a:t>
            </a:r>
            <a:r>
              <a:rPr lang="en-US" altLang="zh-CN" baseline="0" dirty="0" smtClean="0"/>
              <a:t> vector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Pooling: the window is applied in this step, returning s0 hidden vectors.</a:t>
            </a:r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Allow multi stack.  Set as a quiz.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6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First:</a:t>
            </a:r>
            <a:r>
              <a:rPr lang="en-US" altLang="zh-CN" baseline="0" dirty="0" smtClean="0"/>
              <a:t> I’ll give some brief introduction to the NN model, especially CNN, RNN, just make sure that all of u are clear with these concepts.</a:t>
            </a:r>
          </a:p>
          <a:p>
            <a:r>
              <a:rPr lang="en-US" altLang="zh-CN" baseline="0" dirty="0" smtClean="0"/>
              <a:t>Then: We go through two real NLP tasks with the attention-based NN model, one is on RNN, and the other is on CNN.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72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Let’s see how the attention works in CNN model.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Suppose</a:t>
            </a:r>
            <a:r>
              <a:rPr lang="en-US" altLang="zh-CN" baseline="0" dirty="0" smtClean="0"/>
              <a:t> there are 5 word in the sentence s0, and 7 words in the sentence s1.</a:t>
            </a:r>
            <a:endParaRPr lang="en-US" altLang="zh-CN" dirty="0" smtClean="0"/>
          </a:p>
          <a:p>
            <a:r>
              <a:rPr lang="en-US" altLang="zh-CN" dirty="0" smtClean="0"/>
              <a:t>Representation feature map: the word embedding features for each word, or maybe hidden features for each phrase.</a:t>
            </a:r>
          </a:p>
          <a:p>
            <a:r>
              <a:rPr lang="en-US" altLang="zh-CN" dirty="0" smtClean="0"/>
              <a:t>Attention features are intended to weight those words of s0 more highly in convolution that are relevant to a unit of s1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Again: each cell in the attention</a:t>
            </a:r>
            <a:r>
              <a:rPr lang="en-US" altLang="zh-CN" baseline="0" dirty="0" smtClean="0"/>
              <a:t> matrix is a score between two embedding vectors.</a:t>
            </a:r>
            <a:endParaRPr lang="en-US" altLang="zh-CN" dirty="0" smtClean="0"/>
          </a:p>
          <a:p>
            <a:r>
              <a:rPr lang="en-US" altLang="zh-CN" dirty="0" smtClean="0"/>
              <a:t>Remember that</a:t>
            </a:r>
            <a:r>
              <a:rPr lang="en-US" altLang="zh-CN" baseline="0" dirty="0" smtClean="0"/>
              <a:t> we may have several choices to calculate the score.</a:t>
            </a:r>
          </a:p>
          <a:p>
            <a:r>
              <a:rPr lang="en-US" altLang="zh-CN" baseline="0" dirty="0" smtClean="0"/>
              <a:t>And the author designed a new one, based on the L1-distance of the two vectors.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A</a:t>
            </a:r>
            <a:r>
              <a:rPr lang="en-US" altLang="zh-CN" dirty="0" smtClean="0"/>
              <a:t> can be viewed as</a:t>
            </a:r>
            <a:r>
              <a:rPr lang="en-US" altLang="zh-CN" baseline="0" dirty="0" smtClean="0"/>
              <a:t> a new feature map of s0 in row direction, and also a new feature map of s1 in column direction.</a:t>
            </a:r>
          </a:p>
          <a:p>
            <a:r>
              <a:rPr lang="en-US" altLang="zh-CN" baseline="0" dirty="0" smtClean="0"/>
              <a:t>Thus we could combine this new feature map with the original representation feature map, and put them together into </a:t>
            </a:r>
            <a:r>
              <a:rPr lang="en-US" altLang="zh-CN" baseline="0" dirty="0" err="1" smtClean="0"/>
              <a:t>conv</a:t>
            </a:r>
            <a:r>
              <a:rPr lang="en-US" altLang="zh-CN" baseline="0" dirty="0" smtClean="0"/>
              <a:t> layer.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author</a:t>
            </a:r>
            <a:r>
              <a:rPr lang="en-US" altLang="zh-CN" baseline="0" dirty="0" smtClean="0"/>
              <a:t> used two parameter matrices W0 and W1, transforming A into two blue matrices called “attention feature map”</a:t>
            </a:r>
          </a:p>
          <a:p>
            <a:r>
              <a:rPr lang="en-US" altLang="zh-CN" baseline="0" dirty="0" smtClean="0"/>
              <a:t>As the result, the input of conv. layer has two feature maps for each sentence.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motivation is that the attention feature map will guide the convolution to learn “counterpart-biased” sentence representations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69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the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ttention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mechanism at pooling level.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a0j: attention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 of j-</a:t>
            </a:r>
            <a:r>
              <a:rPr lang="en-US" altLang="zh-CN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in s0, and also we have a1j in s1.</a:t>
            </a:r>
          </a:p>
          <a:p>
            <a:endParaRPr lang="en-US" altLang="zh-CN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window pooling step is replaced by a weighted sum operation, which is similar with the attention in the </a:t>
            </a:r>
            <a:r>
              <a:rPr lang="en-US" altLang="zh-CN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previsous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example.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52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three main differences between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ABCNN-1 and ABCNN-2. (i) Attention in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ABCNN-1 impacts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indirectly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attention in ABCNN-2 influences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weighting. (ii) ABCNN-1 requires the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matrices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convert the attention matrix into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feature maps; and the input to convolution has two times as many feature maps. Thus,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ABCNN-1 has more parameters than ABCNN-2 and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more vulnerable to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(iii) As pooling is performed after convolution, pooling handles larger-granularity units than convolution; e.g.,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input to convolution has word level granularity, then the input to pooling has phrase level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granularity, the phrase size being equal to filter size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Thus, ABCNN-1 and ABCNN-2 implement attention mechanisms for linguistic units of different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granularity. 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47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ABCNN-3: combined model</a:t>
            </a:r>
            <a:r>
              <a:rPr lang="en-US" altLang="zh-CN" baseline="0" dirty="0" smtClean="0"/>
              <a:t> of two attention mechanisms.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WikiQA</a:t>
            </a:r>
            <a:r>
              <a:rPr lang="en-US" altLang="zh-CN" baseline="0" dirty="0" smtClean="0"/>
              <a:t> answer selection &amp; SICK textual entailment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has promising results compared with baselines and state-of-the-arts.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99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: people are walking outside the building that has several murals on it.</a:t>
            </a:r>
          </a:p>
          <a:p>
            <a:r>
              <a:rPr lang="en-US" altLang="zh-CN" dirty="0" smtClean="0"/>
              <a:t>s1: several people are in front of a colorful building.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Visualization</a:t>
            </a:r>
            <a:r>
              <a:rPr lang="en-US" altLang="zh-CN" baseline="0" dirty="0" smtClean="0"/>
              <a:t> of attention matrix in ABCNN-2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two similar words</a:t>
            </a:r>
            <a:r>
              <a:rPr lang="en-US" altLang="zh-CN" baseline="0" dirty="0" smtClean="0"/>
              <a:t> get higher attention, which makes sense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96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Analyze the attention matrix trigram </a:t>
            </a:r>
            <a:r>
              <a:rPr lang="en-US" altLang="zh-CN" baseline="0" dirty="0" smtClean="0"/>
              <a:t>level: the matrix value gets smoother.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Capture phrase level semantic correspondence: “people are” </a:t>
            </a:r>
            <a:r>
              <a:rPr lang="en-US" altLang="zh-CN" baseline="0" dirty="0" err="1" smtClean="0"/>
              <a:t>v.s</a:t>
            </a:r>
            <a:r>
              <a:rPr lang="en-US" altLang="zh-CN" baseline="0" dirty="0" smtClean="0"/>
              <a:t>. “several people are”</a:t>
            </a: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“are walking outside” and “walking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outside the” in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match “are in front” in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 </a:t>
            </a: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that” in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matches “a colorful building” in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right-down corner: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“on it” and “it” in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match “building”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 this indicates that ABCNN is able to detect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co-reference across sentences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89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Higher</a:t>
            </a:r>
            <a:r>
              <a:rPr lang="en-US" altLang="zh-CN" baseline="0" dirty="0" smtClean="0"/>
              <a:t> level: </a:t>
            </a:r>
            <a:r>
              <a:rPr lang="en-US" altLang="zh-CN" dirty="0" smtClean="0"/>
              <a:t>phrase</a:t>
            </a:r>
            <a:r>
              <a:rPr lang="en-US" altLang="zh-CN" baseline="0" dirty="0" smtClean="0"/>
              <a:t>s with length 5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More and more smooth</a:t>
            </a:r>
          </a:p>
          <a:p>
            <a:r>
              <a:rPr lang="en-US" altLang="zh-CN" dirty="0" smtClean="0"/>
              <a:t>“people are walking</a:t>
            </a:r>
            <a:r>
              <a:rPr lang="en-US" altLang="zh-CN" baseline="0" dirty="0" smtClean="0"/>
              <a:t> outside the building that 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“several people are in front of</a:t>
            </a:r>
            <a:r>
              <a:rPr lang="en-US" altLang="zh-CN" baseline="0" dirty="0" smtClean="0"/>
              <a:t> a colorful building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Right corner: higher attention</a:t>
            </a:r>
            <a:r>
              <a:rPr lang="en-US" altLang="zh-CN" baseline="0" dirty="0" smtClean="0"/>
              <a:t> between </a:t>
            </a:r>
            <a:r>
              <a:rPr lang="en-US" altLang="zh-CN" dirty="0" smtClean="0"/>
              <a:t>“several</a:t>
            </a:r>
            <a:r>
              <a:rPr lang="en-US" altLang="zh-CN" baseline="0" dirty="0" smtClean="0"/>
              <a:t> murals on it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“a colorful building”</a:t>
            </a:r>
          </a:p>
          <a:p>
            <a:r>
              <a:rPr lang="en-US" altLang="zh-CN" dirty="0" smtClean="0"/>
              <a:t>successfully captures the crucial information</a:t>
            </a:r>
            <a:r>
              <a:rPr lang="en-US" altLang="zh-CN" baseline="0" dirty="0" smtClean="0"/>
              <a:t> for the textual entailment.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NN: discriminative classifier:</a:t>
            </a:r>
            <a:r>
              <a:rPr lang="en-US" altLang="zh-CN" baseline="0" dirty="0" smtClean="0"/>
              <a:t> p(</a:t>
            </a:r>
            <a:r>
              <a:rPr lang="en-US" altLang="zh-CN" baseline="0" dirty="0" err="1" smtClean="0"/>
              <a:t>y|x;w</a:t>
            </a:r>
            <a:r>
              <a:rPr lang="en-US" altLang="zh-CN" baseline="0" dirty="0" smtClean="0"/>
              <a:t>), </a:t>
            </a:r>
            <a:endParaRPr lang="en-US" altLang="zh-CN" dirty="0" smtClean="0"/>
          </a:p>
          <a:p>
            <a:r>
              <a:rPr lang="en-US" altLang="zh-CN" dirty="0" smtClean="0"/>
              <a:t>Discriminative classifier, that is: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model prob. of </a:t>
            </a:r>
            <a:r>
              <a:rPr lang="en-US" altLang="zh-CN" dirty="0" err="1" smtClean="0"/>
              <a:t>yk</a:t>
            </a:r>
            <a:r>
              <a:rPr lang="en-US" altLang="zh-CN" baseline="0" dirty="0" smtClean="0"/>
              <a:t> given input x and a huge number of parameters.</a:t>
            </a:r>
          </a:p>
          <a:p>
            <a:r>
              <a:rPr lang="en-US" altLang="zh-CN" baseline="0" dirty="0" smtClean="0"/>
              <a:t>for example, hand-writing digit </a:t>
            </a:r>
            <a:r>
              <a:rPr lang="en-US" altLang="zh-CN" baseline="0" dirty="0" err="1" smtClean="0"/>
              <a:t>recog</a:t>
            </a:r>
            <a:r>
              <a:rPr lang="en-US" altLang="zh-CN" baseline="0" dirty="0" smtClean="0"/>
              <a:t> problem, x: brightness of each pixel, y: 0~9</a:t>
            </a:r>
          </a:p>
          <a:p>
            <a:r>
              <a:rPr lang="en-US" altLang="zh-CN" baseline="0" dirty="0" smtClean="0"/>
              <a:t>We may get different inputs in different tasks, but the common goal is to learn such classifier.</a:t>
            </a:r>
          </a:p>
          <a:p>
            <a:r>
              <a:rPr lang="en-US" altLang="zh-CN" baseline="0" dirty="0" smtClean="0"/>
              <a:t>Once all parameters are trained, we could use it just like using a black box.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Activation function enables the NN to represent an non-linear probability function</a:t>
            </a:r>
          </a:p>
          <a:p>
            <a:r>
              <a:rPr lang="en-US" altLang="zh-CN" baseline="0" dirty="0" smtClean="0"/>
              <a:t>Since there are so many parameters </a:t>
            </a:r>
            <a:r>
              <a:rPr lang="en-US" altLang="zh-CN" baseline="0" dirty="0" smtClean="0"/>
              <a:t>we can use NN to represent very complex model.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Softmax</a:t>
            </a:r>
            <a:r>
              <a:rPr lang="en-US" altLang="zh-CN" baseline="0" dirty="0" smtClean="0"/>
              <a:t>: serves as the output layer, which uses exponential normalization function to turn the hidden vector into a probability distribution.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1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RNN is one popular structure, which</a:t>
            </a:r>
            <a:r>
              <a:rPr lang="en-US" altLang="zh-CN" baseline="0" dirty="0" smtClean="0"/>
              <a:t> is able to handle tasks with sequential data.</a:t>
            </a:r>
            <a:endParaRPr lang="en-US" altLang="zh-CN" dirty="0" smtClean="0"/>
          </a:p>
          <a:p>
            <a:r>
              <a:rPr lang="en-US" altLang="zh-CN" dirty="0" smtClean="0"/>
              <a:t>Left:</a:t>
            </a:r>
            <a:r>
              <a:rPr lang="en-US" altLang="zh-CN" baseline="0" dirty="0" smtClean="0"/>
              <a:t> conventional RNN unit; Right: unfolded structure.</a:t>
            </a:r>
            <a:endParaRPr lang="en-US" altLang="zh-CN" dirty="0" smtClean="0"/>
          </a:p>
          <a:p>
            <a:r>
              <a:rPr lang="en-US" altLang="zh-CN" dirty="0" smtClean="0"/>
              <a:t>hidden vector of the current timestamp</a:t>
            </a:r>
            <a:r>
              <a:rPr lang="en-US" altLang="zh-CN" baseline="0" dirty="0" smtClean="0"/>
              <a:t> is determined by the last state and the current input.</a:t>
            </a:r>
          </a:p>
          <a:p>
            <a:r>
              <a:rPr lang="en-US" altLang="zh-CN" baseline="0" dirty="0" smtClean="0"/>
              <a:t>As we can see from the formula, </a:t>
            </a:r>
            <a:r>
              <a:rPr lang="en-US" altLang="zh-CN" baseline="0" dirty="0" err="1" smtClean="0"/>
              <a:t>st</a:t>
            </a:r>
            <a:r>
              <a:rPr lang="en-US" altLang="zh-CN" baseline="0" dirty="0" smtClean="0"/>
              <a:t> is the output of a fully connected layer, with </a:t>
            </a:r>
            <a:r>
              <a:rPr lang="en-US" altLang="zh-CN" baseline="0" dirty="0" err="1" smtClean="0"/>
              <a:t>xt</a:t>
            </a:r>
            <a:r>
              <a:rPr lang="en-US" altLang="zh-CN" baseline="0" dirty="0" smtClean="0"/>
              <a:t> and st-1 as input.</a:t>
            </a:r>
          </a:p>
          <a:p>
            <a:r>
              <a:rPr lang="en-US" altLang="zh-CN" dirty="0" smtClean="0"/>
              <a:t>Simply the process into a f function, </a:t>
            </a:r>
          </a:p>
          <a:p>
            <a:r>
              <a:rPr lang="en-US" altLang="zh-CN" dirty="0" smtClean="0"/>
              <a:t>f:</a:t>
            </a:r>
            <a:r>
              <a:rPr lang="en-US" altLang="zh-CN" baseline="0" dirty="0" smtClean="0"/>
              <a:t> in general (conventional RNN unit, LSTM, GRU)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Almost all symbols are vectors or matrices during the whole presentation.</a:t>
            </a:r>
          </a:p>
          <a:p>
            <a:r>
              <a:rPr lang="en-US" altLang="zh-CN" baseline="0" dirty="0" smtClean="0"/>
              <a:t>Capital letter: matrix; other: vector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7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modeling the hidden feature</a:t>
            </a:r>
            <a:r>
              <a:rPr lang="en-US" altLang="zh-CN" baseline="0" dirty="0" smtClean="0"/>
              <a:t> vector of the whole input, for example, a picture, or a long sentence,</a:t>
            </a:r>
          </a:p>
          <a:p>
            <a:r>
              <a:rPr lang="en-US" altLang="zh-CN" baseline="0" dirty="0" smtClean="0"/>
              <a:t>CNN first generate features from locally connected areas in a convolutional way, </a:t>
            </a:r>
          </a:p>
          <a:p>
            <a:r>
              <a:rPr lang="en-US" altLang="zh-CN" baseline="0" dirty="0" smtClean="0"/>
              <a:t>and then merge all sub-region features into the final feature vector, this step is called pooling.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 often use max pooling strategy, just shown in the figure, but sometimes there may have alternatives.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6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ANY QUESTIONS UP TO NOW?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hope</a:t>
            </a:r>
            <a:r>
              <a:rPr lang="en-US" altLang="zh-CN" baseline="0" dirty="0" smtClean="0"/>
              <a:t> that u guys have some basic intuition of these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And now, let’s drive!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Starts from RNN</a:t>
            </a:r>
            <a:r>
              <a:rPr lang="en-US" altLang="zh-CN" baseline="0" dirty="0" smtClean="0"/>
              <a:t> model for MT task.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4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Sequence to sequence</a:t>
            </a:r>
            <a:r>
              <a:rPr lang="en-US" altLang="zh-CN" baseline="0" dirty="0" smtClean="0"/>
              <a:t> model</a:t>
            </a:r>
          </a:p>
          <a:p>
            <a:r>
              <a:rPr lang="en-US" altLang="zh-CN" baseline="0" dirty="0" smtClean="0"/>
              <a:t>input: sequence of foreign words with varied length.</a:t>
            </a:r>
          </a:p>
          <a:p>
            <a:r>
              <a:rPr lang="en-US" altLang="zh-CN" baseline="0" dirty="0" smtClean="0"/>
              <a:t>output: sequence of English words (also with varied length)</a:t>
            </a:r>
            <a:endParaRPr lang="en-US" altLang="zh-CN" dirty="0" smtClean="0"/>
          </a:p>
          <a:p>
            <a:r>
              <a:rPr lang="en-US" altLang="zh-CN" dirty="0" smtClean="0"/>
              <a:t>Don’t forget the goal: model</a:t>
            </a:r>
            <a:r>
              <a:rPr lang="en-US" altLang="zh-CN" baseline="0" dirty="0" smtClean="0"/>
              <a:t> P(</a:t>
            </a:r>
            <a:r>
              <a:rPr lang="en-US" altLang="zh-CN" baseline="0" dirty="0" err="1" smtClean="0"/>
              <a:t>yi|history</a:t>
            </a:r>
            <a:r>
              <a:rPr lang="en-US" altLang="zh-CN" baseline="0" dirty="0" smtClean="0"/>
              <a:t>, x)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When predicting </a:t>
            </a:r>
            <a:r>
              <a:rPr lang="en-US" altLang="zh-CN" baseline="0" dirty="0" err="1" smtClean="0"/>
              <a:t>yi</a:t>
            </a:r>
            <a:r>
              <a:rPr lang="en-US" altLang="zh-CN" baseline="0" dirty="0" smtClean="0"/>
              <a:t>, the NN takes all x and </a:t>
            </a:r>
            <a:r>
              <a:rPr lang="en-US" altLang="zh-CN" baseline="0" dirty="0" err="1" smtClean="0"/>
              <a:t>y_prev</a:t>
            </a:r>
            <a:r>
              <a:rPr lang="en-US" altLang="zh-CN" baseline="0" dirty="0" smtClean="0"/>
              <a:t> as input, and returning the </a:t>
            </a:r>
            <a:r>
              <a:rPr lang="en-US" altLang="zh-CN" baseline="0" dirty="0" err="1" smtClean="0"/>
              <a:t>prob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dist</a:t>
            </a:r>
            <a:r>
              <a:rPr lang="en-US" altLang="zh-CN" baseline="0" dirty="0" smtClean="0"/>
              <a:t> over all the candidate words.</a:t>
            </a:r>
          </a:p>
          <a:p>
            <a:r>
              <a:rPr lang="en-US" altLang="zh-CN" baseline="0" dirty="0" err="1" smtClean="0"/>
              <a:t>Adv</a:t>
            </a:r>
            <a:r>
              <a:rPr lang="en-US" altLang="zh-CN" baseline="0" dirty="0" smtClean="0"/>
              <a:t> of RNN: works well even we don’t know the length of output sentence</a:t>
            </a:r>
          </a:p>
          <a:p>
            <a:r>
              <a:rPr lang="en-US" altLang="zh-CN" baseline="0" dirty="0" smtClean="0"/>
              <a:t>(The procedure stops at #END#)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we only focus on the part that outputs </a:t>
            </a:r>
            <a:r>
              <a:rPr lang="en-US" altLang="zh-CN" baseline="0" dirty="0" err="1" smtClean="0"/>
              <a:t>yi</a:t>
            </a:r>
            <a:r>
              <a:rPr lang="en-US" altLang="zh-CN" baseline="0" dirty="0" smtClean="0"/>
              <a:t>, we simplify the formula into g function,</a:t>
            </a:r>
          </a:p>
          <a:p>
            <a:r>
              <a:rPr lang="en-US" altLang="zh-CN" baseline="0" dirty="0" smtClean="0"/>
              <a:t>where </a:t>
            </a:r>
            <a:r>
              <a:rPr lang="en-US" altLang="zh-CN" b="1" baseline="0" dirty="0" smtClean="0"/>
              <a:t>g</a:t>
            </a:r>
            <a:r>
              <a:rPr lang="en-US" altLang="zh-CN" baseline="0" dirty="0" smtClean="0"/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nonlinear, potentially multi-layered function.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asking: </a:t>
            </a:r>
            <a:r>
              <a:rPr lang="en-US" altLang="zh-CN" b="1" baseline="0" dirty="0" smtClean="0"/>
              <a:t>(draw on white board)</a:t>
            </a:r>
          </a:p>
          <a:p>
            <a:r>
              <a:rPr lang="en-US" altLang="zh-CN" baseline="0" dirty="0" smtClean="0"/>
              <a:t>x: 1-hot vector </a:t>
            </a:r>
            <a:r>
              <a:rPr lang="en-US" altLang="zh-CN" baseline="0" dirty="0" smtClean="0">
                <a:sym typeface="Wingdings" pitchFamily="2" charset="2"/>
              </a:rPr>
              <a:t> w2v vector</a:t>
            </a:r>
          </a:p>
          <a:p>
            <a:r>
              <a:rPr lang="en-US" altLang="zh-CN" baseline="0" dirty="0" smtClean="0">
                <a:sym typeface="Wingdings" pitchFamily="2" charset="2"/>
              </a:rPr>
              <a:t>y (input): the same as x</a:t>
            </a:r>
          </a:p>
          <a:p>
            <a:r>
              <a:rPr lang="en-US" altLang="zh-CN" baseline="0" dirty="0" smtClean="0">
                <a:sym typeface="Wingdings" pitchFamily="2" charset="2"/>
              </a:rPr>
              <a:t>y (output): probability distribution over all candidates.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68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predicting the next word, the decoder</a:t>
            </a:r>
            <a:r>
              <a:rPr lang="en-US" altLang="zh-CN" baseline="0" dirty="0" smtClean="0"/>
              <a:t> could still </a:t>
            </a:r>
            <a:endParaRPr lang="en-US" altLang="zh-CN" baseline="0" dirty="0" smtClean="0"/>
          </a:p>
          <a:p>
            <a:r>
              <a:rPr lang="en-US" altLang="zh-CN" baseline="0" dirty="0" smtClean="0"/>
              <a:t>receive </a:t>
            </a:r>
            <a:r>
              <a:rPr lang="en-US" altLang="zh-CN" baseline="0" dirty="0" smtClean="0"/>
              <a:t>encoded hidden </a:t>
            </a:r>
            <a:r>
              <a:rPr lang="en-US" altLang="zh-CN" baseline="0" dirty="0" smtClean="0"/>
              <a:t>vector of the whole input sentence, that is c in the figure.</a:t>
            </a:r>
            <a:endParaRPr lang="en-US" altLang="zh-CN" baseline="0" dirty="0" smtClean="0"/>
          </a:p>
          <a:p>
            <a:r>
              <a:rPr lang="en-US" altLang="zh-CN" baseline="0" dirty="0" smtClean="0"/>
              <a:t>Compared with traditional model, the representation is used only </a:t>
            </a:r>
            <a:r>
              <a:rPr lang="en-US" altLang="zh-CN" baseline="0" dirty="0" smtClean="0"/>
              <a:t>once at the beginning of decoder.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This time, the g function receives c as input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FDC4-D497-402C-BC18-7BEF2CFE5733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2D8E-EE2C-440B-B155-F122DDE565A4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FE2C-1EC3-4301-B110-76ECB0BDEF0D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839F-8C0A-4726-B9BC-EAE7326CEB19}" type="datetime1">
              <a:rPr lang="zh-CN" altLang="en-US" smtClean="0"/>
              <a:t>2017/3/8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dirty="0" err="1" smtClean="0"/>
              <a:t>Kangqi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Luo</a:t>
            </a:r>
            <a:r>
              <a:rPr lang="en-US" altLang="zh-CN" dirty="0" smtClean="0"/>
              <a:t>, ADAPT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E949-2980-4788-AE7E-AEB3B80DD516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F7B0-F532-46DF-A311-64724412540A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48-E4D5-4BFE-B946-5A9BC69D32AB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C45-C93A-40A6-9238-58516E69E786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49A-E656-42F8-A45E-25E34B06F3A4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A79C-548C-4CF1-A928-A90E7FE12656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4ECC-B63F-4D11-BAC7-FFA9E21C9C7F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EDEE-AD87-49FC-902C-AD175646B163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9"/>
            <a:ext cx="7772400" cy="14967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Attention Mechanism:</a:t>
            </a:r>
            <a:br>
              <a:rPr lang="en-US" altLang="zh-CN" dirty="0" smtClean="0"/>
            </a:br>
            <a:r>
              <a:rPr lang="en-US" altLang="zh-CN" dirty="0" smtClean="0"/>
              <a:t>Making the Network Smarter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Speaker: </a:t>
            </a:r>
            <a:r>
              <a:rPr lang="en-US" altLang="zh-CN" dirty="0" err="1" smtClean="0"/>
              <a:t>Kangqi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Luo</a:t>
            </a:r>
            <a:endParaRPr lang="en-US" altLang="zh-CN" dirty="0" smtClean="0"/>
          </a:p>
          <a:p>
            <a:r>
              <a:rPr lang="en-US" altLang="zh-CN" dirty="0" smtClean="0"/>
              <a:t>Mar.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Minor Changes of the Model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9612" y="1563638"/>
            <a:ext cx="360040" cy="1080120"/>
            <a:chOff x="1115616" y="2355726"/>
            <a:chExt cx="360040" cy="1080120"/>
          </a:xfrm>
        </p:grpSpPr>
        <p:sp>
          <p:nvSpPr>
            <p:cNvPr id="5" name="矩形 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>
            <a:stCxn id="10" idx="2"/>
            <a:endCxn id="5" idx="0"/>
          </p:cNvCxnSpPr>
          <p:nvPr/>
        </p:nvCxnSpPr>
        <p:spPr>
          <a:xfrm>
            <a:off x="1259632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584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037723" y="1563638"/>
            <a:ext cx="360040" cy="1080120"/>
            <a:chOff x="1115616" y="2355726"/>
            <a:chExt cx="360040" cy="1080120"/>
          </a:xfrm>
        </p:grpSpPr>
        <p:sp>
          <p:nvSpPr>
            <p:cNvPr id="12" name="矩形 11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>
            <a:stCxn id="17" idx="2"/>
            <a:endCxn id="12" idx="0"/>
          </p:cNvCxnSpPr>
          <p:nvPr/>
        </p:nvCxnSpPr>
        <p:spPr>
          <a:xfrm>
            <a:off x="2217743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695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就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951820" y="1563638"/>
            <a:ext cx="360040" cy="1080120"/>
            <a:chOff x="1115616" y="2355726"/>
            <a:chExt cx="360040" cy="1080120"/>
          </a:xfrm>
        </p:grpSpPr>
        <p:sp>
          <p:nvSpPr>
            <p:cNvPr id="19" name="矩形 18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箭头连接符 22"/>
          <p:cNvCxnSpPr>
            <a:stCxn id="24" idx="2"/>
            <a:endCxn id="19" idx="0"/>
          </p:cNvCxnSpPr>
          <p:nvPr/>
        </p:nvCxnSpPr>
        <p:spPr>
          <a:xfrm>
            <a:off x="3131840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是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87924" y="1563638"/>
            <a:ext cx="360040" cy="1080120"/>
            <a:chOff x="1115616" y="2355726"/>
            <a:chExt cx="360040" cy="1080120"/>
          </a:xfrm>
        </p:grpSpPr>
        <p:sp>
          <p:nvSpPr>
            <p:cNvPr id="26" name="矩形 25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箭头连接符 29"/>
          <p:cNvCxnSpPr>
            <a:stCxn id="31" idx="2"/>
            <a:endCxn id="26" idx="0"/>
          </p:cNvCxnSpPr>
          <p:nvPr/>
        </p:nvCxnSpPr>
        <p:spPr>
          <a:xfrm>
            <a:off x="4067944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5896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力量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403648" y="3309660"/>
            <a:ext cx="360040" cy="1080120"/>
            <a:chOff x="1115616" y="2355726"/>
            <a:chExt cx="360040" cy="1080120"/>
          </a:xfrm>
        </p:grpSpPr>
        <p:sp>
          <p:nvSpPr>
            <p:cNvPr id="33" name="矩形 32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/>
          <p:cNvCxnSpPr>
            <a:stCxn id="38" idx="0"/>
            <a:endCxn id="33" idx="1"/>
          </p:cNvCxnSpPr>
          <p:nvPr/>
        </p:nvCxnSpPr>
        <p:spPr>
          <a:xfrm flipV="1">
            <a:off x="521550" y="3849720"/>
            <a:ext cx="882098" cy="87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36512" y="472269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#START#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447764" y="3309660"/>
            <a:ext cx="360040" cy="1080120"/>
            <a:chOff x="1115616" y="2355726"/>
            <a:chExt cx="360040" cy="1080120"/>
          </a:xfrm>
        </p:grpSpPr>
        <p:sp>
          <p:nvSpPr>
            <p:cNvPr id="42" name="矩形 41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箭头连接符 47"/>
          <p:cNvCxnSpPr>
            <a:stCxn id="49" idx="0"/>
            <a:endCxn id="42" idx="1"/>
          </p:cNvCxnSpPr>
          <p:nvPr/>
        </p:nvCxnSpPr>
        <p:spPr>
          <a:xfrm flipV="1">
            <a:off x="1583668" y="3849720"/>
            <a:ext cx="864096" cy="87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7685" y="4722630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Knowledge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3455876" y="3309660"/>
            <a:ext cx="360040" cy="1080120"/>
            <a:chOff x="1115616" y="2355726"/>
            <a:chExt cx="360040" cy="1080120"/>
          </a:xfrm>
        </p:grpSpPr>
        <p:sp>
          <p:nvSpPr>
            <p:cNvPr id="51" name="矩形 50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箭头连接符 56"/>
          <p:cNvCxnSpPr>
            <a:stCxn id="58" idx="0"/>
            <a:endCxn id="51" idx="1"/>
          </p:cNvCxnSpPr>
          <p:nvPr/>
        </p:nvCxnSpPr>
        <p:spPr>
          <a:xfrm flipV="1">
            <a:off x="2627784" y="3849720"/>
            <a:ext cx="828092" cy="87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95736" y="47226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is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535996" y="3309660"/>
            <a:ext cx="360040" cy="1080120"/>
            <a:chOff x="1115616" y="2355726"/>
            <a:chExt cx="360040" cy="1080120"/>
          </a:xfrm>
        </p:grpSpPr>
        <p:sp>
          <p:nvSpPr>
            <p:cNvPr id="60" name="矩形 59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6" name="直接箭头连接符 65"/>
          <p:cNvCxnSpPr>
            <a:stCxn id="67" idx="0"/>
            <a:endCxn id="60" idx="1"/>
          </p:cNvCxnSpPr>
          <p:nvPr/>
        </p:nvCxnSpPr>
        <p:spPr>
          <a:xfrm flipV="1">
            <a:off x="3635896" y="3849720"/>
            <a:ext cx="900100" cy="87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03848" y="47209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power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" idx="3"/>
            <a:endCxn id="12" idx="1"/>
          </p:cNvCxnSpPr>
          <p:nvPr/>
        </p:nvCxnSpPr>
        <p:spPr>
          <a:xfrm>
            <a:off x="1439652" y="2103698"/>
            <a:ext cx="598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2" idx="3"/>
            <a:endCxn id="19" idx="1"/>
          </p:cNvCxnSpPr>
          <p:nvPr/>
        </p:nvCxnSpPr>
        <p:spPr>
          <a:xfrm>
            <a:off x="2397763" y="2103698"/>
            <a:ext cx="55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9" idx="3"/>
            <a:endCxn id="26" idx="1"/>
          </p:cNvCxnSpPr>
          <p:nvPr/>
        </p:nvCxnSpPr>
        <p:spPr>
          <a:xfrm>
            <a:off x="3311860" y="210369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6" idx="3"/>
            <a:endCxn id="80" idx="1"/>
          </p:cNvCxnSpPr>
          <p:nvPr/>
        </p:nvCxnSpPr>
        <p:spPr>
          <a:xfrm>
            <a:off x="4247964" y="210369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3" idx="3"/>
            <a:endCxn id="42" idx="1"/>
          </p:cNvCxnSpPr>
          <p:nvPr/>
        </p:nvCxnSpPr>
        <p:spPr>
          <a:xfrm>
            <a:off x="1763688" y="3849720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2" idx="3"/>
            <a:endCxn id="51" idx="1"/>
          </p:cNvCxnSpPr>
          <p:nvPr/>
        </p:nvCxnSpPr>
        <p:spPr>
          <a:xfrm>
            <a:off x="2807804" y="38497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1" idx="3"/>
            <a:endCxn id="60" idx="1"/>
          </p:cNvCxnSpPr>
          <p:nvPr/>
        </p:nvCxnSpPr>
        <p:spPr>
          <a:xfrm>
            <a:off x="3815916" y="38497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75656" y="1707654"/>
            <a:ext cx="67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/>
              <a:t>W</a:t>
            </a:r>
            <a:r>
              <a:rPr lang="en-US" altLang="zh-CN" b="1" i="1" baseline="-25000" dirty="0" err="1" smtClean="0"/>
              <a:t>enc</a:t>
            </a:r>
            <a:endParaRPr lang="zh-CN" altLang="en-US" b="1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1763688" y="3516460"/>
            <a:ext cx="67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/>
              <a:t>W</a:t>
            </a:r>
            <a:r>
              <a:rPr lang="en-US" altLang="zh-CN" b="1" i="1" baseline="-25000" dirty="0" err="1" smtClean="0"/>
              <a:t>dec</a:t>
            </a:r>
            <a:endParaRPr lang="zh-CN" altLang="en-US" b="1" i="1" baseline="-250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4896036" y="1563638"/>
            <a:ext cx="360040" cy="1080120"/>
            <a:chOff x="1115616" y="2355726"/>
            <a:chExt cx="360040" cy="1080120"/>
          </a:xfrm>
        </p:grpSpPr>
        <p:sp>
          <p:nvSpPr>
            <p:cNvPr id="80" name="矩形 79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4" name="直接箭头连接符 83"/>
          <p:cNvCxnSpPr>
            <a:stCxn id="85" idx="2"/>
            <a:endCxn id="80" idx="0"/>
          </p:cNvCxnSpPr>
          <p:nvPr/>
        </p:nvCxnSpPr>
        <p:spPr>
          <a:xfrm>
            <a:off x="5076056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44008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#END#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33" idx="2"/>
            <a:endCxn id="49" idx="0"/>
          </p:cNvCxnSpPr>
          <p:nvPr/>
        </p:nvCxnSpPr>
        <p:spPr>
          <a:xfrm>
            <a:off x="1583668" y="4389780"/>
            <a:ext cx="0" cy="33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2" idx="2"/>
            <a:endCxn id="58" idx="0"/>
          </p:cNvCxnSpPr>
          <p:nvPr/>
        </p:nvCxnSpPr>
        <p:spPr>
          <a:xfrm>
            <a:off x="2627784" y="4389780"/>
            <a:ext cx="0" cy="33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1" idx="2"/>
            <a:endCxn id="67" idx="0"/>
          </p:cNvCxnSpPr>
          <p:nvPr/>
        </p:nvCxnSpPr>
        <p:spPr>
          <a:xfrm>
            <a:off x="3635896" y="4389780"/>
            <a:ext cx="0" cy="331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83968" y="47209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#END#</a:t>
            </a:r>
            <a:endParaRPr lang="zh-CN" altLang="en-US" dirty="0"/>
          </a:p>
        </p:txBody>
      </p:sp>
      <p:cxnSp>
        <p:nvCxnSpPr>
          <p:cNvPr id="96" name="直接箭头连接符 95"/>
          <p:cNvCxnSpPr>
            <a:stCxn id="60" idx="2"/>
            <a:endCxn id="95" idx="0"/>
          </p:cNvCxnSpPr>
          <p:nvPr/>
        </p:nvCxnSpPr>
        <p:spPr>
          <a:xfrm>
            <a:off x="4716016" y="4389780"/>
            <a:ext cx="0" cy="331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796136" y="1059582"/>
            <a:ext cx="3131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Taking an aggregation over the hidden vector </a:t>
            </a:r>
            <a:r>
              <a:rPr lang="en-US" altLang="zh-CN" sz="2400" b="1" i="1" dirty="0" smtClean="0"/>
              <a:t>at each timestamp</a:t>
            </a:r>
            <a:r>
              <a:rPr lang="en-US" altLang="zh-CN" sz="2400" dirty="0" smtClean="0"/>
              <a:t> to represent the encoded sentence vector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5" idx="2"/>
            <a:endCxn id="42" idx="0"/>
          </p:cNvCxnSpPr>
          <p:nvPr/>
        </p:nvCxnSpPr>
        <p:spPr>
          <a:xfrm>
            <a:off x="1259632" y="2643758"/>
            <a:ext cx="1368152" cy="6659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2"/>
            <a:endCxn id="42" idx="0"/>
          </p:cNvCxnSpPr>
          <p:nvPr/>
        </p:nvCxnSpPr>
        <p:spPr>
          <a:xfrm>
            <a:off x="2217743" y="2643758"/>
            <a:ext cx="410041" cy="6659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9" idx="2"/>
            <a:endCxn id="42" idx="0"/>
          </p:cNvCxnSpPr>
          <p:nvPr/>
        </p:nvCxnSpPr>
        <p:spPr>
          <a:xfrm flipH="1">
            <a:off x="2627784" y="2643758"/>
            <a:ext cx="504056" cy="6659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6" idx="2"/>
            <a:endCxn id="42" idx="0"/>
          </p:cNvCxnSpPr>
          <p:nvPr/>
        </p:nvCxnSpPr>
        <p:spPr>
          <a:xfrm flipH="1">
            <a:off x="2627784" y="2643758"/>
            <a:ext cx="1440160" cy="6659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0" idx="2"/>
            <a:endCxn id="42" idx="0"/>
          </p:cNvCxnSpPr>
          <p:nvPr/>
        </p:nvCxnSpPr>
        <p:spPr>
          <a:xfrm flipH="1">
            <a:off x="2627784" y="2643758"/>
            <a:ext cx="2448272" cy="6659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" idx="2"/>
            <a:endCxn id="51" idx="0"/>
          </p:cNvCxnSpPr>
          <p:nvPr/>
        </p:nvCxnSpPr>
        <p:spPr>
          <a:xfrm>
            <a:off x="1259632" y="2643758"/>
            <a:ext cx="2376264" cy="66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2" idx="2"/>
            <a:endCxn id="51" idx="0"/>
          </p:cNvCxnSpPr>
          <p:nvPr/>
        </p:nvCxnSpPr>
        <p:spPr>
          <a:xfrm>
            <a:off x="2217743" y="2643758"/>
            <a:ext cx="1418153" cy="66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9" idx="2"/>
            <a:endCxn id="51" idx="0"/>
          </p:cNvCxnSpPr>
          <p:nvPr/>
        </p:nvCxnSpPr>
        <p:spPr>
          <a:xfrm>
            <a:off x="3131840" y="2643758"/>
            <a:ext cx="504056" cy="66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6" idx="2"/>
            <a:endCxn id="51" idx="0"/>
          </p:cNvCxnSpPr>
          <p:nvPr/>
        </p:nvCxnSpPr>
        <p:spPr>
          <a:xfrm flipH="1">
            <a:off x="3635896" y="2643758"/>
            <a:ext cx="432048" cy="6659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0" idx="2"/>
            <a:endCxn id="51" idx="0"/>
          </p:cNvCxnSpPr>
          <p:nvPr/>
        </p:nvCxnSpPr>
        <p:spPr>
          <a:xfrm flipH="1">
            <a:off x="3635896" y="2643758"/>
            <a:ext cx="1440160" cy="66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55576" y="2202418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h</a:t>
            </a:r>
            <a:r>
              <a:rPr lang="en-US" altLang="zh-CN" sz="2000" b="1" i="1" baseline="-25000" dirty="0" smtClean="0"/>
              <a:t>i</a:t>
            </a:r>
            <a:endParaRPr lang="zh-CN" altLang="en-US" sz="2000" b="1" i="1" baseline="-2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07804" y="3341139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 smtClean="0"/>
              <a:t>s</a:t>
            </a:r>
            <a:r>
              <a:rPr lang="en-US" altLang="zh-CN" sz="2400" b="1" i="1" baseline="-25000" dirty="0" err="1" smtClean="0"/>
              <a:t>i</a:t>
            </a:r>
            <a:endParaRPr lang="zh-CN" altLang="en-US" sz="2400" b="1" i="1" baseline="-25000" dirty="0"/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084168" y="3075806"/>
                <a:ext cx="2232248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𝑔</m:t>
                      </m:r>
                      <m:r>
                        <a:rPr lang="en-US" altLang="zh-CN" sz="24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075806"/>
                <a:ext cx="2232248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1359" b="-168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1871700" y="2902173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c</a:t>
            </a:r>
            <a:r>
              <a:rPr lang="en-US" altLang="zh-CN" sz="2400" b="1" i="1" baseline="-25000" dirty="0" smtClean="0"/>
              <a:t>i</a:t>
            </a:r>
            <a:endParaRPr lang="zh-CN" altLang="en-US" sz="24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8399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Attention: A Biased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03598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Intuition</a:t>
            </a:r>
            <a:r>
              <a:rPr lang="en-US" altLang="zh-CN" dirty="0" smtClean="0"/>
              <a:t>: When predicting the next English word, let the sentence vector be biased towards the highly related </a:t>
            </a:r>
            <a:r>
              <a:rPr lang="en-US" altLang="zh-CN" dirty="0" smtClean="0"/>
              <a:t>foreign words.</a:t>
            </a:r>
          </a:p>
          <a:p>
            <a:r>
              <a:rPr lang="en-US" altLang="zh-CN" dirty="0"/>
              <a:t>How to </a:t>
            </a:r>
            <a:r>
              <a:rPr lang="en-US" altLang="zh-CN" dirty="0" smtClean="0"/>
              <a:t>aggregate hidden vectors at diff. position ?</a:t>
            </a:r>
            <a:endParaRPr lang="en-US" altLang="zh-CN" dirty="0"/>
          </a:p>
          <a:p>
            <a:pPr lvl="1"/>
            <a:r>
              <a:rPr lang="en-US" altLang="zh-CN" dirty="0"/>
              <a:t>Average Pooling? (No bias over encoded vectors)</a:t>
            </a:r>
          </a:p>
          <a:p>
            <a:pPr lvl="1"/>
            <a:r>
              <a:rPr lang="en-US" altLang="zh-CN" dirty="0"/>
              <a:t>Max Pooling? (The bias is fixed)</a:t>
            </a:r>
          </a:p>
          <a:p>
            <a:pPr lvl="1"/>
            <a:r>
              <a:rPr lang="en-US" altLang="zh-CN" dirty="0" smtClean="0"/>
              <a:t>Dynamic Weighted Sum!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7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Mechanism: Detail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9612" y="1491630"/>
            <a:ext cx="360040" cy="1080120"/>
            <a:chOff x="1115616" y="2355726"/>
            <a:chExt cx="360040" cy="1080120"/>
          </a:xfrm>
        </p:grpSpPr>
        <p:sp>
          <p:nvSpPr>
            <p:cNvPr id="5" name="矩形 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>
            <a:stCxn id="10" idx="2"/>
            <a:endCxn id="5" idx="0"/>
          </p:cNvCxnSpPr>
          <p:nvPr/>
        </p:nvCxnSpPr>
        <p:spPr>
          <a:xfrm>
            <a:off x="1259632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584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1</a:t>
            </a:r>
            <a:endParaRPr lang="zh-CN" altLang="en-US" sz="2000" b="1" i="1" baseline="-25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37723" y="1491630"/>
            <a:ext cx="360040" cy="1080120"/>
            <a:chOff x="1115616" y="2355726"/>
            <a:chExt cx="360040" cy="1080120"/>
          </a:xfrm>
        </p:grpSpPr>
        <p:sp>
          <p:nvSpPr>
            <p:cNvPr id="12" name="矩形 11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>
            <a:stCxn id="17" idx="2"/>
            <a:endCxn id="12" idx="0"/>
          </p:cNvCxnSpPr>
          <p:nvPr/>
        </p:nvCxnSpPr>
        <p:spPr>
          <a:xfrm>
            <a:off x="2217743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695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2</a:t>
            </a:r>
            <a:endParaRPr lang="zh-CN" altLang="en-US" sz="2000" b="1" i="1" baseline="-25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951820" y="1491630"/>
            <a:ext cx="360040" cy="1080120"/>
            <a:chOff x="1115616" y="2355726"/>
            <a:chExt cx="360040" cy="1080120"/>
          </a:xfrm>
        </p:grpSpPr>
        <p:sp>
          <p:nvSpPr>
            <p:cNvPr id="19" name="矩形 18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箭头连接符 22"/>
          <p:cNvCxnSpPr>
            <a:stCxn id="24" idx="2"/>
            <a:endCxn id="19" idx="0"/>
          </p:cNvCxnSpPr>
          <p:nvPr/>
        </p:nvCxnSpPr>
        <p:spPr>
          <a:xfrm>
            <a:off x="3131840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3</a:t>
            </a:r>
            <a:endParaRPr lang="zh-CN" altLang="en-US" sz="2000" b="1" i="1" baseline="-25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403648" y="3435846"/>
            <a:ext cx="360040" cy="1080120"/>
            <a:chOff x="1115616" y="2355726"/>
            <a:chExt cx="360040" cy="1080120"/>
          </a:xfrm>
        </p:grpSpPr>
        <p:sp>
          <p:nvSpPr>
            <p:cNvPr id="26" name="矩形 25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47764" y="3435846"/>
            <a:ext cx="360040" cy="1080120"/>
            <a:chOff x="1115616" y="2355726"/>
            <a:chExt cx="360040" cy="1080120"/>
          </a:xfrm>
        </p:grpSpPr>
        <p:sp>
          <p:nvSpPr>
            <p:cNvPr id="31" name="矩形 30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箭头连接符 34"/>
          <p:cNvCxnSpPr>
            <a:stCxn id="47" idx="0"/>
            <a:endCxn id="31" idx="1"/>
          </p:cNvCxnSpPr>
          <p:nvPr/>
        </p:nvCxnSpPr>
        <p:spPr>
          <a:xfrm flipV="1">
            <a:off x="1736685" y="3975906"/>
            <a:ext cx="711079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3"/>
            <a:endCxn id="12" idx="1"/>
          </p:cNvCxnSpPr>
          <p:nvPr/>
        </p:nvCxnSpPr>
        <p:spPr>
          <a:xfrm>
            <a:off x="1439652" y="2031690"/>
            <a:ext cx="598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19" idx="1"/>
          </p:cNvCxnSpPr>
          <p:nvPr/>
        </p:nvCxnSpPr>
        <p:spPr>
          <a:xfrm>
            <a:off x="2397763" y="2031690"/>
            <a:ext cx="55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3"/>
            <a:endCxn id="31" idx="1"/>
          </p:cNvCxnSpPr>
          <p:nvPr/>
        </p:nvCxnSpPr>
        <p:spPr>
          <a:xfrm>
            <a:off x="1763688" y="3975906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2"/>
            <a:endCxn id="55" idx="0"/>
          </p:cNvCxnSpPr>
          <p:nvPr/>
        </p:nvCxnSpPr>
        <p:spPr>
          <a:xfrm>
            <a:off x="1259632" y="2571750"/>
            <a:ext cx="1368152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2"/>
            <a:endCxn id="55" idx="0"/>
          </p:cNvCxnSpPr>
          <p:nvPr/>
        </p:nvCxnSpPr>
        <p:spPr>
          <a:xfrm>
            <a:off x="2217743" y="2571750"/>
            <a:ext cx="410041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  <a:endCxn id="55" idx="0"/>
          </p:cNvCxnSpPr>
          <p:nvPr/>
        </p:nvCxnSpPr>
        <p:spPr>
          <a:xfrm flipH="1">
            <a:off x="2627784" y="2571750"/>
            <a:ext cx="504056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3568" y="1779662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 smtClean="0"/>
              <a:t>h</a:t>
            </a:r>
            <a:r>
              <a:rPr lang="en-US" altLang="zh-CN" sz="2400" b="1" i="1" baseline="-25000" dirty="0" err="1" smtClean="0"/>
              <a:t>j</a:t>
            </a:r>
            <a:endParaRPr lang="zh-CN" altLang="en-US" sz="2400" b="1" i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493657" y="4731990"/>
            <a:ext cx="48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y</a:t>
            </a:r>
            <a:r>
              <a:rPr lang="en-US" altLang="zh-CN" sz="2000" b="1" i="1" baseline="-25000" dirty="0"/>
              <a:t>i</a:t>
            </a:r>
            <a:r>
              <a:rPr lang="en-US" altLang="zh-CN" sz="2000" b="1" i="1" baseline="-25000" dirty="0" smtClean="0"/>
              <a:t>-1</a:t>
            </a:r>
            <a:endParaRPr lang="zh-CN" altLang="en-US" sz="2000" b="1" i="1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195736" y="473199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err="1" smtClean="0"/>
              <a:t>y</a:t>
            </a:r>
            <a:r>
              <a:rPr lang="en-US" altLang="zh-CN" sz="2000" b="1" i="1" baseline="-25000" dirty="0" err="1"/>
              <a:t>i</a:t>
            </a:r>
            <a:endParaRPr lang="zh-CN" altLang="en-US" sz="2000" b="1" i="1" baseline="-25000" dirty="0"/>
          </a:p>
        </p:txBody>
      </p:sp>
      <p:cxnSp>
        <p:nvCxnSpPr>
          <p:cNvPr id="49" name="直接箭头连接符 48"/>
          <p:cNvCxnSpPr>
            <a:stCxn id="31" idx="2"/>
            <a:endCxn id="48" idx="0"/>
          </p:cNvCxnSpPr>
          <p:nvPr/>
        </p:nvCxnSpPr>
        <p:spPr>
          <a:xfrm>
            <a:off x="2627784" y="451596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07804" y="3714586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 smtClean="0"/>
              <a:t>s</a:t>
            </a:r>
            <a:r>
              <a:rPr lang="en-US" altLang="zh-CN" sz="2400" b="1" i="1" baseline="-25000" dirty="0" err="1" smtClean="0"/>
              <a:t>i</a:t>
            </a:r>
            <a:endParaRPr lang="zh-CN" altLang="en-US" sz="2400" b="1" i="1" baseline="-25000" dirty="0"/>
          </a:p>
        </p:txBody>
      </p:sp>
      <p:sp>
        <p:nvSpPr>
          <p:cNvPr id="55" name="流程图: 或者 54"/>
          <p:cNvSpPr/>
          <p:nvPr/>
        </p:nvSpPr>
        <p:spPr>
          <a:xfrm>
            <a:off x="2472358" y="2859782"/>
            <a:ext cx="310852" cy="310852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55" idx="4"/>
            <a:endCxn id="31" idx="0"/>
          </p:cNvCxnSpPr>
          <p:nvPr/>
        </p:nvCxnSpPr>
        <p:spPr>
          <a:xfrm>
            <a:off x="2627784" y="3170634"/>
            <a:ext cx="0" cy="265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7784" y="306651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c</a:t>
            </a:r>
            <a:r>
              <a:rPr lang="en-US" altLang="zh-CN" sz="2000" b="1" i="1" baseline="-25000" dirty="0" smtClean="0"/>
              <a:t>i</a:t>
            </a:r>
            <a:endParaRPr lang="zh-CN" altLang="en-US" sz="2000" b="1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367644" y="2634466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2634466"/>
                <a:ext cx="72008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195736" y="2355726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355726"/>
                <a:ext cx="72008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2771800" y="2562458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62458"/>
                <a:ext cx="72008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53" y="1707654"/>
            <a:ext cx="175519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84" y="1855928"/>
            <a:ext cx="2672234" cy="78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84" y="1256243"/>
            <a:ext cx="4270108" cy="45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3829454" y="3723878"/>
                <a:ext cx="4092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𝑆𝑜𝑓𝑡𝑚𝑎𝑥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𝑉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454" y="3723878"/>
                <a:ext cx="409298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3819225" y="3081903"/>
                <a:ext cx="4630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      </a:t>
                </a:r>
                <a:r>
                  <a:rPr lang="en-US" altLang="zh-CN" sz="2400" dirty="0" smtClean="0"/>
                  <a:t>(RNN Unit)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225" y="3081903"/>
                <a:ext cx="4630563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10667" r="-922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3" name="页脚占位符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63788" y="4547904"/>
            <a:ext cx="3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V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761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507854"/>
            <a:ext cx="4536504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 smtClean="0"/>
              <a:t>Neural Machine Translation by</a:t>
            </a:r>
          </a:p>
          <a:p>
            <a:pPr marL="0" indent="0">
              <a:buNone/>
            </a:pPr>
            <a:r>
              <a:rPr lang="en-US" altLang="zh-CN" sz="2000" i="1" dirty="0" smtClean="0"/>
              <a:t>Jointly Learning to Align and Translate</a:t>
            </a:r>
          </a:p>
          <a:p>
            <a:r>
              <a:rPr lang="en-US" altLang="zh-CN" sz="2000" dirty="0" err="1" smtClean="0"/>
              <a:t>Bahdanau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et al., ICLR 2015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75024"/>
            <a:ext cx="4320480" cy="178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71" y="123478"/>
            <a:ext cx="46958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85978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BLEU scores of different model on MT task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Variances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19572" y="1491630"/>
            <a:ext cx="360040" cy="1080120"/>
            <a:chOff x="1115616" y="2355726"/>
            <a:chExt cx="360040" cy="1080120"/>
          </a:xfrm>
        </p:grpSpPr>
        <p:sp>
          <p:nvSpPr>
            <p:cNvPr id="5" name="矩形 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>
            <a:stCxn id="10" idx="2"/>
            <a:endCxn id="5" idx="0"/>
          </p:cNvCxnSpPr>
          <p:nvPr/>
        </p:nvCxnSpPr>
        <p:spPr>
          <a:xfrm>
            <a:off x="899592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1</a:t>
            </a:r>
            <a:endParaRPr lang="zh-CN" altLang="en-US" sz="2000" b="1" i="1" baseline="-25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77683" y="1491630"/>
            <a:ext cx="360040" cy="1080120"/>
            <a:chOff x="1115616" y="2355726"/>
            <a:chExt cx="360040" cy="1080120"/>
          </a:xfrm>
        </p:grpSpPr>
        <p:sp>
          <p:nvSpPr>
            <p:cNvPr id="12" name="矩形 11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>
            <a:stCxn id="17" idx="2"/>
            <a:endCxn id="12" idx="0"/>
          </p:cNvCxnSpPr>
          <p:nvPr/>
        </p:nvCxnSpPr>
        <p:spPr>
          <a:xfrm>
            <a:off x="1857703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5655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2</a:t>
            </a:r>
            <a:endParaRPr lang="zh-CN" altLang="en-US" sz="2000" b="1" i="1" baseline="-25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591780" y="1491630"/>
            <a:ext cx="360040" cy="1080120"/>
            <a:chOff x="1115616" y="2355726"/>
            <a:chExt cx="360040" cy="1080120"/>
          </a:xfrm>
        </p:grpSpPr>
        <p:sp>
          <p:nvSpPr>
            <p:cNvPr id="19" name="矩形 18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箭头连接符 22"/>
          <p:cNvCxnSpPr>
            <a:stCxn id="24" idx="2"/>
            <a:endCxn id="19" idx="0"/>
          </p:cNvCxnSpPr>
          <p:nvPr/>
        </p:nvCxnSpPr>
        <p:spPr>
          <a:xfrm>
            <a:off x="2771800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39752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3</a:t>
            </a:r>
            <a:endParaRPr lang="zh-CN" altLang="en-US" sz="2000" b="1" i="1" baseline="-25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39552" y="3435846"/>
            <a:ext cx="360040" cy="1080120"/>
            <a:chOff x="1115616" y="2355726"/>
            <a:chExt cx="360040" cy="1080120"/>
          </a:xfrm>
        </p:grpSpPr>
        <p:sp>
          <p:nvSpPr>
            <p:cNvPr id="26" name="矩形 25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83668" y="3435846"/>
            <a:ext cx="360040" cy="1080120"/>
            <a:chOff x="1115616" y="2355726"/>
            <a:chExt cx="360040" cy="1080120"/>
          </a:xfrm>
        </p:grpSpPr>
        <p:sp>
          <p:nvSpPr>
            <p:cNvPr id="31" name="矩形 30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箭头连接符 34"/>
          <p:cNvCxnSpPr>
            <a:stCxn id="43" idx="0"/>
            <a:endCxn id="31" idx="1"/>
          </p:cNvCxnSpPr>
          <p:nvPr/>
        </p:nvCxnSpPr>
        <p:spPr>
          <a:xfrm flipV="1">
            <a:off x="817493" y="3975906"/>
            <a:ext cx="766175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3"/>
            <a:endCxn id="12" idx="1"/>
          </p:cNvCxnSpPr>
          <p:nvPr/>
        </p:nvCxnSpPr>
        <p:spPr>
          <a:xfrm>
            <a:off x="1079612" y="2031690"/>
            <a:ext cx="598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19" idx="1"/>
          </p:cNvCxnSpPr>
          <p:nvPr/>
        </p:nvCxnSpPr>
        <p:spPr>
          <a:xfrm>
            <a:off x="2037723" y="2031690"/>
            <a:ext cx="55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3"/>
            <a:endCxn id="31" idx="1"/>
          </p:cNvCxnSpPr>
          <p:nvPr/>
        </p:nvCxnSpPr>
        <p:spPr>
          <a:xfrm>
            <a:off x="899592" y="3975906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2"/>
            <a:endCxn id="47" idx="0"/>
          </p:cNvCxnSpPr>
          <p:nvPr/>
        </p:nvCxnSpPr>
        <p:spPr>
          <a:xfrm>
            <a:off x="899592" y="2571750"/>
            <a:ext cx="864096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2"/>
            <a:endCxn id="47" idx="0"/>
          </p:cNvCxnSpPr>
          <p:nvPr/>
        </p:nvCxnSpPr>
        <p:spPr>
          <a:xfrm flipH="1">
            <a:off x="1763688" y="2571750"/>
            <a:ext cx="94015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" idx="2"/>
            <a:endCxn id="47" idx="0"/>
          </p:cNvCxnSpPr>
          <p:nvPr/>
        </p:nvCxnSpPr>
        <p:spPr>
          <a:xfrm flipH="1">
            <a:off x="1763688" y="2571750"/>
            <a:ext cx="1008112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536" y="2130410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 smtClean="0"/>
              <a:t>h</a:t>
            </a:r>
            <a:r>
              <a:rPr lang="en-US" altLang="zh-CN" sz="2000" b="1" i="1" baseline="-25000" dirty="0" err="1" smtClean="0"/>
              <a:t>j</a:t>
            </a:r>
            <a:endParaRPr lang="zh-CN" altLang="en-US" sz="2000" b="1" i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67544" y="4659982"/>
            <a:ext cx="69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y</a:t>
            </a:r>
            <a:r>
              <a:rPr lang="en-US" altLang="zh-CN" sz="2000" b="1" i="1" baseline="-25000" dirty="0"/>
              <a:t>i</a:t>
            </a:r>
            <a:r>
              <a:rPr lang="en-US" altLang="zh-CN" sz="2000" b="1" i="1" baseline="-25000" dirty="0" smtClean="0"/>
              <a:t>-1</a:t>
            </a:r>
            <a:endParaRPr lang="zh-CN" altLang="en-US" sz="2000" b="1" i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547664" y="465998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err="1" smtClean="0"/>
              <a:t>y</a:t>
            </a:r>
            <a:r>
              <a:rPr lang="en-US" altLang="zh-CN" sz="2000" b="1" i="1" baseline="-25000" dirty="0" err="1"/>
              <a:t>i</a:t>
            </a:r>
            <a:endParaRPr lang="zh-CN" altLang="en-US" sz="2000" b="1" i="1" baseline="-25000" dirty="0"/>
          </a:p>
        </p:txBody>
      </p:sp>
      <p:cxnSp>
        <p:nvCxnSpPr>
          <p:cNvPr id="45" name="直接箭头连接符 44"/>
          <p:cNvCxnSpPr>
            <a:stCxn id="31" idx="3"/>
            <a:endCxn id="64" idx="1"/>
          </p:cNvCxnSpPr>
          <p:nvPr/>
        </p:nvCxnSpPr>
        <p:spPr>
          <a:xfrm flipV="1">
            <a:off x="1943708" y="3015208"/>
            <a:ext cx="1404156" cy="960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23628" y="350785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 smtClean="0"/>
              <a:t>s</a:t>
            </a:r>
            <a:r>
              <a:rPr lang="en-US" altLang="zh-CN" sz="2000" b="1" i="1" baseline="-25000" dirty="0" err="1" smtClean="0"/>
              <a:t>i</a:t>
            </a:r>
            <a:endParaRPr lang="zh-CN" altLang="en-US" sz="2000" b="1" i="1" baseline="-25000" dirty="0"/>
          </a:p>
        </p:txBody>
      </p:sp>
      <p:sp>
        <p:nvSpPr>
          <p:cNvPr id="47" name="流程图: 或者 46"/>
          <p:cNvSpPr/>
          <p:nvPr/>
        </p:nvSpPr>
        <p:spPr>
          <a:xfrm>
            <a:off x="1608262" y="2859782"/>
            <a:ext cx="310852" cy="310852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7" idx="6"/>
            <a:endCxn id="64" idx="1"/>
          </p:cNvCxnSpPr>
          <p:nvPr/>
        </p:nvCxnSpPr>
        <p:spPr>
          <a:xfrm>
            <a:off x="1919114" y="3015208"/>
            <a:ext cx="1428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27684" y="306651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c</a:t>
            </a:r>
            <a:r>
              <a:rPr lang="en-US" altLang="zh-CN" sz="2000" b="1" i="1" baseline="-25000" dirty="0" smtClean="0"/>
              <a:t>i</a:t>
            </a:r>
            <a:endParaRPr lang="zh-CN" altLang="en-US" sz="2000" b="1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007604" y="2634466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2634466"/>
                <a:ext cx="72008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835696" y="2355726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355726"/>
                <a:ext cx="72008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411760" y="2562458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562458"/>
                <a:ext cx="72008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2699792" y="3435846"/>
            <a:ext cx="360040" cy="1080120"/>
            <a:chOff x="1115616" y="2355726"/>
            <a:chExt cx="360040" cy="1080120"/>
          </a:xfrm>
        </p:grpSpPr>
        <p:sp>
          <p:nvSpPr>
            <p:cNvPr id="54" name="矩形 53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箭头连接符 58"/>
          <p:cNvCxnSpPr>
            <a:stCxn id="31" idx="3"/>
            <a:endCxn id="54" idx="1"/>
          </p:cNvCxnSpPr>
          <p:nvPr/>
        </p:nvCxnSpPr>
        <p:spPr>
          <a:xfrm>
            <a:off x="1943708" y="3975906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3347864" y="2475148"/>
            <a:ext cx="360040" cy="1080120"/>
            <a:chOff x="1115616" y="2355726"/>
            <a:chExt cx="360040" cy="1080120"/>
          </a:xfrm>
        </p:grpSpPr>
        <p:sp>
          <p:nvSpPr>
            <p:cNvPr id="64" name="矩形 63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肘形连接符 69"/>
          <p:cNvCxnSpPr>
            <a:stCxn id="64" idx="2"/>
            <a:endCxn id="44" idx="3"/>
          </p:cNvCxnSpPr>
          <p:nvPr/>
        </p:nvCxnSpPr>
        <p:spPr>
          <a:xfrm rot="5400000">
            <a:off x="2173422" y="3505574"/>
            <a:ext cx="1304769" cy="14041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4355976" y="3046189"/>
                <a:ext cx="3096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046189"/>
                <a:ext cx="30963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427984" y="3507854"/>
                <a:ext cx="3312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tanh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])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07854"/>
                <a:ext cx="331236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4511468" y="3950355"/>
                <a:ext cx="4092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𝑆𝑜𝑓𝑡𝑚𝑎𝑥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𝑉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68" y="3950355"/>
                <a:ext cx="409298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2385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/>
          <p:cNvCxnSpPr>
            <a:stCxn id="44" idx="0"/>
            <a:endCxn id="54" idx="1"/>
          </p:cNvCxnSpPr>
          <p:nvPr/>
        </p:nvCxnSpPr>
        <p:spPr>
          <a:xfrm flipV="1">
            <a:off x="1835696" y="3975906"/>
            <a:ext cx="864096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27984" y="241844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First variance: Overall structure</a:t>
            </a:r>
            <a:endParaRPr lang="zh-CN" altLang="en-US" sz="2400" dirty="0"/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6" name="页脚占位符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779912" y="2571750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71750"/>
                <a:ext cx="468052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499992" y="1059582"/>
            <a:ext cx="4536504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/>
              <a:t>Effective Approaches to Attention-based Neural Machine Translation</a:t>
            </a:r>
          </a:p>
          <a:p>
            <a:r>
              <a:rPr lang="en-US" altLang="zh-CN" sz="2000" dirty="0" err="1" smtClean="0"/>
              <a:t>Luong</a:t>
            </a:r>
            <a:r>
              <a:rPr lang="en-US" altLang="zh-CN" sz="2000" dirty="0" smtClean="0"/>
              <a:t> et al., EMNLP 2015</a:t>
            </a:r>
            <a:endParaRPr lang="zh-CN" altLang="en-US" sz="2000" dirty="0"/>
          </a:p>
        </p:txBody>
      </p:sp>
      <p:sp>
        <p:nvSpPr>
          <p:cNvPr id="87" name="矩形 86"/>
          <p:cNvSpPr/>
          <p:nvPr/>
        </p:nvSpPr>
        <p:spPr>
          <a:xfrm>
            <a:off x="4511468" y="3030510"/>
            <a:ext cx="4092980" cy="141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Variances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19572" y="1491630"/>
            <a:ext cx="360040" cy="1080120"/>
            <a:chOff x="1115616" y="2355726"/>
            <a:chExt cx="360040" cy="1080120"/>
          </a:xfrm>
        </p:grpSpPr>
        <p:sp>
          <p:nvSpPr>
            <p:cNvPr id="5" name="矩形 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>
            <a:stCxn id="10" idx="2"/>
            <a:endCxn id="5" idx="0"/>
          </p:cNvCxnSpPr>
          <p:nvPr/>
        </p:nvCxnSpPr>
        <p:spPr>
          <a:xfrm>
            <a:off x="899592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1</a:t>
            </a:r>
            <a:endParaRPr lang="zh-CN" altLang="en-US" sz="2000" b="1" i="1" baseline="-25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77683" y="1491630"/>
            <a:ext cx="360040" cy="1080120"/>
            <a:chOff x="1115616" y="2355726"/>
            <a:chExt cx="360040" cy="1080120"/>
          </a:xfrm>
        </p:grpSpPr>
        <p:sp>
          <p:nvSpPr>
            <p:cNvPr id="12" name="矩形 11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>
            <a:stCxn id="17" idx="2"/>
            <a:endCxn id="12" idx="0"/>
          </p:cNvCxnSpPr>
          <p:nvPr/>
        </p:nvCxnSpPr>
        <p:spPr>
          <a:xfrm>
            <a:off x="1857703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5655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2</a:t>
            </a:r>
            <a:endParaRPr lang="zh-CN" altLang="en-US" sz="2000" b="1" i="1" baseline="-25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591780" y="1491630"/>
            <a:ext cx="360040" cy="1080120"/>
            <a:chOff x="1115616" y="2355726"/>
            <a:chExt cx="360040" cy="1080120"/>
          </a:xfrm>
        </p:grpSpPr>
        <p:sp>
          <p:nvSpPr>
            <p:cNvPr id="19" name="矩形 18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箭头连接符 22"/>
          <p:cNvCxnSpPr>
            <a:stCxn id="24" idx="2"/>
            <a:endCxn id="19" idx="0"/>
          </p:cNvCxnSpPr>
          <p:nvPr/>
        </p:nvCxnSpPr>
        <p:spPr>
          <a:xfrm>
            <a:off x="2771800" y="1243668"/>
            <a:ext cx="0" cy="24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39752" y="84355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x</a:t>
            </a:r>
            <a:r>
              <a:rPr lang="en-US" altLang="zh-CN" sz="2000" b="1" i="1" baseline="-25000" dirty="0" smtClean="0"/>
              <a:t>3</a:t>
            </a:r>
            <a:endParaRPr lang="zh-CN" altLang="en-US" sz="2000" b="1" i="1" baseline="-25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39552" y="3435846"/>
            <a:ext cx="360040" cy="1080120"/>
            <a:chOff x="1115616" y="2355726"/>
            <a:chExt cx="360040" cy="1080120"/>
          </a:xfrm>
        </p:grpSpPr>
        <p:sp>
          <p:nvSpPr>
            <p:cNvPr id="26" name="矩形 25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83668" y="3435846"/>
            <a:ext cx="360040" cy="1080120"/>
            <a:chOff x="1115616" y="2355726"/>
            <a:chExt cx="360040" cy="1080120"/>
          </a:xfrm>
        </p:grpSpPr>
        <p:sp>
          <p:nvSpPr>
            <p:cNvPr id="31" name="矩形 30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箭头连接符 34"/>
          <p:cNvCxnSpPr>
            <a:stCxn id="43" idx="0"/>
            <a:endCxn id="31" idx="1"/>
          </p:cNvCxnSpPr>
          <p:nvPr/>
        </p:nvCxnSpPr>
        <p:spPr>
          <a:xfrm flipV="1">
            <a:off x="817493" y="3975906"/>
            <a:ext cx="766175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3"/>
            <a:endCxn id="12" idx="1"/>
          </p:cNvCxnSpPr>
          <p:nvPr/>
        </p:nvCxnSpPr>
        <p:spPr>
          <a:xfrm>
            <a:off x="1079612" y="2031690"/>
            <a:ext cx="598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19" idx="1"/>
          </p:cNvCxnSpPr>
          <p:nvPr/>
        </p:nvCxnSpPr>
        <p:spPr>
          <a:xfrm>
            <a:off x="2037723" y="2031690"/>
            <a:ext cx="55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3"/>
            <a:endCxn id="31" idx="1"/>
          </p:cNvCxnSpPr>
          <p:nvPr/>
        </p:nvCxnSpPr>
        <p:spPr>
          <a:xfrm>
            <a:off x="899592" y="3975906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2"/>
            <a:endCxn id="47" idx="0"/>
          </p:cNvCxnSpPr>
          <p:nvPr/>
        </p:nvCxnSpPr>
        <p:spPr>
          <a:xfrm>
            <a:off x="899592" y="2571750"/>
            <a:ext cx="864096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2"/>
            <a:endCxn id="47" idx="0"/>
          </p:cNvCxnSpPr>
          <p:nvPr/>
        </p:nvCxnSpPr>
        <p:spPr>
          <a:xfrm flipH="1">
            <a:off x="1763688" y="2571750"/>
            <a:ext cx="94015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" idx="2"/>
            <a:endCxn id="47" idx="0"/>
          </p:cNvCxnSpPr>
          <p:nvPr/>
        </p:nvCxnSpPr>
        <p:spPr>
          <a:xfrm flipH="1">
            <a:off x="1763688" y="2571750"/>
            <a:ext cx="1008112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536" y="2130410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 smtClean="0"/>
              <a:t>h</a:t>
            </a:r>
            <a:r>
              <a:rPr lang="en-US" altLang="zh-CN" sz="2000" b="1" i="1" baseline="-25000" dirty="0" err="1" smtClean="0"/>
              <a:t>j</a:t>
            </a:r>
            <a:endParaRPr lang="zh-CN" altLang="en-US" sz="2000" b="1" i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67544" y="4659982"/>
            <a:ext cx="69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/>
              <a:t>y</a:t>
            </a:r>
            <a:r>
              <a:rPr lang="en-US" altLang="zh-CN" sz="2000" b="1" i="1" baseline="-25000" dirty="0"/>
              <a:t>i</a:t>
            </a:r>
            <a:r>
              <a:rPr lang="en-US" altLang="zh-CN" sz="2000" b="1" i="1" baseline="-25000" dirty="0" smtClean="0"/>
              <a:t>-1</a:t>
            </a:r>
            <a:endParaRPr lang="zh-CN" altLang="en-US" sz="2000" b="1" i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547664" y="465998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err="1" smtClean="0"/>
              <a:t>y</a:t>
            </a:r>
            <a:r>
              <a:rPr lang="en-US" altLang="zh-CN" sz="2000" b="1" i="1" baseline="-25000" dirty="0" err="1"/>
              <a:t>i</a:t>
            </a:r>
            <a:endParaRPr lang="zh-CN" altLang="en-US" sz="2000" b="1" i="1" baseline="-25000" dirty="0"/>
          </a:p>
        </p:txBody>
      </p:sp>
      <p:cxnSp>
        <p:nvCxnSpPr>
          <p:cNvPr id="45" name="直接箭头连接符 44"/>
          <p:cNvCxnSpPr>
            <a:stCxn id="31" idx="3"/>
            <a:endCxn id="64" idx="1"/>
          </p:cNvCxnSpPr>
          <p:nvPr/>
        </p:nvCxnSpPr>
        <p:spPr>
          <a:xfrm flipV="1">
            <a:off x="1943708" y="3015208"/>
            <a:ext cx="1404156" cy="960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23628" y="350785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 smtClean="0"/>
              <a:t>s</a:t>
            </a:r>
            <a:r>
              <a:rPr lang="en-US" altLang="zh-CN" sz="2000" b="1" i="1" baseline="-25000" dirty="0" err="1" smtClean="0"/>
              <a:t>i</a:t>
            </a:r>
            <a:endParaRPr lang="zh-CN" altLang="en-US" sz="2000" b="1" i="1" baseline="-25000" dirty="0"/>
          </a:p>
        </p:txBody>
      </p:sp>
      <p:sp>
        <p:nvSpPr>
          <p:cNvPr id="47" name="流程图: 或者 46"/>
          <p:cNvSpPr/>
          <p:nvPr/>
        </p:nvSpPr>
        <p:spPr>
          <a:xfrm>
            <a:off x="1608262" y="2859782"/>
            <a:ext cx="310852" cy="310852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7" idx="6"/>
            <a:endCxn id="64" idx="1"/>
          </p:cNvCxnSpPr>
          <p:nvPr/>
        </p:nvCxnSpPr>
        <p:spPr>
          <a:xfrm>
            <a:off x="1919114" y="3015208"/>
            <a:ext cx="1428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27684" y="306651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c</a:t>
            </a:r>
            <a:r>
              <a:rPr lang="en-US" altLang="zh-CN" sz="2000" b="1" i="1" baseline="-25000" dirty="0" smtClean="0"/>
              <a:t>i</a:t>
            </a:r>
            <a:endParaRPr lang="zh-CN" altLang="en-US" sz="2000" b="1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007604" y="2634466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2634466"/>
                <a:ext cx="72008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835696" y="2355726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355726"/>
                <a:ext cx="72008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411760" y="2562458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562458"/>
                <a:ext cx="72008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2699792" y="3435846"/>
            <a:ext cx="360040" cy="1080120"/>
            <a:chOff x="1115616" y="2355726"/>
            <a:chExt cx="360040" cy="1080120"/>
          </a:xfrm>
        </p:grpSpPr>
        <p:sp>
          <p:nvSpPr>
            <p:cNvPr id="54" name="矩形 53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箭头连接符 58"/>
          <p:cNvCxnSpPr>
            <a:stCxn id="31" idx="3"/>
            <a:endCxn id="54" idx="1"/>
          </p:cNvCxnSpPr>
          <p:nvPr/>
        </p:nvCxnSpPr>
        <p:spPr>
          <a:xfrm>
            <a:off x="1943708" y="3975906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3347864" y="2475148"/>
            <a:ext cx="360040" cy="1080120"/>
            <a:chOff x="1115616" y="2355726"/>
            <a:chExt cx="360040" cy="1080120"/>
          </a:xfrm>
        </p:grpSpPr>
        <p:sp>
          <p:nvSpPr>
            <p:cNvPr id="64" name="矩形 63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肘形连接符 69"/>
          <p:cNvCxnSpPr>
            <a:stCxn id="64" idx="2"/>
            <a:endCxn id="44" idx="3"/>
          </p:cNvCxnSpPr>
          <p:nvPr/>
        </p:nvCxnSpPr>
        <p:spPr>
          <a:xfrm rot="5400000">
            <a:off x="2173422" y="3505574"/>
            <a:ext cx="1304769" cy="14041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0"/>
            <a:endCxn id="54" idx="1"/>
          </p:cNvCxnSpPr>
          <p:nvPr/>
        </p:nvCxnSpPr>
        <p:spPr>
          <a:xfrm flipV="1">
            <a:off x="1835696" y="3975906"/>
            <a:ext cx="864096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374720" y="2427734"/>
            <a:ext cx="437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Second variance: score function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3779912" y="3128087"/>
                <a:ext cx="5256584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  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𝑑𝑜𝑡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𝑔𝑒𝑛𝑒𝑟𝑎𝑙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/>
                                    </a:rPr>
                                    <m:t>tanh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⁡(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])  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𝑐𝑜𝑛𝑐𝑎𝑡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128087"/>
                <a:ext cx="5256584" cy="1459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6" name="页脚占位符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779912" y="2571750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71750"/>
                <a:ext cx="468052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499992" y="1059582"/>
            <a:ext cx="4536504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/>
              <a:t>Effective Approaches to Attention-based Neural Machine Translation</a:t>
            </a:r>
          </a:p>
          <a:p>
            <a:r>
              <a:rPr lang="en-US" altLang="zh-CN" sz="2000" dirty="0" err="1" smtClean="0"/>
              <a:t>Luong</a:t>
            </a:r>
            <a:r>
              <a:rPr lang="en-US" altLang="zh-CN" sz="2000" dirty="0" smtClean="0"/>
              <a:t> et al., EMNLP 2015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1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Real Example of CNN: Sentence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ABCNN: Attention-Based Convolutional Neural Network for Modeling Sentence Pairs</a:t>
            </a:r>
          </a:p>
          <a:p>
            <a:pPr lvl="1"/>
            <a:r>
              <a:rPr lang="en-US" altLang="zh-CN" dirty="0" smtClean="0"/>
              <a:t>Yin et al., TACL 2016</a:t>
            </a:r>
            <a:endParaRPr lang="en-US" altLang="zh-CN" dirty="0"/>
          </a:p>
          <a:p>
            <a:r>
              <a:rPr lang="en-US" altLang="zh-CN" dirty="0" smtClean="0"/>
              <a:t>Modeling a pair of sentences in NLP tasks</a:t>
            </a:r>
          </a:p>
          <a:p>
            <a:pPr lvl="1"/>
            <a:r>
              <a:rPr lang="en-US" altLang="zh-CN" dirty="0" smtClean="0"/>
              <a:t>Answer Selection</a:t>
            </a:r>
          </a:p>
          <a:p>
            <a:pPr lvl="1"/>
            <a:r>
              <a:rPr lang="en-US" altLang="zh-CN" dirty="0" smtClean="0"/>
              <a:t>Paraphrase Identification</a:t>
            </a:r>
          </a:p>
          <a:p>
            <a:pPr lvl="1"/>
            <a:r>
              <a:rPr lang="en-US" altLang="zh-CN" dirty="0" smtClean="0"/>
              <a:t>Textual Entailment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Kangqi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Luo</a:t>
            </a:r>
            <a:r>
              <a:rPr lang="en-US" altLang="zh-CN" dirty="0" smtClean="0"/>
              <a:t>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Example of CNN: Sentence Modeling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5" y="1923678"/>
            <a:ext cx="6673577" cy="1196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6" y="2503847"/>
            <a:ext cx="7452268" cy="1196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0" y="3086256"/>
            <a:ext cx="7889880" cy="1229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2385" y="1256442"/>
            <a:ext cx="584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Attention is important in the task!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16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595598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Basic Model: BCNN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978" y="1203598"/>
            <a:ext cx="4328014" cy="33159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Bi-CNN structure</a:t>
            </a:r>
          </a:p>
          <a:p>
            <a:pPr lvl="1"/>
            <a:r>
              <a:rPr lang="en-US" altLang="zh-CN" dirty="0" smtClean="0"/>
              <a:t>Siamese architecture</a:t>
            </a:r>
          </a:p>
          <a:p>
            <a:r>
              <a:rPr lang="en-US" altLang="zh-CN" dirty="0" smtClean="0">
                <a:latin typeface="Cambria" pitchFamily="18" charset="0"/>
              </a:rPr>
              <a:t>P(y=true | x</a:t>
            </a:r>
            <a:r>
              <a:rPr lang="en-US" altLang="zh-CN" baseline="-25000" dirty="0" smtClean="0">
                <a:latin typeface="Cambria" pitchFamily="18" charset="0"/>
              </a:rPr>
              <a:t>0</a:t>
            </a:r>
            <a:r>
              <a:rPr lang="en-US" altLang="zh-CN" dirty="0" smtClean="0">
                <a:latin typeface="Cambria" pitchFamily="18" charset="0"/>
              </a:rPr>
              <a:t>, x</a:t>
            </a:r>
            <a:r>
              <a:rPr lang="en-US" altLang="zh-CN" baseline="-25000" dirty="0" smtClean="0">
                <a:latin typeface="Cambria" pitchFamily="18" charset="0"/>
              </a:rPr>
              <a:t>1</a:t>
            </a:r>
            <a:r>
              <a:rPr lang="en-US" altLang="zh-CN" dirty="0" smtClean="0">
                <a:latin typeface="Cambria" pitchFamily="18" charset="0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27884" y="3939902"/>
            <a:ext cx="360040" cy="1080120"/>
            <a:chOff x="1115616" y="2355726"/>
            <a:chExt cx="360040" cy="1080120"/>
          </a:xfrm>
        </p:grpSpPr>
        <p:sp>
          <p:nvSpPr>
            <p:cNvPr id="5" name="矩形 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9932" y="3939902"/>
            <a:ext cx="360040" cy="1080120"/>
            <a:chOff x="1115616" y="2355726"/>
            <a:chExt cx="360040" cy="1080120"/>
          </a:xfrm>
        </p:grpSpPr>
        <p:sp>
          <p:nvSpPr>
            <p:cNvPr id="10" name="矩形 9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0032" y="3939902"/>
            <a:ext cx="360040" cy="1080120"/>
            <a:chOff x="1115616" y="2355726"/>
            <a:chExt cx="360040" cy="1080120"/>
          </a:xfrm>
        </p:grpSpPr>
        <p:sp>
          <p:nvSpPr>
            <p:cNvPr id="15" name="矩形 1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55976" y="408391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563888" y="3075806"/>
            <a:ext cx="15481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Conv-wPool</a:t>
            </a:r>
            <a:endParaRPr lang="zh-CN" altLang="en-US" sz="2000" dirty="0"/>
          </a:p>
        </p:txBody>
      </p:sp>
      <p:sp>
        <p:nvSpPr>
          <p:cNvPr id="21" name="圆角矩形 20"/>
          <p:cNvSpPr/>
          <p:nvPr/>
        </p:nvSpPr>
        <p:spPr>
          <a:xfrm>
            <a:off x="3689902" y="2067694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Conv</a:t>
            </a:r>
            <a:r>
              <a:rPr lang="en-US" altLang="zh-CN" sz="2000" dirty="0" smtClean="0"/>
              <a:t>-Pool</a:t>
            </a:r>
            <a:endParaRPr lang="zh-CN" altLang="en-US" sz="20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761910" y="1419622"/>
            <a:ext cx="1152128" cy="360040"/>
            <a:chOff x="1331640" y="1419622"/>
            <a:chExt cx="1152128" cy="360040"/>
          </a:xfrm>
        </p:grpSpPr>
        <p:sp>
          <p:nvSpPr>
            <p:cNvPr id="23" name="矩形 22"/>
            <p:cNvSpPr/>
            <p:nvPr/>
          </p:nvSpPr>
          <p:spPr>
            <a:xfrm>
              <a:off x="1331640" y="1419622"/>
              <a:ext cx="115212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408200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690304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86348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>
            <a:stCxn id="21" idx="0"/>
            <a:endCxn id="23" idx="2"/>
          </p:cNvCxnSpPr>
          <p:nvPr/>
        </p:nvCxnSpPr>
        <p:spPr>
          <a:xfrm flipV="1">
            <a:off x="4337974" y="177966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0"/>
            <a:endCxn id="21" idx="2"/>
          </p:cNvCxnSpPr>
          <p:nvPr/>
        </p:nvCxnSpPr>
        <p:spPr>
          <a:xfrm flipV="1">
            <a:off x="4337974" y="249974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0" idx="2"/>
          </p:cNvCxnSpPr>
          <p:nvPr/>
        </p:nvCxnSpPr>
        <p:spPr>
          <a:xfrm flipV="1">
            <a:off x="4337974" y="350785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64666" y="1235536"/>
            <a:ext cx="78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d-dim</a:t>
            </a:r>
            <a:endParaRPr lang="zh-CN" alt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37052" y="4253195"/>
            <a:ext cx="74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E * s</a:t>
            </a:r>
            <a:r>
              <a:rPr lang="en-US" altLang="zh-CN" sz="2000" i="1" baseline="-25000" dirty="0" smtClean="0"/>
              <a:t>0</a:t>
            </a:r>
            <a:endParaRPr lang="zh-CN" altLang="en-US" sz="2000" i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85124" y="2603688"/>
            <a:ext cx="74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d * s</a:t>
            </a:r>
            <a:r>
              <a:rPr lang="en-US" altLang="zh-CN" sz="2000" i="1" baseline="-25000" dirty="0" smtClean="0"/>
              <a:t>0</a:t>
            </a:r>
            <a:endParaRPr lang="zh-CN" altLang="en-US" sz="2000" i="1" baseline="-250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6408204" y="3939902"/>
            <a:ext cx="360040" cy="1080120"/>
            <a:chOff x="1115616" y="2355726"/>
            <a:chExt cx="360040" cy="1080120"/>
          </a:xfrm>
        </p:grpSpPr>
        <p:sp>
          <p:nvSpPr>
            <p:cNvPr id="74" name="矩形 73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840252" y="3939902"/>
            <a:ext cx="360040" cy="1080120"/>
            <a:chOff x="1115616" y="2355726"/>
            <a:chExt cx="360040" cy="1080120"/>
          </a:xfrm>
        </p:grpSpPr>
        <p:sp>
          <p:nvSpPr>
            <p:cNvPr id="79" name="矩形 78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740352" y="3939902"/>
            <a:ext cx="360040" cy="1080120"/>
            <a:chOff x="1115616" y="2355726"/>
            <a:chExt cx="360040" cy="1080120"/>
          </a:xfrm>
        </p:grpSpPr>
        <p:sp>
          <p:nvSpPr>
            <p:cNvPr id="84" name="矩形 83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36296" y="408391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6444208" y="3075806"/>
            <a:ext cx="15481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Conv-wPool</a:t>
            </a:r>
            <a:endParaRPr lang="zh-CN" altLang="en-US" sz="2000" dirty="0"/>
          </a:p>
        </p:txBody>
      </p:sp>
      <p:sp>
        <p:nvSpPr>
          <p:cNvPr id="90" name="圆角矩形 89"/>
          <p:cNvSpPr/>
          <p:nvPr/>
        </p:nvSpPr>
        <p:spPr>
          <a:xfrm>
            <a:off x="6570222" y="2067694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Conv</a:t>
            </a:r>
            <a:r>
              <a:rPr lang="en-US" altLang="zh-CN" sz="2000" dirty="0" smtClean="0"/>
              <a:t>-Pool</a:t>
            </a:r>
            <a:endParaRPr lang="zh-CN" altLang="en-US" sz="2000" dirty="0"/>
          </a:p>
        </p:txBody>
      </p:sp>
      <p:grpSp>
        <p:nvGrpSpPr>
          <p:cNvPr id="92" name="组合 91"/>
          <p:cNvGrpSpPr/>
          <p:nvPr/>
        </p:nvGrpSpPr>
        <p:grpSpPr>
          <a:xfrm>
            <a:off x="6642230" y="1419622"/>
            <a:ext cx="1152128" cy="360040"/>
            <a:chOff x="1331640" y="1419622"/>
            <a:chExt cx="1152128" cy="360040"/>
          </a:xfrm>
        </p:grpSpPr>
        <p:sp>
          <p:nvSpPr>
            <p:cNvPr id="93" name="矩形 92"/>
            <p:cNvSpPr/>
            <p:nvPr/>
          </p:nvSpPr>
          <p:spPr>
            <a:xfrm>
              <a:off x="1331640" y="1419622"/>
              <a:ext cx="115212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408200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690304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086348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7" name="直接箭头连接符 96"/>
          <p:cNvCxnSpPr>
            <a:stCxn id="90" idx="0"/>
            <a:endCxn id="93" idx="2"/>
          </p:cNvCxnSpPr>
          <p:nvPr/>
        </p:nvCxnSpPr>
        <p:spPr>
          <a:xfrm flipV="1">
            <a:off x="7218294" y="177966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9" idx="0"/>
            <a:endCxn id="90" idx="2"/>
          </p:cNvCxnSpPr>
          <p:nvPr/>
        </p:nvCxnSpPr>
        <p:spPr>
          <a:xfrm flipV="1">
            <a:off x="7218294" y="249974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89" idx="2"/>
          </p:cNvCxnSpPr>
          <p:nvPr/>
        </p:nvCxnSpPr>
        <p:spPr>
          <a:xfrm flipV="1">
            <a:off x="7218294" y="350785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12360" y="1235536"/>
            <a:ext cx="92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d-dim</a:t>
            </a:r>
            <a:endParaRPr lang="zh-CN" altLang="en-US" sz="20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289680" y="4253195"/>
            <a:ext cx="74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E * s</a:t>
            </a:r>
            <a:r>
              <a:rPr lang="en-US" altLang="zh-CN" sz="2000" i="1" baseline="-25000" dirty="0"/>
              <a:t>1</a:t>
            </a:r>
            <a:endParaRPr lang="zh-CN" altLang="en-US" sz="2000" i="1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569600" y="2603688"/>
            <a:ext cx="74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d * s</a:t>
            </a:r>
            <a:r>
              <a:rPr lang="en-US" altLang="zh-CN" sz="2000" i="1" baseline="-25000" dirty="0"/>
              <a:t>1</a:t>
            </a:r>
            <a:endParaRPr lang="zh-CN" altLang="en-US" sz="2000" i="1" baseline="-25000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5220072" y="699542"/>
            <a:ext cx="1152128" cy="360040"/>
            <a:chOff x="1331640" y="1419622"/>
            <a:chExt cx="1152128" cy="360040"/>
          </a:xfrm>
        </p:grpSpPr>
        <p:sp>
          <p:nvSpPr>
            <p:cNvPr id="104" name="矩形 103"/>
            <p:cNvSpPr/>
            <p:nvPr/>
          </p:nvSpPr>
          <p:spPr>
            <a:xfrm>
              <a:off x="1331640" y="1419622"/>
              <a:ext cx="115212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1408200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1690304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086348" y="149163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9" name="直接连接符 108"/>
          <p:cNvCxnSpPr>
            <a:stCxn id="23" idx="3"/>
            <a:endCxn id="93" idx="1"/>
          </p:cNvCxnSpPr>
          <p:nvPr/>
        </p:nvCxnSpPr>
        <p:spPr>
          <a:xfrm>
            <a:off x="4914038" y="159964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104" idx="2"/>
          </p:cNvCxnSpPr>
          <p:nvPr/>
        </p:nvCxnSpPr>
        <p:spPr>
          <a:xfrm flipV="1">
            <a:off x="5796136" y="1059582"/>
            <a:ext cx="0" cy="5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7236296" y="771550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04" idx="3"/>
            <a:endCxn id="114" idx="2"/>
          </p:cNvCxnSpPr>
          <p:nvPr/>
        </p:nvCxnSpPr>
        <p:spPr>
          <a:xfrm>
            <a:off x="6372200" y="87956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589380" y="267494"/>
            <a:ext cx="92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n</a:t>
            </a:r>
            <a:r>
              <a:rPr lang="en-US" altLang="zh-CN" sz="2000" i="1" dirty="0" smtClean="0"/>
              <a:t>-dim</a:t>
            </a:r>
            <a:endParaRPr lang="zh-CN" altLang="en-US" sz="2000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96336" y="627534"/>
            <a:ext cx="92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output</a:t>
            </a:r>
            <a:endParaRPr lang="zh-CN" altLang="en-US" sz="2000" i="1" dirty="0"/>
          </a:p>
        </p:txBody>
      </p:sp>
      <p:sp>
        <p:nvSpPr>
          <p:cNvPr id="119" name="灯片编号占位符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Conv-wPool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652120" y="3801110"/>
            <a:ext cx="360040" cy="869319"/>
            <a:chOff x="1115616" y="2355726"/>
            <a:chExt cx="360040" cy="869319"/>
          </a:xfrm>
        </p:grpSpPr>
        <p:sp>
          <p:nvSpPr>
            <p:cNvPr id="5" name="矩形 4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84168" y="3801110"/>
            <a:ext cx="360040" cy="869319"/>
            <a:chOff x="1115616" y="2355726"/>
            <a:chExt cx="360040" cy="869319"/>
          </a:xfrm>
        </p:grpSpPr>
        <p:sp>
          <p:nvSpPr>
            <p:cNvPr id="14" name="矩形 13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36780" y="3798498"/>
            <a:ext cx="360040" cy="869319"/>
            <a:chOff x="1115616" y="2355726"/>
            <a:chExt cx="360040" cy="869319"/>
          </a:xfrm>
        </p:grpSpPr>
        <p:sp>
          <p:nvSpPr>
            <p:cNvPr id="18" name="矩形 17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10028" y="3795886"/>
            <a:ext cx="360040" cy="869319"/>
            <a:chOff x="1115616" y="2355726"/>
            <a:chExt cx="360040" cy="869319"/>
          </a:xfrm>
        </p:grpSpPr>
        <p:sp>
          <p:nvSpPr>
            <p:cNvPr id="22" name="矩形 21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70688" y="3801110"/>
            <a:ext cx="360040" cy="869319"/>
            <a:chOff x="1115616" y="2355726"/>
            <a:chExt cx="360040" cy="869319"/>
          </a:xfrm>
        </p:grpSpPr>
        <p:sp>
          <p:nvSpPr>
            <p:cNvPr id="26" name="矩形 25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652120" y="2219546"/>
            <a:ext cx="360040" cy="869319"/>
            <a:chOff x="1115616" y="2355726"/>
            <a:chExt cx="360040" cy="869319"/>
          </a:xfrm>
        </p:grpSpPr>
        <p:sp>
          <p:nvSpPr>
            <p:cNvPr id="58" name="矩形 57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084168" y="2219546"/>
            <a:ext cx="360040" cy="869319"/>
            <a:chOff x="1115616" y="2355726"/>
            <a:chExt cx="360040" cy="869319"/>
          </a:xfrm>
        </p:grpSpPr>
        <p:sp>
          <p:nvSpPr>
            <p:cNvPr id="62" name="矩形 61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36780" y="2216934"/>
            <a:ext cx="360040" cy="869319"/>
            <a:chOff x="1115616" y="2355726"/>
            <a:chExt cx="360040" cy="869319"/>
          </a:xfrm>
        </p:grpSpPr>
        <p:sp>
          <p:nvSpPr>
            <p:cNvPr id="66" name="矩形 65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10028" y="2214322"/>
            <a:ext cx="360040" cy="869319"/>
            <a:chOff x="1115616" y="2355726"/>
            <a:chExt cx="360040" cy="869319"/>
          </a:xfrm>
        </p:grpSpPr>
        <p:sp>
          <p:nvSpPr>
            <p:cNvPr id="70" name="矩形 69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470688" y="2219546"/>
            <a:ext cx="360040" cy="869319"/>
            <a:chOff x="1115616" y="2355726"/>
            <a:chExt cx="360040" cy="869319"/>
          </a:xfrm>
        </p:grpSpPr>
        <p:sp>
          <p:nvSpPr>
            <p:cNvPr id="74" name="矩形 73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920372" y="2219546"/>
            <a:ext cx="360040" cy="869319"/>
            <a:chOff x="1115616" y="2355726"/>
            <a:chExt cx="360040" cy="869319"/>
          </a:xfrm>
        </p:grpSpPr>
        <p:sp>
          <p:nvSpPr>
            <p:cNvPr id="78" name="矩形 77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220072" y="2211710"/>
            <a:ext cx="360040" cy="869319"/>
            <a:chOff x="1115616" y="2355726"/>
            <a:chExt cx="360040" cy="869319"/>
          </a:xfrm>
        </p:grpSpPr>
        <p:sp>
          <p:nvSpPr>
            <p:cNvPr id="82" name="矩形 81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652120" y="560750"/>
            <a:ext cx="360040" cy="869319"/>
            <a:chOff x="1115616" y="2355726"/>
            <a:chExt cx="360040" cy="869319"/>
          </a:xfrm>
        </p:grpSpPr>
        <p:sp>
          <p:nvSpPr>
            <p:cNvPr id="86" name="矩形 85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084168" y="560750"/>
            <a:ext cx="360040" cy="869319"/>
            <a:chOff x="1115616" y="2355726"/>
            <a:chExt cx="360040" cy="869319"/>
          </a:xfrm>
        </p:grpSpPr>
        <p:sp>
          <p:nvSpPr>
            <p:cNvPr id="90" name="矩形 89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536780" y="558138"/>
            <a:ext cx="360040" cy="869319"/>
            <a:chOff x="1115616" y="2355726"/>
            <a:chExt cx="360040" cy="869319"/>
          </a:xfrm>
        </p:grpSpPr>
        <p:sp>
          <p:nvSpPr>
            <p:cNvPr id="94" name="矩形 93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010028" y="555526"/>
            <a:ext cx="360040" cy="869319"/>
            <a:chOff x="1115616" y="2355726"/>
            <a:chExt cx="360040" cy="869319"/>
          </a:xfrm>
        </p:grpSpPr>
        <p:sp>
          <p:nvSpPr>
            <p:cNvPr id="98" name="矩形 97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470688" y="560750"/>
            <a:ext cx="360040" cy="869319"/>
            <a:chOff x="1115616" y="2355726"/>
            <a:chExt cx="360040" cy="869319"/>
          </a:xfrm>
        </p:grpSpPr>
        <p:sp>
          <p:nvSpPr>
            <p:cNvPr id="102" name="矩形 101"/>
            <p:cNvSpPr/>
            <p:nvPr/>
          </p:nvSpPr>
          <p:spPr>
            <a:xfrm>
              <a:off x="1115616" y="2355726"/>
              <a:ext cx="360040" cy="869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187624" y="278777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652120" y="4691340"/>
            <a:ext cx="2178608" cy="369332"/>
            <a:chOff x="5508104" y="4691340"/>
            <a:chExt cx="2178608" cy="369332"/>
          </a:xfrm>
        </p:grpSpPr>
        <p:cxnSp>
          <p:nvCxnSpPr>
            <p:cNvPr id="106" name="直接箭头连接符 105"/>
            <p:cNvCxnSpPr>
              <a:stCxn id="110" idx="3"/>
            </p:cNvCxnSpPr>
            <p:nvPr/>
          </p:nvCxnSpPr>
          <p:spPr>
            <a:xfrm>
              <a:off x="6866012" y="4876006"/>
              <a:ext cx="820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10" idx="1"/>
            </p:cNvCxnSpPr>
            <p:nvPr/>
          </p:nvCxnSpPr>
          <p:spPr>
            <a:xfrm flipH="1">
              <a:off x="5508104" y="4876006"/>
              <a:ext cx="6452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153336" y="4691340"/>
              <a:ext cx="71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s</a:t>
              </a:r>
              <a:r>
                <a:rPr lang="en-US" altLang="zh-CN" i="1" baseline="-25000" dirty="0" smtClean="0"/>
                <a:t>0</a:t>
              </a:r>
              <a:r>
                <a:rPr lang="en-US" altLang="zh-CN" i="1" dirty="0" smtClean="0"/>
                <a:t> = 5</a:t>
              </a:r>
              <a:endParaRPr lang="zh-CN" altLang="en-US" i="1" dirty="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235718" y="3075806"/>
            <a:ext cx="3060340" cy="369332"/>
            <a:chOff x="5091702" y="3075806"/>
            <a:chExt cx="3060340" cy="369332"/>
          </a:xfrm>
        </p:grpSpPr>
        <p:grpSp>
          <p:nvGrpSpPr>
            <p:cNvPr id="117" name="组合 116"/>
            <p:cNvGrpSpPr/>
            <p:nvPr/>
          </p:nvGrpSpPr>
          <p:grpSpPr>
            <a:xfrm>
              <a:off x="5091702" y="3260472"/>
              <a:ext cx="3060340" cy="0"/>
              <a:chOff x="5091702" y="3260472"/>
              <a:chExt cx="3060340" cy="0"/>
            </a:xfrm>
          </p:grpSpPr>
          <p:cxnSp>
            <p:nvCxnSpPr>
              <p:cNvPr id="113" name="直接箭头连接符 112"/>
              <p:cNvCxnSpPr>
                <a:stCxn id="115" idx="3"/>
              </p:cNvCxnSpPr>
              <p:nvPr/>
            </p:nvCxnSpPr>
            <p:spPr>
              <a:xfrm>
                <a:off x="7614704" y="3260472"/>
                <a:ext cx="5373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>
                <a:stCxn id="115" idx="1"/>
              </p:cNvCxnSpPr>
              <p:nvPr/>
            </p:nvCxnSpPr>
            <p:spPr>
              <a:xfrm flipH="1">
                <a:off x="5091702" y="3260472"/>
                <a:ext cx="13730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6464772" y="3075806"/>
              <a:ext cx="1149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s</a:t>
              </a:r>
              <a:r>
                <a:rPr lang="en-US" altLang="zh-CN" i="1" baseline="-25000" dirty="0" smtClean="0"/>
                <a:t>0</a:t>
              </a:r>
              <a:r>
                <a:rPr lang="en-US" altLang="zh-CN" i="1" dirty="0" smtClean="0"/>
                <a:t>+w-1 = </a:t>
              </a:r>
              <a:r>
                <a:rPr lang="en-US" altLang="zh-CN" i="1" dirty="0"/>
                <a:t>7</a:t>
              </a:r>
              <a:endParaRPr lang="zh-CN" altLang="en-US" i="1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508104" y="195486"/>
            <a:ext cx="2178608" cy="369332"/>
            <a:chOff x="5508104" y="4691340"/>
            <a:chExt cx="2178608" cy="369332"/>
          </a:xfrm>
        </p:grpSpPr>
        <p:cxnSp>
          <p:nvCxnSpPr>
            <p:cNvPr id="137" name="直接箭头连接符 136"/>
            <p:cNvCxnSpPr>
              <a:stCxn id="139" idx="3"/>
            </p:cNvCxnSpPr>
            <p:nvPr/>
          </p:nvCxnSpPr>
          <p:spPr>
            <a:xfrm>
              <a:off x="6866012" y="4876006"/>
              <a:ext cx="820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39" idx="1"/>
            </p:cNvCxnSpPr>
            <p:nvPr/>
          </p:nvCxnSpPr>
          <p:spPr>
            <a:xfrm flipH="1">
              <a:off x="5508104" y="4876006"/>
              <a:ext cx="6452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153336" y="4691340"/>
              <a:ext cx="71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s</a:t>
              </a:r>
              <a:r>
                <a:rPr lang="en-US" altLang="zh-CN" i="1" baseline="-25000" dirty="0" smtClean="0"/>
                <a:t>0</a:t>
              </a:r>
              <a:r>
                <a:rPr lang="en-US" altLang="zh-CN" i="1" dirty="0" smtClean="0"/>
                <a:t> = 5</a:t>
              </a:r>
              <a:endParaRPr lang="zh-CN" altLang="en-US" i="1" dirty="0"/>
            </a:p>
          </p:txBody>
        </p:sp>
      </p:grpSp>
      <p:cxnSp>
        <p:nvCxnSpPr>
          <p:cNvPr id="141" name="直接箭头连接符 140"/>
          <p:cNvCxnSpPr>
            <a:stCxn id="5" idx="0"/>
            <a:endCxn id="82" idx="2"/>
          </p:cNvCxnSpPr>
          <p:nvPr/>
        </p:nvCxnSpPr>
        <p:spPr>
          <a:xfrm flipH="1" flipV="1">
            <a:off x="5400092" y="3081029"/>
            <a:ext cx="432048" cy="7200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5" idx="0"/>
            <a:endCxn id="58" idx="2"/>
          </p:cNvCxnSpPr>
          <p:nvPr/>
        </p:nvCxnSpPr>
        <p:spPr>
          <a:xfrm flipV="1">
            <a:off x="5832140" y="3088865"/>
            <a:ext cx="0" cy="712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5" idx="0"/>
            <a:endCxn id="62" idx="2"/>
          </p:cNvCxnSpPr>
          <p:nvPr/>
        </p:nvCxnSpPr>
        <p:spPr>
          <a:xfrm flipV="1">
            <a:off x="5832140" y="3088865"/>
            <a:ext cx="432048" cy="712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" idx="0"/>
            <a:endCxn id="58" idx="2"/>
          </p:cNvCxnSpPr>
          <p:nvPr/>
        </p:nvCxnSpPr>
        <p:spPr>
          <a:xfrm flipH="1" flipV="1">
            <a:off x="5832140" y="3088865"/>
            <a:ext cx="432048" cy="712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" idx="0"/>
            <a:endCxn id="62" idx="2"/>
          </p:cNvCxnSpPr>
          <p:nvPr/>
        </p:nvCxnSpPr>
        <p:spPr>
          <a:xfrm flipV="1">
            <a:off x="6264188" y="3088865"/>
            <a:ext cx="0" cy="712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8" idx="0"/>
            <a:endCxn id="62" idx="2"/>
          </p:cNvCxnSpPr>
          <p:nvPr/>
        </p:nvCxnSpPr>
        <p:spPr>
          <a:xfrm flipH="1" flipV="1">
            <a:off x="6264188" y="3088865"/>
            <a:ext cx="452612" cy="7096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82" idx="0"/>
            <a:endCxn id="86" idx="2"/>
          </p:cNvCxnSpPr>
          <p:nvPr/>
        </p:nvCxnSpPr>
        <p:spPr>
          <a:xfrm flipV="1">
            <a:off x="5400092" y="1430069"/>
            <a:ext cx="432048" cy="78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58" idx="0"/>
            <a:endCxn id="86" idx="2"/>
          </p:cNvCxnSpPr>
          <p:nvPr/>
        </p:nvCxnSpPr>
        <p:spPr>
          <a:xfrm flipV="1">
            <a:off x="5832140" y="1430069"/>
            <a:ext cx="0" cy="78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62" idx="0"/>
            <a:endCxn id="86" idx="2"/>
          </p:cNvCxnSpPr>
          <p:nvPr/>
        </p:nvCxnSpPr>
        <p:spPr>
          <a:xfrm flipH="1" flipV="1">
            <a:off x="5832140" y="1430069"/>
            <a:ext cx="432048" cy="78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6" idx="0"/>
            <a:endCxn id="90" idx="2"/>
          </p:cNvCxnSpPr>
          <p:nvPr/>
        </p:nvCxnSpPr>
        <p:spPr>
          <a:xfrm flipH="1" flipV="1">
            <a:off x="6264188" y="1430069"/>
            <a:ext cx="452612" cy="78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2" idx="0"/>
            <a:endCxn id="90" idx="2"/>
          </p:cNvCxnSpPr>
          <p:nvPr/>
        </p:nvCxnSpPr>
        <p:spPr>
          <a:xfrm flipV="1">
            <a:off x="6264188" y="1430069"/>
            <a:ext cx="0" cy="78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58" idx="0"/>
            <a:endCxn id="90" idx="2"/>
          </p:cNvCxnSpPr>
          <p:nvPr/>
        </p:nvCxnSpPr>
        <p:spPr>
          <a:xfrm flipV="1">
            <a:off x="5832140" y="1430069"/>
            <a:ext cx="432048" cy="78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470688" y="3323768"/>
            <a:ext cx="134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Wide Conv.</a:t>
            </a:r>
            <a:endParaRPr lang="zh-CN" altLang="en-US" sz="2000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7040836" y="1635646"/>
            <a:ext cx="192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Window Pooling</a:t>
            </a:r>
            <a:endParaRPr lang="zh-CN" altLang="en-US" sz="2000" i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956376" y="411992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v</a:t>
            </a:r>
            <a:r>
              <a:rPr lang="en-US" altLang="zh-CN" sz="2400" b="1" i="1" baseline="-25000" dirty="0" smtClean="0"/>
              <a:t>i</a:t>
            </a:r>
            <a:endParaRPr lang="zh-CN" altLang="en-US" b="1" i="1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388424" y="242773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p</a:t>
            </a:r>
            <a:r>
              <a:rPr lang="en-US" altLang="zh-CN" sz="2400" b="1" i="1" baseline="-25000" dirty="0" smtClean="0"/>
              <a:t>i</a:t>
            </a:r>
            <a:endParaRPr lang="zh-CN" altLang="en-US" b="1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107504" y="1100810"/>
                <a:ext cx="5256584" cy="38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sz="2400" dirty="0" smtClean="0"/>
                  <a:t>Wide Convolution (w=3)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tanh</m:t>
                      </m:r>
                      <m:r>
                        <a:rPr lang="en-US" altLang="zh-CN" sz="2400" i="1">
                          <a:latin typeface="Cambria Math"/>
                        </a:rPr>
                        <m:t>⁡(</m:t>
                      </m:r>
                      <m:r>
                        <a:rPr lang="en-US" altLang="zh-CN" sz="2400" i="1">
                          <a:latin typeface="Cambria Math"/>
                        </a:rPr>
                        <m:t>𝑊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𝑏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sz="2400" dirty="0" smtClean="0"/>
                  <a:t>Pooling in Window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−1≤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+1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400" i="1" dirty="0" smtClean="0">
                  <a:latin typeface="Cambria Math"/>
                </a:endParaRPr>
              </a:p>
              <a:p>
                <a:endParaRPr lang="en-US" altLang="zh-CN" sz="2400" i="1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sz="2400" i="1" dirty="0" smtClean="0"/>
                  <a:t>Quiz: What’s the purpose of designing such </a:t>
                </a:r>
                <a:r>
                  <a:rPr lang="en-US" altLang="zh-CN" sz="2400" i="1" dirty="0" err="1" smtClean="0"/>
                  <a:t>Conv-wPool</a:t>
                </a:r>
                <a:r>
                  <a:rPr lang="en-US" altLang="zh-CN" sz="2400" i="1" dirty="0" smtClean="0"/>
                  <a:t> layer?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CN" sz="2400" i="1" dirty="0" smtClean="0">
                    <a:solidFill>
                      <a:srgbClr val="0070C0"/>
                    </a:solidFill>
                  </a:rPr>
                  <a:t>Supports stacking several blocks, capturing long-range semantics</a:t>
                </a:r>
                <a:endParaRPr lang="en-US" altLang="zh-CN" sz="2400" i="1" dirty="0">
                  <a:solidFill>
                    <a:srgbClr val="0070C0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sz="240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00810"/>
                <a:ext cx="5256584" cy="3899529"/>
              </a:xfrm>
              <a:prstGeom prst="rect">
                <a:avLst/>
              </a:prstGeom>
              <a:blipFill rotWithShape="1">
                <a:blip r:embed="rId3"/>
                <a:stretch>
                  <a:fillRect l="-1624" t="-1252" r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/>
          <p:cNvSpPr txBox="1"/>
          <p:nvPr/>
        </p:nvSpPr>
        <p:spPr>
          <a:xfrm>
            <a:off x="7956376" y="77155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h</a:t>
            </a:r>
            <a:r>
              <a:rPr lang="en-US" altLang="zh-CN" sz="2400" b="1" i="1" baseline="-25000" dirty="0" smtClean="0"/>
              <a:t>i</a:t>
            </a:r>
            <a:endParaRPr lang="zh-CN" altLang="en-US" b="1" i="1" baseline="-25000" dirty="0"/>
          </a:p>
        </p:txBody>
      </p:sp>
      <p:sp>
        <p:nvSpPr>
          <p:cNvPr id="175" name="灯片编号占位符 1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76" name="页脚占位符 1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8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Preliminary Knowledge</a:t>
            </a:r>
          </a:p>
          <a:p>
            <a:pPr lvl="1"/>
            <a:r>
              <a:rPr lang="en-US" altLang="zh-CN" dirty="0" smtClean="0"/>
              <a:t>RNN, CNN … </a:t>
            </a:r>
          </a:p>
          <a:p>
            <a:r>
              <a:rPr lang="en-US" altLang="zh-CN" dirty="0" smtClean="0"/>
              <a:t>Trip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Attention Mechanism</a:t>
            </a:r>
          </a:p>
          <a:p>
            <a:pPr lvl="1"/>
            <a:r>
              <a:rPr lang="en-US" altLang="zh-CN" dirty="0" smtClean="0"/>
              <a:t>RNN: Machine Translation</a:t>
            </a:r>
          </a:p>
          <a:p>
            <a:pPr lvl="1"/>
            <a:r>
              <a:rPr lang="en-US" altLang="zh-CN" dirty="0" smtClean="0"/>
              <a:t>CNN: Sentence Modeling</a:t>
            </a:r>
            <a:endParaRPr lang="en-US" altLang="zh-CN" dirty="0" smtClean="0"/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ABCNN-1</a:t>
            </a:r>
            <a:endParaRPr lang="zh-CN" altLang="en-US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0069"/>
            <a:ext cx="8784976" cy="282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275856" y="3939902"/>
                <a:ext cx="3456384" cy="1004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                                 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𝑑𝑜𝑡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                           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𝑔𝑒𝑛𝑒𝑟𝑎𝑙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/>
                                    </a:rPr>
                                    <m:t>tanh</m:t>
                                  </m:r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⁡(</m:t>
                                  </m:r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])    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𝑐𝑜𝑛𝑐𝑎𝑡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939902"/>
                <a:ext cx="3456384" cy="10040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9982"/>
            <a:ext cx="1368152" cy="25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80" name="直接箭头连接符 3079"/>
          <p:cNvCxnSpPr>
            <a:endCxn id="3078" idx="0"/>
          </p:cNvCxnSpPr>
          <p:nvPr/>
        </p:nvCxnSpPr>
        <p:spPr>
          <a:xfrm flipH="1">
            <a:off x="2519772" y="3874658"/>
            <a:ext cx="900100" cy="785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3080"/>
          <p:cNvSpPr txBox="1"/>
          <p:nvPr/>
        </p:nvSpPr>
        <p:spPr>
          <a:xfrm>
            <a:off x="395536" y="4218642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0</a:t>
            </a:r>
            <a:r>
              <a:rPr lang="en-US" altLang="zh-CN" i="1" dirty="0" smtClean="0"/>
              <a:t>: d * s</a:t>
            </a:r>
            <a:r>
              <a:rPr lang="en-US" altLang="zh-CN" i="1" baseline="-25000" dirty="0" smtClean="0"/>
              <a:t>1</a:t>
            </a:r>
            <a:endParaRPr lang="zh-CN" altLang="en-US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7007704" y="421864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: d * s</a:t>
            </a:r>
            <a:r>
              <a:rPr lang="en-US" altLang="zh-CN" i="1" baseline="-25000" dirty="0" smtClean="0"/>
              <a:t>0</a:t>
            </a:r>
            <a:endParaRPr lang="zh-CN" altLang="en-US" i="1" baseline="-25000" dirty="0"/>
          </a:p>
        </p:txBody>
      </p:sp>
      <p:pic>
        <p:nvPicPr>
          <p:cNvPr id="308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34" y="2059761"/>
            <a:ext cx="332846" cy="22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68" y="2082561"/>
            <a:ext cx="365920" cy="23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80" y="3651870"/>
            <a:ext cx="384816" cy="2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91" y="3650686"/>
            <a:ext cx="362013" cy="21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4" y="3939901"/>
            <a:ext cx="1849388" cy="28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12" y="3992100"/>
            <a:ext cx="1668752" cy="23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69848"/>
            <a:ext cx="3700860" cy="25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1" name="灯片编号占位符 30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ABCNN-2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8594623" cy="388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1560" y="3075806"/>
                <a:ext cx="720080" cy="38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75806"/>
                <a:ext cx="720080" cy="3818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12160" y="3075806"/>
                <a:ext cx="720080" cy="38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075806"/>
                <a:ext cx="720080" cy="3818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59632" y="1059582"/>
                <a:ext cx="720080" cy="38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059582"/>
                <a:ext cx="720080" cy="3818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588224" y="1037723"/>
                <a:ext cx="720080" cy="38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037723"/>
                <a:ext cx="720080" cy="3818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43558"/>
            <a:ext cx="1507133" cy="265966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26" y="843558"/>
            <a:ext cx="1526406" cy="246692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89" y="3939902"/>
            <a:ext cx="4982344" cy="64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9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between ABCNN-1 &amp;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Impact to convolution layer</a:t>
            </a:r>
          </a:p>
          <a:p>
            <a:pPr lvl="1"/>
            <a:r>
              <a:rPr lang="en-US" altLang="zh-CN" dirty="0" smtClean="0"/>
              <a:t>ABCNN-1: Impacts indirectly (providing extra feature map)</a:t>
            </a:r>
          </a:p>
          <a:p>
            <a:pPr lvl="1"/>
            <a:r>
              <a:rPr lang="en-US" altLang="zh-CN" dirty="0" smtClean="0"/>
              <a:t>ABCNN-2: Impacts directly (attention-based pooling)</a:t>
            </a:r>
          </a:p>
          <a:p>
            <a:r>
              <a:rPr lang="en-US" altLang="zh-CN" dirty="0" smtClean="0"/>
              <a:t>Extra parameters</a:t>
            </a:r>
          </a:p>
          <a:p>
            <a:pPr lvl="1"/>
            <a:r>
              <a:rPr lang="en-US" altLang="zh-CN" dirty="0" smtClean="0"/>
              <a:t>ABCNN-1: W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and 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and larger convolution matrix</a:t>
            </a:r>
            <a:endParaRPr lang="en-US" altLang="zh-CN" dirty="0"/>
          </a:p>
          <a:p>
            <a:pPr lvl="1"/>
            <a:r>
              <a:rPr lang="en-US" altLang="zh-CN" dirty="0" smtClean="0"/>
              <a:t>ABCNN-2: Nothing!</a:t>
            </a:r>
          </a:p>
          <a:p>
            <a:r>
              <a:rPr lang="en-US" altLang="zh-CN" dirty="0" smtClean="0"/>
              <a:t>Granularity</a:t>
            </a:r>
          </a:p>
          <a:p>
            <a:pPr lvl="1"/>
            <a:r>
              <a:rPr lang="en-US" altLang="zh-CN" dirty="0" smtClean="0"/>
              <a:t>ABCNN-1: word (low) level; ABCNN-2: phrase (high) level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ABCNN-Evaluation</a:t>
            </a:r>
            <a:endParaRPr lang="zh-CN" alt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9708"/>
            <a:ext cx="4176464" cy="283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2" y="1131590"/>
            <a:ext cx="4160821" cy="344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57868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Answer Selection: Results on </a:t>
            </a:r>
            <a:r>
              <a:rPr lang="en-US" altLang="zh-CN" dirty="0" err="1" smtClean="0"/>
              <a:t>WikiQA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490" y="2238349"/>
            <a:ext cx="4441998" cy="22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50" y="1059582"/>
            <a:ext cx="4436909" cy="113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04048" y="457868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Textual Entailment: Results on SICK.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5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Visualization (ABCNN-2)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02327"/>
            <a:ext cx="6192688" cy="401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540"/>
            <a:ext cx="7704856" cy="504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729"/>
            <a:ext cx="7704856" cy="480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Take-Home Messages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03598"/>
            <a:ext cx="8733656" cy="3394472"/>
          </a:xfrm>
        </p:spPr>
        <p:txBody>
          <a:bodyPr/>
          <a:lstStyle/>
          <a:p>
            <a:r>
              <a:rPr lang="en-US" altLang="zh-CN" dirty="0" smtClean="0"/>
              <a:t>Attention: dynamic weighting strategy, mining  the relatedness between different components in the model.</a:t>
            </a:r>
          </a:p>
          <a:p>
            <a:r>
              <a:rPr lang="en-US" altLang="zh-CN" dirty="0" smtClean="0"/>
              <a:t>Advantage: Visualize the attention matrix to see what’s going on during the learning step.</a:t>
            </a:r>
          </a:p>
          <a:p>
            <a:r>
              <a:rPr lang="en-US" altLang="zh-CN" dirty="0" smtClean="0"/>
              <a:t>Attention mechanism brings additional parameters, so make sure that we have enough training data.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1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Question &amp; Answers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7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 of NN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00151"/>
                <a:ext cx="8363272" cy="3394472"/>
              </a:xfrm>
            </p:spPr>
            <p:txBody>
              <a:bodyPr/>
              <a:lstStyle/>
              <a:p>
                <a:r>
                  <a:rPr lang="en-US" altLang="zh-CN" dirty="0" smtClean="0"/>
                  <a:t>Discriminative Classifier</a:t>
                </a:r>
                <a:endParaRPr lang="en-US" altLang="zh-CN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𝑃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|</m:t>
                    </m:r>
                    <m:r>
                      <a:rPr lang="en-US" altLang="zh-CN" sz="2000" b="1" i="1" smtClean="0">
                        <a:latin typeface="Cambria Math"/>
                      </a:rPr>
                      <m:t>𝒙</m:t>
                    </m:r>
                    <m:r>
                      <a:rPr lang="en-US" altLang="zh-CN" sz="2000" b="0" i="1" smtClean="0">
                        <a:latin typeface="Cambria Math"/>
                      </a:rPr>
                      <m:t>;</m:t>
                    </m:r>
                    <m:r>
                      <a:rPr lang="en-US" altLang="zh-CN" sz="2000" b="1" i="1" smtClean="0">
                        <a:latin typeface="Cambria Math"/>
                      </a:rPr>
                      <m:t>𝒘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dirty="0" smtClean="0"/>
                  <a:t>Non-linear &amp; Complex</a:t>
                </a:r>
              </a:p>
              <a:p>
                <a:pPr lvl="1"/>
                <a:r>
                  <a:rPr lang="en-US" altLang="zh-CN" dirty="0" err="1" smtClean="0"/>
                  <a:t>sigm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tanh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 …</a:t>
                </a:r>
              </a:p>
              <a:p>
                <a:pPr lvl="1"/>
                <a:r>
                  <a:rPr lang="en-US" altLang="zh-CN" dirty="0" smtClean="0"/>
                  <a:t>Stacking layers</a:t>
                </a:r>
              </a:p>
              <a:p>
                <a:r>
                  <a:rPr lang="en-US" altLang="zh-CN" dirty="0" err="1" smtClean="0"/>
                  <a:t>Softmax</a:t>
                </a:r>
                <a:r>
                  <a:rPr lang="en-US" altLang="zh-CN" dirty="0" smtClean="0"/>
                  <a:t> as output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exp</m:t>
                        </m:r>
                        <m:r>
                          <a:rPr lang="en-US" altLang="zh-CN" i="1">
                            <a:latin typeface="Cambria Math"/>
                          </a:rPr>
                          <m:t>⁡{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8363272" cy="3394472"/>
              </a:xfrm>
              <a:blipFill rotWithShape="1">
                <a:blip r:embed="rId3"/>
                <a:stretch>
                  <a:fillRect l="-1239" t="-1616" b="-2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6601" y="2006331"/>
            <a:ext cx="493411" cy="49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smtClean="0"/>
              <a:t>x</a:t>
            </a:r>
            <a:r>
              <a:rPr lang="en-US" altLang="zh-CN" sz="1600" i="1" baseline="-25000" dirty="0" smtClean="0"/>
              <a:t>1</a:t>
            </a:r>
            <a:endParaRPr lang="zh-CN" altLang="en-US" sz="1600" i="1" baseline="-25000" dirty="0"/>
          </a:p>
        </p:txBody>
      </p:sp>
      <p:sp>
        <p:nvSpPr>
          <p:cNvPr id="7" name="椭圆 6"/>
          <p:cNvSpPr/>
          <p:nvPr/>
        </p:nvSpPr>
        <p:spPr>
          <a:xfrm>
            <a:off x="5746595" y="2034351"/>
            <a:ext cx="504056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smtClean="0"/>
              <a:t>h</a:t>
            </a:r>
            <a:r>
              <a:rPr lang="en-US" altLang="zh-CN" sz="1600" i="1" baseline="-25000" dirty="0" smtClean="0"/>
              <a:t>1</a:t>
            </a:r>
            <a:endParaRPr lang="zh-CN" altLang="en-US" sz="1600" i="1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4186601" y="2930555"/>
            <a:ext cx="493411" cy="49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smtClean="0"/>
              <a:t>x</a:t>
            </a:r>
            <a:r>
              <a:rPr lang="en-US" altLang="zh-CN" sz="1600" i="1" baseline="-25000" dirty="0" smtClean="0"/>
              <a:t>2</a:t>
            </a:r>
            <a:endParaRPr lang="zh-CN" altLang="en-US" sz="1600" i="1" baseline="-25000" dirty="0"/>
          </a:p>
        </p:txBody>
      </p:sp>
      <p:sp>
        <p:nvSpPr>
          <p:cNvPr id="9" name="椭圆 8"/>
          <p:cNvSpPr/>
          <p:nvPr/>
        </p:nvSpPr>
        <p:spPr>
          <a:xfrm>
            <a:off x="4186601" y="3821438"/>
            <a:ext cx="493411" cy="49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 smtClean="0"/>
              <a:t>x</a:t>
            </a:r>
            <a:r>
              <a:rPr lang="en-US" altLang="zh-CN" sz="1400" i="1" baseline="-25000" dirty="0" err="1"/>
              <a:t>N</a:t>
            </a:r>
            <a:endParaRPr lang="zh-CN" altLang="en-US" sz="1400" i="1" baseline="-25000" dirty="0"/>
          </a:p>
        </p:txBody>
      </p:sp>
      <p:sp>
        <p:nvSpPr>
          <p:cNvPr id="10" name="椭圆 9"/>
          <p:cNvSpPr/>
          <p:nvPr/>
        </p:nvSpPr>
        <p:spPr>
          <a:xfrm>
            <a:off x="4175956" y="1286251"/>
            <a:ext cx="493411" cy="49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 dirty="0" smtClean="0"/>
              <a:t>x</a:t>
            </a:r>
            <a:r>
              <a:rPr lang="en-US" altLang="zh-CN" sz="1200" i="1" baseline="-25000" dirty="0" smtClean="0"/>
              <a:t>0</a:t>
            </a:r>
            <a:r>
              <a:rPr lang="en-US" altLang="zh-CN" sz="1200" dirty="0" smtClean="0"/>
              <a:t>=1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10" idx="6"/>
            <a:endCxn id="7" idx="2"/>
          </p:cNvCxnSpPr>
          <p:nvPr/>
        </p:nvCxnSpPr>
        <p:spPr>
          <a:xfrm>
            <a:off x="4669367" y="1532957"/>
            <a:ext cx="1077228" cy="75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4680012" y="2253037"/>
            <a:ext cx="1066583" cy="3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7" idx="2"/>
          </p:cNvCxnSpPr>
          <p:nvPr/>
        </p:nvCxnSpPr>
        <p:spPr>
          <a:xfrm flipV="1">
            <a:off x="4680012" y="2286379"/>
            <a:ext cx="1066583" cy="89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7" idx="2"/>
          </p:cNvCxnSpPr>
          <p:nvPr/>
        </p:nvCxnSpPr>
        <p:spPr>
          <a:xfrm flipV="1">
            <a:off x="4680012" y="2286379"/>
            <a:ext cx="1066583" cy="178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29" idx="2"/>
          </p:cNvCxnSpPr>
          <p:nvPr/>
        </p:nvCxnSpPr>
        <p:spPr>
          <a:xfrm flipV="1">
            <a:off x="6250651" y="2031690"/>
            <a:ext cx="949641" cy="25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760132" y="2931790"/>
            <a:ext cx="504056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smtClean="0"/>
              <a:t>h</a:t>
            </a:r>
            <a:r>
              <a:rPr lang="en-US" altLang="zh-CN" sz="1600" i="1" baseline="-25000" dirty="0" smtClean="0"/>
              <a:t>2</a:t>
            </a:r>
            <a:endParaRPr lang="zh-CN" altLang="en-US" sz="1600" i="1" dirty="0"/>
          </a:p>
        </p:txBody>
      </p:sp>
      <p:sp>
        <p:nvSpPr>
          <p:cNvPr id="17" name="椭圆 16"/>
          <p:cNvSpPr/>
          <p:nvPr/>
        </p:nvSpPr>
        <p:spPr>
          <a:xfrm>
            <a:off x="5746595" y="3819158"/>
            <a:ext cx="504056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 dirty="0" err="1" smtClean="0"/>
              <a:t>h</a:t>
            </a:r>
            <a:r>
              <a:rPr lang="en-US" altLang="zh-CN" sz="1200" i="1" baseline="-25000" dirty="0" err="1"/>
              <a:t>M</a:t>
            </a:r>
            <a:endParaRPr lang="zh-CN" altLang="en-US" sz="1200" i="1" baseline="-25000" dirty="0"/>
          </a:p>
        </p:txBody>
      </p:sp>
      <p:cxnSp>
        <p:nvCxnSpPr>
          <p:cNvPr id="18" name="直接箭头连接符 17"/>
          <p:cNvCxnSpPr>
            <a:stCxn id="10" idx="6"/>
            <a:endCxn id="16" idx="2"/>
          </p:cNvCxnSpPr>
          <p:nvPr/>
        </p:nvCxnSpPr>
        <p:spPr>
          <a:xfrm>
            <a:off x="4669367" y="1532957"/>
            <a:ext cx="1090765" cy="1650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6"/>
            <a:endCxn id="17" idx="2"/>
          </p:cNvCxnSpPr>
          <p:nvPr/>
        </p:nvCxnSpPr>
        <p:spPr>
          <a:xfrm>
            <a:off x="4669367" y="1532957"/>
            <a:ext cx="1077228" cy="253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6" idx="2"/>
          </p:cNvCxnSpPr>
          <p:nvPr/>
        </p:nvCxnSpPr>
        <p:spPr>
          <a:xfrm>
            <a:off x="4680012" y="2253037"/>
            <a:ext cx="1080120" cy="930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6"/>
            <a:endCxn id="16" idx="2"/>
          </p:cNvCxnSpPr>
          <p:nvPr/>
        </p:nvCxnSpPr>
        <p:spPr>
          <a:xfrm>
            <a:off x="4680012" y="3177261"/>
            <a:ext cx="1080120" cy="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6"/>
            <a:endCxn id="16" idx="2"/>
          </p:cNvCxnSpPr>
          <p:nvPr/>
        </p:nvCxnSpPr>
        <p:spPr>
          <a:xfrm flipV="1">
            <a:off x="4680012" y="3183818"/>
            <a:ext cx="1080120" cy="88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7" idx="2"/>
          </p:cNvCxnSpPr>
          <p:nvPr/>
        </p:nvCxnSpPr>
        <p:spPr>
          <a:xfrm>
            <a:off x="4680012" y="3177261"/>
            <a:ext cx="1066583" cy="89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6"/>
            <a:endCxn id="17" idx="2"/>
          </p:cNvCxnSpPr>
          <p:nvPr/>
        </p:nvCxnSpPr>
        <p:spPr>
          <a:xfrm>
            <a:off x="4680012" y="4068144"/>
            <a:ext cx="1066583" cy="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6"/>
            <a:endCxn id="30" idx="2"/>
          </p:cNvCxnSpPr>
          <p:nvPr/>
        </p:nvCxnSpPr>
        <p:spPr>
          <a:xfrm flipV="1">
            <a:off x="6264188" y="2895786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31" idx="2"/>
          </p:cNvCxnSpPr>
          <p:nvPr/>
        </p:nvCxnSpPr>
        <p:spPr>
          <a:xfrm flipV="1">
            <a:off x="6250651" y="3759882"/>
            <a:ext cx="949641" cy="31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9852" y="4515966"/>
            <a:ext cx="156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input layer </a:t>
            </a:r>
            <a:r>
              <a:rPr lang="en-US" altLang="zh-CN" b="1" dirty="0" smtClean="0"/>
              <a:t>(N)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4028" y="45159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chemeClr val="accent2"/>
                </a:solidFill>
              </a:rPr>
              <a:t>hidden layer </a:t>
            </a:r>
            <a:r>
              <a:rPr lang="en-US" altLang="zh-CN" b="1" dirty="0" smtClean="0">
                <a:solidFill>
                  <a:schemeClr val="accent2"/>
                </a:solidFill>
              </a:rPr>
              <a:t>(M)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200292" y="1779662"/>
            <a:ext cx="504056" cy="504056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/>
              <a:t>z</a:t>
            </a:r>
            <a:r>
              <a:rPr lang="en-US" altLang="zh-CN" sz="1600" i="1" baseline="-25000" dirty="0" smtClean="0"/>
              <a:t>1</a:t>
            </a:r>
            <a:endParaRPr lang="zh-CN" altLang="en-US" sz="1600" i="1" baseline="-25000" dirty="0"/>
          </a:p>
        </p:txBody>
      </p:sp>
      <p:sp>
        <p:nvSpPr>
          <p:cNvPr id="30" name="椭圆 29"/>
          <p:cNvSpPr/>
          <p:nvPr/>
        </p:nvSpPr>
        <p:spPr>
          <a:xfrm>
            <a:off x="7200292" y="2643758"/>
            <a:ext cx="504056" cy="504056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smtClean="0"/>
              <a:t>z</a:t>
            </a:r>
            <a:r>
              <a:rPr lang="en-US" altLang="zh-CN" sz="1600" i="1" baseline="-25000" dirty="0"/>
              <a:t>2</a:t>
            </a:r>
            <a:endParaRPr lang="zh-CN" altLang="en-US" sz="1600" i="1" baseline="-25000" dirty="0"/>
          </a:p>
        </p:txBody>
      </p:sp>
      <p:sp>
        <p:nvSpPr>
          <p:cNvPr id="31" name="椭圆 30"/>
          <p:cNvSpPr/>
          <p:nvPr/>
        </p:nvSpPr>
        <p:spPr>
          <a:xfrm>
            <a:off x="7200292" y="3507854"/>
            <a:ext cx="504056" cy="504056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/>
              <a:t>z</a:t>
            </a:r>
            <a:r>
              <a:rPr lang="en-US" altLang="zh-CN" sz="1600" i="1" baseline="-25000" dirty="0" err="1" smtClean="0"/>
              <a:t>K</a:t>
            </a:r>
            <a:endParaRPr lang="zh-CN" altLang="en-US" sz="1600" i="1" baseline="-25000" dirty="0"/>
          </a:p>
        </p:txBody>
      </p:sp>
      <p:sp>
        <p:nvSpPr>
          <p:cNvPr id="32" name="椭圆 31"/>
          <p:cNvSpPr/>
          <p:nvPr/>
        </p:nvSpPr>
        <p:spPr>
          <a:xfrm>
            <a:off x="5748875" y="1286251"/>
            <a:ext cx="493411" cy="49341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h</a:t>
            </a:r>
            <a:r>
              <a:rPr lang="en-US" altLang="zh-CN" sz="1200" i="1" baseline="-25000" dirty="0" smtClean="0"/>
              <a:t>0</a:t>
            </a:r>
            <a:r>
              <a:rPr lang="en-US" altLang="zh-CN" sz="1200" dirty="0" smtClean="0"/>
              <a:t>=1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8352420" y="1779662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smtClean="0"/>
              <a:t>y</a:t>
            </a:r>
            <a:r>
              <a:rPr lang="en-US" altLang="zh-CN" sz="1600" i="1" baseline="-25000" dirty="0" smtClean="0"/>
              <a:t>1</a:t>
            </a:r>
            <a:endParaRPr lang="zh-CN" altLang="en-US" sz="1600" i="1" baseline="-25000" dirty="0"/>
          </a:p>
        </p:txBody>
      </p:sp>
      <p:sp>
        <p:nvSpPr>
          <p:cNvPr id="34" name="椭圆 33"/>
          <p:cNvSpPr/>
          <p:nvPr/>
        </p:nvSpPr>
        <p:spPr>
          <a:xfrm>
            <a:off x="8352420" y="2643758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/>
              <a:t>y</a:t>
            </a:r>
            <a:r>
              <a:rPr lang="en-US" altLang="zh-CN" sz="1600" i="1" baseline="-25000" dirty="0" smtClean="0"/>
              <a:t>2</a:t>
            </a:r>
            <a:endParaRPr lang="zh-CN" altLang="en-US" sz="1600" i="1" baseline="-25000" dirty="0"/>
          </a:p>
        </p:txBody>
      </p:sp>
      <p:sp>
        <p:nvSpPr>
          <p:cNvPr id="35" name="椭圆 34"/>
          <p:cNvSpPr/>
          <p:nvPr/>
        </p:nvSpPr>
        <p:spPr>
          <a:xfrm>
            <a:off x="8352420" y="3507854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/>
              <a:t>y</a:t>
            </a:r>
            <a:r>
              <a:rPr lang="en-US" altLang="zh-CN" sz="1600" i="1" baseline="-25000" dirty="0" err="1" smtClean="0"/>
              <a:t>K</a:t>
            </a:r>
            <a:endParaRPr lang="zh-CN" altLang="en-US" sz="1600" i="1" baseline="-25000" dirty="0"/>
          </a:p>
        </p:txBody>
      </p:sp>
      <p:cxnSp>
        <p:nvCxnSpPr>
          <p:cNvPr id="36" name="直接箭头连接符 35"/>
          <p:cNvCxnSpPr>
            <a:stCxn id="32" idx="6"/>
            <a:endCxn id="29" idx="2"/>
          </p:cNvCxnSpPr>
          <p:nvPr/>
        </p:nvCxnSpPr>
        <p:spPr>
          <a:xfrm>
            <a:off x="6242286" y="1532957"/>
            <a:ext cx="958006" cy="498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6"/>
            <a:endCxn id="30" idx="2"/>
          </p:cNvCxnSpPr>
          <p:nvPr/>
        </p:nvCxnSpPr>
        <p:spPr>
          <a:xfrm>
            <a:off x="6242286" y="1532957"/>
            <a:ext cx="958006" cy="1362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6"/>
            <a:endCxn id="30" idx="2"/>
          </p:cNvCxnSpPr>
          <p:nvPr/>
        </p:nvCxnSpPr>
        <p:spPr>
          <a:xfrm>
            <a:off x="6250651" y="2286379"/>
            <a:ext cx="949641" cy="60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6"/>
            <a:endCxn id="31" idx="2"/>
          </p:cNvCxnSpPr>
          <p:nvPr/>
        </p:nvCxnSpPr>
        <p:spPr>
          <a:xfrm>
            <a:off x="6242286" y="1532957"/>
            <a:ext cx="958006" cy="222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31" idx="2"/>
          </p:cNvCxnSpPr>
          <p:nvPr/>
        </p:nvCxnSpPr>
        <p:spPr>
          <a:xfrm>
            <a:off x="6264188" y="3183818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" idx="6"/>
            <a:endCxn id="31" idx="2"/>
          </p:cNvCxnSpPr>
          <p:nvPr/>
        </p:nvCxnSpPr>
        <p:spPr>
          <a:xfrm>
            <a:off x="6250651" y="2286379"/>
            <a:ext cx="949641" cy="1473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6"/>
            <a:endCxn id="29" idx="2"/>
          </p:cNvCxnSpPr>
          <p:nvPr/>
        </p:nvCxnSpPr>
        <p:spPr>
          <a:xfrm flipV="1">
            <a:off x="6264188" y="2031690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6"/>
            <a:endCxn id="29" idx="2"/>
          </p:cNvCxnSpPr>
          <p:nvPr/>
        </p:nvCxnSpPr>
        <p:spPr>
          <a:xfrm flipV="1">
            <a:off x="6250651" y="2031690"/>
            <a:ext cx="949641" cy="2039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7" idx="6"/>
            <a:endCxn id="30" idx="2"/>
          </p:cNvCxnSpPr>
          <p:nvPr/>
        </p:nvCxnSpPr>
        <p:spPr>
          <a:xfrm flipV="1">
            <a:off x="6250651" y="2895786"/>
            <a:ext cx="949641" cy="117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6"/>
            <a:endCxn id="33" idx="2"/>
          </p:cNvCxnSpPr>
          <p:nvPr/>
        </p:nvCxnSpPr>
        <p:spPr>
          <a:xfrm>
            <a:off x="7704348" y="203169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0" idx="6"/>
            <a:endCxn id="34" idx="2"/>
          </p:cNvCxnSpPr>
          <p:nvPr/>
        </p:nvCxnSpPr>
        <p:spPr>
          <a:xfrm>
            <a:off x="7704348" y="289578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1" idx="6"/>
            <a:endCxn id="35" idx="2"/>
          </p:cNvCxnSpPr>
          <p:nvPr/>
        </p:nvCxnSpPr>
        <p:spPr>
          <a:xfrm>
            <a:off x="7704348" y="375988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64288" y="45159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chemeClr val="accent1"/>
                </a:solidFill>
              </a:rPr>
              <a:t>output layer </a:t>
            </a:r>
            <a:r>
              <a:rPr lang="en-US" altLang="zh-CN" b="1" dirty="0" smtClean="0">
                <a:solidFill>
                  <a:schemeClr val="accent1"/>
                </a:solidFill>
              </a:rPr>
              <a:t>(K)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31940" y="4249420"/>
            <a:ext cx="5220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|        non-linear    </a:t>
            </a:r>
            <a:r>
              <a:rPr lang="en-US" altLang="zh-CN" sz="1600" dirty="0" smtClean="0"/>
              <a:t>  </a:t>
            </a:r>
            <a:r>
              <a:rPr lang="en-US" altLang="zh-CN" sz="1600" dirty="0" smtClean="0"/>
              <a:t>|    </a:t>
            </a:r>
            <a:r>
              <a:rPr lang="en-US" altLang="zh-CN" sz="1600" dirty="0" smtClean="0"/>
              <a:t>  non-linear    |  normalization </a:t>
            </a:r>
            <a:r>
              <a:rPr lang="en-US" altLang="zh-CN" sz="1600" dirty="0" smtClean="0"/>
              <a:t>|</a:t>
            </a:r>
            <a:endParaRPr lang="zh-CN" altLang="en-US" sz="1600" dirty="0"/>
          </a:p>
        </p:txBody>
      </p:sp>
      <p:cxnSp>
        <p:nvCxnSpPr>
          <p:cNvPr id="50" name="直接箭头连接符 49"/>
          <p:cNvCxnSpPr>
            <a:stCxn id="6" idx="6"/>
            <a:endCxn id="17" idx="2"/>
          </p:cNvCxnSpPr>
          <p:nvPr/>
        </p:nvCxnSpPr>
        <p:spPr>
          <a:xfrm>
            <a:off x="4680012" y="2253037"/>
            <a:ext cx="1066583" cy="1818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408204" y="1275606"/>
                <a:ext cx="1944216" cy="499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b="1" i="1" smtClean="0">
                              <a:latin typeface="Cambria Math"/>
                            </a:rPr>
                            <m:t>𝝋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4" y="1275606"/>
                <a:ext cx="1944216" cy="4994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076056" y="843558"/>
                <a:ext cx="1764196" cy="479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b="1" i="1" smtClean="0">
                              <a:latin typeface="Cambria Math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843558"/>
                <a:ext cx="1764196" cy="479362"/>
              </a:xfrm>
              <a:prstGeom prst="rect">
                <a:avLst/>
              </a:prstGeom>
              <a:blipFill rotWithShape="1">
                <a:blip r:embed="rId5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207462" y="1928493"/>
                <a:ext cx="624678" cy="35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1600" b="1" i="1">
                              <a:latin typeface="Cambria Math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6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62" y="1928493"/>
                <a:ext cx="624678" cy="3552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647622" y="2067694"/>
                <a:ext cx="624678" cy="35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1600" b="1" i="1" smtClean="0">
                              <a:latin typeface="Cambria Math"/>
                            </a:rPr>
                            <m:t>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6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22" y="2067694"/>
                <a:ext cx="624678" cy="355225"/>
              </a:xfrm>
              <a:prstGeom prst="rect">
                <a:avLst/>
              </a:prstGeom>
              <a:blipFill rotWithShape="1"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2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7281242" cy="276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Preliminary: Recurrent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8132"/>
            <a:ext cx="8229600" cy="8855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Handling tasks with sequential data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19672" y="4198317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tanh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⁡(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𝑊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)≜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98317"/>
                <a:ext cx="554461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Preliminary: Convolutional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Features from locally connected areas</a:t>
            </a:r>
          </a:p>
          <a:p>
            <a:pPr lvl="1"/>
            <a:r>
              <a:rPr lang="en-US" altLang="zh-CN" dirty="0" smtClean="0"/>
              <a:t>sub region of a picture, n-gram in a sentence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395536" y="2003681"/>
            <a:ext cx="4064601" cy="2838870"/>
            <a:chOff x="611559" y="1844824"/>
            <a:chExt cx="7560841" cy="5280776"/>
          </a:xfrm>
        </p:grpSpPr>
        <p:sp>
          <p:nvSpPr>
            <p:cNvPr id="84" name="椭圆 83"/>
            <p:cNvSpPr/>
            <p:nvPr/>
          </p:nvSpPr>
          <p:spPr>
            <a:xfrm>
              <a:off x="3131840" y="3789040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211960" y="3789040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555776" y="4401108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635896" y="4401108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979712" y="5013176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059832" y="5013176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148053" y="5013176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56076" y="5013176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439652" y="5589240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519772" y="5589240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607993" y="5589240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4716016" y="5589240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311860" y="1844824"/>
              <a:ext cx="648072" cy="64807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2879812" y="2060848"/>
              <a:ext cx="648072" cy="64807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箭头连接符 97"/>
            <p:cNvCxnSpPr>
              <a:stCxn id="84" idx="0"/>
              <a:endCxn id="97" idx="4"/>
            </p:cNvCxnSpPr>
            <p:nvPr/>
          </p:nvCxnSpPr>
          <p:spPr>
            <a:xfrm flipH="1" flipV="1">
              <a:off x="3203848" y="2708920"/>
              <a:ext cx="252028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85" idx="0"/>
              <a:endCxn id="97" idx="4"/>
            </p:cNvCxnSpPr>
            <p:nvPr/>
          </p:nvCxnSpPr>
          <p:spPr>
            <a:xfrm flipH="1" flipV="1">
              <a:off x="3203848" y="2708920"/>
              <a:ext cx="1332148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86" idx="0"/>
              <a:endCxn id="97" idx="4"/>
            </p:cNvCxnSpPr>
            <p:nvPr/>
          </p:nvCxnSpPr>
          <p:spPr>
            <a:xfrm flipV="1">
              <a:off x="2879812" y="2708920"/>
              <a:ext cx="324036" cy="169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87" idx="0"/>
              <a:endCxn id="97" idx="4"/>
            </p:cNvCxnSpPr>
            <p:nvPr/>
          </p:nvCxnSpPr>
          <p:spPr>
            <a:xfrm flipH="1" flipV="1">
              <a:off x="3203848" y="2708920"/>
              <a:ext cx="756084" cy="169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2087724" y="2852936"/>
              <a:ext cx="648072" cy="64807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1655676" y="3068960"/>
              <a:ext cx="648072" cy="64807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箭头连接符 103"/>
            <p:cNvCxnSpPr>
              <a:stCxn id="84" idx="0"/>
              <a:endCxn id="96" idx="4"/>
            </p:cNvCxnSpPr>
            <p:nvPr/>
          </p:nvCxnSpPr>
          <p:spPr>
            <a:xfrm flipV="1">
              <a:off x="3455876" y="2492896"/>
              <a:ext cx="180020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85" idx="0"/>
              <a:endCxn id="96" idx="4"/>
            </p:cNvCxnSpPr>
            <p:nvPr/>
          </p:nvCxnSpPr>
          <p:spPr>
            <a:xfrm flipH="1" flipV="1">
              <a:off x="3635896" y="2492896"/>
              <a:ext cx="900100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6" idx="0"/>
              <a:endCxn id="96" idx="4"/>
            </p:cNvCxnSpPr>
            <p:nvPr/>
          </p:nvCxnSpPr>
          <p:spPr>
            <a:xfrm flipV="1">
              <a:off x="2879812" y="2492896"/>
              <a:ext cx="756084" cy="1908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87" idx="0"/>
              <a:endCxn id="96" idx="4"/>
            </p:cNvCxnSpPr>
            <p:nvPr/>
          </p:nvCxnSpPr>
          <p:spPr>
            <a:xfrm flipH="1" flipV="1">
              <a:off x="3635896" y="2492896"/>
              <a:ext cx="324036" cy="1908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>
              <a:off x="5328084" y="3789040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6408204" y="3789040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752020" y="4401108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5832140" y="4401108"/>
              <a:ext cx="648072" cy="648072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336196" y="1844824"/>
              <a:ext cx="648072" cy="64807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904148" y="2060848"/>
              <a:ext cx="648072" cy="64807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箭头连接符 113"/>
            <p:cNvCxnSpPr>
              <a:stCxn id="108" idx="0"/>
              <a:endCxn id="113" idx="4"/>
            </p:cNvCxnSpPr>
            <p:nvPr/>
          </p:nvCxnSpPr>
          <p:spPr>
            <a:xfrm flipV="1">
              <a:off x="5652120" y="2708920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9" idx="0"/>
              <a:endCxn id="113" idx="4"/>
            </p:cNvCxnSpPr>
            <p:nvPr/>
          </p:nvCxnSpPr>
          <p:spPr>
            <a:xfrm flipH="1" flipV="1">
              <a:off x="6228184" y="2708920"/>
              <a:ext cx="504056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10" idx="0"/>
              <a:endCxn id="113" idx="4"/>
            </p:cNvCxnSpPr>
            <p:nvPr/>
          </p:nvCxnSpPr>
          <p:spPr>
            <a:xfrm flipV="1">
              <a:off x="5076056" y="2708920"/>
              <a:ext cx="1152128" cy="169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11" idx="0"/>
              <a:endCxn id="113" idx="4"/>
            </p:cNvCxnSpPr>
            <p:nvPr/>
          </p:nvCxnSpPr>
          <p:spPr>
            <a:xfrm flipV="1">
              <a:off x="6156176" y="2708920"/>
              <a:ext cx="72008" cy="169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8" idx="0"/>
              <a:endCxn id="112" idx="4"/>
            </p:cNvCxnSpPr>
            <p:nvPr/>
          </p:nvCxnSpPr>
          <p:spPr>
            <a:xfrm flipV="1">
              <a:off x="5652120" y="2492896"/>
              <a:ext cx="1008112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09" idx="0"/>
              <a:endCxn id="112" idx="4"/>
            </p:cNvCxnSpPr>
            <p:nvPr/>
          </p:nvCxnSpPr>
          <p:spPr>
            <a:xfrm flipH="1" flipV="1">
              <a:off x="6660232" y="2492896"/>
              <a:ext cx="72008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110" idx="0"/>
              <a:endCxn id="112" idx="4"/>
            </p:cNvCxnSpPr>
            <p:nvPr/>
          </p:nvCxnSpPr>
          <p:spPr>
            <a:xfrm flipV="1">
              <a:off x="5076056" y="2492896"/>
              <a:ext cx="1584176" cy="1908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1" idx="0"/>
              <a:endCxn id="112" idx="4"/>
            </p:cNvCxnSpPr>
            <p:nvPr/>
          </p:nvCxnSpPr>
          <p:spPr>
            <a:xfrm flipV="1">
              <a:off x="6156176" y="2492896"/>
              <a:ext cx="504056" cy="1908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/>
            <p:cNvSpPr/>
            <p:nvPr/>
          </p:nvSpPr>
          <p:spPr>
            <a:xfrm>
              <a:off x="4824028" y="1844824"/>
              <a:ext cx="648072" cy="64807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391980" y="2060848"/>
              <a:ext cx="648072" cy="64807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箭头连接符 123"/>
            <p:cNvCxnSpPr>
              <a:stCxn id="85" idx="0"/>
              <a:endCxn id="123" idx="4"/>
            </p:cNvCxnSpPr>
            <p:nvPr/>
          </p:nvCxnSpPr>
          <p:spPr>
            <a:xfrm flipV="1">
              <a:off x="4535996" y="2708920"/>
              <a:ext cx="18002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08" idx="0"/>
              <a:endCxn id="123" idx="4"/>
            </p:cNvCxnSpPr>
            <p:nvPr/>
          </p:nvCxnSpPr>
          <p:spPr>
            <a:xfrm flipH="1" flipV="1">
              <a:off x="4716016" y="2708920"/>
              <a:ext cx="93610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87" idx="0"/>
              <a:endCxn id="123" idx="4"/>
            </p:cNvCxnSpPr>
            <p:nvPr/>
          </p:nvCxnSpPr>
          <p:spPr>
            <a:xfrm flipV="1">
              <a:off x="3959932" y="2708920"/>
              <a:ext cx="756084" cy="169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0" idx="0"/>
              <a:endCxn id="123" idx="4"/>
            </p:cNvCxnSpPr>
            <p:nvPr/>
          </p:nvCxnSpPr>
          <p:spPr>
            <a:xfrm flipH="1" flipV="1">
              <a:off x="4716016" y="2708920"/>
              <a:ext cx="360040" cy="169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85" idx="0"/>
              <a:endCxn id="122" idx="4"/>
            </p:cNvCxnSpPr>
            <p:nvPr/>
          </p:nvCxnSpPr>
          <p:spPr>
            <a:xfrm flipV="1">
              <a:off x="4535996" y="2492896"/>
              <a:ext cx="612068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08" idx="0"/>
              <a:endCxn id="122" idx="4"/>
            </p:cNvCxnSpPr>
            <p:nvPr/>
          </p:nvCxnSpPr>
          <p:spPr>
            <a:xfrm flipH="1" flipV="1">
              <a:off x="5148064" y="2492896"/>
              <a:ext cx="504056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7" idx="0"/>
              <a:endCxn id="122" idx="4"/>
            </p:cNvCxnSpPr>
            <p:nvPr/>
          </p:nvCxnSpPr>
          <p:spPr>
            <a:xfrm flipV="1">
              <a:off x="3959932" y="2492896"/>
              <a:ext cx="1188132" cy="1908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10" idx="0"/>
              <a:endCxn id="122" idx="4"/>
            </p:cNvCxnSpPr>
            <p:nvPr/>
          </p:nvCxnSpPr>
          <p:spPr>
            <a:xfrm flipV="1">
              <a:off x="5076056" y="2492896"/>
              <a:ext cx="72008" cy="1908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88" idx="0"/>
              <a:endCxn id="103" idx="4"/>
            </p:cNvCxnSpPr>
            <p:nvPr/>
          </p:nvCxnSpPr>
          <p:spPr>
            <a:xfrm flipH="1" flipV="1">
              <a:off x="1979712" y="3717032"/>
              <a:ext cx="324036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86" idx="0"/>
              <a:endCxn id="103" idx="4"/>
            </p:cNvCxnSpPr>
            <p:nvPr/>
          </p:nvCxnSpPr>
          <p:spPr>
            <a:xfrm flipH="1" flipV="1">
              <a:off x="1979712" y="3717032"/>
              <a:ext cx="900100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87" idx="0"/>
              <a:endCxn id="103" idx="4"/>
            </p:cNvCxnSpPr>
            <p:nvPr/>
          </p:nvCxnSpPr>
          <p:spPr>
            <a:xfrm flipH="1" flipV="1">
              <a:off x="1979712" y="3717032"/>
              <a:ext cx="1980220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89" idx="0"/>
              <a:endCxn id="103" idx="4"/>
            </p:cNvCxnSpPr>
            <p:nvPr/>
          </p:nvCxnSpPr>
          <p:spPr>
            <a:xfrm flipH="1" flipV="1">
              <a:off x="1979712" y="3717032"/>
              <a:ext cx="1404156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86" idx="0"/>
              <a:endCxn id="102" idx="4"/>
            </p:cNvCxnSpPr>
            <p:nvPr/>
          </p:nvCxnSpPr>
          <p:spPr>
            <a:xfrm flipH="1" flipV="1">
              <a:off x="2411760" y="3501008"/>
              <a:ext cx="468052" cy="900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87" idx="0"/>
              <a:endCxn id="102" idx="4"/>
            </p:cNvCxnSpPr>
            <p:nvPr/>
          </p:nvCxnSpPr>
          <p:spPr>
            <a:xfrm flipH="1" flipV="1">
              <a:off x="2411760" y="3501008"/>
              <a:ext cx="1548172" cy="900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88" idx="0"/>
              <a:endCxn id="102" idx="4"/>
            </p:cNvCxnSpPr>
            <p:nvPr/>
          </p:nvCxnSpPr>
          <p:spPr>
            <a:xfrm flipV="1">
              <a:off x="2303748" y="3501008"/>
              <a:ext cx="108012" cy="151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89" idx="0"/>
              <a:endCxn id="102" idx="4"/>
            </p:cNvCxnSpPr>
            <p:nvPr/>
          </p:nvCxnSpPr>
          <p:spPr>
            <a:xfrm flipH="1" flipV="1">
              <a:off x="2411760" y="3501008"/>
              <a:ext cx="972108" cy="151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平行四边形 139"/>
            <p:cNvSpPr/>
            <p:nvPr/>
          </p:nvSpPr>
          <p:spPr>
            <a:xfrm>
              <a:off x="1115616" y="4293096"/>
              <a:ext cx="3852428" cy="1566174"/>
            </a:xfrm>
            <a:prstGeom prst="parallelogram">
              <a:avLst>
                <a:gd name="adj" fmla="val 1022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平行四边形 140"/>
            <p:cNvSpPr/>
            <p:nvPr/>
          </p:nvSpPr>
          <p:spPr>
            <a:xfrm>
              <a:off x="4031940" y="3645024"/>
              <a:ext cx="3852428" cy="1584176"/>
            </a:xfrm>
            <a:prstGeom prst="parallelogram">
              <a:avLst>
                <a:gd name="adj" fmla="val 1022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平行四边形 141"/>
            <p:cNvSpPr/>
            <p:nvPr/>
          </p:nvSpPr>
          <p:spPr>
            <a:xfrm>
              <a:off x="2843808" y="3645024"/>
              <a:ext cx="3852428" cy="1584176"/>
            </a:xfrm>
            <a:prstGeom prst="parallelogram">
              <a:avLst>
                <a:gd name="adj" fmla="val 1022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平行四边形 142"/>
            <p:cNvSpPr/>
            <p:nvPr/>
          </p:nvSpPr>
          <p:spPr>
            <a:xfrm>
              <a:off x="1763688" y="3645024"/>
              <a:ext cx="3852428" cy="1584176"/>
            </a:xfrm>
            <a:prstGeom prst="parallelogram">
              <a:avLst>
                <a:gd name="adj" fmla="val 1022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1043608" y="6381328"/>
              <a:ext cx="4356484" cy="744272"/>
              <a:chOff x="5364088" y="6309320"/>
              <a:chExt cx="4356484" cy="744272"/>
            </a:xfrm>
          </p:grpSpPr>
          <p:cxnSp>
            <p:nvCxnSpPr>
              <p:cNvPr id="157" name="直接箭头连接符 156"/>
              <p:cNvCxnSpPr/>
              <p:nvPr/>
            </p:nvCxnSpPr>
            <p:spPr>
              <a:xfrm flipH="1">
                <a:off x="5364088" y="6525344"/>
                <a:ext cx="18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/>
              <p:nvPr/>
            </p:nvCxnSpPr>
            <p:spPr>
              <a:xfrm>
                <a:off x="7650342" y="6525344"/>
                <a:ext cx="2070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7236295" y="6309320"/>
                <a:ext cx="468052" cy="74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</a:t>
                </a:r>
                <a:endParaRPr lang="zh-CN" altLang="en-US" sz="2000" dirty="0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5652120" y="3861048"/>
              <a:ext cx="2520280" cy="2520280"/>
              <a:chOff x="5616116" y="4293096"/>
              <a:chExt cx="2520280" cy="2520280"/>
            </a:xfrm>
          </p:grpSpPr>
          <p:cxnSp>
            <p:nvCxnSpPr>
              <p:cNvPr id="154" name="直接箭头连接符 153"/>
              <p:cNvCxnSpPr/>
              <p:nvPr/>
            </p:nvCxnSpPr>
            <p:spPr>
              <a:xfrm flipH="1">
                <a:off x="5616116" y="5769260"/>
                <a:ext cx="1080120" cy="10441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7043806" y="4293096"/>
                <a:ext cx="1092590" cy="1124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6696236" y="5382837"/>
                <a:ext cx="468052" cy="538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Q</a:t>
                </a:r>
                <a:endParaRPr lang="zh-CN" altLang="en-US" sz="2000" dirty="0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6984268" y="1844824"/>
              <a:ext cx="972108" cy="1008112"/>
              <a:chOff x="6372200" y="5085184"/>
              <a:chExt cx="972108" cy="1008112"/>
            </a:xfrm>
          </p:grpSpPr>
          <p:cxnSp>
            <p:nvCxnSpPr>
              <p:cNvPr id="151" name="直接箭头连接符 150"/>
              <p:cNvCxnSpPr/>
              <p:nvPr/>
            </p:nvCxnSpPr>
            <p:spPr>
              <a:xfrm flipH="1">
                <a:off x="6372200" y="5769260"/>
                <a:ext cx="324036" cy="324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7043806" y="5085184"/>
                <a:ext cx="300502" cy="332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696236" y="5382838"/>
                <a:ext cx="468053" cy="538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M</a:t>
                </a:r>
                <a:endParaRPr lang="zh-CN" altLang="en-US" sz="2000" dirty="0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11559" y="4437111"/>
              <a:ext cx="1449923" cy="1454561"/>
              <a:chOff x="6048164" y="4600740"/>
              <a:chExt cx="1789267" cy="1794990"/>
            </a:xfrm>
          </p:grpSpPr>
          <p:cxnSp>
            <p:nvCxnSpPr>
              <p:cNvPr id="148" name="直接箭头连接符 147"/>
              <p:cNvCxnSpPr/>
              <p:nvPr/>
            </p:nvCxnSpPr>
            <p:spPr>
              <a:xfrm flipH="1">
                <a:off x="6048164" y="5769260"/>
                <a:ext cx="648072" cy="626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/>
              <p:cNvCxnSpPr/>
              <p:nvPr/>
            </p:nvCxnSpPr>
            <p:spPr>
              <a:xfrm flipV="1">
                <a:off x="7043806" y="4600740"/>
                <a:ext cx="793625" cy="8166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696236" y="5382836"/>
                <a:ext cx="468053" cy="66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S</a:t>
                </a:r>
                <a:endParaRPr lang="zh-CN" altLang="en-US" sz="2000" dirty="0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4386159" y="2726031"/>
            <a:ext cx="4192149" cy="1789935"/>
            <a:chOff x="760730" y="4077072"/>
            <a:chExt cx="6655586" cy="2841755"/>
          </a:xfrm>
        </p:grpSpPr>
        <p:sp>
          <p:nvSpPr>
            <p:cNvPr id="161" name="椭圆 160"/>
            <p:cNvSpPr/>
            <p:nvPr/>
          </p:nvSpPr>
          <p:spPr>
            <a:xfrm>
              <a:off x="1475656" y="5415606"/>
              <a:ext cx="1079302" cy="720079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0.02</a:t>
              </a:r>
              <a:endParaRPr lang="zh-CN" altLang="en-US" sz="1200" dirty="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760730" y="5661248"/>
              <a:ext cx="1079302" cy="7200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0.85</a:t>
              </a:r>
              <a:endParaRPr lang="zh-CN" altLang="en-US" sz="1200" dirty="0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5796135" y="5415606"/>
              <a:ext cx="1079302" cy="720079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0.03</a:t>
              </a:r>
              <a:endParaRPr lang="zh-CN" altLang="en-US" sz="1200" dirty="0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081209" y="5631630"/>
              <a:ext cx="1079302" cy="7200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0.04</a:t>
              </a:r>
              <a:endParaRPr lang="zh-CN" altLang="en-US" sz="1200" dirty="0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3713057" y="5415606"/>
              <a:ext cx="1079302" cy="720079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0.10</a:t>
              </a:r>
              <a:endParaRPr lang="zh-CN" altLang="en-US" sz="1200" dirty="0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998131" y="5631630"/>
              <a:ext cx="1079302" cy="7200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0.78</a:t>
              </a:r>
              <a:endParaRPr lang="zh-CN" altLang="en-US" sz="1200" dirty="0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6444208" y="5415607"/>
              <a:ext cx="972108" cy="1008112"/>
              <a:chOff x="6372200" y="5085184"/>
              <a:chExt cx="972108" cy="1008112"/>
            </a:xfrm>
          </p:grpSpPr>
          <p:cxnSp>
            <p:nvCxnSpPr>
              <p:cNvPr id="181" name="直接箭头连接符 180"/>
              <p:cNvCxnSpPr/>
              <p:nvPr/>
            </p:nvCxnSpPr>
            <p:spPr>
              <a:xfrm flipH="1">
                <a:off x="6372200" y="5769260"/>
                <a:ext cx="324036" cy="324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/>
              <p:cNvCxnSpPr/>
              <p:nvPr/>
            </p:nvCxnSpPr>
            <p:spPr>
              <a:xfrm flipV="1">
                <a:off x="7043806" y="5085184"/>
                <a:ext cx="300502" cy="332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6696235" y="5382838"/>
                <a:ext cx="468053" cy="53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M</a:t>
                </a:r>
                <a:endParaRPr lang="zh-CN" altLang="en-US" sz="1600" dirty="0"/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1043608" y="6381329"/>
              <a:ext cx="5107414" cy="537498"/>
              <a:chOff x="5148064" y="6309320"/>
              <a:chExt cx="5107414" cy="520576"/>
            </a:xfrm>
          </p:grpSpPr>
          <p:cxnSp>
            <p:nvCxnSpPr>
              <p:cNvPr id="178" name="直接箭头连接符 177"/>
              <p:cNvCxnSpPr/>
              <p:nvPr/>
            </p:nvCxnSpPr>
            <p:spPr>
              <a:xfrm flipH="1">
                <a:off x="5148064" y="6525344"/>
                <a:ext cx="1440160" cy="148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/>
              <p:cNvCxnSpPr/>
              <p:nvPr/>
            </p:nvCxnSpPr>
            <p:spPr>
              <a:xfrm>
                <a:off x="8804833" y="6525344"/>
                <a:ext cx="14506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6603863" y="6309320"/>
                <a:ext cx="2216609" cy="52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(P-S+1)(Q-S+1)</a:t>
                </a:r>
                <a:endParaRPr lang="zh-CN" altLang="en-US" sz="1600" dirty="0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1300382" y="4077072"/>
              <a:ext cx="4320479" cy="1584176"/>
              <a:chOff x="2288013" y="4077072"/>
              <a:chExt cx="3323447" cy="1584176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309090" y="4077072"/>
                <a:ext cx="834828" cy="72007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0.85</a:t>
                </a:r>
                <a:endParaRPr lang="zh-CN" altLang="en-US" sz="1200" dirty="0"/>
              </a:p>
            </p:txBody>
          </p:sp>
          <p:cxnSp>
            <p:nvCxnSpPr>
              <p:cNvPr id="175" name="直接箭头连接符 174"/>
              <p:cNvCxnSpPr>
                <a:stCxn id="162" idx="0"/>
                <a:endCxn id="174" idx="4"/>
              </p:cNvCxnSpPr>
              <p:nvPr/>
            </p:nvCxnSpPr>
            <p:spPr>
              <a:xfrm flipV="1">
                <a:off x="2288013" y="4797151"/>
                <a:ext cx="1438491" cy="864097"/>
              </a:xfrm>
              <a:prstGeom prst="straightConnector1">
                <a:avLst/>
              </a:prstGeom>
              <a:ln w="28575" cmpd="sng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/>
              <p:cNvCxnSpPr>
                <a:stCxn id="166" idx="0"/>
                <a:endCxn id="174" idx="4"/>
              </p:cNvCxnSpPr>
              <p:nvPr/>
            </p:nvCxnSpPr>
            <p:spPr>
              <a:xfrm flipH="1" flipV="1">
                <a:off x="3726504" y="4797151"/>
                <a:ext cx="282587" cy="834479"/>
              </a:xfrm>
              <a:prstGeom prst="straightConnector1">
                <a:avLst/>
              </a:prstGeom>
              <a:ln w="28575" cmpd="sng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/>
              <p:cNvCxnSpPr>
                <a:stCxn id="164" idx="0"/>
                <a:endCxn id="174" idx="4"/>
              </p:cNvCxnSpPr>
              <p:nvPr/>
            </p:nvCxnSpPr>
            <p:spPr>
              <a:xfrm flipH="1" flipV="1">
                <a:off x="3726504" y="4797151"/>
                <a:ext cx="1884956" cy="834479"/>
              </a:xfrm>
              <a:prstGeom prst="straightConnector1">
                <a:avLst/>
              </a:prstGeom>
              <a:ln w="28575" cmpd="sng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椭圆 169"/>
            <p:cNvSpPr/>
            <p:nvPr/>
          </p:nvSpPr>
          <p:spPr>
            <a:xfrm>
              <a:off x="4499992" y="4077072"/>
              <a:ext cx="1085276" cy="720079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0.10</a:t>
              </a:r>
              <a:endParaRPr lang="zh-CN" altLang="en-US" sz="1200" dirty="0"/>
            </a:p>
          </p:txBody>
        </p:sp>
        <p:cxnSp>
          <p:nvCxnSpPr>
            <p:cNvPr id="171" name="直接箭头连接符 170"/>
            <p:cNvCxnSpPr>
              <a:stCxn id="165" idx="0"/>
              <a:endCxn id="170" idx="4"/>
            </p:cNvCxnSpPr>
            <p:nvPr/>
          </p:nvCxnSpPr>
          <p:spPr>
            <a:xfrm flipV="1">
              <a:off x="4252709" y="4797151"/>
              <a:ext cx="789921" cy="618455"/>
            </a:xfrm>
            <a:prstGeom prst="straightConnector1">
              <a:avLst/>
            </a:prstGeom>
            <a:ln w="28575" cmpd="sng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63" idx="0"/>
              <a:endCxn id="170" idx="4"/>
            </p:cNvCxnSpPr>
            <p:nvPr/>
          </p:nvCxnSpPr>
          <p:spPr>
            <a:xfrm flipH="1" flipV="1">
              <a:off x="5042630" y="4797151"/>
              <a:ext cx="1293157" cy="618455"/>
            </a:xfrm>
            <a:prstGeom prst="straightConnector1">
              <a:avLst/>
            </a:prstGeom>
            <a:ln w="28575" cmpd="sng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61" idx="7"/>
              <a:endCxn id="170" idx="4"/>
            </p:cNvCxnSpPr>
            <p:nvPr/>
          </p:nvCxnSpPr>
          <p:spPr>
            <a:xfrm flipV="1">
              <a:off x="2396898" y="4797151"/>
              <a:ext cx="2645732" cy="723909"/>
            </a:xfrm>
            <a:prstGeom prst="straightConnector1">
              <a:avLst/>
            </a:prstGeom>
            <a:ln w="28575" cmpd="sng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51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Preliminary: CNN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544616" cy="352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9512" y="274213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Conv. Layer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148478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Max Pooling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796136" y="3723878"/>
                <a:ext cx="1568442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23878"/>
                <a:ext cx="1568442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220072" y="2283718"/>
                <a:ext cx="1911228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sz="2000" b="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b="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283718"/>
                <a:ext cx="1911228" cy="5240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20072" y="2780928"/>
                <a:ext cx="3066993" cy="421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;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;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780928"/>
                <a:ext cx="3066993" cy="421397"/>
              </a:xfrm>
              <a:prstGeom prst="rect">
                <a:avLst/>
              </a:prstGeom>
              <a:blipFill rotWithShape="1">
                <a:blip r:embed="rId6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63888" y="1624817"/>
                <a:ext cx="2014016" cy="51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b="0" i="1">
                              <a:latin typeface="Cambria Math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⁡{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624817"/>
                <a:ext cx="2014016" cy="514885"/>
              </a:xfrm>
              <a:prstGeom prst="rect">
                <a:avLst/>
              </a:prstGeom>
              <a:blipFill rotWithShape="1"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491880" y="1245989"/>
            <a:ext cx="479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Output: Embedding of whole pattern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74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READY? LET’s drive!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Real Example of RNN: Machine Translation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47564" y="2577498"/>
            <a:ext cx="360040" cy="1080120"/>
            <a:chOff x="1115616" y="2355726"/>
            <a:chExt cx="360040" cy="1080120"/>
          </a:xfrm>
        </p:grpSpPr>
        <p:sp>
          <p:nvSpPr>
            <p:cNvPr id="4" name="矩形 3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27" idx="0"/>
            <a:endCxn id="4" idx="2"/>
          </p:cNvCxnSpPr>
          <p:nvPr/>
        </p:nvCxnSpPr>
        <p:spPr>
          <a:xfrm flipV="1">
            <a:off x="827584" y="3657618"/>
            <a:ext cx="0" cy="4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536" y="40897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知识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605675" y="2577498"/>
            <a:ext cx="360040" cy="1080120"/>
            <a:chOff x="1115616" y="2355726"/>
            <a:chExt cx="360040" cy="1080120"/>
          </a:xfrm>
        </p:grpSpPr>
        <p:sp>
          <p:nvSpPr>
            <p:cNvPr id="33" name="矩形 32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/>
          <p:cNvCxnSpPr>
            <a:stCxn id="38" idx="0"/>
            <a:endCxn id="33" idx="2"/>
          </p:cNvCxnSpPr>
          <p:nvPr/>
        </p:nvCxnSpPr>
        <p:spPr>
          <a:xfrm flipV="1">
            <a:off x="1785695" y="3657618"/>
            <a:ext cx="0" cy="4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53647" y="40897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就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447764" y="2577498"/>
            <a:ext cx="360040" cy="1080120"/>
            <a:chOff x="1115616" y="2355726"/>
            <a:chExt cx="360040" cy="1080120"/>
          </a:xfrm>
        </p:grpSpPr>
        <p:sp>
          <p:nvSpPr>
            <p:cNvPr id="40" name="矩形 39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箭头连接符 43"/>
          <p:cNvCxnSpPr>
            <a:stCxn id="45" idx="0"/>
            <a:endCxn id="40" idx="2"/>
          </p:cNvCxnSpPr>
          <p:nvPr/>
        </p:nvCxnSpPr>
        <p:spPr>
          <a:xfrm flipV="1">
            <a:off x="2627784" y="3657618"/>
            <a:ext cx="0" cy="4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95736" y="40897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是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311860" y="2577498"/>
            <a:ext cx="360040" cy="1080120"/>
            <a:chOff x="1115616" y="2355726"/>
            <a:chExt cx="360040" cy="1080120"/>
          </a:xfrm>
        </p:grpSpPr>
        <p:sp>
          <p:nvSpPr>
            <p:cNvPr id="47" name="矩形 46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/>
          <p:cNvCxnSpPr>
            <a:stCxn id="52" idx="0"/>
            <a:endCxn id="47" idx="2"/>
          </p:cNvCxnSpPr>
          <p:nvPr/>
        </p:nvCxnSpPr>
        <p:spPr>
          <a:xfrm flipV="1">
            <a:off x="3491880" y="3657618"/>
            <a:ext cx="0" cy="4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59832" y="40897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力量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148064" y="2577498"/>
            <a:ext cx="360040" cy="1080120"/>
            <a:chOff x="1115616" y="2355726"/>
            <a:chExt cx="360040" cy="1080120"/>
          </a:xfrm>
        </p:grpSpPr>
        <p:sp>
          <p:nvSpPr>
            <p:cNvPr id="54" name="矩形 53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59" idx="0"/>
            <a:endCxn id="54" idx="2"/>
          </p:cNvCxnSpPr>
          <p:nvPr/>
        </p:nvCxnSpPr>
        <p:spPr>
          <a:xfrm flipV="1">
            <a:off x="5328084" y="3657618"/>
            <a:ext cx="0" cy="4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70022" y="408973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#START#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16016" y="1650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Knowledge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4" idx="0"/>
            <a:endCxn id="65" idx="2"/>
          </p:cNvCxnSpPr>
          <p:nvPr/>
        </p:nvCxnSpPr>
        <p:spPr>
          <a:xfrm flipV="1">
            <a:off x="5328084" y="2020074"/>
            <a:ext cx="0" cy="55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6192180" y="2577498"/>
            <a:ext cx="360040" cy="1080120"/>
            <a:chOff x="1115616" y="2355726"/>
            <a:chExt cx="360040" cy="1080120"/>
          </a:xfrm>
        </p:grpSpPr>
        <p:sp>
          <p:nvSpPr>
            <p:cNvPr id="76" name="矩形 75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832140" y="165074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is</a:t>
            </a:r>
          </a:p>
        </p:txBody>
      </p:sp>
      <p:cxnSp>
        <p:nvCxnSpPr>
          <p:cNvPr id="81" name="直接箭头连接符 80"/>
          <p:cNvCxnSpPr>
            <a:stCxn id="76" idx="0"/>
            <a:endCxn id="80" idx="2"/>
          </p:cNvCxnSpPr>
          <p:nvPr/>
        </p:nvCxnSpPr>
        <p:spPr>
          <a:xfrm flipV="1">
            <a:off x="6372200" y="2020074"/>
            <a:ext cx="0" cy="55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8" idx="0"/>
            <a:endCxn id="76" idx="2"/>
          </p:cNvCxnSpPr>
          <p:nvPr/>
        </p:nvCxnSpPr>
        <p:spPr>
          <a:xfrm flipV="1">
            <a:off x="6372200" y="365761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16217" y="4089666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Knowledge</a:t>
            </a:r>
            <a:endParaRPr lang="zh-CN" alt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7180110" y="2577498"/>
            <a:ext cx="360040" cy="1080120"/>
            <a:chOff x="1115616" y="2355726"/>
            <a:chExt cx="360040" cy="1080120"/>
          </a:xfrm>
        </p:grpSpPr>
        <p:sp>
          <p:nvSpPr>
            <p:cNvPr id="95" name="矩形 9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820070" y="165074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power</a:t>
            </a:r>
          </a:p>
        </p:txBody>
      </p:sp>
      <p:cxnSp>
        <p:nvCxnSpPr>
          <p:cNvPr id="100" name="直接箭头连接符 99"/>
          <p:cNvCxnSpPr>
            <a:stCxn id="95" idx="0"/>
            <a:endCxn id="99" idx="2"/>
          </p:cNvCxnSpPr>
          <p:nvPr/>
        </p:nvCxnSpPr>
        <p:spPr>
          <a:xfrm flipV="1">
            <a:off x="7360130" y="2020074"/>
            <a:ext cx="0" cy="55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02" idx="0"/>
            <a:endCxn id="95" idx="2"/>
          </p:cNvCxnSpPr>
          <p:nvPr/>
        </p:nvCxnSpPr>
        <p:spPr>
          <a:xfrm flipV="1">
            <a:off x="7360130" y="3657618"/>
            <a:ext cx="0" cy="4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928082" y="40897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is</a:t>
            </a:r>
            <a:endParaRPr lang="zh-CN" altLang="en-US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8280412" y="2577498"/>
            <a:ext cx="360040" cy="1080120"/>
            <a:chOff x="1115616" y="2355726"/>
            <a:chExt cx="360040" cy="1080120"/>
          </a:xfrm>
        </p:grpSpPr>
        <p:sp>
          <p:nvSpPr>
            <p:cNvPr id="106" name="矩形 105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920372" y="165074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#END#</a:t>
            </a:r>
          </a:p>
        </p:txBody>
      </p:sp>
      <p:cxnSp>
        <p:nvCxnSpPr>
          <p:cNvPr id="111" name="直接箭头连接符 110"/>
          <p:cNvCxnSpPr>
            <a:stCxn id="106" idx="0"/>
            <a:endCxn id="110" idx="2"/>
          </p:cNvCxnSpPr>
          <p:nvPr/>
        </p:nvCxnSpPr>
        <p:spPr>
          <a:xfrm flipV="1">
            <a:off x="8460432" y="2020074"/>
            <a:ext cx="0" cy="55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3" idx="0"/>
            <a:endCxn id="106" idx="2"/>
          </p:cNvCxnSpPr>
          <p:nvPr/>
        </p:nvCxnSpPr>
        <p:spPr>
          <a:xfrm flipV="1">
            <a:off x="8460432" y="3657618"/>
            <a:ext cx="0" cy="4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028384" y="40897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power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stCxn id="4" idx="3"/>
            <a:endCxn id="33" idx="1"/>
          </p:cNvCxnSpPr>
          <p:nvPr/>
        </p:nvCxnSpPr>
        <p:spPr>
          <a:xfrm>
            <a:off x="1007604" y="3117558"/>
            <a:ext cx="598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33" idx="3"/>
            <a:endCxn id="40" idx="1"/>
          </p:cNvCxnSpPr>
          <p:nvPr/>
        </p:nvCxnSpPr>
        <p:spPr>
          <a:xfrm>
            <a:off x="1965715" y="3117558"/>
            <a:ext cx="482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0" idx="3"/>
            <a:endCxn id="47" idx="1"/>
          </p:cNvCxnSpPr>
          <p:nvPr/>
        </p:nvCxnSpPr>
        <p:spPr>
          <a:xfrm>
            <a:off x="2807804" y="31175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47" idx="3"/>
            <a:endCxn id="135" idx="1"/>
          </p:cNvCxnSpPr>
          <p:nvPr/>
        </p:nvCxnSpPr>
        <p:spPr>
          <a:xfrm>
            <a:off x="3671900" y="31175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4" idx="3"/>
            <a:endCxn id="76" idx="1"/>
          </p:cNvCxnSpPr>
          <p:nvPr/>
        </p:nvCxnSpPr>
        <p:spPr>
          <a:xfrm>
            <a:off x="5508104" y="3117558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6" idx="3"/>
            <a:endCxn id="95" idx="1"/>
          </p:cNvCxnSpPr>
          <p:nvPr/>
        </p:nvCxnSpPr>
        <p:spPr>
          <a:xfrm>
            <a:off x="6552220" y="3117558"/>
            <a:ext cx="62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95" idx="3"/>
            <a:endCxn id="106" idx="1"/>
          </p:cNvCxnSpPr>
          <p:nvPr/>
        </p:nvCxnSpPr>
        <p:spPr>
          <a:xfrm>
            <a:off x="7540150" y="3117558"/>
            <a:ext cx="740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27584" y="3657618"/>
            <a:ext cx="3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U</a:t>
            </a:r>
            <a:endParaRPr lang="zh-CN" altLang="en-US" sz="2000" b="1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043608" y="2721514"/>
            <a:ext cx="67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/>
              <a:t>W</a:t>
            </a:r>
            <a:r>
              <a:rPr lang="en-US" altLang="zh-CN" b="1" i="1" baseline="-25000" dirty="0" err="1" smtClean="0"/>
              <a:t>enc</a:t>
            </a:r>
            <a:endParaRPr lang="zh-CN" altLang="en-US" b="1" i="1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549994" y="2721514"/>
            <a:ext cx="67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/>
              <a:t>W</a:t>
            </a:r>
            <a:r>
              <a:rPr lang="en-US" altLang="zh-CN" b="1" i="1" baseline="-25000" dirty="0" err="1" smtClean="0"/>
              <a:t>dec</a:t>
            </a:r>
            <a:endParaRPr lang="zh-CN" altLang="en-US" b="1" i="1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364088" y="2145450"/>
            <a:ext cx="3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V</a:t>
            </a:r>
            <a:endParaRPr lang="zh-CN" altLang="en-US" sz="2000" b="1" i="1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4175956" y="2577498"/>
            <a:ext cx="360040" cy="1080120"/>
            <a:chOff x="1115616" y="2355726"/>
            <a:chExt cx="360040" cy="1080120"/>
          </a:xfrm>
        </p:grpSpPr>
        <p:sp>
          <p:nvSpPr>
            <p:cNvPr id="135" name="矩形 13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箭头连接符 138"/>
          <p:cNvCxnSpPr>
            <a:stCxn id="140" idx="0"/>
            <a:endCxn id="135" idx="2"/>
          </p:cNvCxnSpPr>
          <p:nvPr/>
        </p:nvCxnSpPr>
        <p:spPr>
          <a:xfrm flipV="1">
            <a:off x="4355976" y="3657618"/>
            <a:ext cx="0" cy="4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923928" y="40897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#END#</a:t>
            </a:r>
            <a:endParaRPr lang="zh-CN" altLang="en-US" dirty="0"/>
          </a:p>
        </p:txBody>
      </p:sp>
      <p:cxnSp>
        <p:nvCxnSpPr>
          <p:cNvPr id="146" name="直接箭头连接符 145"/>
          <p:cNvCxnSpPr>
            <a:stCxn id="135" idx="3"/>
            <a:endCxn id="54" idx="1"/>
          </p:cNvCxnSpPr>
          <p:nvPr/>
        </p:nvCxnSpPr>
        <p:spPr>
          <a:xfrm>
            <a:off x="4535996" y="3117558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83568" y="220816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h</a:t>
            </a:r>
            <a:r>
              <a:rPr lang="en-US" altLang="zh-CN" sz="2000" b="1" i="1" baseline="-25000" dirty="0" smtClean="0"/>
              <a:t>i</a:t>
            </a:r>
            <a:endParaRPr lang="zh-CN" altLang="en-US" sz="2000" b="1" i="1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0735" y="4616486"/>
            <a:ext cx="113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Encoder</a:t>
            </a:r>
            <a:endParaRPr lang="zh-CN" altLang="en-US" sz="20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5797961" y="4619912"/>
            <a:ext cx="113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Decoder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32140" y="2721582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 smtClean="0"/>
              <a:t>s</a:t>
            </a:r>
            <a:r>
              <a:rPr lang="en-US" altLang="zh-CN" sz="2000" b="1" i="1" baseline="-25000" dirty="0" err="1" smtClean="0"/>
              <a:t>i</a:t>
            </a:r>
            <a:endParaRPr lang="zh-CN" altLang="en-US" sz="2000" b="1" i="1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6444208" y="185748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/>
              <a:t>y</a:t>
            </a:r>
            <a:r>
              <a:rPr lang="en-US" altLang="zh-CN" sz="2000" i="1" baseline="-25000" dirty="0" err="1" smtClean="0"/>
              <a:t>i</a:t>
            </a:r>
            <a:endParaRPr lang="zh-CN" altLang="en-US" sz="20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6408203" y="3810994"/>
            <a:ext cx="61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y</a:t>
            </a:r>
            <a:r>
              <a:rPr lang="en-US" altLang="zh-CN" sz="2000" i="1" baseline="-25000" dirty="0" smtClean="0"/>
              <a:t>i-1</a:t>
            </a:r>
            <a:endParaRPr lang="zh-CN" altLang="en-US" sz="2000" i="1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47664" y="4305758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x</a:t>
            </a:r>
            <a:r>
              <a:rPr lang="en-US" altLang="zh-CN" sz="2000" i="1" baseline="-25000" dirty="0" smtClean="0"/>
              <a:t>i</a:t>
            </a:r>
            <a:endParaRPr lang="zh-CN" altLang="en-US" sz="2000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9552" y="1059582"/>
                <a:ext cx="41654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 smtClean="0">
                    <a:latin typeface="+mj-lt"/>
                  </a:rPr>
                  <a:t>x: </a:t>
                </a:r>
                <a:r>
                  <a:rPr lang="en-US" altLang="zh-CN" sz="2400" dirty="0" smtClean="0">
                    <a:latin typeface="+mj-lt"/>
                  </a:rPr>
                  <a:t>Sequence of foreign words</a:t>
                </a:r>
              </a:p>
              <a:p>
                <a:r>
                  <a:rPr lang="en-US" altLang="zh-CN" sz="2400" b="0" i="1" dirty="0" smtClean="0">
                    <a:latin typeface="+mj-lt"/>
                  </a:rPr>
                  <a:t>y: </a:t>
                </a:r>
                <a:r>
                  <a:rPr lang="en-US" altLang="zh-CN" sz="2400" b="0" dirty="0" smtClean="0">
                    <a:latin typeface="+mj-lt"/>
                  </a:rPr>
                  <a:t>Sequence of English words</a:t>
                </a:r>
                <a:endParaRPr lang="en-US" altLang="zh-CN" sz="2400" b="0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582"/>
                <a:ext cx="4165461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2343" t="-4061" r="-146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Minor Changes of the Model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9612" y="1563638"/>
            <a:ext cx="360040" cy="1080120"/>
            <a:chOff x="1115616" y="2355726"/>
            <a:chExt cx="360040" cy="1080120"/>
          </a:xfrm>
        </p:grpSpPr>
        <p:sp>
          <p:nvSpPr>
            <p:cNvPr id="5" name="矩形 4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>
            <a:stCxn id="10" idx="2"/>
            <a:endCxn id="5" idx="0"/>
          </p:cNvCxnSpPr>
          <p:nvPr/>
        </p:nvCxnSpPr>
        <p:spPr>
          <a:xfrm>
            <a:off x="1259632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584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037723" y="1563638"/>
            <a:ext cx="360040" cy="1080120"/>
            <a:chOff x="1115616" y="2355726"/>
            <a:chExt cx="360040" cy="1080120"/>
          </a:xfrm>
        </p:grpSpPr>
        <p:sp>
          <p:nvSpPr>
            <p:cNvPr id="12" name="矩形 11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>
            <a:stCxn id="17" idx="2"/>
            <a:endCxn id="12" idx="0"/>
          </p:cNvCxnSpPr>
          <p:nvPr/>
        </p:nvCxnSpPr>
        <p:spPr>
          <a:xfrm>
            <a:off x="2217743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695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就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951820" y="1563638"/>
            <a:ext cx="360040" cy="1080120"/>
            <a:chOff x="1115616" y="2355726"/>
            <a:chExt cx="360040" cy="1080120"/>
          </a:xfrm>
        </p:grpSpPr>
        <p:sp>
          <p:nvSpPr>
            <p:cNvPr id="19" name="矩形 18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箭头连接符 22"/>
          <p:cNvCxnSpPr>
            <a:stCxn id="24" idx="2"/>
            <a:endCxn id="19" idx="0"/>
          </p:cNvCxnSpPr>
          <p:nvPr/>
        </p:nvCxnSpPr>
        <p:spPr>
          <a:xfrm>
            <a:off x="3131840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是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87924" y="1563638"/>
            <a:ext cx="360040" cy="1080120"/>
            <a:chOff x="1115616" y="2355726"/>
            <a:chExt cx="360040" cy="1080120"/>
          </a:xfrm>
        </p:grpSpPr>
        <p:sp>
          <p:nvSpPr>
            <p:cNvPr id="26" name="矩形 25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箭头连接符 29"/>
          <p:cNvCxnSpPr>
            <a:stCxn id="31" idx="2"/>
            <a:endCxn id="26" idx="0"/>
          </p:cNvCxnSpPr>
          <p:nvPr/>
        </p:nvCxnSpPr>
        <p:spPr>
          <a:xfrm>
            <a:off x="4067944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5896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力量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403648" y="3309660"/>
            <a:ext cx="360040" cy="1080120"/>
            <a:chOff x="1115616" y="2355726"/>
            <a:chExt cx="360040" cy="1080120"/>
          </a:xfrm>
        </p:grpSpPr>
        <p:sp>
          <p:nvSpPr>
            <p:cNvPr id="33" name="矩形 32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/>
          <p:cNvCxnSpPr>
            <a:stCxn id="38" idx="0"/>
            <a:endCxn id="33" idx="1"/>
          </p:cNvCxnSpPr>
          <p:nvPr/>
        </p:nvCxnSpPr>
        <p:spPr>
          <a:xfrm flipV="1">
            <a:off x="521550" y="3849720"/>
            <a:ext cx="882098" cy="87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36512" y="472269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#START#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447764" y="3309660"/>
            <a:ext cx="360040" cy="1080120"/>
            <a:chOff x="1115616" y="2355726"/>
            <a:chExt cx="360040" cy="1080120"/>
          </a:xfrm>
        </p:grpSpPr>
        <p:sp>
          <p:nvSpPr>
            <p:cNvPr id="42" name="矩形 41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箭头连接符 47"/>
          <p:cNvCxnSpPr>
            <a:stCxn id="49" idx="0"/>
            <a:endCxn id="42" idx="1"/>
          </p:cNvCxnSpPr>
          <p:nvPr/>
        </p:nvCxnSpPr>
        <p:spPr>
          <a:xfrm flipV="1">
            <a:off x="1583668" y="3849720"/>
            <a:ext cx="864096" cy="87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7685" y="472269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Knowledge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3455876" y="3309660"/>
            <a:ext cx="360040" cy="1080120"/>
            <a:chOff x="1115616" y="2355726"/>
            <a:chExt cx="360040" cy="1080120"/>
          </a:xfrm>
        </p:grpSpPr>
        <p:sp>
          <p:nvSpPr>
            <p:cNvPr id="51" name="矩形 50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箭头连接符 56"/>
          <p:cNvCxnSpPr>
            <a:stCxn id="58" idx="0"/>
            <a:endCxn id="51" idx="1"/>
          </p:cNvCxnSpPr>
          <p:nvPr/>
        </p:nvCxnSpPr>
        <p:spPr>
          <a:xfrm flipV="1">
            <a:off x="2627784" y="3849720"/>
            <a:ext cx="828092" cy="87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95736" y="47226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is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535996" y="3309660"/>
            <a:ext cx="360040" cy="1080120"/>
            <a:chOff x="1115616" y="2355726"/>
            <a:chExt cx="360040" cy="1080120"/>
          </a:xfrm>
        </p:grpSpPr>
        <p:sp>
          <p:nvSpPr>
            <p:cNvPr id="60" name="矩形 59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6" name="直接箭头连接符 65"/>
          <p:cNvCxnSpPr>
            <a:stCxn id="67" idx="0"/>
            <a:endCxn id="60" idx="1"/>
          </p:cNvCxnSpPr>
          <p:nvPr/>
        </p:nvCxnSpPr>
        <p:spPr>
          <a:xfrm flipV="1">
            <a:off x="3635896" y="3849720"/>
            <a:ext cx="900100" cy="87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03848" y="47226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power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" idx="3"/>
            <a:endCxn id="12" idx="1"/>
          </p:cNvCxnSpPr>
          <p:nvPr/>
        </p:nvCxnSpPr>
        <p:spPr>
          <a:xfrm>
            <a:off x="1439652" y="2103698"/>
            <a:ext cx="598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2" idx="3"/>
            <a:endCxn id="19" idx="1"/>
          </p:cNvCxnSpPr>
          <p:nvPr/>
        </p:nvCxnSpPr>
        <p:spPr>
          <a:xfrm>
            <a:off x="2397763" y="2103698"/>
            <a:ext cx="55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9" idx="3"/>
            <a:endCxn id="26" idx="1"/>
          </p:cNvCxnSpPr>
          <p:nvPr/>
        </p:nvCxnSpPr>
        <p:spPr>
          <a:xfrm>
            <a:off x="3311860" y="210369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6" idx="3"/>
            <a:endCxn id="80" idx="1"/>
          </p:cNvCxnSpPr>
          <p:nvPr/>
        </p:nvCxnSpPr>
        <p:spPr>
          <a:xfrm>
            <a:off x="4247964" y="210369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3" idx="3"/>
            <a:endCxn id="42" idx="1"/>
          </p:cNvCxnSpPr>
          <p:nvPr/>
        </p:nvCxnSpPr>
        <p:spPr>
          <a:xfrm>
            <a:off x="1763688" y="3849720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2" idx="3"/>
            <a:endCxn id="51" idx="1"/>
          </p:cNvCxnSpPr>
          <p:nvPr/>
        </p:nvCxnSpPr>
        <p:spPr>
          <a:xfrm>
            <a:off x="2807804" y="38497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1" idx="3"/>
            <a:endCxn id="60" idx="1"/>
          </p:cNvCxnSpPr>
          <p:nvPr/>
        </p:nvCxnSpPr>
        <p:spPr>
          <a:xfrm>
            <a:off x="3815916" y="38497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75656" y="1707654"/>
            <a:ext cx="67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/>
              <a:t>W</a:t>
            </a:r>
            <a:r>
              <a:rPr lang="en-US" altLang="zh-CN" b="1" i="1" baseline="-25000" dirty="0" err="1" smtClean="0"/>
              <a:t>enc</a:t>
            </a:r>
            <a:endParaRPr lang="zh-CN" altLang="en-US" b="1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1763688" y="3516460"/>
            <a:ext cx="67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/>
              <a:t>W</a:t>
            </a:r>
            <a:r>
              <a:rPr lang="en-US" altLang="zh-CN" b="1" i="1" baseline="-25000" dirty="0" err="1" smtClean="0"/>
              <a:t>dec</a:t>
            </a:r>
            <a:endParaRPr lang="zh-CN" altLang="en-US" b="1" i="1" baseline="-250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4896036" y="1563638"/>
            <a:ext cx="360040" cy="1080120"/>
            <a:chOff x="1115616" y="2355726"/>
            <a:chExt cx="360040" cy="1080120"/>
          </a:xfrm>
        </p:grpSpPr>
        <p:sp>
          <p:nvSpPr>
            <p:cNvPr id="80" name="矩形 79"/>
            <p:cNvSpPr/>
            <p:nvPr/>
          </p:nvSpPr>
          <p:spPr>
            <a:xfrm>
              <a:off x="1115616" y="2355726"/>
              <a:ext cx="36004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187624" y="246373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187624" y="2719299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187624" y="3009021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4" name="直接箭头连接符 83"/>
          <p:cNvCxnSpPr>
            <a:stCxn id="85" idx="2"/>
            <a:endCxn id="80" idx="0"/>
          </p:cNvCxnSpPr>
          <p:nvPr/>
        </p:nvCxnSpPr>
        <p:spPr>
          <a:xfrm>
            <a:off x="5076056" y="12756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44008" y="9062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#END#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33" idx="2"/>
            <a:endCxn id="49" idx="0"/>
          </p:cNvCxnSpPr>
          <p:nvPr/>
        </p:nvCxnSpPr>
        <p:spPr>
          <a:xfrm>
            <a:off x="1583668" y="4389780"/>
            <a:ext cx="0" cy="33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2" idx="2"/>
            <a:endCxn id="58" idx="0"/>
          </p:cNvCxnSpPr>
          <p:nvPr/>
        </p:nvCxnSpPr>
        <p:spPr>
          <a:xfrm>
            <a:off x="2627784" y="4389780"/>
            <a:ext cx="0" cy="33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1" idx="2"/>
            <a:endCxn id="67" idx="0"/>
          </p:cNvCxnSpPr>
          <p:nvPr/>
        </p:nvCxnSpPr>
        <p:spPr>
          <a:xfrm>
            <a:off x="3635896" y="4389780"/>
            <a:ext cx="0" cy="33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83968" y="47226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#END#</a:t>
            </a:r>
            <a:endParaRPr lang="zh-CN" altLang="en-US" dirty="0"/>
          </a:p>
        </p:txBody>
      </p:sp>
      <p:cxnSp>
        <p:nvCxnSpPr>
          <p:cNvPr id="96" name="直接箭头连接符 95"/>
          <p:cNvCxnSpPr>
            <a:stCxn id="60" idx="2"/>
            <a:endCxn id="95" idx="0"/>
          </p:cNvCxnSpPr>
          <p:nvPr/>
        </p:nvCxnSpPr>
        <p:spPr>
          <a:xfrm>
            <a:off x="4716016" y="4389780"/>
            <a:ext cx="0" cy="33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80" idx="3"/>
          </p:cNvCxnSpPr>
          <p:nvPr/>
        </p:nvCxnSpPr>
        <p:spPr>
          <a:xfrm flipH="1">
            <a:off x="1583668" y="2103698"/>
            <a:ext cx="3672408" cy="774050"/>
          </a:xfrm>
          <a:prstGeom prst="bentConnector3">
            <a:avLst>
              <a:gd name="adj1" fmla="val -141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33" idx="0"/>
          </p:cNvCxnSpPr>
          <p:nvPr/>
        </p:nvCxnSpPr>
        <p:spPr>
          <a:xfrm>
            <a:off x="1583668" y="2877680"/>
            <a:ext cx="0" cy="431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endCxn id="42" idx="0"/>
          </p:cNvCxnSpPr>
          <p:nvPr/>
        </p:nvCxnSpPr>
        <p:spPr>
          <a:xfrm>
            <a:off x="2627784" y="2877680"/>
            <a:ext cx="0" cy="431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51" idx="0"/>
          </p:cNvCxnSpPr>
          <p:nvPr/>
        </p:nvCxnSpPr>
        <p:spPr>
          <a:xfrm>
            <a:off x="3635896" y="2877680"/>
            <a:ext cx="0" cy="431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60" idx="0"/>
          </p:cNvCxnSpPr>
          <p:nvPr/>
        </p:nvCxnSpPr>
        <p:spPr>
          <a:xfrm>
            <a:off x="4716016" y="2877748"/>
            <a:ext cx="0" cy="4319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40152" y="1059582"/>
            <a:ext cx="3131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decoder receives the encoded sentence vector when </a:t>
            </a:r>
            <a:r>
              <a:rPr lang="en-US" altLang="zh-CN" sz="2400" b="1" i="1" dirty="0" smtClean="0"/>
              <a:t>predicting every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/>
              <a:t>word</a:t>
            </a:r>
            <a:r>
              <a:rPr lang="en-US" altLang="zh-CN" sz="2400" dirty="0" smtClean="0"/>
              <a:t> (not just the first).</a:t>
            </a:r>
            <a:endParaRPr lang="zh-CN" alt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55576" y="2202418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h</a:t>
            </a:r>
            <a:r>
              <a:rPr lang="en-US" altLang="zh-CN" sz="2000" b="1" i="1" baseline="-25000" dirty="0" smtClean="0"/>
              <a:t>i</a:t>
            </a:r>
            <a:endParaRPr lang="zh-CN" altLang="en-US" sz="2000" b="1" i="1" baseline="-25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89602" y="3341139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 smtClean="0"/>
              <a:t>s</a:t>
            </a:r>
            <a:r>
              <a:rPr lang="en-US" altLang="zh-CN" sz="2000" b="1" i="1" baseline="-25000" dirty="0" err="1" smtClean="0"/>
              <a:t>i</a:t>
            </a:r>
            <a:endParaRPr lang="zh-CN" altLang="en-US" sz="2000" b="1" i="1" baseline="-25000" dirty="0"/>
          </a:p>
        </p:txBody>
      </p: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6228184" y="3075806"/>
                <a:ext cx="2232248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𝑔</m:t>
                      </m:r>
                      <m:r>
                        <a:rPr lang="en-US" altLang="zh-CN" sz="24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075806"/>
                <a:ext cx="223224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68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5256076" y="2787774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c</a:t>
            </a:r>
            <a:endParaRPr lang="zh-CN" altLang="en-US" sz="2400" b="1" i="1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80112" y="3756977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Quiz: Is there any more improvements on </a:t>
            </a:r>
            <a:r>
              <a:rPr lang="en-US" altLang="zh-CN" sz="2400" b="1" i="1" dirty="0" smtClean="0"/>
              <a:t>c </a:t>
            </a:r>
            <a:r>
              <a:rPr lang="en-US" altLang="zh-CN" sz="2400" i="1" dirty="0" smtClean="0"/>
              <a:t>?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783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3508</Words>
  <Application>Microsoft Office PowerPoint</Application>
  <PresentationFormat>全屏显示(16:9)</PresentationFormat>
  <Paragraphs>532</Paragraphs>
  <Slides>28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Attention Mechanism: Making the Network Smarter</vt:lpstr>
      <vt:lpstr>Content</vt:lpstr>
      <vt:lpstr>Intuition of NN</vt:lpstr>
      <vt:lpstr>Preliminary: Recurrent Neural Network</vt:lpstr>
      <vt:lpstr>Preliminary: Convolutional Neural Network</vt:lpstr>
      <vt:lpstr>Preliminary: CNN</vt:lpstr>
      <vt:lpstr>READY? LET’s drive!</vt:lpstr>
      <vt:lpstr>Real Example of RNN: Machine Translation</vt:lpstr>
      <vt:lpstr>Minor Changes of the Model</vt:lpstr>
      <vt:lpstr>Minor Changes of the Model</vt:lpstr>
      <vt:lpstr>Attention: A Biased Aggregation</vt:lpstr>
      <vt:lpstr>Attention Mechanism: Detail</vt:lpstr>
      <vt:lpstr>Visualization</vt:lpstr>
      <vt:lpstr>More Variances</vt:lpstr>
      <vt:lpstr>More Variances</vt:lpstr>
      <vt:lpstr>Real Example of CNN: Sentence Modeling</vt:lpstr>
      <vt:lpstr>Real Example of CNN: Sentence Modeling</vt:lpstr>
      <vt:lpstr>Basic Model: BCNN</vt:lpstr>
      <vt:lpstr>Conv-wPool</vt:lpstr>
      <vt:lpstr>ABCNN-1</vt:lpstr>
      <vt:lpstr>ABCNN-2</vt:lpstr>
      <vt:lpstr>Comparison between ABCNN-1 &amp; 2</vt:lpstr>
      <vt:lpstr>ABCNN-Evaluation</vt:lpstr>
      <vt:lpstr>Attention Visualization (ABCNN-2)</vt:lpstr>
      <vt:lpstr>PowerPoint 演示文稿</vt:lpstr>
      <vt:lpstr>PowerPoint 演示文稿</vt:lpstr>
      <vt:lpstr>Take-Home Messages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Kangqi</dc:creator>
  <cp:lastModifiedBy>Kangqi Luo</cp:lastModifiedBy>
  <cp:revision>124</cp:revision>
  <dcterms:created xsi:type="dcterms:W3CDTF">2017-03-06T06:34:48Z</dcterms:created>
  <dcterms:modified xsi:type="dcterms:W3CDTF">2017-03-08T08:15:33Z</dcterms:modified>
</cp:coreProperties>
</file>