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25" r:id="rId3"/>
    <p:sldId id="257" r:id="rId4"/>
    <p:sldId id="334" r:id="rId5"/>
    <p:sldId id="301" r:id="rId6"/>
    <p:sldId id="304" r:id="rId7"/>
    <p:sldId id="302" r:id="rId8"/>
    <p:sldId id="305" r:id="rId9"/>
    <p:sldId id="306" r:id="rId10"/>
    <p:sldId id="333" r:id="rId11"/>
    <p:sldId id="309" r:id="rId12"/>
    <p:sldId id="335" r:id="rId13"/>
    <p:sldId id="311" r:id="rId14"/>
    <p:sldId id="300" r:id="rId15"/>
    <p:sldId id="318" r:id="rId16"/>
    <p:sldId id="308" r:id="rId17"/>
    <p:sldId id="307" r:id="rId18"/>
    <p:sldId id="319" r:id="rId19"/>
    <p:sldId id="313" r:id="rId20"/>
    <p:sldId id="314" r:id="rId21"/>
    <p:sldId id="320" r:id="rId22"/>
    <p:sldId id="317" r:id="rId23"/>
    <p:sldId id="321" r:id="rId24"/>
    <p:sldId id="322" r:id="rId25"/>
    <p:sldId id="323" r:id="rId26"/>
    <p:sldId id="324" r:id="rId27"/>
    <p:sldId id="326" r:id="rId28"/>
    <p:sldId id="327" r:id="rId29"/>
    <p:sldId id="328" r:id="rId30"/>
    <p:sldId id="329" r:id="rId31"/>
    <p:sldId id="330" r:id="rId32"/>
    <p:sldId id="303" r:id="rId33"/>
    <p:sldId id="288" r:id="rId34"/>
    <p:sldId id="289" r:id="rId35"/>
    <p:sldId id="290" r:id="rId36"/>
    <p:sldId id="291" r:id="rId37"/>
    <p:sldId id="292" r:id="rId38"/>
    <p:sldId id="295" r:id="rId39"/>
    <p:sldId id="294" r:id="rId40"/>
    <p:sldId id="287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0902" autoAdjust="0"/>
  </p:normalViewPr>
  <p:slideViewPr>
    <p:cSldViewPr>
      <p:cViewPr>
        <p:scale>
          <a:sx n="66" d="100"/>
          <a:sy n="66" d="100"/>
        </p:scale>
        <p:origin x="-169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E020-E6A9-4EC0-9894-A4B2B6B84E1B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1515-6CBE-4BA3-9E54-C9DCBFAEE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3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3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First: just focus on one word</a:t>
            </a:r>
          </a:p>
          <a:p>
            <a:r>
              <a:rPr lang="en-US" altLang="zh-CN" dirty="0" smtClean="0"/>
              <a:t>predict its</a:t>
            </a:r>
            <a:r>
              <a:rPr lang="en-US" altLang="zh-CN" baseline="0" dirty="0" smtClean="0"/>
              <a:t> tag given the current word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Directed model (</a:t>
            </a:r>
            <a:r>
              <a:rPr lang="en-US" altLang="zh-CN" b="1" dirty="0" err="1" smtClean="0"/>
              <a:t>bayesian</a:t>
            </a:r>
            <a:r>
              <a:rPr lang="en-US" altLang="zh-CN" b="1" dirty="0" smtClean="0"/>
              <a:t> network,</a:t>
            </a:r>
            <a:r>
              <a:rPr lang="en-US" altLang="zh-CN" b="1" baseline="0" dirty="0" smtClean="0"/>
              <a:t> rather than a factor graph</a:t>
            </a:r>
            <a:r>
              <a:rPr lang="en-US" altLang="zh-CN" b="1" dirty="0" smtClean="0"/>
              <a:t>)</a:t>
            </a:r>
          </a:p>
          <a:p>
            <a:r>
              <a:rPr lang="en-US" altLang="zh-CN" baseline="0" dirty="0" smtClean="0"/>
              <a:t>strong assumption: independent of each other</a:t>
            </a:r>
          </a:p>
          <a:p>
            <a:r>
              <a:rPr lang="en-US" altLang="zh-CN" baseline="0" dirty="0" smtClean="0"/>
              <a:t>As u can see, p(</a:t>
            </a:r>
            <a:r>
              <a:rPr lang="en-US" altLang="zh-CN" baseline="0" dirty="0" err="1" smtClean="0"/>
              <a:t>x_k|y</a:t>
            </a:r>
            <a:r>
              <a:rPr lang="en-US" altLang="zh-CN" baseline="0" dirty="0" smtClean="0"/>
              <a:t>) is equally treated without any weights indicating which features are more reliable.</a:t>
            </a:r>
          </a:p>
          <a:p>
            <a:r>
              <a:rPr lang="en-US" altLang="zh-CN" baseline="0" dirty="0" smtClean="0"/>
              <a:t>The learning step is simple: we just need to estimate p(y) and p(</a:t>
            </a:r>
            <a:r>
              <a:rPr lang="en-US" altLang="zh-CN" baseline="0" dirty="0" err="1" smtClean="0"/>
              <a:t>xk|y</a:t>
            </a:r>
            <a:r>
              <a:rPr lang="en-US" altLang="zh-CN" baseline="0" dirty="0" smtClean="0"/>
              <a:t>) based on the training data.</a:t>
            </a:r>
          </a:p>
          <a:p>
            <a:r>
              <a:rPr lang="en-US" altLang="zh-CN" baseline="0" dirty="0" smtClean="0"/>
              <a:t>So just give me some training data, and I could build the model and predict the new sentences immediately, without iteratively training step.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========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8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1" u="sng" dirty="0" smtClean="0"/>
              <a:t>Write loss on the whiteboard</a:t>
            </a:r>
          </a:p>
          <a:p>
            <a:r>
              <a:rPr lang="en-US" altLang="zh-CN" dirty="0" smtClean="0"/>
              <a:t>LR = Max Entropy Classifier</a:t>
            </a:r>
            <a:endParaRPr lang="en-US" altLang="zh-CN" baseline="0" dirty="0" smtClean="0"/>
          </a:p>
          <a:p>
            <a:r>
              <a:rPr lang="en-US" altLang="zh-CN" baseline="0" dirty="0" smtClean="0"/>
              <a:t>in this formula, we care about neither p(x), or the likelihood p(</a:t>
            </a:r>
            <a:r>
              <a:rPr lang="en-US" altLang="zh-CN" baseline="0" dirty="0" err="1" smtClean="0"/>
              <a:t>x|y</a:t>
            </a:r>
            <a:r>
              <a:rPr lang="en-US" altLang="zh-CN" baseline="0" dirty="0" smtClean="0"/>
              <a:t>), but just use parameter theta to fit the posterior probability p(</a:t>
            </a:r>
            <a:r>
              <a:rPr lang="en-US" altLang="zh-CN" baseline="0" dirty="0" err="1" smtClean="0"/>
              <a:t>y|x</a:t>
            </a:r>
            <a:r>
              <a:rPr lang="en-US" altLang="zh-CN" baseline="0" dirty="0" smtClean="0"/>
              <a:t>).</a:t>
            </a:r>
          </a:p>
          <a:p>
            <a:r>
              <a:rPr lang="en-US" altLang="zh-CN" baseline="0" dirty="0" smtClean="0"/>
              <a:t>theta stands for weights for each feature.</a:t>
            </a:r>
          </a:p>
          <a:p>
            <a:r>
              <a:rPr lang="en-US" altLang="zh-CN" baseline="0" dirty="0" smtClean="0"/>
              <a:t>theta </a:t>
            </a:r>
            <a:r>
              <a:rPr lang="en-US" altLang="zh-CN" baseline="0" dirty="0" err="1" smtClean="0"/>
              <a:t>yj</a:t>
            </a:r>
            <a:r>
              <a:rPr lang="en-US" altLang="zh-CN" baseline="0" dirty="0" smtClean="0"/>
              <a:t>: association feature between </a:t>
            </a:r>
            <a:r>
              <a:rPr lang="en-US" altLang="zh-CN" baseline="0" dirty="0" err="1" smtClean="0"/>
              <a:t>x_j</a:t>
            </a:r>
            <a:r>
              <a:rPr lang="en-US" altLang="zh-CN" baseline="0" dirty="0" smtClean="0"/>
              <a:t> and y</a:t>
            </a:r>
          </a:p>
          <a:p>
            <a:r>
              <a:rPr lang="en-US" altLang="zh-CN" baseline="0" dirty="0" smtClean="0"/>
              <a:t>theta y: prior feature</a:t>
            </a:r>
          </a:p>
          <a:p>
            <a:r>
              <a:rPr lang="en-US" altLang="zh-CN" baseline="0" dirty="0" smtClean="0"/>
              <a:t>========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log-linear: has weight to control the contribution</a:t>
            </a:r>
            <a:r>
              <a:rPr lang="en-US" altLang="zh-CN" baseline="0" dirty="0" smtClean="0"/>
              <a:t> of each feature</a:t>
            </a:r>
          </a:p>
          <a:p>
            <a:r>
              <a:rPr lang="en-US" altLang="zh-CN" baseline="0" dirty="0" smtClean="0"/>
              <a:t>so can handle the case if feature has strong co-relation (for example, two features are exactly the same)</a:t>
            </a:r>
          </a:p>
          <a:p>
            <a:r>
              <a:rPr lang="en-US" altLang="zh-CN" baseline="0" dirty="0" smtClean="0"/>
              <a:t>but what if in generative model: p(</a:t>
            </a:r>
            <a:r>
              <a:rPr lang="en-US" altLang="zh-CN" baseline="0" dirty="0" err="1" smtClean="0"/>
              <a:t>y|x</a:t>
            </a:r>
            <a:r>
              <a:rPr lang="en-US" altLang="zh-CN" baseline="0" dirty="0" smtClean="0"/>
              <a:t>) </a:t>
            </a:r>
            <a:r>
              <a:rPr lang="en-US" altLang="zh-CN" baseline="0" dirty="0" smtClean="0">
                <a:sym typeface="Wingdings" pitchFamily="2" charset="2"/>
              </a:rPr>
              <a:t> p(y) \</a:t>
            </a:r>
            <a:r>
              <a:rPr lang="en-US" altLang="zh-CN" baseline="0" dirty="0" err="1" smtClean="0">
                <a:sym typeface="Wingdings" pitchFamily="2" charset="2"/>
              </a:rPr>
              <a:t>mul_i</a:t>
            </a:r>
            <a:r>
              <a:rPr lang="en-US" altLang="zh-CN" baseline="0" dirty="0" smtClean="0">
                <a:sym typeface="Wingdings" pitchFamily="2" charset="2"/>
              </a:rPr>
              <a:t> p(</a:t>
            </a:r>
            <a:r>
              <a:rPr lang="en-US" altLang="zh-CN" baseline="0" dirty="0" err="1" smtClean="0">
                <a:sym typeface="Wingdings" pitchFamily="2" charset="2"/>
              </a:rPr>
              <a:t>x_i|y</a:t>
            </a:r>
            <a:r>
              <a:rPr lang="en-US" altLang="zh-CN" baseline="0" dirty="0" smtClean="0">
                <a:sym typeface="Wingdings" pitchFamily="2" charset="2"/>
              </a:rPr>
              <a:t>)</a:t>
            </a:r>
          </a:p>
          <a:p>
            <a:r>
              <a:rPr lang="en-US" altLang="zh-CN" baseline="0" dirty="0" smtClean="0">
                <a:sym typeface="Wingdings" pitchFamily="2" charset="2"/>
              </a:rPr>
              <a:t>if two features are strongly correlated, the p(</a:t>
            </a:r>
            <a:r>
              <a:rPr lang="en-US" altLang="zh-CN" baseline="0" dirty="0" err="1" smtClean="0">
                <a:sym typeface="Wingdings" pitchFamily="2" charset="2"/>
              </a:rPr>
              <a:t>x_i|y</a:t>
            </a:r>
            <a:r>
              <a:rPr lang="en-US" altLang="zh-CN" baseline="0" dirty="0" smtClean="0">
                <a:sym typeface="Wingdings" pitchFamily="2" charset="2"/>
              </a:rPr>
              <a:t>) is used twice without any other restriction, which actually changes the distribution.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========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  <a:r>
              <a:rPr lang="en-US" altLang="zh-CN" dirty="0" smtClean="0"/>
              <a:t>M+KM</a:t>
            </a:r>
            <a:r>
              <a:rPr lang="en-US" altLang="zh-CN" baseline="0" dirty="0" smtClean="0"/>
              <a:t> parameters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en-US" altLang="zh-CN" dirty="0" smtClean="0">
                <a:sym typeface="Wingdings" pitchFamily="2" charset="2"/>
              </a:rPr>
              <a:t>M*K feature functions</a:t>
            </a:r>
            <a:endParaRPr lang="en-US" altLang="zh-CN" dirty="0" smtClean="0"/>
          </a:p>
          <a:p>
            <a:r>
              <a:rPr lang="en-US" altLang="zh-CN" dirty="0" err="1" smtClean="0"/>
              <a:t>exp</a:t>
            </a:r>
            <a:r>
              <a:rPr lang="en-US" altLang="zh-CN" dirty="0" smtClean="0"/>
              <a:t>{w*f}: Factor</a:t>
            </a:r>
          </a:p>
          <a:p>
            <a:r>
              <a:rPr lang="en-US" altLang="zh-CN" dirty="0" smtClean="0"/>
              <a:t>Energy function is what we want to learn.</a:t>
            </a:r>
          </a:p>
          <a:p>
            <a:pPr lvl="1"/>
            <a:r>
              <a:rPr lang="en-US" altLang="zh-CN" dirty="0" smtClean="0"/>
              <a:t>Weight * Feature function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discriminative</a:t>
            </a:r>
            <a:r>
              <a:rPr lang="en-US" altLang="zh-CN" baseline="0" dirty="0" smtClean="0"/>
              <a:t>: deal with unseen word</a:t>
            </a:r>
          </a:p>
          <a:p>
            <a:r>
              <a:rPr lang="en-US" altLang="zh-CN" baseline="0" dirty="0" smtClean="0"/>
              <a:t>what if we deal it the same, but using generative model?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7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then the we measure the cond. prob. of </a:t>
            </a:r>
            <a:r>
              <a:rPr lang="en-US" altLang="zh-CN" dirty="0" err="1" smtClean="0"/>
              <a:t>y_k</a:t>
            </a:r>
            <a:r>
              <a:rPr lang="en-US" altLang="zh-CN" dirty="0" smtClean="0"/>
              <a:t> based on feature vectors and the corresponding parameter </a:t>
            </a:r>
            <a:r>
              <a:rPr lang="en-US" altLang="zh-CN" dirty="0" err="1" smtClean="0"/>
              <a:t>theta_k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don’t worry</a:t>
            </a:r>
            <a:r>
              <a:rPr lang="en-US" altLang="zh-CN" baseline="0" dirty="0" smtClean="0"/>
              <a:t> about the formula, the following figure shows how it works.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input </a:t>
            </a:r>
            <a:r>
              <a:rPr lang="en-US" altLang="zh-CN" baseline="0" dirty="0" err="1" smtClean="0"/>
              <a:t>fv</a:t>
            </a:r>
            <a:r>
              <a:rPr lang="en-US" altLang="zh-CN" baseline="0" dirty="0" smtClean="0"/>
              <a:t>: feature vectors of some case, output y: cond. prob. for each class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recap the previous example and feature functions, obviously we have fv1 = 1, ……</a:t>
            </a:r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z_k</a:t>
            </a:r>
            <a:r>
              <a:rPr lang="en-US" altLang="zh-CN" baseline="0" dirty="0" smtClean="0"/>
              <a:t> represents the confidence score of assigning the k-</a:t>
            </a:r>
            <a:r>
              <a:rPr lang="en-US" altLang="zh-CN" baseline="0" dirty="0" err="1" smtClean="0"/>
              <a:t>th</a:t>
            </a:r>
            <a:r>
              <a:rPr lang="en-US" altLang="zh-CN" baseline="0" dirty="0" smtClean="0"/>
              <a:t> POS tag for this case, which is a linear comb. between </a:t>
            </a:r>
            <a:r>
              <a:rPr lang="en-US" altLang="zh-CN" baseline="0" dirty="0" err="1" smtClean="0"/>
              <a:t>fv</a:t>
            </a:r>
            <a:r>
              <a:rPr lang="en-US" altLang="zh-CN" baseline="0" dirty="0" smtClean="0"/>
              <a:t> and theta.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the step from z to y is just a normalization, turning confidence scores into probs.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In terms of training, </a:t>
            </a:r>
            <a:r>
              <a:rPr lang="en-US" altLang="zh-CN" baseline="0" dirty="0" smtClean="0"/>
              <a:t>we generate a loss function based on conditional probability for each training data, and adjust weight theta by minimizing the loss functions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the final weight shows the association between a semantic clue and a </a:t>
            </a:r>
            <a:r>
              <a:rPr lang="en-US" altLang="zh-CN" baseline="0" dirty="0" err="1" smtClean="0"/>
              <a:t>canidate</a:t>
            </a:r>
            <a:r>
              <a:rPr lang="en-US" altLang="zh-CN" baseline="0" dirty="0" smtClean="0"/>
              <a:t> POS tag.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1D700-5B45-478B-9FD8-D736EB9E16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7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Compare with the general formula of conditional </a:t>
            </a:r>
            <a:r>
              <a:rPr lang="en-US" altLang="zh-CN" baseline="0" dirty="0" err="1" smtClean="0"/>
              <a:t>prob</a:t>
            </a:r>
            <a:r>
              <a:rPr lang="en-US" altLang="zh-CN" baseline="0" dirty="0" smtClean="0"/>
              <a:t> on the undirected graph, we could find that: this </a:t>
            </a:r>
            <a:r>
              <a:rPr lang="en-US" altLang="zh-CN" baseline="0" dirty="0" err="1" smtClean="0"/>
              <a:t>exp_add</a:t>
            </a:r>
            <a:r>
              <a:rPr lang="en-US" altLang="zh-CN" baseline="0" dirty="0" smtClean="0"/>
              <a:t> part is the multiplication of many factor functions.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Quiz &amp; Answer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========</a:t>
            </a:r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Explain</a:t>
            </a:r>
            <a:r>
              <a:rPr lang="en-US" altLang="zh-CN" baseline="0" dirty="0" smtClean="0"/>
              <a:t> the factor graph:</a:t>
            </a:r>
          </a:p>
          <a:p>
            <a:r>
              <a:rPr lang="en-US" altLang="zh-CN" baseline="0" dirty="0" smtClean="0"/>
              <a:t>Unlike directed model, where x is conditioned on y (represented by conditional </a:t>
            </a:r>
            <a:r>
              <a:rPr lang="en-US" altLang="zh-CN" baseline="0" dirty="0" err="1" smtClean="0"/>
              <a:t>prob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Here we define factor function between y and each feature of x.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</a:t>
            </a:r>
            <a:r>
              <a:rPr lang="en-US" altLang="zh-CN" baseline="0" dirty="0" err="1" smtClean="0"/>
              <a:t>exp</a:t>
            </a:r>
            <a:r>
              <a:rPr lang="en-US" altLang="zh-CN" baseline="0" dirty="0" smtClean="0"/>
              <a:t>{} ensure that the factor is always &gt;= 0, and the inner part \theta * x is called energy function, or sometimes I call it scoring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9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1" u="sng" dirty="0" smtClean="0"/>
              <a:t>Write feature functions on board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explain</a:t>
            </a:r>
            <a:r>
              <a:rPr lang="en-US" altLang="zh-CN" baseline="0" dirty="0" smtClean="0"/>
              <a:t> the formula in more detail</a:t>
            </a:r>
          </a:p>
          <a:p>
            <a:r>
              <a:rPr lang="en-US" altLang="zh-CN" baseline="0" dirty="0" err="1" smtClean="0"/>
              <a:t>x_k</a:t>
            </a:r>
            <a:r>
              <a:rPr lang="en-US" altLang="zh-CN" baseline="0" dirty="0" smtClean="0"/>
              <a:t>: discrete value in O (0 or 1)</a:t>
            </a:r>
            <a:endParaRPr lang="en-US" altLang="zh-CN" dirty="0" smtClean="0"/>
          </a:p>
          <a:p>
            <a:r>
              <a:rPr lang="en-US" altLang="zh-CN" dirty="0" smtClean="0"/>
              <a:t>expand the</a:t>
            </a:r>
            <a:r>
              <a:rPr lang="en-US" altLang="zh-CN" baseline="0" dirty="0" smtClean="0"/>
              <a:t> formula and introduce the notation of feature functions</a:t>
            </a:r>
          </a:p>
          <a:p>
            <a:r>
              <a:rPr lang="en-US" altLang="zh-CN" baseline="0" dirty="0" smtClean="0"/>
              <a:t>1: indicator function</a:t>
            </a:r>
          </a:p>
          <a:p>
            <a:r>
              <a:rPr lang="en-US" altLang="zh-CN" baseline="0" dirty="0" err="1" smtClean="0"/>
              <a:t>Params</a:t>
            </a:r>
            <a:r>
              <a:rPr lang="en-US" altLang="zh-CN" baseline="0" dirty="0" smtClean="0"/>
              <a:t>: M + KMO features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Each factor function: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exp</a:t>
            </a:r>
            <a:r>
              <a:rPr lang="en-US" altLang="zh-CN" baseline="0" dirty="0" smtClean="0"/>
              <a:t>{</a:t>
            </a:r>
            <a:r>
              <a:rPr lang="en-US" altLang="zh-CN" baseline="0" dirty="0" err="1" smtClean="0"/>
              <a:t>feature_function</a:t>
            </a:r>
            <a:r>
              <a:rPr lang="en-US" altLang="zh-CN" baseline="0" dirty="0" smtClean="0"/>
              <a:t>}  K=M+KMO</a:t>
            </a:r>
            <a:endParaRPr lang="en-US" altLang="zh-CN" dirty="0" smtClean="0"/>
          </a:p>
          <a:p>
            <a:r>
              <a:rPr lang="en-US" altLang="zh-CN" dirty="0" smtClean="0"/>
              <a:t>========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Another formula: easier</a:t>
            </a:r>
            <a:r>
              <a:rPr lang="en-US" altLang="zh-CN" baseline="0" dirty="0" smtClean="0"/>
              <a:t> for understanding: K different feature functions (considering y)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离散化！！！</a:t>
            </a:r>
            <a:endParaRPr lang="en-US" altLang="zh-CN" baseline="0" dirty="0" smtClean="0"/>
          </a:p>
          <a:p>
            <a:r>
              <a:rPr lang="en-US" altLang="zh-CN" baseline="0" dirty="0" smtClean="0"/>
              <a:t>Turning k-dim feature vector into K+KM feature functions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Taking (x, y) as the input, true / false as the output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one: easy to understand,</a:t>
            </a:r>
          </a:p>
          <a:p>
            <a:r>
              <a:rPr lang="en-US" altLang="zh-CN" baseline="0" dirty="0" smtClean="0"/>
              <a:t>former one: easy to draw a more clear factor graph.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04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Found interesting connections from generative and discriminative model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Since \theta is a parameter, weight could change,</a:t>
            </a:r>
          </a:p>
          <a:p>
            <a:r>
              <a:rPr lang="en-US" altLang="zh-CN" baseline="0" dirty="0" smtClean="0"/>
              <a:t>Under specified features and weights, the disc. model could reach the same probability distribution as the gen. model.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2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模型：找到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之间的关系，建立起一定的条件假设（谁和谁独立，谁和谁不独立）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26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信息都已经准备好了  就是如何使用进去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Most similar with CRF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93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Recap</a:t>
            </a:r>
            <a:r>
              <a:rPr lang="en-US" altLang="zh-CN" baseline="0" dirty="0" smtClean="0"/>
              <a:t> LR: define the factor function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HMM</a:t>
            </a:r>
            <a:r>
              <a:rPr lang="zh-CN" altLang="en-US" dirty="0" smtClean="0"/>
              <a:t>出发，先通过</a:t>
            </a:r>
            <a:r>
              <a:rPr lang="en-US" altLang="zh-CN" dirty="0" smtClean="0"/>
              <a:t>gen-dis pair</a:t>
            </a:r>
            <a:r>
              <a:rPr lang="zh-CN" altLang="en-US" dirty="0" smtClean="0"/>
              <a:t>变成某种形式，再学着</a:t>
            </a:r>
            <a:r>
              <a:rPr lang="en-US" altLang="zh-CN" dirty="0" smtClean="0"/>
              <a:t>NB</a:t>
            </a:r>
            <a:r>
              <a:rPr lang="zh-CN" altLang="en-US" dirty="0" smtClean="0"/>
              <a:t>引入更多的</a:t>
            </a:r>
            <a:r>
              <a:rPr lang="en-US" altLang="zh-CN" dirty="0" smtClean="0"/>
              <a:t>feature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disc model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配上特定的参数</a:t>
            </a:r>
            <a:r>
              <a:rPr lang="zh-CN" altLang="en-US" baseline="0" dirty="0" smtClean="0">
                <a:sym typeface="Wingdings" pitchFamily="2" charset="2"/>
              </a:rPr>
              <a:t> </a:t>
            </a:r>
            <a:r>
              <a:rPr lang="en-US" altLang="zh-CN" baseline="0" dirty="0" smtClean="0">
                <a:sym typeface="Wingdings" pitchFamily="2" charset="2"/>
              </a:rPr>
              <a:t> generative model </a:t>
            </a:r>
            <a:r>
              <a:rPr lang="zh-CN" altLang="en-US" baseline="0" dirty="0" smtClean="0">
                <a:sym typeface="Wingdings" pitchFamily="2" charset="2"/>
              </a:rPr>
              <a:t>（</a:t>
            </a:r>
            <a:r>
              <a:rPr lang="en-US" altLang="zh-CN" baseline="0" dirty="0" smtClean="0">
                <a:sym typeface="Wingdings" pitchFamily="2" charset="2"/>
              </a:rPr>
              <a:t>gen</a:t>
            </a:r>
            <a:r>
              <a:rPr lang="zh-CN" altLang="en-US" baseline="0" dirty="0" smtClean="0">
                <a:sym typeface="Wingdings" pitchFamily="2" charset="2"/>
              </a:rPr>
              <a:t>的好处：</a:t>
            </a:r>
            <a:r>
              <a:rPr lang="en-US" altLang="zh-CN" baseline="0" dirty="0" smtClean="0">
                <a:sym typeface="Wingdings" pitchFamily="2" charset="2"/>
              </a:rPr>
              <a:t>Z=1</a:t>
            </a:r>
            <a:r>
              <a:rPr lang="zh-CN" altLang="en-US" baseline="0" dirty="0" smtClean="0">
                <a:sym typeface="Wingdings" pitchFamily="2" charset="2"/>
              </a:rPr>
              <a:t>）</a:t>
            </a:r>
            <a:endParaRPr lang="en-US" altLang="zh-CN" baseline="0" dirty="0" smtClean="0">
              <a:sym typeface="Wingdings" pitchFamily="2" charset="2"/>
            </a:endParaRPr>
          </a:p>
          <a:p>
            <a:endParaRPr lang="en-US" altLang="zh-CN" baseline="0" dirty="0" smtClean="0">
              <a:sym typeface="Wingdings" pitchFamily="2" charset="2"/>
            </a:endParaRPr>
          </a:p>
          <a:p>
            <a:r>
              <a:rPr lang="zh-CN" altLang="en-US" baseline="0" dirty="0" smtClean="0">
                <a:sym typeface="Wingdings" pitchFamily="2" charset="2"/>
              </a:rPr>
              <a:t>改形式</a:t>
            </a:r>
            <a:endParaRPr lang="en-US" altLang="zh-CN" baseline="0" dirty="0" smtClean="0">
              <a:sym typeface="Wingdings" pitchFamily="2" charset="2"/>
            </a:endParaRPr>
          </a:p>
          <a:p>
            <a:endParaRPr lang="en-US" altLang="zh-CN" baseline="0" dirty="0" smtClean="0">
              <a:sym typeface="Wingdings" pitchFamily="2" charset="2"/>
            </a:endParaRPr>
          </a:p>
          <a:p>
            <a:r>
              <a:rPr lang="en-US" altLang="zh-CN" baseline="0" dirty="0" smtClean="0">
                <a:sym typeface="Wingdings" pitchFamily="2" charset="2"/>
              </a:rPr>
              <a:t>Joint model (can’t step by step)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32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got the structure, but need more detail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 will answer the question in the later slides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72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Entire sequence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Z(w) is hard to calculate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5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can directly convert HMM into LC-CRF so that you can have a clear understanding what is the feature function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S: all POS</a:t>
            </a:r>
            <a:r>
              <a:rPr lang="en-US" altLang="zh-CN" baseline="0" dirty="0" smtClean="0"/>
              <a:t> tags</a:t>
            </a:r>
          </a:p>
          <a:p>
            <a:r>
              <a:rPr lang="en-US" altLang="zh-CN" baseline="0" dirty="0" smtClean="0"/>
              <a:t>O: all candidate words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S*S + S*O feature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73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01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just give u two</a:t>
            </a:r>
            <a:r>
              <a:rPr lang="en-US" altLang="zh-CN" baseline="0" dirty="0" smtClean="0"/>
              <a:t> example, which is straightforward.</a:t>
            </a:r>
          </a:p>
          <a:p>
            <a:r>
              <a:rPr lang="en-US" altLang="zh-CN" baseline="0" dirty="0" smtClean="0"/>
              <a:t>But since the feature function f() could be anything.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03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chain CRF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是判别式模型和生成模型的区别，是函数拟合和概率模型的区别。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92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Graph</a:t>
            </a:r>
            <a:r>
              <a:rPr lang="en-US" altLang="zh-CN" baseline="0" dirty="0" smtClean="0"/>
              <a:t> model overview (why we use this model, for inference, and for representing the connection between variables)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There are simple graph models (single-item prediction, or sequential tagging, or more complex)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Spam detection (generative </a:t>
            </a:r>
            <a:r>
              <a:rPr lang="en-US" altLang="zh-CN" baseline="0" dirty="0" err="1" smtClean="0"/>
              <a:t>vs</a:t>
            </a:r>
            <a:r>
              <a:rPr lang="en-US" altLang="zh-CN" baseline="0" dirty="0" smtClean="0"/>
              <a:t> discriminative)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generative: generate detail things, rather than fingerprints.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Quiz: Which </a:t>
            </a:r>
            <a:r>
              <a:rPr lang="en-US" altLang="zh-CN" baseline="0" dirty="0" err="1" smtClean="0"/>
              <a:t>adv</a:t>
            </a:r>
            <a:r>
              <a:rPr lang="en-US" altLang="zh-CN" baseline="0" dirty="0" smtClean="0"/>
              <a:t> for generative model?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Undirected graph, introducing</a:t>
            </a:r>
            <a:r>
              <a:rPr lang="en-US" altLang="zh-CN" baseline="0" dirty="0" smtClean="0"/>
              <a:t> factor, factorization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Energy, potential (structure like a big Logistic Regression)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Why we need undirected graph: </a:t>
            </a:r>
            <a:r>
              <a:rPr lang="en-US" altLang="zh-CN" baseline="0" dirty="0" err="1" smtClean="0"/>
              <a:t>adv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disadv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relaxed dependency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But need normalization (directed graph is special: no need to normalize)</a:t>
            </a:r>
          </a:p>
          <a:p>
            <a:pPr marL="228600" lvl="0" indent="-228600">
              <a:buAutoNum type="arabicPeriod"/>
            </a:pPr>
            <a:r>
              <a:rPr lang="en-US" altLang="zh-CN" dirty="0" smtClean="0"/>
              <a:t>The most simple undirected</a:t>
            </a:r>
            <a:r>
              <a:rPr lang="en-US" altLang="zh-CN" baseline="0" dirty="0" smtClean="0"/>
              <a:t> graph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en-US" altLang="zh-CN" dirty="0" smtClean="0"/>
              <a:t>From</a:t>
            </a:r>
            <a:r>
              <a:rPr lang="en-US" altLang="zh-CN" baseline="0" dirty="0" smtClean="0"/>
              <a:t> Naive Bayes to simple logistic regression ??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At least the figure shows us so.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HMM</a:t>
            </a:r>
            <a:r>
              <a:rPr lang="en-US" altLang="zh-CN" baseline="0" dirty="0" smtClean="0"/>
              <a:t>, MEMM (directed discriminative), Linear-Chain CRF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Several structures (from 2011 paper)</a:t>
            </a:r>
          </a:p>
          <a:p>
            <a:pPr marL="685800" lvl="1" indent="-228600">
              <a:buAutoNum type="arabicPeriod"/>
            </a:pPr>
            <a:r>
              <a:rPr lang="en-US" altLang="zh-CN" baseline="0" dirty="0" smtClean="0"/>
              <a:t>Inference and Learning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fff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fff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0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factor graph, factorization,</a:t>
            </a:r>
            <a:r>
              <a:rPr lang="en-US" altLang="zh-CN" baseline="0" dirty="0" smtClean="0"/>
              <a:t> energy &amp; potential</a:t>
            </a:r>
          </a:p>
          <a:p>
            <a:r>
              <a:rPr lang="en-US" altLang="zh-CN" baseline="0" dirty="0" smtClean="0"/>
              <a:t>Put the figure here?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“coherence”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Scenario: ABCD</a:t>
                </a:r>
                <a:r>
                  <a:rPr lang="en-US" altLang="zh-CN" baseline="0" dirty="0" smtClean="0"/>
                  <a:t> are sitting around a table, discussing a controversial topic (for example, whether Trump should but the wall at the border of </a:t>
                </a:r>
                <a:r>
                  <a:rPr lang="en-US" altLang="zh-CN" baseline="0" dirty="0" err="1" smtClean="0"/>
                  <a:t>mexico</a:t>
                </a:r>
                <a:r>
                  <a:rPr lang="en-US" altLang="zh-CN" baseline="0" dirty="0" smtClean="0"/>
                  <a:t>)</a:t>
                </a:r>
              </a:p>
              <a:p>
                <a:r>
                  <a:rPr lang="en-US" altLang="zh-CN" dirty="0" smtClean="0"/>
                  <a:t>They discuss</a:t>
                </a:r>
                <a:r>
                  <a:rPr lang="en-US" altLang="zh-CN" baseline="0" dirty="0" smtClean="0"/>
                  <a:t> and influence opinions with each other.</a:t>
                </a:r>
              </a:p>
              <a:p>
                <a:r>
                  <a:rPr lang="en-US" altLang="zh-CN" baseline="0" dirty="0" smtClean="0"/>
                  <a:t>After discussing, each person holds their final opinion (pro or con), we use random variable </a:t>
                </a:r>
                <a:r>
                  <a:rPr lang="en-US" altLang="zh-CN" baseline="0" dirty="0" err="1" smtClean="0"/>
                  <a:t>a,b,c,d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 use the function to represent whether two people tend to agree or disagree with each other.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AB, BC: good friends</a:t>
                </a:r>
              </a:p>
              <a:p>
                <a:r>
                  <a:rPr lang="en-US" altLang="zh-CN" dirty="0" smtClean="0"/>
                  <a:t>CD:</a:t>
                </a:r>
                <a:r>
                  <a:rPr lang="en-US" altLang="zh-CN" baseline="0" dirty="0" smtClean="0"/>
                  <a:t> </a:t>
                </a:r>
                <a:r>
                  <a:rPr lang="en-US" altLang="zh-CN" baseline="0" dirty="0" err="1" smtClean="0"/>
                  <a:t>conlict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Influences with each other, can’t draw a Bayesian</a:t>
                </a:r>
                <a:r>
                  <a:rPr lang="en-US" altLang="zh-CN" baseline="0" dirty="0" smtClean="0"/>
                  <a:t> Network, that is, there’s no directed edges between RV.</a:t>
                </a:r>
              </a:p>
              <a:p>
                <a:r>
                  <a:rPr lang="en-US" altLang="zh-CN" baseline="0" dirty="0" smtClean="0"/>
                  <a:t>But we use undirected as instead.</a:t>
                </a:r>
              </a:p>
              <a:p>
                <a:r>
                  <a:rPr lang="en-US" altLang="zh-CN" baseline="0" dirty="0" smtClean="0"/>
                  <a:t>Factor graph: </a:t>
                </a:r>
                <a:r>
                  <a:rPr lang="en-US" altLang="zh-CN" baseline="0" dirty="0" err="1" smtClean="0"/>
                  <a:t>psai</a:t>
                </a:r>
                <a:r>
                  <a:rPr lang="en-US" altLang="zh-CN" baseline="0" dirty="0" smtClean="0"/>
                  <a:t>: factors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========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Factor graph: modeling joint / conditional probability (compared with Bayesian Network)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Introducing</a:t>
                </a:r>
                <a:r>
                  <a:rPr lang="en-US" altLang="zh-CN" baseline="0" dirty="0" smtClean="0"/>
                  <a:t> an example for undirected models</a:t>
                </a:r>
              </a:p>
              <a:p>
                <a:r>
                  <a:rPr lang="en-US" altLang="zh-CN" baseline="0" dirty="0" smtClean="0"/>
                  <a:t>And I’ll show u how to use the factor graph.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ABCD are discussing a controversial topic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We try to model their joint probability p(</a:t>
                </a:r>
                <a:r>
                  <a:rPr lang="en-US" altLang="zh-CN" baseline="0" dirty="0" err="1" smtClean="0"/>
                  <a:t>a,b,c,d</a:t>
                </a:r>
                <a:r>
                  <a:rPr lang="en-US" altLang="zh-CN" baseline="0" dirty="0" smtClean="0"/>
                  <a:t>)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Interactive between each other (without a directed edge)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So we can’t use p(</a:t>
                </a:r>
                <a:r>
                  <a:rPr lang="en-US" altLang="zh-CN" baseline="0" dirty="0" err="1" smtClean="0"/>
                  <a:t>d|c</a:t>
                </a:r>
                <a:r>
                  <a:rPr lang="en-US" altLang="zh-CN" baseline="0" dirty="0" smtClean="0"/>
                  <a:t>) but rather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200" i="1" smtClean="0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altLang="zh-CN" sz="1200" b="0" i="1" baseline="-25000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US" altLang="zh-CN" sz="1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12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sz="1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12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zh-CN" sz="1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baseline="0" dirty="0" smtClean="0"/>
                  <a:t> as a factor function.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aseline="0" dirty="0" smtClean="0"/>
                  <a:t>类比</a:t>
                </a:r>
                <a:r>
                  <a:rPr lang="en-US" altLang="zh-CN" baseline="0" dirty="0" smtClean="0"/>
                  <a:t>directed graph</a:t>
                </a:r>
              </a:p>
              <a:p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Why use graphical model? Easy to describe dependencies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Goal: Infer the opinion of each person</a:t>
                </a:r>
              </a:p>
              <a:p>
                <a:pPr lvl="1"/>
                <a:r>
                  <a:rPr lang="en-US" altLang="zh-CN" dirty="0" smtClean="0"/>
                  <a:t>joint </a:t>
                </a:r>
                <a:r>
                  <a:rPr lang="en-US" altLang="zh-CN" dirty="0" err="1" smtClean="0"/>
                  <a:t>prob</a:t>
                </a:r>
                <a:r>
                  <a:rPr lang="en-US" altLang="zh-CN" dirty="0" smtClean="0"/>
                  <a:t>: max P(</a:t>
                </a:r>
                <a:r>
                  <a:rPr lang="en-US" altLang="zh-CN" dirty="0" err="1" smtClean="0"/>
                  <a:t>a,b,c,d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cond. </a:t>
                </a:r>
                <a:r>
                  <a:rPr lang="en-US" altLang="zh-CN" dirty="0" err="1" smtClean="0"/>
                  <a:t>prob</a:t>
                </a:r>
                <a:r>
                  <a:rPr lang="en-US" altLang="zh-CN" dirty="0" smtClean="0"/>
                  <a:t>: max P(</a:t>
                </a:r>
                <a:r>
                  <a:rPr lang="en-US" altLang="zh-CN" dirty="0" err="1" smtClean="0"/>
                  <a:t>a,b,c|d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不直观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will use the term </a:t>
                </a:r>
                <a:r>
                  <a:rPr lang="en-US" altLang="zh-CN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random field </a:t>
                </a:r>
                <a:r>
                  <a:rPr lang="en-US" altLang="zh-CN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refer to a particular distribution</a:t>
                </a:r>
                <a:br>
                  <a:rPr lang="en-US" altLang="zh-CN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altLang="zh-CN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among those defined by an undirected model</a:t>
                </a:r>
                <a:br>
                  <a:rPr lang="en-US" altLang="zh-CN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r>
                  <a:rPr lang="en-US" altLang="zh-CN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Introducing</a:t>
                </a:r>
                <a:r>
                  <a:rPr lang="en-US" altLang="zh-CN" baseline="0" dirty="0" smtClean="0"/>
                  <a:t> an example for undirected models</a:t>
                </a:r>
              </a:p>
              <a:p>
                <a:r>
                  <a:rPr lang="en-US" altLang="zh-CN" baseline="0" dirty="0" smtClean="0"/>
                  <a:t>And I’ll show u how to use the factor graph.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ABCD are discussing a controversial topic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We try to model their joint probability p(</a:t>
                </a:r>
                <a:r>
                  <a:rPr lang="en-US" altLang="zh-CN" baseline="0" dirty="0" err="1" smtClean="0"/>
                  <a:t>a,b,c,d</a:t>
                </a:r>
                <a:r>
                  <a:rPr lang="en-US" altLang="zh-CN" baseline="0" dirty="0" smtClean="0"/>
                  <a:t>)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Interactive between each other (without a directed edge)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So we can’t use p(</a:t>
                </a:r>
                <a:r>
                  <a:rPr lang="en-US" altLang="zh-CN" baseline="0" dirty="0" err="1" smtClean="0"/>
                  <a:t>d|c</a:t>
                </a:r>
                <a:r>
                  <a:rPr lang="en-US" altLang="zh-CN" baseline="0" dirty="0" smtClean="0"/>
                  <a:t>) but rather using </a:t>
                </a:r>
                <a:r>
                  <a:rPr lang="el-GR" altLang="zh-CN" sz="1200" i="0" smtClean="0">
                    <a:latin typeface="Cambria Math"/>
                    <a:ea typeface="Cambria Math"/>
                  </a:rPr>
                  <a:t>Ψ</a:t>
                </a:r>
                <a:r>
                  <a:rPr lang="en-US" altLang="zh-CN" sz="1200" b="0" i="0" baseline="-25000" smtClean="0">
                    <a:latin typeface="Cambria Math"/>
                    <a:ea typeface="Cambria Math"/>
                  </a:rPr>
                  <a:t>3</a:t>
                </a:r>
                <a:r>
                  <a:rPr lang="en-US" altLang="zh-CN" sz="1200" b="0" i="0" smtClean="0">
                    <a:latin typeface="Cambria Math"/>
                    <a:ea typeface="Cambria Math"/>
                  </a:rPr>
                  <a:t>(𝑐, 𝑑)</a:t>
                </a:r>
                <a:r>
                  <a:rPr lang="en-US" altLang="zh-CN" baseline="0" dirty="0" smtClean="0"/>
                  <a:t> as a factor function.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aseline="0" dirty="0" smtClean="0"/>
                  <a:t>类比</a:t>
                </a:r>
                <a:r>
                  <a:rPr lang="en-US" altLang="zh-CN" baseline="0" dirty="0" smtClean="0"/>
                  <a:t>directed graph</a:t>
                </a:r>
              </a:p>
              <a:p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Why use graphical model? Easy to describe dependencies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Goal: Infer the opinion of each person</a:t>
                </a:r>
              </a:p>
              <a:p>
                <a:pPr lvl="1"/>
                <a:r>
                  <a:rPr lang="en-US" altLang="zh-CN" dirty="0" smtClean="0"/>
                  <a:t>joint </a:t>
                </a:r>
                <a:r>
                  <a:rPr lang="en-US" altLang="zh-CN" dirty="0" err="1" smtClean="0"/>
                  <a:t>prob</a:t>
                </a:r>
                <a:r>
                  <a:rPr lang="en-US" altLang="zh-CN" dirty="0" smtClean="0"/>
                  <a:t>: max P(</a:t>
                </a:r>
                <a:r>
                  <a:rPr lang="en-US" altLang="zh-CN" dirty="0" err="1" smtClean="0"/>
                  <a:t>a,b,c,d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cond. </a:t>
                </a:r>
                <a:r>
                  <a:rPr lang="en-US" altLang="zh-CN" dirty="0" err="1" smtClean="0"/>
                  <a:t>prob</a:t>
                </a:r>
                <a:r>
                  <a:rPr lang="en-US" altLang="zh-CN" dirty="0" smtClean="0"/>
                  <a:t>: max P(</a:t>
                </a:r>
                <a:r>
                  <a:rPr lang="en-US" altLang="zh-CN" dirty="0" err="1" smtClean="0"/>
                  <a:t>a,b,c|d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不直观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6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Goal: given all</a:t>
            </a:r>
            <a:r>
              <a:rPr lang="en-US" altLang="zh-CN" baseline="0" dirty="0" smtClean="0"/>
              <a:t> the factor functions, predict the opinion of each person when the discussion is over.</a:t>
            </a:r>
          </a:p>
          <a:p>
            <a:r>
              <a:rPr lang="en-US" altLang="zh-CN" baseline="0" dirty="0" smtClean="0"/>
              <a:t>That is, we do the inference on this factor graph.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Model the 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 distribution by a factorization according to given factors</a:t>
            </a:r>
          </a:p>
          <a:p>
            <a:r>
              <a:rPr lang="en-US" altLang="zh-CN" dirty="0" smtClean="0"/>
              <a:t>Factor function: measuring</a:t>
            </a:r>
            <a:r>
              <a:rPr lang="en-US" altLang="zh-CN" baseline="0" dirty="0" smtClean="0"/>
              <a:t> the local compatibility between random variables.</a:t>
            </a:r>
          </a:p>
          <a:p>
            <a:r>
              <a:rPr lang="en-US" altLang="zh-CN" dirty="0" smtClean="0"/>
              <a:t>must be larger than</a:t>
            </a:r>
            <a:r>
              <a:rPr lang="en-US" altLang="zh-CN" baseline="0" dirty="0" smtClean="0"/>
              <a:t> 0</a:t>
            </a:r>
          </a:p>
          <a:p>
            <a:r>
              <a:rPr lang="en-US" altLang="zh-CN" baseline="0" dirty="0" smtClean="0"/>
              <a:t>Later I’ll show you that the factor function is just another representation of feature functions that we used in many classification tasks.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========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Inference:</a:t>
            </a:r>
            <a:r>
              <a:rPr lang="en-US" altLang="zh-CN" baseline="0" dirty="0" smtClean="0"/>
              <a:t> factors are known</a:t>
            </a:r>
            <a:endParaRPr lang="en-US" altLang="zh-CN" dirty="0" smtClean="0"/>
          </a:p>
          <a:p>
            <a:r>
              <a:rPr lang="en-US" altLang="zh-CN" dirty="0" smtClean="0"/>
              <a:t>first</a:t>
            </a:r>
            <a:r>
              <a:rPr lang="en-US" altLang="zh-CN" baseline="0" dirty="0" smtClean="0"/>
              <a:t> one: joint, second one: conditional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Factor function: measuring the compatibility (coherence) &gt;= 0</a:t>
            </a:r>
          </a:p>
          <a:p>
            <a:r>
              <a:rPr lang="en-US" altLang="zh-CN" dirty="0" smtClean="0"/>
              <a:t>Energy: </a:t>
            </a:r>
            <a:r>
              <a:rPr lang="zh-CN" altLang="en-US" dirty="0" smtClean="0"/>
              <a:t>可正可负 </a:t>
            </a:r>
            <a:r>
              <a:rPr lang="en-US" altLang="zh-CN" dirty="0" smtClean="0"/>
              <a:t>(or say scoring function)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3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D: Observed variable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convert this graph</a:t>
            </a:r>
            <a:r>
              <a:rPr lang="en-US" altLang="zh-CN" baseline="0" dirty="0" smtClean="0"/>
              <a:t> with </a:t>
            </a:r>
            <a:r>
              <a:rPr lang="en-US" altLang="zh-CN" dirty="0" smtClean="0"/>
              <a:t>tabular</a:t>
            </a:r>
            <a:r>
              <a:rPr lang="en-US" altLang="zh-CN" baseline="0" dirty="0" smtClean="0"/>
              <a:t> scores into a tight version</a:t>
            </a:r>
          </a:p>
          <a:p>
            <a:r>
              <a:rPr lang="en-US" altLang="zh-CN" baseline="0" dirty="0" smtClean="0"/>
              <a:t>Gray: observed</a:t>
            </a:r>
          </a:p>
          <a:p>
            <a:r>
              <a:rPr lang="en-US" altLang="zh-CN" baseline="0" dirty="0" smtClean="0"/>
              <a:t>White: variables to be predicted</a:t>
            </a:r>
          </a:p>
          <a:p>
            <a:r>
              <a:rPr lang="en-US" altLang="zh-CN" dirty="0" smtClean="0"/>
              <a:t>square:</a:t>
            </a:r>
            <a:r>
              <a:rPr lang="en-US" altLang="zh-CN" baseline="0" dirty="0" smtClean="0"/>
              <a:t> factor function between those variables it connected.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board: RF and CRF</a:t>
            </a:r>
          </a:p>
          <a:p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of how the prob. factorizes according to an undirected model </a:t>
            </a:r>
          </a:p>
          <a:p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proportional to the multiplication of all factor functions, normalized by Z.</a:t>
            </a:r>
            <a:endParaRPr lang="en-US" altLang="zh-CN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use the term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field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refer to a particular distribution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those variables defined by an undirected model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========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Factor functions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That is CRF!</a:t>
            </a:r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2.3.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a factor graph over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Then 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 random field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for any value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distribution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factorizes according to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Z(x):</a:t>
            </a:r>
            <a:r>
              <a:rPr lang="en-US" altLang="zh-CN" baseline="0" dirty="0" smtClean="0"/>
              <a:t> normalization constant over the given observed data x</a:t>
            </a:r>
          </a:p>
          <a:p>
            <a:r>
              <a:rPr lang="en-US" altLang="zh-CN" baseline="0" dirty="0" smtClean="0"/>
              <a:t>Here x can be word, y can be POS-tag</a:t>
            </a:r>
          </a:p>
          <a:p>
            <a:r>
              <a:rPr lang="en-US" altLang="zh-CN" baseline="0" dirty="0" smtClean="0"/>
              <a:t>Also x can be pixels, y can be object classes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When</a:t>
            </a:r>
            <a:r>
              <a:rPr lang="en-US" altLang="zh-CN" baseline="0" dirty="0" smtClean="0"/>
              <a:t> applying the model, we train the factor function given the training data, and then do inference tasks.</a:t>
            </a:r>
            <a:endParaRPr lang="en-US" altLang="zh-CN" dirty="0" smtClean="0"/>
          </a:p>
          <a:p>
            <a:r>
              <a:rPr lang="en-US" altLang="zh-CN" dirty="0" smtClean="0"/>
              <a:t>Goal:</a:t>
            </a:r>
            <a:r>
              <a:rPr lang="en-US" altLang="zh-CN" baseline="0" dirty="0" smtClean="0"/>
              <a:t> inference &amp; learning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Found interesting connections from generative and discriminative model</a:t>
            </a:r>
          </a:p>
          <a:p>
            <a:r>
              <a:rPr lang="en-US" altLang="zh-CN" baseline="0" dirty="0" smtClean="0"/>
              <a:t>Under specified features and weights, the disc. model could reach the same probability distribution as the gen.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3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 smtClean="0"/>
              <a:t>Generative: Naive Bayesian, HMM</a:t>
            </a:r>
          </a:p>
          <a:p>
            <a:pPr lvl="1"/>
            <a:r>
              <a:rPr lang="en-US" altLang="zh-CN" dirty="0" smtClean="0"/>
              <a:t>Discriminative: LR, MEMM, CRF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8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input: sentence (T words)</a:t>
            </a:r>
          </a:p>
          <a:p>
            <a:r>
              <a:rPr lang="en-US" altLang="zh-CN" dirty="0" smtClean="0"/>
              <a:t>each word:</a:t>
            </a:r>
            <a:r>
              <a:rPr lang="en-US" altLang="zh-CN" baseline="0" dirty="0" smtClean="0"/>
              <a:t> K-dim</a:t>
            </a:r>
          </a:p>
          <a:p>
            <a:r>
              <a:rPr lang="en-US" altLang="zh-CN" baseline="0" dirty="0" smtClean="0"/>
              <a:t>output: M different </a:t>
            </a:r>
            <a:r>
              <a:rPr lang="en-US" altLang="zh-CN" baseline="0" dirty="0" err="1" smtClean="0"/>
              <a:t>pos</a:t>
            </a:r>
            <a:r>
              <a:rPr lang="en-US" altLang="zh-CN" baseline="0" dirty="0" smtClean="0"/>
              <a:t> tags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vector:</a:t>
            </a:r>
            <a:r>
              <a:rPr lang="en-US" altLang="zh-CN" baseline="0" dirty="0" smtClean="0"/>
              <a:t> fingerprints of the word</a:t>
            </a:r>
          </a:p>
          <a:p>
            <a:r>
              <a:rPr lang="en-US" altLang="zh-CN" baseline="0" dirty="0" smtClean="0"/>
              <a:t>feature engineering, or through NN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========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9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following slides, I will talk about several models, </a:t>
            </a:r>
          </a:p>
          <a:p>
            <a:r>
              <a:rPr lang="en-US" altLang="zh-CN" dirty="0" smtClean="0"/>
              <a:t>focus</a:t>
            </a:r>
            <a:r>
              <a:rPr lang="en-US" altLang="zh-CN" baseline="0" dirty="0" smtClean="0"/>
              <a:t> on how the model is learnt and how to do inference on the new sentences.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========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515-6CBE-4BA3-9E54-C9DCBFAEE6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FDC4-D497-402C-BC18-7BEF2CFE5733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2D8E-EE2C-440B-B155-F122DDE565A4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FE2C-1EC3-4301-B110-76ECB0BDEF0D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839F-8C0A-4726-B9BC-EAE7326CEB19}" type="datetime1">
              <a:rPr lang="zh-CN" altLang="en-US" smtClean="0"/>
              <a:t>2017/4/26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dirty="0" err="1" smtClean="0"/>
              <a:t>Kangqi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Luo</a:t>
            </a:r>
            <a:r>
              <a:rPr lang="en-US" altLang="zh-CN" dirty="0" smtClean="0"/>
              <a:t>, ADAPT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E949-2980-4788-AE7E-AEB3B80DD516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F7B0-F532-46DF-A311-64724412540A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FC48-E4D5-4BFE-B946-5A9BC69D32AB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C45-C93A-40A6-9238-58516E69E786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49A-E656-42F8-A45E-25E34B06F3A4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A79C-548C-4CF1-A928-A90E7FE12656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4ECC-B63F-4D11-BAC7-FFA9E21C9C7F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EDEE-AD87-49FC-902C-AD175646B163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Kangqi Luo, ADAPT Lab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38.png"/><Relationship Id="rId4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20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9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9"/>
            <a:ext cx="7772400" cy="14967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to</a:t>
            </a:r>
            <a:br>
              <a:rPr lang="en-US" altLang="zh-CN" dirty="0" smtClean="0"/>
            </a:br>
            <a:r>
              <a:rPr lang="en-US" altLang="zh-CN" dirty="0" smtClean="0"/>
              <a:t>Conditional Random Fields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Speaker: </a:t>
            </a:r>
            <a:r>
              <a:rPr lang="en-US" altLang="zh-CN" dirty="0" err="1" smtClean="0"/>
              <a:t>Kangqi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Luo</a:t>
            </a:r>
            <a:endParaRPr lang="en-US" altLang="zh-CN" dirty="0" smtClean="0"/>
          </a:p>
          <a:p>
            <a:r>
              <a:rPr lang="en-US" altLang="zh-CN" dirty="0" smtClean="0"/>
              <a:t>Apr. 26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Running example: sequential tagging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39552" y="759535"/>
            <a:ext cx="1677185" cy="2244263"/>
            <a:chOff x="9324528" y="1647693"/>
            <a:chExt cx="1944216" cy="2601580"/>
          </a:xfrm>
        </p:grpSpPr>
        <p:sp>
          <p:nvSpPr>
            <p:cNvPr id="9" name="椭圆 8"/>
            <p:cNvSpPr/>
            <p:nvPr/>
          </p:nvSpPr>
          <p:spPr>
            <a:xfrm>
              <a:off x="10080612" y="2005010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080612" y="3519901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>
              <a:off x="10296636" y="2437058"/>
              <a:ext cx="0" cy="1082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044608" y="164769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608" y="1647693"/>
                  <a:ext cx="50405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44608" y="3879941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zh-CN" baseline="-25000" dirty="0" smtClean="0"/>
                    <a:t>2</a:t>
                  </a:r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608" y="3879941"/>
                  <a:ext cx="504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96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/>
            <p:cNvSpPr/>
            <p:nvPr/>
          </p:nvSpPr>
          <p:spPr>
            <a:xfrm>
              <a:off x="10800692" y="3519901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9" idx="4"/>
              <a:endCxn id="14" idx="0"/>
            </p:cNvCxnSpPr>
            <p:nvPr/>
          </p:nvCxnSpPr>
          <p:spPr>
            <a:xfrm>
              <a:off x="10296636" y="2437058"/>
              <a:ext cx="720080" cy="1082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764688" y="3879941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zh-CN" baseline="-25000" dirty="0" smtClean="0"/>
                    <a:t>K</a:t>
                  </a:r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688" y="3879941"/>
                  <a:ext cx="504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96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/>
            <p:cNvSpPr/>
            <p:nvPr/>
          </p:nvSpPr>
          <p:spPr>
            <a:xfrm>
              <a:off x="9360532" y="3519901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9" idx="4"/>
              <a:endCxn id="17" idx="0"/>
            </p:cNvCxnSpPr>
            <p:nvPr/>
          </p:nvCxnSpPr>
          <p:spPr>
            <a:xfrm flipH="1">
              <a:off x="9576556" y="2437058"/>
              <a:ext cx="720080" cy="1082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324528" y="3879941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zh-CN" baseline="-25000" dirty="0" smtClean="0"/>
                    <a:t>1</a:t>
                  </a:r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4528" y="3879941"/>
                  <a:ext cx="50405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96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8" y="1327964"/>
            <a:ext cx="2525236" cy="142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6254447" y="915566"/>
            <a:ext cx="1845945" cy="1936402"/>
            <a:chOff x="2158528" y="1328153"/>
            <a:chExt cx="2429957" cy="2549033"/>
          </a:xfrm>
        </p:grpSpPr>
        <p:sp>
          <p:nvSpPr>
            <p:cNvPr id="22" name="椭圆 21"/>
            <p:cNvSpPr/>
            <p:nvPr/>
          </p:nvSpPr>
          <p:spPr>
            <a:xfrm>
              <a:off x="2194532" y="1848947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194532" y="3147814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2" idx="4"/>
              <a:endCxn id="23" idx="0"/>
            </p:cNvCxnSpPr>
            <p:nvPr/>
          </p:nvCxnSpPr>
          <p:spPr>
            <a:xfrm>
              <a:off x="2410556" y="2280995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158528" y="132815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528" y="1328153"/>
                  <a:ext cx="50405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13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158528" y="350785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528" y="3507854"/>
                  <a:ext cx="504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4762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/>
            <p:cNvSpPr/>
            <p:nvPr/>
          </p:nvSpPr>
          <p:spPr>
            <a:xfrm>
              <a:off x="3167844" y="1848947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167844" y="3147814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27" idx="4"/>
              <a:endCxn id="28" idx="0"/>
            </p:cNvCxnSpPr>
            <p:nvPr/>
          </p:nvCxnSpPr>
          <p:spPr>
            <a:xfrm>
              <a:off x="3383868" y="2280995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31840" y="132815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1328153"/>
                  <a:ext cx="504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413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131840" y="350785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507854"/>
                  <a:ext cx="50405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34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椭圆 31"/>
            <p:cNvSpPr/>
            <p:nvPr/>
          </p:nvSpPr>
          <p:spPr>
            <a:xfrm>
              <a:off x="4120433" y="1848947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120433" y="3147814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2" idx="4"/>
              <a:endCxn id="33" idx="0"/>
            </p:cNvCxnSpPr>
            <p:nvPr/>
          </p:nvCxnSpPr>
          <p:spPr>
            <a:xfrm>
              <a:off x="4336457" y="2280995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084429" y="132815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429" y="1328153"/>
                  <a:ext cx="504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413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084429" y="350785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429" y="3507854"/>
                  <a:ext cx="504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762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>
              <a:stCxn id="22" idx="6"/>
              <a:endCxn id="27" idx="2"/>
            </p:cNvCxnSpPr>
            <p:nvPr/>
          </p:nvCxnSpPr>
          <p:spPr>
            <a:xfrm>
              <a:off x="2626580" y="2064971"/>
              <a:ext cx="5412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7" idx="6"/>
              <a:endCxn id="32" idx="2"/>
            </p:cNvCxnSpPr>
            <p:nvPr/>
          </p:nvCxnSpPr>
          <p:spPr>
            <a:xfrm>
              <a:off x="3599892" y="2064971"/>
              <a:ext cx="5205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4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Sequential Tagging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6856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Input: a sequence of words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zh-CN" dirty="0" smtClean="0"/>
                  <a:t>-dim feature vector of the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 smtClean="0"/>
                  <a:t>Predict: POS-tag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CN" dirty="0" smtClean="0"/>
                  <a:t> classes) of each word</a:t>
                </a:r>
              </a:p>
              <a:p>
                <a:pPr lvl="1"/>
                <a:r>
                  <a:rPr lang="en-US" altLang="zh-CN" dirty="0"/>
                  <a:t>Input:    The quick fox jumps over the lazy dog</a:t>
                </a:r>
              </a:p>
              <a:p>
                <a:pPr lvl="1"/>
                <a:r>
                  <a:rPr lang="en-US" altLang="zh-CN" dirty="0"/>
                  <a:t>Output:  DT     JJ     NN   VBZ    IN    DT   JJ    NN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56" y="1200151"/>
                <a:ext cx="8229600" cy="3394472"/>
              </a:xfrm>
              <a:blipFill rotWithShape="1">
                <a:blip r:embed="rId3"/>
                <a:stretch>
                  <a:fillRect l="-1259" t="-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90897" y="2211710"/>
                <a:ext cx="3093071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1    |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sz="2200" b="0" i="1" smtClean="0">
                                <a:latin typeface="Cambria Math"/>
                                <a:ea typeface="Cambria Math"/>
                              </a:rPr>
                              <m:t>≤4</m:t>
                            </m:r>
                          </m:e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0            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200" dirty="0" smtClean="0"/>
                  <a:t> </a:t>
                </a:r>
                <a:r>
                  <a:rPr lang="en-US" altLang="zh-CN" sz="2200" dirty="0" smtClean="0"/>
                  <a:t>,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97" y="2211710"/>
                <a:ext cx="3093071" cy="6794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07904" y="2225753"/>
                <a:ext cx="3888432" cy="68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1  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=“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𝑡h𝑒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”</m:t>
                            </m:r>
                          </m:e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0              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200" dirty="0" smtClean="0"/>
                  <a:t> </a:t>
                </a:r>
                <a:r>
                  <a:rPr lang="en-US" altLang="zh-CN" sz="2200" dirty="0" smtClean="0"/>
                  <a:t>,</a:t>
                </a:r>
                <a:r>
                  <a:rPr lang="zh-CN" altLang="en-US" sz="2200" dirty="0" smtClean="0"/>
                  <a:t>    </a:t>
                </a:r>
                <a:r>
                  <a:rPr lang="en-US" altLang="zh-CN" sz="2200" dirty="0" smtClean="0"/>
                  <a:t>……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225753"/>
                <a:ext cx="3888432" cy="6818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Generative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Discriminative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1987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Generative Model: Modeling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Focus on how does the whole (</a:t>
                </a:r>
                <a:r>
                  <a:rPr lang="en-US" altLang="zh-CN" b="1" dirty="0" smtClean="0"/>
                  <a:t>x</a:t>
                </a:r>
                <a:r>
                  <a:rPr lang="en-US" altLang="zh-CN" dirty="0" smtClean="0"/>
                  <a:t>, </a:t>
                </a:r>
                <a:r>
                  <a:rPr lang="en-US" altLang="zh-CN" b="1" dirty="0" smtClean="0"/>
                  <a:t>y</a:t>
                </a:r>
                <a:r>
                  <a:rPr lang="en-US" altLang="zh-CN" dirty="0" smtClean="0"/>
                  <a:t>) come into being</a:t>
                </a:r>
              </a:p>
              <a:p>
                <a:pPr lvl="1"/>
                <a:r>
                  <a:rPr lang="en-US" altLang="zh-CN" dirty="0" smtClean="0"/>
                  <a:t>A word is determined by its tag; the tag is determined by the previous tags …</a:t>
                </a:r>
              </a:p>
              <a:p>
                <a:r>
                  <a:rPr lang="en-US" altLang="zh-CN" dirty="0" smtClean="0"/>
                  <a:t>Discriminative Model: Modeling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Doesn’t care where </a:t>
                </a:r>
                <a:r>
                  <a:rPr lang="en-US" altLang="zh-CN" b="1" i="1" dirty="0" smtClean="0"/>
                  <a:t>x</a:t>
                </a:r>
                <a:r>
                  <a:rPr lang="en-US" altLang="zh-CN" dirty="0" smtClean="0"/>
                  <a:t> is from, </a:t>
                </a:r>
                <a:r>
                  <a:rPr lang="en-US" altLang="zh-CN" u="sng" dirty="0" smtClean="0"/>
                  <a:t>nothing with </a:t>
                </a:r>
                <a14:m>
                  <m:oMath xmlns:m="http://schemas.openxmlformats.org/officeDocument/2006/math">
                    <m:r>
                      <a:rPr lang="en-US" altLang="zh-CN" b="0" i="1" u="sng" smtClean="0">
                        <a:latin typeface="Cambria Math"/>
                      </a:rPr>
                      <m:t>𝑝</m:t>
                    </m:r>
                    <m:r>
                      <a:rPr lang="en-US" altLang="zh-CN" b="0" i="1" u="sng" smtClean="0">
                        <a:latin typeface="Cambria Math"/>
                      </a:rPr>
                      <m:t>(</m:t>
                    </m:r>
                    <m:r>
                      <a:rPr lang="en-US" altLang="zh-CN" b="0" i="1" u="sng" smtClean="0">
                        <a:latin typeface="Cambria Math"/>
                      </a:rPr>
                      <m:t>𝑥</m:t>
                    </m:r>
                    <m:r>
                      <a:rPr lang="en-US" altLang="zh-CN" b="0" i="1" u="sng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u="sng" dirty="0" smtClean="0"/>
              </a:p>
              <a:p>
                <a:pPr lvl="1"/>
                <a:r>
                  <a:rPr lang="en-US" altLang="zh-CN" dirty="0" smtClean="0"/>
                  <a:t>Just focus on the inner relationship between </a:t>
                </a:r>
                <a:r>
                  <a:rPr lang="en-US" altLang="zh-CN" b="1" i="1" dirty="0" smtClean="0"/>
                  <a:t>x</a:t>
                </a:r>
                <a:r>
                  <a:rPr lang="en-US" altLang="zh-CN" dirty="0" smtClean="0"/>
                  <a:t> and </a:t>
                </a:r>
                <a:r>
                  <a:rPr lang="en-US" altLang="zh-CN" b="1" i="1" dirty="0" smtClean="0"/>
                  <a:t>y</a:t>
                </a:r>
                <a:r>
                  <a:rPr lang="en-US" altLang="zh-CN" dirty="0" smtClean="0"/>
                  <a:t>, discover meaningful association features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19871"/>
              </a:xfrm>
              <a:blipFill rotWithShape="1">
                <a:blip r:embed="rId3"/>
                <a:stretch>
                  <a:fillRect l="-1259" t="-1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Tagging Problem: Single Word Only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9582"/>
                <a:ext cx="8229600" cy="37478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i="1" u="sng" dirty="0" smtClean="0"/>
                  <a:t>Naive Bayesian</a:t>
                </a:r>
              </a:p>
              <a:p>
                <a:pPr lvl="1"/>
                <a:r>
                  <a:rPr lang="en-US" altLang="zh-CN" dirty="0" smtClean="0"/>
                  <a:t>The most simple </a:t>
                </a:r>
                <a:r>
                  <a:rPr lang="en-US" altLang="zh-CN" i="1" u="sng" dirty="0" smtClean="0"/>
                  <a:t>generative</a:t>
                </a:r>
                <a:r>
                  <a:rPr lang="en-US" altLang="zh-CN" dirty="0" smtClean="0"/>
                  <a:t> model</a:t>
                </a:r>
              </a:p>
              <a:p>
                <a:pPr lvl="1"/>
                <a:r>
                  <a:rPr lang="en-US" altLang="zh-CN" dirty="0" smtClean="0"/>
                  <a:t>Yes, Naive O_O (Too young too simple, sometimes naive)</a:t>
                </a:r>
              </a:p>
              <a:p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endParaRPr lang="en-US" altLang="zh-CN" i="1" dirty="0" smtClean="0">
                  <a:latin typeface="Cambria Math"/>
                </a:endParaRPr>
              </a:p>
              <a:p>
                <a:pPr lvl="1"/>
                <a:r>
                  <a:rPr lang="en-US" altLang="zh-CN" dirty="0" smtClean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are independent of each other.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: counting from training data.</a:t>
                </a:r>
              </a:p>
              <a:p>
                <a:pPr lvl="1"/>
                <a:r>
                  <a:rPr lang="en-US" altLang="zh-CN" dirty="0" smtClean="0"/>
                  <a:t>No weight learning</a:t>
                </a:r>
              </a:p>
              <a:p>
                <a:pPr marL="457200" lvl="1" indent="0">
                  <a:buNone/>
                </a:pPr>
                <a:endParaRPr lang="en-US" altLang="zh-CN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9582"/>
                <a:ext cx="8229600" cy="3747863"/>
              </a:xfrm>
              <a:blipFill rotWithShape="1">
                <a:blip r:embed="rId3"/>
                <a:stretch>
                  <a:fillRect l="-1259" t="-1463" b="-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7734"/>
            <a:ext cx="3523669" cy="102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6948264" y="2211710"/>
            <a:ext cx="1944216" cy="2601580"/>
            <a:chOff x="9324528" y="1647693"/>
            <a:chExt cx="1944216" cy="2601580"/>
          </a:xfrm>
        </p:grpSpPr>
        <p:sp>
          <p:nvSpPr>
            <p:cNvPr id="6" name="椭圆 5"/>
            <p:cNvSpPr/>
            <p:nvPr/>
          </p:nvSpPr>
          <p:spPr>
            <a:xfrm>
              <a:off x="10080612" y="2005010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0080612" y="3519901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6" idx="4"/>
              <a:endCxn id="7" idx="0"/>
            </p:cNvCxnSpPr>
            <p:nvPr/>
          </p:nvCxnSpPr>
          <p:spPr>
            <a:xfrm>
              <a:off x="10296636" y="2437058"/>
              <a:ext cx="0" cy="1082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044608" y="164769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608" y="1647693"/>
                  <a:ext cx="504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044608" y="3879941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zh-CN" baseline="-25000" dirty="0" smtClean="0"/>
                    <a:t>2</a:t>
                  </a:r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608" y="3879941"/>
                  <a:ext cx="50405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/>
            <p:cNvSpPr/>
            <p:nvPr/>
          </p:nvSpPr>
          <p:spPr>
            <a:xfrm>
              <a:off x="10800692" y="3519901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6" idx="4"/>
              <a:endCxn id="13" idx="0"/>
            </p:cNvCxnSpPr>
            <p:nvPr/>
          </p:nvCxnSpPr>
          <p:spPr>
            <a:xfrm>
              <a:off x="10296636" y="2437058"/>
              <a:ext cx="720080" cy="1082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0764688" y="3879941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zh-CN" baseline="-25000" dirty="0" smtClean="0"/>
                    <a:t>K</a:t>
                  </a:r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688" y="3879941"/>
                  <a:ext cx="50405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/>
            <p:cNvSpPr/>
            <p:nvPr/>
          </p:nvSpPr>
          <p:spPr>
            <a:xfrm>
              <a:off x="9360532" y="3519901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6" idx="4"/>
              <a:endCxn id="16" idx="0"/>
            </p:cNvCxnSpPr>
            <p:nvPr/>
          </p:nvCxnSpPr>
          <p:spPr>
            <a:xfrm flipH="1">
              <a:off x="9576556" y="2437058"/>
              <a:ext cx="720080" cy="1082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324528" y="3879941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zh-CN" baseline="-25000" dirty="0" smtClean="0"/>
                    <a:t>1</a:t>
                  </a:r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4528" y="3879941"/>
                  <a:ext cx="50405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26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33" y="1961988"/>
            <a:ext cx="3509591" cy="197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Tagging Problem: Single Word Only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6856" y="1059582"/>
                <a:ext cx="8229600" cy="3600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i="1" u="sng" dirty="0" smtClean="0"/>
                  <a:t>Logistic Regression</a:t>
                </a:r>
              </a:p>
              <a:p>
                <a:pPr lvl="1"/>
                <a:r>
                  <a:rPr lang="en-US" altLang="zh-CN" dirty="0" smtClean="0"/>
                  <a:t>The most simple </a:t>
                </a:r>
                <a:r>
                  <a:rPr lang="en-US" altLang="zh-CN" i="1" u="sng" dirty="0" smtClean="0"/>
                  <a:t>discriminative</a:t>
                </a:r>
                <a:r>
                  <a:rPr lang="en-US" altLang="zh-CN" dirty="0" smtClean="0"/>
                  <a:t> model</a:t>
                </a:r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zh-CN" dirty="0" smtClean="0"/>
                  <a:t>: Weights of each feature</a:t>
                </a:r>
              </a:p>
              <a:p>
                <a:pPr lvl="1"/>
                <a:r>
                  <a:rPr lang="en-US" altLang="zh-CN" dirty="0" smtClean="0"/>
                  <a:t>Learnt via Gradient Descent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56" y="1059582"/>
                <a:ext cx="8229600" cy="3600400"/>
              </a:xfrm>
              <a:blipFill rotWithShape="1">
                <a:blip r:embed="rId4"/>
                <a:stretch>
                  <a:fillRect l="-1259"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66560"/>
            <a:ext cx="4608512" cy="105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7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5496" y="3111811"/>
            <a:ext cx="1404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features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Regression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7594"/>
                <a:ext cx="8229600" cy="118813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b="1" i="1" smtClean="0">
                                <a:latin typeface="Cambria Math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𝑒𝑥𝑝</m:t>
                    </m:r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𝜽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zh-CN" b="1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𝑍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𝑒𝑥𝑝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⁡{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7594"/>
                <a:ext cx="8229600" cy="1188132"/>
              </a:xfrm>
              <a:blipFill rotWithShape="1">
                <a:blip r:embed="rId3"/>
                <a:stretch>
                  <a:fillRect b="-64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2051720" y="2517744"/>
            <a:ext cx="578065" cy="58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1</a:t>
            </a:r>
            <a:endParaRPr lang="zh-CN" altLang="en-US" i="1" baseline="-25000" dirty="0"/>
          </a:p>
        </p:txBody>
      </p:sp>
      <p:sp>
        <p:nvSpPr>
          <p:cNvPr id="6" name="椭圆 5"/>
          <p:cNvSpPr/>
          <p:nvPr/>
        </p:nvSpPr>
        <p:spPr>
          <a:xfrm>
            <a:off x="6276798" y="2571750"/>
            <a:ext cx="527450" cy="5306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y</a:t>
            </a:r>
            <a:r>
              <a:rPr lang="en-US" altLang="zh-CN" i="1" baseline="-25000" dirty="0" smtClean="0"/>
              <a:t>1</a:t>
            </a:r>
            <a:endParaRPr lang="zh-CN" altLang="en-US" i="1" baseline="-25000" dirty="0"/>
          </a:p>
        </p:txBody>
      </p:sp>
      <p:sp>
        <p:nvSpPr>
          <p:cNvPr id="7" name="椭圆 6"/>
          <p:cNvSpPr/>
          <p:nvPr/>
        </p:nvSpPr>
        <p:spPr>
          <a:xfrm>
            <a:off x="2051720" y="3178362"/>
            <a:ext cx="578065" cy="58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2</a:t>
            </a:r>
            <a:endParaRPr lang="zh-CN" altLang="en-US" i="1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2051720" y="4137924"/>
            <a:ext cx="578065" cy="58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 smtClean="0"/>
              <a:t>x</a:t>
            </a:r>
            <a:r>
              <a:rPr lang="en-US" altLang="zh-CN" sz="1600" i="1" baseline="-25000" dirty="0" err="1" smtClean="0"/>
              <a:t>K</a:t>
            </a:r>
            <a:endParaRPr lang="zh-CN" altLang="en-US" sz="1600" i="1" baseline="-25000" dirty="0"/>
          </a:p>
        </p:txBody>
      </p:sp>
      <p:sp>
        <p:nvSpPr>
          <p:cNvPr id="11" name="椭圆 10"/>
          <p:cNvSpPr/>
          <p:nvPr/>
        </p:nvSpPr>
        <p:spPr>
          <a:xfrm>
            <a:off x="6276798" y="3553315"/>
            <a:ext cx="527450" cy="5306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K</a:t>
            </a:r>
            <a:endParaRPr lang="zh-CN" altLang="en-US" i="1" baseline="-25000" dirty="0"/>
          </a:p>
        </p:txBody>
      </p:sp>
      <p:sp>
        <p:nvSpPr>
          <p:cNvPr id="12" name="椭圆 11"/>
          <p:cNvSpPr/>
          <p:nvPr/>
        </p:nvSpPr>
        <p:spPr>
          <a:xfrm>
            <a:off x="4584610" y="2571750"/>
            <a:ext cx="527450" cy="530603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z</a:t>
            </a:r>
            <a:r>
              <a:rPr lang="en-US" altLang="zh-CN" i="1" baseline="-25000" dirty="0" smtClean="0"/>
              <a:t>1</a:t>
            </a:r>
            <a:endParaRPr lang="zh-CN" altLang="en-US" i="1" baseline="-25000" dirty="0"/>
          </a:p>
        </p:txBody>
      </p:sp>
      <p:sp>
        <p:nvSpPr>
          <p:cNvPr id="13" name="椭圆 12"/>
          <p:cNvSpPr/>
          <p:nvPr/>
        </p:nvSpPr>
        <p:spPr>
          <a:xfrm>
            <a:off x="4584610" y="3553315"/>
            <a:ext cx="527450" cy="530603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z</a:t>
            </a:r>
            <a:r>
              <a:rPr lang="en-US" altLang="zh-CN" i="1" baseline="-25000" dirty="0" err="1"/>
              <a:t>K</a:t>
            </a:r>
            <a:endParaRPr lang="zh-CN" altLang="en-US" i="1" baseline="-25000" dirty="0"/>
          </a:p>
        </p:txBody>
      </p:sp>
      <p:cxnSp>
        <p:nvCxnSpPr>
          <p:cNvPr id="15" name="直接箭头连接符 14"/>
          <p:cNvCxnSpPr>
            <a:stCxn id="5" idx="6"/>
            <a:endCxn id="12" idx="2"/>
          </p:cNvCxnSpPr>
          <p:nvPr/>
        </p:nvCxnSpPr>
        <p:spPr>
          <a:xfrm>
            <a:off x="2629785" y="2808504"/>
            <a:ext cx="1954825" cy="2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12" idx="2"/>
          </p:cNvCxnSpPr>
          <p:nvPr/>
        </p:nvCxnSpPr>
        <p:spPr>
          <a:xfrm flipV="1">
            <a:off x="2629785" y="2837052"/>
            <a:ext cx="1954825" cy="63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6"/>
            <a:endCxn id="12" idx="2"/>
          </p:cNvCxnSpPr>
          <p:nvPr/>
        </p:nvCxnSpPr>
        <p:spPr>
          <a:xfrm flipV="1">
            <a:off x="2629785" y="2837052"/>
            <a:ext cx="1954825" cy="1591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6"/>
            <a:endCxn id="13" idx="2"/>
          </p:cNvCxnSpPr>
          <p:nvPr/>
        </p:nvCxnSpPr>
        <p:spPr>
          <a:xfrm>
            <a:off x="2629785" y="2808504"/>
            <a:ext cx="1954825" cy="1010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6"/>
            <a:endCxn id="13" idx="2"/>
          </p:cNvCxnSpPr>
          <p:nvPr/>
        </p:nvCxnSpPr>
        <p:spPr>
          <a:xfrm>
            <a:off x="2629785" y="3469122"/>
            <a:ext cx="1954825" cy="34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6"/>
            <a:endCxn id="13" idx="2"/>
          </p:cNvCxnSpPr>
          <p:nvPr/>
        </p:nvCxnSpPr>
        <p:spPr>
          <a:xfrm flipV="1">
            <a:off x="2629785" y="3818617"/>
            <a:ext cx="1954825" cy="61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6"/>
            <a:endCxn id="6" idx="2"/>
          </p:cNvCxnSpPr>
          <p:nvPr/>
        </p:nvCxnSpPr>
        <p:spPr>
          <a:xfrm>
            <a:off x="5112060" y="2837052"/>
            <a:ext cx="1164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6"/>
            <a:endCxn id="11" idx="2"/>
          </p:cNvCxnSpPr>
          <p:nvPr/>
        </p:nvCxnSpPr>
        <p:spPr>
          <a:xfrm>
            <a:off x="5112060" y="3818617"/>
            <a:ext cx="1164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465998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  |               Linear               |    normalization    |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9932" y="4137924"/>
                <a:ext cx="1698493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32" y="4137924"/>
                <a:ext cx="1698493" cy="4210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32140" y="4137924"/>
                <a:ext cx="2412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}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40" y="4137924"/>
                <a:ext cx="2412268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118462" r="-14684" b="-18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308304" y="2949793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probability</a:t>
            </a:r>
          </a:p>
          <a:p>
            <a:r>
              <a:rPr lang="en-US" altLang="zh-CN" sz="2800" dirty="0" smtClean="0">
                <a:solidFill>
                  <a:schemeClr val="accent1"/>
                </a:solidFill>
              </a:rPr>
              <a:t>of tags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39952" y="3327834"/>
                <a:ext cx="504056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327834"/>
                <a:ext cx="504056" cy="421013"/>
              </a:xfrm>
              <a:prstGeom prst="rect">
                <a:avLst/>
              </a:prstGeom>
              <a:blipFill rotWithShape="1">
                <a:blip r:embed="rId6"/>
                <a:stretch>
                  <a:fillRect r="-13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47322" y="2517745"/>
                <a:ext cx="624678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322" y="3356992"/>
                <a:ext cx="624678" cy="4264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55676" y="2611383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55676" y="3273828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1655676" y="4245936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092280" y="2517744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IN</a:t>
            </a:r>
            <a:endParaRPr lang="zh-CN" altLang="en-US" sz="28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92280" y="3705876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JJ</a:t>
            </a:r>
            <a:endParaRPr lang="zh-CN" altLang="en-US" sz="2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05592"/>
            <a:ext cx="5693266" cy="97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71800" y="24904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27784" y="38586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-5.2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27784" y="30665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-0.8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108520" y="2657550"/>
                <a:ext cx="1889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𝑉𝐵𝑍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3543399"/>
                <a:ext cx="1889702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2640" y="3313560"/>
                <a:ext cx="1337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|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≤4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0" y="3313560"/>
                <a:ext cx="133728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45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652" y="4299054"/>
                <a:ext cx="16562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="</m:t>
                      </m:r>
                      <m:r>
                        <a:rPr lang="en-US" altLang="zh-CN" sz="2400" i="1">
                          <a:latin typeface="Cambria Math"/>
                        </a:rPr>
                        <m:t>𝑡h𝑒</m:t>
                      </m:r>
                      <m:r>
                        <a:rPr lang="en-US" altLang="zh-CN" sz="2400" i="1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2" y="4299054"/>
                <a:ext cx="1656287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4" grpId="0"/>
      <p:bldP spid="26" grpId="0"/>
      <p:bldP spid="4" grpId="0"/>
      <p:bldP spid="28" grpId="0"/>
      <p:bldP spid="35" grpId="0"/>
      <p:bldP spid="9" grpId="0"/>
      <p:bldP spid="38" grpId="0"/>
      <p:bldP spid="39" grpId="0"/>
      <p:bldP spid="14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Logistic Regression as Undirected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73" y="1169900"/>
            <a:ext cx="3509591" cy="197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43" y="3808525"/>
                <a:ext cx="4771329" cy="49141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i="1" u="sng" dirty="0" smtClean="0">
                    <a:ea typeface="Cambria Math"/>
                  </a:rPr>
                  <a:t>Answer</a:t>
                </a:r>
                <a:r>
                  <a:rPr lang="en-US" altLang="zh-CN" sz="2400" dirty="0" smtClean="0"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  <a:ea typeface="Cambria Math"/>
                      </a:rPr>
                      <m:t>exp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⁡{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3808525"/>
                <a:ext cx="4771329" cy="491417"/>
              </a:xfrm>
              <a:prstGeom prst="rect">
                <a:avLst/>
              </a:prstGeom>
              <a:blipFill rotWithShape="1">
                <a:blip r:embed="rId4"/>
                <a:stretch>
                  <a:fillRect l="-1781" t="-5952" b="-20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1" y="1347614"/>
            <a:ext cx="4608512" cy="105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64088" y="3291830"/>
            <a:ext cx="370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Factor graph of logistic regression</a:t>
            </a:r>
            <a:endParaRPr lang="zh-CN" alt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3" y="2715766"/>
                <a:ext cx="4536505" cy="86074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i="1" u="sng" dirty="0" smtClean="0"/>
                  <a:t>Quiz</a:t>
                </a:r>
                <a:r>
                  <a:rPr lang="en-US" altLang="zh-CN" sz="2400" dirty="0" smtClean="0"/>
                  <a:t>: What is the </a:t>
                </a:r>
                <a:r>
                  <a:rPr lang="en-US" altLang="zh-CN" sz="2400" i="1" dirty="0" smtClean="0"/>
                  <a:t>j</a:t>
                </a:r>
                <a:r>
                  <a:rPr lang="en-US" altLang="zh-CN" sz="2400" dirty="0" smtClean="0"/>
                  <a:t>-</a:t>
                </a:r>
                <a:r>
                  <a:rPr lang="en-US" altLang="zh-CN" sz="2400" dirty="0" err="1" smtClean="0"/>
                  <a:t>th</a:t>
                </a:r>
                <a:r>
                  <a:rPr lang="en-US" altLang="zh-CN" sz="2400" dirty="0" smtClean="0"/>
                  <a:t> factor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in the LR model 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2715766"/>
                <a:ext cx="4536505" cy="860748"/>
              </a:xfrm>
              <a:prstGeom prst="rect">
                <a:avLst/>
              </a:prstGeom>
              <a:blipFill rotWithShape="1">
                <a:blip r:embed="rId6"/>
                <a:stretch>
                  <a:fillRect l="-1872" t="-3425" r="-1471" b="-10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11" idx="3"/>
          </p:cNvCxnSpPr>
          <p:nvPr/>
        </p:nvCxnSpPr>
        <p:spPr>
          <a:xfrm flipV="1">
            <a:off x="5004048" y="2283719"/>
            <a:ext cx="1800200" cy="86242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Notation Tricks in Logistic Regression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CN" i="1" dirty="0" smtClean="0">
                  <a:latin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CN" i="1" dirty="0" smtClean="0">
                  <a:latin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/>
                  <a:t>: the </a:t>
                </a:r>
                <a:r>
                  <a:rPr lang="en-US" altLang="zh-CN" dirty="0" smtClean="0"/>
                  <a:t>feature </a:t>
                </a:r>
                <a:r>
                  <a:rPr lang="en-US" altLang="zh-CN" dirty="0"/>
                  <a:t>function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 pair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}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2" y="3867894"/>
            <a:ext cx="4104456" cy="83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452320" y="1914386"/>
            <a:ext cx="504056" cy="2601580"/>
            <a:chOff x="7668344" y="1266314"/>
            <a:chExt cx="504056" cy="2601580"/>
          </a:xfrm>
        </p:grpSpPr>
        <p:sp>
          <p:nvSpPr>
            <p:cNvPr id="11" name="椭圆 10"/>
            <p:cNvSpPr/>
            <p:nvPr/>
          </p:nvSpPr>
          <p:spPr>
            <a:xfrm>
              <a:off x="7704348" y="1623631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704348" y="3138522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668344" y="126631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1266314"/>
                  <a:ext cx="504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68344" y="3498562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3498562"/>
                  <a:ext cx="50405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>
              <a:stCxn id="11" idx="4"/>
              <a:endCxn id="12" idx="0"/>
            </p:cNvCxnSpPr>
            <p:nvPr/>
          </p:nvCxnSpPr>
          <p:spPr>
            <a:xfrm>
              <a:off x="7920372" y="2055679"/>
              <a:ext cx="0" cy="1082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7831266" y="2499742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96" y="1101468"/>
                <a:ext cx="8514501" cy="1044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/>
                        </a:rPr>
                        <m:t>exp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⁡{</m:t>
                      </m:r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2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2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smtClean="0">
                                      <a:latin typeface="Cambria Math"/>
                                    </a:rPr>
                                    <m:t>𝑜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</a:rPr>
                                        <m:t>𝑚𝑘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</a:rPr>
                                        <m:t>𝑚𝑘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22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sz="22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01468"/>
                <a:ext cx="8514501" cy="1044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563888" y="1456988"/>
            <a:ext cx="959094" cy="4320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6256" y="1419622"/>
            <a:ext cx="1224136" cy="4320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3707904" y="1889037"/>
            <a:ext cx="335531" cy="2122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7" idx="2"/>
          </p:cNvCxnSpPr>
          <p:nvPr/>
        </p:nvCxnSpPr>
        <p:spPr>
          <a:xfrm flipH="1">
            <a:off x="4259459" y="1851671"/>
            <a:ext cx="3228865" cy="21509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79512" y="3615337"/>
                <a:ext cx="8280920" cy="1044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, </m:t>
                      </m:r>
                      <m:r>
                        <a:rPr lang="en-US" altLang="zh-CN" sz="2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/>
                        </a:rPr>
                        <m:t>exp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⁡{</m:t>
                      </m:r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2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2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smtClean="0">
                                      <a:latin typeface="Cambria Math"/>
                                    </a:rPr>
                                    <m:t>𝑜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</a:rPr>
                                        <m:t>𝑚𝑘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/>
                                        </a:rPr>
                                        <m:t>𝑚𝑘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22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sz="22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15337"/>
                <a:ext cx="8280920" cy="10446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Naive Bayesian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Logistic Regression</a:t>
            </a:r>
            <a:endParaRPr lang="zh-CN" altLang="en-US" dirty="0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9582"/>
            <a:ext cx="3523669" cy="102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矩形 46"/>
          <p:cNvSpPr/>
          <p:nvPr/>
        </p:nvSpPr>
        <p:spPr>
          <a:xfrm>
            <a:off x="1619672" y="1347614"/>
            <a:ext cx="720080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915816" y="3929249"/>
            <a:ext cx="1512168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71799" y="1358437"/>
            <a:ext cx="1075397" cy="4320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12160" y="3929249"/>
            <a:ext cx="1872208" cy="4320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9551" y="2643757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u="sng" dirty="0" smtClean="0"/>
              <a:t>Generative-Discriminative Pair</a:t>
            </a:r>
            <a:endParaRPr lang="zh-CN" altLang="en-US" sz="2400" b="1" i="1" u="sng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67544" y="2018386"/>
            <a:ext cx="0" cy="184950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5292080" y="2315656"/>
            <a:ext cx="3707904" cy="904166"/>
            <a:chOff x="5292080" y="2315656"/>
            <a:chExt cx="3707904" cy="904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508104" y="2315656"/>
                  <a:ext cx="309634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i="1" dirty="0" smtClean="0"/>
                    <a:t>set</a:t>
                  </a:r>
                  <a:r>
                    <a:rPr lang="en-US" altLang="zh-CN" sz="20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2315656"/>
                  <a:ext cx="3096344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170" t="-7692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292080" y="2747704"/>
                  <a:ext cx="3707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i="1" dirty="0" smtClean="0"/>
                    <a:t>set</a:t>
                  </a:r>
                  <a:r>
                    <a:rPr lang="en-US" altLang="zh-CN" sz="20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𝑚𝑘𝑜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47704"/>
                  <a:ext cx="3707904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45" t="-7692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5364088" y="2315656"/>
              <a:ext cx="3600400" cy="904166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989085" y="1279530"/>
            <a:ext cx="2373480" cy="485323"/>
            <a:chOff x="5510888" y="1323956"/>
            <a:chExt cx="2373480" cy="4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652120" y="1347614"/>
                  <a:ext cx="2232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≡1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1347614"/>
                  <a:ext cx="223224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/>
            <p:cNvSpPr/>
            <p:nvPr/>
          </p:nvSpPr>
          <p:spPr>
            <a:xfrm>
              <a:off x="5510888" y="1323956"/>
              <a:ext cx="2350405" cy="452083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肘形连接符 58"/>
          <p:cNvCxnSpPr>
            <a:stCxn id="42" idx="3"/>
            <a:endCxn id="55" idx="2"/>
          </p:cNvCxnSpPr>
          <p:nvPr/>
        </p:nvCxnSpPr>
        <p:spPr>
          <a:xfrm flipH="1" flipV="1">
            <a:off x="7164288" y="3219822"/>
            <a:ext cx="1296144" cy="917838"/>
          </a:xfrm>
          <a:prstGeom prst="bentConnector4">
            <a:avLst>
              <a:gd name="adj1" fmla="val -38454"/>
              <a:gd name="adj2" fmla="val 784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5" idx="0"/>
            <a:endCxn id="58" idx="2"/>
          </p:cNvCxnSpPr>
          <p:nvPr/>
        </p:nvCxnSpPr>
        <p:spPr>
          <a:xfrm flipV="1">
            <a:off x="7164288" y="1731613"/>
            <a:ext cx="0" cy="584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1"/>
          </p:cNvCxnSpPr>
          <p:nvPr/>
        </p:nvCxnSpPr>
        <p:spPr>
          <a:xfrm flipH="1" flipV="1">
            <a:off x="4427984" y="1505571"/>
            <a:ext cx="1561101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2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 we take the correlation between words</a:t>
            </a:r>
          </a:p>
          <a:p>
            <a:pPr lvl="1"/>
            <a:r>
              <a:rPr lang="en-US" altLang="zh-CN" dirty="0" smtClean="0"/>
              <a:t>Bigram HMM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Train: Counting from data</a:t>
            </a:r>
            <a:endParaRPr lang="en-US" altLang="zh-CN" dirty="0"/>
          </a:p>
          <a:p>
            <a:pPr lvl="1"/>
            <a:r>
              <a:rPr lang="en-US" altLang="zh-CN" dirty="0" smtClean="0"/>
              <a:t>Inference: </a:t>
            </a:r>
            <a:r>
              <a:rPr lang="en-US" altLang="zh-CN" dirty="0" err="1" smtClean="0"/>
              <a:t>Veterbi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904148" y="1837935"/>
            <a:ext cx="2880320" cy="2385556"/>
            <a:chOff x="1907704" y="1491630"/>
            <a:chExt cx="2880320" cy="2385556"/>
          </a:xfrm>
        </p:grpSpPr>
        <p:sp>
          <p:nvSpPr>
            <p:cNvPr id="8" name="椭圆 7"/>
            <p:cNvSpPr/>
            <p:nvPr/>
          </p:nvSpPr>
          <p:spPr>
            <a:xfrm>
              <a:off x="1943708" y="1848947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43708" y="3147814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4"/>
              <a:endCxn id="9" idx="0"/>
            </p:cNvCxnSpPr>
            <p:nvPr/>
          </p:nvCxnSpPr>
          <p:spPr>
            <a:xfrm>
              <a:off x="2159732" y="2280995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07704" y="1491630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1491630"/>
                  <a:ext cx="50405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07704" y="350785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3507854"/>
                  <a:ext cx="504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/>
            <p:cNvSpPr/>
            <p:nvPr/>
          </p:nvSpPr>
          <p:spPr>
            <a:xfrm>
              <a:off x="3167844" y="1848947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67844" y="3147814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>
              <a:off x="3383868" y="2280995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131840" y="1491630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1491630"/>
                  <a:ext cx="504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131840" y="350785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507854"/>
                  <a:ext cx="50405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/>
            <p:cNvSpPr/>
            <p:nvPr/>
          </p:nvSpPr>
          <p:spPr>
            <a:xfrm>
              <a:off x="4319972" y="1848947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19972" y="3147814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8" idx="4"/>
              <a:endCxn id="19" idx="0"/>
            </p:cNvCxnSpPr>
            <p:nvPr/>
          </p:nvCxnSpPr>
          <p:spPr>
            <a:xfrm>
              <a:off x="4535996" y="2280995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83968" y="1491630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8" y="1491630"/>
                  <a:ext cx="50405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283968" y="350785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8" y="3507854"/>
                  <a:ext cx="50405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8" idx="6"/>
              <a:endCxn id="13" idx="2"/>
            </p:cNvCxnSpPr>
            <p:nvPr/>
          </p:nvCxnSpPr>
          <p:spPr>
            <a:xfrm>
              <a:off x="2375756" y="2064971"/>
              <a:ext cx="792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6"/>
              <a:endCxn id="18" idx="2"/>
            </p:cNvCxnSpPr>
            <p:nvPr/>
          </p:nvCxnSpPr>
          <p:spPr>
            <a:xfrm>
              <a:off x="3599892" y="2064971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552" y="2312353"/>
                <a:ext cx="5112568" cy="113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12353"/>
                <a:ext cx="5112568" cy="11307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7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3518"/>
            <a:ext cx="8414542" cy="418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152986">
            <a:off x="1362447" y="2289095"/>
            <a:ext cx="6480720" cy="76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400" b="1" i="1" dirty="0" smtClean="0">
                <a:solidFill>
                  <a:srgbClr val="FF0000"/>
                </a:solidFill>
              </a:rPr>
              <a:t>What the f*** is that ????</a:t>
            </a:r>
            <a:endParaRPr lang="zh-CN" altLang="en-US" sz="4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4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 + NB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Incorporating with features</a:t>
            </a:r>
          </a:p>
          <a:p>
            <a:r>
              <a:rPr lang="en-US" altLang="zh-CN" dirty="0" smtClean="0"/>
              <a:t>Could be problematic because the independence assumptions can hurt performance.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2768593"/>
                <a:ext cx="5040560" cy="72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limLoc m:val="subSup"/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𝑡𝑘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68593"/>
                <a:ext cx="5040560" cy="7223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4932040" y="2355726"/>
            <a:ext cx="3816424" cy="2392722"/>
            <a:chOff x="5436096" y="2411276"/>
            <a:chExt cx="3816424" cy="2392722"/>
          </a:xfrm>
        </p:grpSpPr>
        <p:sp>
          <p:nvSpPr>
            <p:cNvPr id="8" name="椭圆 7"/>
            <p:cNvSpPr/>
            <p:nvPr/>
          </p:nvSpPr>
          <p:spPr>
            <a:xfrm>
              <a:off x="5976156" y="2768593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976156" y="406746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4"/>
              <a:endCxn id="9" idx="0"/>
            </p:cNvCxnSpPr>
            <p:nvPr/>
          </p:nvCxnSpPr>
          <p:spPr>
            <a:xfrm>
              <a:off x="6192180" y="3200641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40152" y="241127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411276"/>
                  <a:ext cx="504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0152" y="4427500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4427500"/>
                  <a:ext cx="504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/>
            <p:cNvSpPr/>
            <p:nvPr/>
          </p:nvSpPr>
          <p:spPr>
            <a:xfrm>
              <a:off x="7200292" y="2768593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200292" y="406746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13" idx="4"/>
              <a:endCxn id="14" idx="0"/>
            </p:cNvCxnSpPr>
            <p:nvPr/>
          </p:nvCxnSpPr>
          <p:spPr>
            <a:xfrm>
              <a:off x="7416316" y="3200641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4288" y="241127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411276"/>
                  <a:ext cx="50405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4288" y="4427500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4427500"/>
                  <a:ext cx="50405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/>
            <p:cNvSpPr/>
            <p:nvPr/>
          </p:nvSpPr>
          <p:spPr>
            <a:xfrm>
              <a:off x="8352420" y="2768593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352420" y="406746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8" idx="4"/>
              <a:endCxn id="19" idx="0"/>
            </p:cNvCxnSpPr>
            <p:nvPr/>
          </p:nvCxnSpPr>
          <p:spPr>
            <a:xfrm>
              <a:off x="8568444" y="3200641"/>
              <a:ext cx="0" cy="866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316416" y="2411276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2411276"/>
                  <a:ext cx="50405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316416" y="4427500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427500"/>
                  <a:ext cx="504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8" idx="6"/>
              <a:endCxn id="13" idx="2"/>
            </p:cNvCxnSpPr>
            <p:nvPr/>
          </p:nvCxnSpPr>
          <p:spPr>
            <a:xfrm>
              <a:off x="6408204" y="2984617"/>
              <a:ext cx="792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6"/>
              <a:endCxn id="18" idx="2"/>
            </p:cNvCxnSpPr>
            <p:nvPr/>
          </p:nvCxnSpPr>
          <p:spPr>
            <a:xfrm>
              <a:off x="7632340" y="2984617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436096" y="3798609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8" idx="4"/>
              <a:endCxn id="25" idx="7"/>
            </p:cNvCxnSpPr>
            <p:nvPr/>
          </p:nvCxnSpPr>
          <p:spPr>
            <a:xfrm flipH="1">
              <a:off x="5804872" y="3200641"/>
              <a:ext cx="387308" cy="661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516216" y="437195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8" idx="4"/>
              <a:endCxn id="29" idx="1"/>
            </p:cNvCxnSpPr>
            <p:nvPr/>
          </p:nvCxnSpPr>
          <p:spPr>
            <a:xfrm>
              <a:off x="6192180" y="3200641"/>
              <a:ext cx="387308" cy="12345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6732240" y="3798609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stCxn id="13" idx="4"/>
              <a:endCxn id="35" idx="7"/>
            </p:cNvCxnSpPr>
            <p:nvPr/>
          </p:nvCxnSpPr>
          <p:spPr>
            <a:xfrm flipH="1">
              <a:off x="7101016" y="3200641"/>
              <a:ext cx="315300" cy="661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7668344" y="4364784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>
              <a:stCxn id="13" idx="4"/>
              <a:endCxn id="39" idx="0"/>
            </p:cNvCxnSpPr>
            <p:nvPr/>
          </p:nvCxnSpPr>
          <p:spPr>
            <a:xfrm>
              <a:off x="7416316" y="3200641"/>
              <a:ext cx="468052" cy="11641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884368" y="3795886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820472" y="4362061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>
              <a:stCxn id="18" idx="4"/>
              <a:endCxn id="43" idx="7"/>
            </p:cNvCxnSpPr>
            <p:nvPr/>
          </p:nvCxnSpPr>
          <p:spPr>
            <a:xfrm flipH="1">
              <a:off x="8253144" y="3200641"/>
              <a:ext cx="315300" cy="6585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8" idx="4"/>
              <a:endCxn id="44" idx="0"/>
            </p:cNvCxnSpPr>
            <p:nvPr/>
          </p:nvCxnSpPr>
          <p:spPr>
            <a:xfrm>
              <a:off x="8568444" y="3200641"/>
              <a:ext cx="468052" cy="1161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1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Linear-chain CRF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27584" y="627776"/>
            <a:ext cx="2592288" cy="2385556"/>
            <a:chOff x="9684568" y="1460969"/>
            <a:chExt cx="2592288" cy="2385556"/>
          </a:xfrm>
        </p:grpSpPr>
        <p:sp>
          <p:nvSpPr>
            <p:cNvPr id="9" name="椭圆 8"/>
            <p:cNvSpPr/>
            <p:nvPr/>
          </p:nvSpPr>
          <p:spPr>
            <a:xfrm>
              <a:off x="9720572" y="181828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720572" y="3117153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84568" y="1460969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4568" y="1460969"/>
                  <a:ext cx="50405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84568" y="347719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4568" y="3477193"/>
                  <a:ext cx="50405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/>
            <p:cNvSpPr/>
            <p:nvPr/>
          </p:nvSpPr>
          <p:spPr>
            <a:xfrm>
              <a:off x="10800692" y="181828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800692" y="3117153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0764688" y="1460969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688" y="1460969"/>
                  <a:ext cx="504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764688" y="347719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688" y="3477193"/>
                  <a:ext cx="504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/>
            <p:cNvSpPr/>
            <p:nvPr/>
          </p:nvSpPr>
          <p:spPr>
            <a:xfrm>
              <a:off x="11808804" y="181828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808804" y="3117153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772800" y="1460969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2800" y="1460969"/>
                  <a:ext cx="50405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1772800" y="347719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2800" y="3477193"/>
                  <a:ext cx="50405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/>
            <p:cNvCxnSpPr>
              <a:stCxn id="9" idx="6"/>
              <a:endCxn id="13" idx="2"/>
            </p:cNvCxnSpPr>
            <p:nvPr/>
          </p:nvCxnSpPr>
          <p:spPr>
            <a:xfrm>
              <a:off x="10152620" y="203431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6"/>
              <a:endCxn id="17" idx="2"/>
            </p:cNvCxnSpPr>
            <p:nvPr/>
          </p:nvCxnSpPr>
          <p:spPr>
            <a:xfrm>
              <a:off x="11232740" y="2034310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4"/>
              <a:endCxn id="10" idx="0"/>
            </p:cNvCxnSpPr>
            <p:nvPr/>
          </p:nvCxnSpPr>
          <p:spPr>
            <a:xfrm>
              <a:off x="9936596" y="2250334"/>
              <a:ext cx="0" cy="8668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4"/>
              <a:endCxn id="14" idx="0"/>
            </p:cNvCxnSpPr>
            <p:nvPr/>
          </p:nvCxnSpPr>
          <p:spPr>
            <a:xfrm>
              <a:off x="11016716" y="2250334"/>
              <a:ext cx="0" cy="8668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7" idx="4"/>
              <a:endCxn id="18" idx="0"/>
            </p:cNvCxnSpPr>
            <p:nvPr/>
          </p:nvCxnSpPr>
          <p:spPr>
            <a:xfrm>
              <a:off x="12024828" y="2250334"/>
              <a:ext cx="0" cy="8668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0387550" y="1945204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431666" y="1945203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847490" y="2626660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927610" y="2625704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935722" y="2625703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8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Linear-Chain CRF: View of Factor 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9582"/>
                <a:ext cx="8229600" cy="3394472"/>
              </a:xfrm>
            </p:spPr>
            <p:txBody>
              <a:bodyPr/>
              <a:lstStyle/>
              <a:p>
                <a:r>
                  <a:rPr lang="en-US" altLang="zh-CN" dirty="0" smtClean="0"/>
                  <a:t>Turning directed model into undirected</a:t>
                </a:r>
              </a:p>
              <a:p>
                <a:pPr lvl="1"/>
                <a:r>
                  <a:rPr lang="en-US" altLang="zh-CN" dirty="0" smtClean="0"/>
                  <a:t>adjacent tags influences with each other</a:t>
                </a:r>
              </a:p>
              <a:p>
                <a:pPr lvl="1"/>
                <a:r>
                  <a:rPr lang="en-US" altLang="zh-CN" dirty="0" smtClean="0"/>
                  <a:t>Relax the assumption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baseline="-2500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baseline="-25000" dirty="0" smtClean="0"/>
                  <a:t> </a:t>
                </a:r>
                <a:r>
                  <a:rPr lang="en-US" altLang="zh-CN" dirty="0" smtClean="0"/>
                  <a:t>is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only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9582"/>
                <a:ext cx="8229600" cy="3394472"/>
              </a:xfrm>
              <a:blipFill rotWithShape="1">
                <a:blip r:embed="rId3"/>
                <a:stretch>
                  <a:fillRect l="-1259" t="-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496" y="2377095"/>
                <a:ext cx="6120680" cy="113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𝑡𝑎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377095"/>
                <a:ext cx="6120680" cy="11307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084168" y="2355726"/>
            <a:ext cx="2592288" cy="2385556"/>
            <a:chOff x="9684568" y="1460969"/>
            <a:chExt cx="2592288" cy="2385556"/>
          </a:xfrm>
        </p:grpSpPr>
        <p:sp>
          <p:nvSpPr>
            <p:cNvPr id="7" name="椭圆 6"/>
            <p:cNvSpPr/>
            <p:nvPr/>
          </p:nvSpPr>
          <p:spPr>
            <a:xfrm>
              <a:off x="9720572" y="181828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720572" y="3117153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684568" y="1460969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4568" y="1460969"/>
                  <a:ext cx="504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84568" y="347719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4568" y="3477193"/>
                  <a:ext cx="50405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/>
            <p:cNvSpPr/>
            <p:nvPr/>
          </p:nvSpPr>
          <p:spPr>
            <a:xfrm>
              <a:off x="10800692" y="181828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800692" y="3117153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0764688" y="1460969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688" y="1460969"/>
                  <a:ext cx="50405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764688" y="347719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688" y="3477193"/>
                  <a:ext cx="50405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/>
            <p:cNvSpPr/>
            <p:nvPr/>
          </p:nvSpPr>
          <p:spPr>
            <a:xfrm>
              <a:off x="11808804" y="181828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808804" y="3117153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1772800" y="1460969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2800" y="1460969"/>
                  <a:ext cx="504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772800" y="3477193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baseline="-25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2800" y="3477193"/>
                  <a:ext cx="504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/>
            <p:cNvCxnSpPr>
              <a:stCxn id="7" idx="6"/>
              <a:endCxn id="12" idx="2"/>
            </p:cNvCxnSpPr>
            <p:nvPr/>
          </p:nvCxnSpPr>
          <p:spPr>
            <a:xfrm>
              <a:off x="10152620" y="203431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6"/>
              <a:endCxn id="17" idx="2"/>
            </p:cNvCxnSpPr>
            <p:nvPr/>
          </p:nvCxnSpPr>
          <p:spPr>
            <a:xfrm>
              <a:off x="11232740" y="2034310"/>
              <a:ext cx="576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7" idx="4"/>
              <a:endCxn id="8" idx="0"/>
            </p:cNvCxnSpPr>
            <p:nvPr/>
          </p:nvCxnSpPr>
          <p:spPr>
            <a:xfrm>
              <a:off x="9936596" y="2250334"/>
              <a:ext cx="0" cy="8668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2" idx="4"/>
              <a:endCxn id="13" idx="0"/>
            </p:cNvCxnSpPr>
            <p:nvPr/>
          </p:nvCxnSpPr>
          <p:spPr>
            <a:xfrm>
              <a:off x="11016716" y="2250334"/>
              <a:ext cx="0" cy="8668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4"/>
              <a:endCxn id="18" idx="0"/>
            </p:cNvCxnSpPr>
            <p:nvPr/>
          </p:nvCxnSpPr>
          <p:spPr>
            <a:xfrm>
              <a:off x="12024828" y="2250334"/>
              <a:ext cx="0" cy="8668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0387550" y="1945204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431666" y="1945203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847490" y="2626660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927610" y="2625704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5722" y="2625703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15616" y="3435846"/>
                <a:ext cx="3816424" cy="113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435846"/>
                <a:ext cx="3816424" cy="11307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Linear-Chain CRF: View of Factor 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7574"/>
                <a:ext cx="8229600" cy="408391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Recap Logistic Regression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Factor function in Linear-Chain CRF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1200" dirty="0"/>
              </a:p>
              <a:p>
                <a:pPr lvl="1"/>
                <a:r>
                  <a:rPr lang="en-US" altLang="zh-CN" dirty="0" smtClean="0"/>
                  <a:t>How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𝑝𝑟𝑒𝑣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pPr lvl="1"/>
                <a:r>
                  <a:rPr lang="en-US" altLang="zh-CN" dirty="0" smtClean="0"/>
                  <a:t>How to do inference and learn the weights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𝜃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7574"/>
                <a:ext cx="8229600" cy="4083918"/>
              </a:xfrm>
              <a:blipFill rotWithShape="1">
                <a:blip r:embed="rId3"/>
                <a:stretch>
                  <a:fillRect l="-1259" t="-1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6354"/>
            <a:ext cx="4104456" cy="83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7203336" y="834266"/>
            <a:ext cx="504056" cy="2601580"/>
            <a:chOff x="7668344" y="1266314"/>
            <a:chExt cx="504056" cy="2601580"/>
          </a:xfrm>
        </p:grpSpPr>
        <p:sp>
          <p:nvSpPr>
            <p:cNvPr id="8" name="椭圆 7"/>
            <p:cNvSpPr/>
            <p:nvPr/>
          </p:nvSpPr>
          <p:spPr>
            <a:xfrm>
              <a:off x="7704348" y="1623631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704348" y="3138522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668344" y="126631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1266314"/>
                  <a:ext cx="504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68344" y="3498562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3498562"/>
                  <a:ext cx="50405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>
              <a:stCxn id="8" idx="4"/>
              <a:endCxn id="9" idx="0"/>
            </p:cNvCxnSpPr>
            <p:nvPr/>
          </p:nvCxnSpPr>
          <p:spPr>
            <a:xfrm>
              <a:off x="7920372" y="2055679"/>
              <a:ext cx="0" cy="1082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831266" y="2499742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843808" y="1563638"/>
            <a:ext cx="2448272" cy="98952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5" idx="3"/>
            <a:endCxn id="13" idx="1"/>
          </p:cNvCxnSpPr>
          <p:nvPr/>
        </p:nvCxnSpPr>
        <p:spPr>
          <a:xfrm>
            <a:off x="5292080" y="2058402"/>
            <a:ext cx="2074178" cy="983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44469" y="1716946"/>
                <a:ext cx="10461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/>
                          <a:ea typeface="Cambria Math"/>
                        </a:rPr>
                        <m:t>Ψ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69" y="1716946"/>
                <a:ext cx="104612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2989127"/>
                <a:ext cx="6912768" cy="878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exp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⁡{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89127"/>
                <a:ext cx="6912768" cy="87876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7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Linear-Chain CRF: View of 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91830"/>
            <a:ext cx="8229600" cy="1515615"/>
          </a:xfrm>
        </p:spPr>
        <p:txBody>
          <a:bodyPr/>
          <a:lstStyle/>
          <a:p>
            <a:r>
              <a:rPr lang="en-US" altLang="zh-CN" dirty="0" smtClean="0"/>
              <a:t>Extracting the overall features of the </a:t>
            </a:r>
            <a:r>
              <a:rPr lang="en-US" altLang="zh-CN" b="1" i="1" u="sng" dirty="0" smtClean="0"/>
              <a:t>entire sequence</a:t>
            </a:r>
          </a:p>
          <a:p>
            <a:pPr lvl="1"/>
            <a:r>
              <a:rPr lang="en-US" altLang="zh-CN" dirty="0" smtClean="0"/>
              <a:t>Sum feature values of each position together.</a:t>
            </a:r>
          </a:p>
          <a:p>
            <a:pPr lvl="1"/>
            <a:r>
              <a:rPr lang="en-US" altLang="zh-CN" dirty="0" smtClean="0"/>
              <a:t>Sharing weights across different position of words.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2016992"/>
                <a:ext cx="6912768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𝒘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exp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⁡{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016992"/>
                <a:ext cx="6912768" cy="11308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1030249"/>
                <a:ext cx="5184576" cy="113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𝒘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30249"/>
                <a:ext cx="5184576" cy="11307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203848" y="2016992"/>
            <a:ext cx="3240360" cy="11308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Linear-Chain CRF: View of 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Leverage generative-discriminative pair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1657015"/>
                <a:ext cx="5112568" cy="113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57015"/>
                <a:ext cx="5112568" cy="11307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3811354"/>
                <a:ext cx="8280920" cy="99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⁡{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𝑜</m:t>
                                  </m:r>
                                  <m:r>
                                    <a:rPr lang="en-US" altLang="zh-CN" sz="200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𝑜𝑖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}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{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}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altLang="zh-CN" sz="2000" b="0" i="1" smtClean="0">
                              <a:latin typeface="Cambria Math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11354"/>
                <a:ext cx="8280920" cy="9926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827584" y="2499742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4528" y="2873965"/>
                <a:ext cx="3811488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/>
                  <a:t>set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zh-CN" sz="2000" b="0" i="0" smtClean="0">
                            <a:latin typeface="Cambria Math"/>
                          </a:rPr>
                          <m:t> 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𝑝𝑟𝑒𝑣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8" y="2873965"/>
                <a:ext cx="3811488" cy="424796"/>
              </a:xfrm>
              <a:prstGeom prst="rect">
                <a:avLst/>
              </a:prstGeom>
              <a:blipFill rotWithShape="1">
                <a:blip r:embed="rId5"/>
                <a:stretch>
                  <a:fillRect l="-1597" t="-571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4096" y="3306013"/>
                <a:ext cx="3707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/>
                  <a:t>set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𝑜𝑖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𝑜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6" y="3306013"/>
                <a:ext cx="370790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80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707904" y="4083918"/>
            <a:ext cx="15841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32240" y="4083918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96136" y="2222394"/>
                <a:ext cx="3024336" cy="49019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</a:t>
                </a:r>
                <a:r>
                  <a:rPr lang="en-US" altLang="zh-CN" sz="2400" dirty="0" smtClean="0"/>
                  <a:t>hat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𝑤</m:t>
                    </m:r>
                    <m:r>
                      <a:rPr lang="en-US" altLang="zh-CN" sz="2400" b="0" i="1" smtClean="0">
                        <a:latin typeface="Cambria Math"/>
                      </a:rPr>
                      <m:t>, </m:t>
                    </m:r>
                    <m:r>
                      <a:rPr lang="en-US" altLang="zh-CN" sz="2400" b="0" i="1" smtClean="0">
                        <a:latin typeface="Cambria Math"/>
                      </a:rPr>
                      <m:t>𝑦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𝑝𝑟𝑒𝑣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!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222394"/>
                <a:ext cx="3024336" cy="490199"/>
              </a:xfrm>
              <a:prstGeom prst="rect">
                <a:avLst/>
              </a:prstGeom>
              <a:blipFill rotWithShape="1">
                <a:blip r:embed="rId7"/>
                <a:stretch>
                  <a:fillRect l="-2800" t="-5952" r="-600" b="-20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stCxn id="13" idx="0"/>
            <a:endCxn id="15" idx="2"/>
          </p:cNvCxnSpPr>
          <p:nvPr/>
        </p:nvCxnSpPr>
        <p:spPr>
          <a:xfrm flipV="1">
            <a:off x="4499992" y="2712593"/>
            <a:ext cx="2808312" cy="1371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0"/>
            <a:endCxn id="15" idx="2"/>
          </p:cNvCxnSpPr>
          <p:nvPr/>
        </p:nvCxnSpPr>
        <p:spPr>
          <a:xfrm flipH="1" flipV="1">
            <a:off x="7308304" y="2712593"/>
            <a:ext cx="144016" cy="1371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04048" y="308636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086363"/>
                <a:ext cx="79208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52320" y="307580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en-US" altLang="zh-CN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075806"/>
                <a:ext cx="79208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 animBg="1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Final: Definition of Linear-Chain CRF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987574"/>
            <a:ext cx="8712967" cy="269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22" y="3725889"/>
            <a:ext cx="6916266" cy="93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Linear-Chain CRF: Diff. Feature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𝑝𝑟𝑒𝑣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𝑝𝑟𝑒𝑣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𝑖𝑘𝑜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𝑜</m:t>
                            </m:r>
                          </m:e>
                        </m:d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04527"/>
            <a:ext cx="6394326" cy="163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3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Linear-Chain CRF: Diff. Feature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4436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𝑝𝑟𝑒𝑣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𝑝𝑟𝑒𝑣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𝑖𝑗𝑘𝑜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𝑝𝑟𝑒𝑣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𝑝𝑟𝑒𝑣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𝑜</m:t>
                            </m:r>
                          </m:e>
                        </m:d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443607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6" y="2715766"/>
            <a:ext cx="6661026" cy="188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9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Linear-Chain CRF: Inference &amp;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Learning: Gradient Descent based on MLE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Inference: Variant of Viterbi Algorithm</a:t>
            </a:r>
          </a:p>
          <a:p>
            <a:pPr lvl="1"/>
            <a:r>
              <a:rPr lang="en-US" altLang="zh-CN" dirty="0" smtClean="0"/>
              <a:t>Similar with Inference in HMM</a:t>
            </a:r>
          </a:p>
          <a:p>
            <a:pPr lvl="1"/>
            <a:r>
              <a:rPr lang="en-US" altLang="zh-CN" dirty="0" smtClean="0"/>
              <a:t>Dynamic Programming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35646"/>
            <a:ext cx="3240360" cy="85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31239"/>
            <a:ext cx="4860834" cy="152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2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933"/>
            <a:ext cx="8229600" cy="367905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Undirected Model &amp; Factor Graph</a:t>
            </a:r>
          </a:p>
          <a:p>
            <a:r>
              <a:rPr lang="en-US" altLang="zh-CN" dirty="0" smtClean="0"/>
              <a:t>Sequential Labeling as Running Example</a:t>
            </a:r>
          </a:p>
          <a:p>
            <a:pPr lvl="1"/>
            <a:r>
              <a:rPr lang="en-US" altLang="zh-CN" dirty="0" smtClean="0"/>
              <a:t>Generative: Naive Bayesian, Hidden Markov Model</a:t>
            </a:r>
          </a:p>
          <a:p>
            <a:pPr lvl="1"/>
            <a:r>
              <a:rPr lang="en-US" altLang="zh-CN" dirty="0" smtClean="0"/>
              <a:t>Discriminative: Logistic Regression, </a:t>
            </a:r>
            <a:r>
              <a:rPr lang="en-US" altLang="zh-CN" b="1" dirty="0" smtClean="0"/>
              <a:t>Conditional Random Field</a:t>
            </a:r>
          </a:p>
          <a:p>
            <a:r>
              <a:rPr lang="en-US" altLang="zh-CN" dirty="0" smtClean="0"/>
              <a:t>Linear-Chain CRF</a:t>
            </a:r>
          </a:p>
          <a:p>
            <a:pPr lvl="1"/>
            <a:r>
              <a:rPr lang="en-US" altLang="zh-CN" dirty="0" smtClean="0"/>
              <a:t>View of Factor Graph</a:t>
            </a:r>
          </a:p>
          <a:p>
            <a:pPr lvl="1"/>
            <a:r>
              <a:rPr lang="en-US" altLang="zh-CN" dirty="0" smtClean="0"/>
              <a:t>View of Logistic Regression</a:t>
            </a:r>
          </a:p>
          <a:p>
            <a:pPr lvl="1"/>
            <a:r>
              <a:rPr lang="en-US" altLang="zh-CN" dirty="0" smtClean="0"/>
              <a:t>View of Hidden Markov Model</a:t>
            </a:r>
          </a:p>
          <a:p>
            <a:pPr lvl="1"/>
            <a:r>
              <a:rPr lang="en-US" altLang="zh-CN" dirty="0" smtClean="0"/>
              <a:t>Training &amp; Inference</a:t>
            </a:r>
          </a:p>
          <a:p>
            <a:r>
              <a:rPr lang="en-US" altLang="zh-CN" dirty="0" smtClean="0"/>
              <a:t>Conclusion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96044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CRF is an undirected &amp; discriminative model</a:t>
            </a:r>
          </a:p>
          <a:p>
            <a:pPr lvl="1"/>
            <a:r>
              <a:rPr lang="en-US" altLang="zh-CN" dirty="0" smtClean="0"/>
              <a:t>p(</a:t>
            </a:r>
            <a:r>
              <a:rPr lang="en-US" altLang="zh-CN" b="1" dirty="0" err="1" smtClean="0"/>
              <a:t>y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x</a:t>
            </a:r>
            <a:r>
              <a:rPr lang="en-US" altLang="zh-CN" dirty="0" smtClean="0"/>
              <a:t>) factorizes according the factor graph</a:t>
            </a:r>
          </a:p>
          <a:p>
            <a:r>
              <a:rPr lang="en-US" altLang="zh-CN" dirty="0" smtClean="0"/>
              <a:t>Compared with Logistic Regression:</a:t>
            </a:r>
          </a:p>
          <a:p>
            <a:pPr lvl="1"/>
            <a:r>
              <a:rPr lang="en-US" altLang="zh-CN" dirty="0" smtClean="0"/>
              <a:t>Extract features for the whole sequential input</a:t>
            </a:r>
          </a:p>
          <a:p>
            <a:pPr lvl="1"/>
            <a:r>
              <a:rPr lang="en-US" altLang="zh-CN" dirty="0" smtClean="0"/>
              <a:t>Sum feature values together, and share weights</a:t>
            </a:r>
          </a:p>
          <a:p>
            <a:r>
              <a:rPr lang="en-US" altLang="zh-CN" dirty="0" smtClean="0"/>
              <a:t>Compared with HMM:</a:t>
            </a:r>
            <a:endParaRPr lang="en-US" altLang="zh-CN" dirty="0"/>
          </a:p>
          <a:p>
            <a:pPr lvl="1"/>
            <a:r>
              <a:rPr lang="en-US" altLang="zh-CN" dirty="0" smtClean="0"/>
              <a:t>LC-CRF relaxed the directed dependency between variables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ncorporating word features, avoid the independence assumption (introducing feature weights)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General CRF 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Fully connected CRF</a:t>
            </a:r>
          </a:p>
          <a:p>
            <a:pPr lvl="1"/>
            <a:r>
              <a:rPr lang="en-US" altLang="zh-CN" dirty="0" smtClean="0"/>
              <a:t>Image object classification</a:t>
            </a:r>
          </a:p>
          <a:p>
            <a:pPr lvl="1"/>
            <a:r>
              <a:rPr lang="en-US" altLang="zh-CN" dirty="0" smtClean="0"/>
              <a:t>Entity linking in web table</a:t>
            </a:r>
          </a:p>
          <a:p>
            <a:r>
              <a:rPr lang="en-US" altLang="zh-CN" dirty="0" smtClean="0"/>
              <a:t>Learning and inference becomes much complicated</a:t>
            </a:r>
          </a:p>
          <a:p>
            <a:pPr lvl="1"/>
            <a:r>
              <a:rPr lang="en-US" altLang="zh-CN" dirty="0" smtClean="0"/>
              <a:t>Approximate inference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 to Real Example: Sequence Labeling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complex dependencies</a:t>
            </a:r>
          </a:p>
          <a:p>
            <a:r>
              <a:rPr lang="en-US" altLang="zh-CN" dirty="0" smtClean="0"/>
              <a:t>How does the name CRF come from?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Structured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POS-Tagging</a:t>
            </a:r>
          </a:p>
          <a:p>
            <a:pPr lvl="1"/>
            <a:r>
              <a:rPr lang="en-US" altLang="zh-CN" dirty="0" err="1" smtClean="0"/>
              <a:t>Wikification</a:t>
            </a:r>
            <a:r>
              <a:rPr lang="en-US" altLang="zh-CN" dirty="0" smtClean="0"/>
              <a:t> (Check </a:t>
            </a:r>
            <a:r>
              <a:rPr lang="en-US" altLang="zh-CN" dirty="0" err="1" smtClean="0"/>
              <a:t>Wikifier</a:t>
            </a:r>
            <a:r>
              <a:rPr lang="en-US" altLang="zh-CN" dirty="0" smtClean="0"/>
              <a:t> Paper)</a:t>
            </a:r>
          </a:p>
          <a:p>
            <a:pPr lvl="1"/>
            <a:r>
              <a:rPr lang="en-US" altLang="zh-CN" dirty="0" smtClean="0"/>
              <a:t>Entity Linking in Tables</a:t>
            </a:r>
          </a:p>
          <a:p>
            <a:pPr lvl="1"/>
            <a:r>
              <a:rPr lang="en-US" altLang="zh-CN" dirty="0" smtClean="0"/>
              <a:t>Image Object Classification</a:t>
            </a:r>
          </a:p>
          <a:p>
            <a:r>
              <a:rPr lang="en-US" altLang="zh-CN" dirty="0" smtClean="0"/>
              <a:t>Predicting Structured Objects, rather than simple values (discrete or continuous)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Structured Prediction: A Joint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Capturing Conditional Dependence</a:t>
            </a:r>
          </a:p>
          <a:p>
            <a:r>
              <a:rPr lang="en-US" altLang="zh-CN" dirty="0" smtClean="0"/>
              <a:t>Coherence</a:t>
            </a:r>
          </a:p>
          <a:p>
            <a:r>
              <a:rPr lang="en-US" altLang="zh-CN" dirty="0" smtClean="0"/>
              <a:t>Style: P(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HMM, MEMM</a:t>
            </a:r>
          </a:p>
          <a:p>
            <a:r>
              <a:rPr lang="en-US" altLang="zh-CN" dirty="0" smtClean="0"/>
              <a:t>Simplified the problem: P(</a:t>
            </a:r>
            <a:r>
              <a:rPr lang="en-US" altLang="zh-CN" dirty="0" err="1" smtClean="0"/>
              <a:t>y_i</a:t>
            </a:r>
            <a:r>
              <a:rPr lang="en-US" altLang="zh-CN" dirty="0" smtClean="0"/>
              <a:t> | y_i-1,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Markov Property</a:t>
            </a:r>
          </a:p>
          <a:p>
            <a:pPr lvl="1"/>
            <a:r>
              <a:rPr lang="en-US" altLang="zh-CN" dirty="0" smtClean="0"/>
              <a:t>What would happen if the dependence goes more general?</a:t>
            </a:r>
          </a:p>
          <a:p>
            <a:pPr lvl="1"/>
            <a:r>
              <a:rPr lang="en-US" altLang="zh-CN" dirty="0" smtClean="0"/>
              <a:t>What if there doesn’t contain a explicit sequence?</a:t>
            </a:r>
          </a:p>
          <a:p>
            <a:pPr lvl="2"/>
            <a:r>
              <a:rPr lang="en-US" altLang="zh-CN" dirty="0" smtClean="0"/>
              <a:t>Table Linking, Image Object Classification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8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Graph Between HMM, Log-Linear and MEMM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Basian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Log-linear (factorize)</a:t>
            </a:r>
          </a:p>
          <a:p>
            <a:r>
              <a:rPr lang="en-US" altLang="zh-CN" dirty="0" smtClean="0">
                <a:sym typeface="Wingdings" pitchFamily="2" charset="2"/>
              </a:rPr>
              <a:t>Factorized  CRF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Thinking a little bit 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3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Model (MRF, CRF)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should talk about how does the formula come from.</a:t>
            </a:r>
          </a:p>
          <a:p>
            <a:r>
              <a:rPr lang="en-US" altLang="zh-CN" dirty="0" smtClean="0"/>
              <a:t>First: MRF explanation</a:t>
            </a:r>
          </a:p>
          <a:p>
            <a:r>
              <a:rPr lang="en-US" altLang="zh-CN" dirty="0" smtClean="0"/>
              <a:t>Second: MRF formula</a:t>
            </a:r>
          </a:p>
          <a:p>
            <a:pPr lvl="1"/>
            <a:r>
              <a:rPr lang="en-US" altLang="zh-CN" dirty="0" smtClean="0"/>
              <a:t>Energy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Potential (Compare with Log-Linear function)</a:t>
            </a:r>
          </a:p>
          <a:p>
            <a:pPr lvl="1"/>
            <a:r>
              <a:rPr lang="en-US" altLang="zh-CN" dirty="0" smtClean="0"/>
              <a:t>Larger entity </a:t>
            </a:r>
            <a:r>
              <a:rPr lang="en-US" altLang="zh-CN" dirty="0" smtClean="0">
                <a:sym typeface="Wingdings" pitchFamily="2" charset="2"/>
              </a:rPr>
              <a:t> lower probability to occur in the real world.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 Explanation – Undirected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Undirected Graph</a:t>
            </a:r>
          </a:p>
          <a:p>
            <a:pPr lvl="1"/>
            <a:r>
              <a:rPr lang="en-US" altLang="zh-CN" dirty="0" smtClean="0"/>
              <a:t>What is Factor</a:t>
            </a:r>
          </a:p>
          <a:p>
            <a:pPr lvl="2"/>
            <a:r>
              <a:rPr lang="en-US" altLang="zh-CN" dirty="0" smtClean="0"/>
              <a:t>Factor graph: distribution by multiplication</a:t>
            </a:r>
          </a:p>
          <a:p>
            <a:pPr lvl="1"/>
            <a:r>
              <a:rPr lang="en-US" altLang="zh-CN" dirty="0" err="1" smtClean="0"/>
              <a:t>Adv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Disadv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 edge dependency</a:t>
            </a:r>
          </a:p>
          <a:p>
            <a:pPr lvl="2"/>
            <a:r>
              <a:rPr lang="en-US" altLang="zh-CN" dirty="0" smtClean="0"/>
              <a:t>normalization is huge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不直观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Factors are unknown right now.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Dense CRF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Fully Connected (Just one Clique???)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Undirected model &amp; factor graph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55576" y="1194306"/>
            <a:ext cx="2088232" cy="2025516"/>
            <a:chOff x="5436096" y="1554346"/>
            <a:chExt cx="2088232" cy="2025516"/>
          </a:xfrm>
        </p:grpSpPr>
        <p:sp>
          <p:nvSpPr>
            <p:cNvPr id="9" name="椭圆 8"/>
            <p:cNvSpPr/>
            <p:nvPr/>
          </p:nvSpPr>
          <p:spPr>
            <a:xfrm>
              <a:off x="6300192" y="1563638"/>
              <a:ext cx="353586" cy="3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6300192" y="3190272"/>
              <a:ext cx="353586" cy="3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7170742" y="2355726"/>
              <a:ext cx="353586" cy="3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36096" y="2355726"/>
              <a:ext cx="353586" cy="35358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cxnSp>
          <p:nvCxnSpPr>
            <p:cNvPr id="13" name="直接连接符 12"/>
            <p:cNvCxnSpPr>
              <a:stCxn id="12" idx="7"/>
              <a:endCxn id="9" idx="3"/>
            </p:cNvCxnSpPr>
            <p:nvPr/>
          </p:nvCxnSpPr>
          <p:spPr>
            <a:xfrm flipV="1">
              <a:off x="5737901" y="1865443"/>
              <a:ext cx="614072" cy="542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5"/>
              <a:endCxn id="11" idx="1"/>
            </p:cNvCxnSpPr>
            <p:nvPr/>
          </p:nvCxnSpPr>
          <p:spPr>
            <a:xfrm>
              <a:off x="6601997" y="1865443"/>
              <a:ext cx="620526" cy="542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2" idx="5"/>
              <a:endCxn id="10" idx="1"/>
            </p:cNvCxnSpPr>
            <p:nvPr/>
          </p:nvCxnSpPr>
          <p:spPr>
            <a:xfrm>
              <a:off x="5737901" y="2657531"/>
              <a:ext cx="614072" cy="5845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7"/>
              <a:endCxn id="11" idx="3"/>
            </p:cNvCxnSpPr>
            <p:nvPr/>
          </p:nvCxnSpPr>
          <p:spPr>
            <a:xfrm flipV="1">
              <a:off x="6601997" y="2657531"/>
              <a:ext cx="620526" cy="5845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60232" y="155434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6612" y="271576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0232" y="321053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78420" y="27157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23154" y="2047369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77965" y="2033499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955831" y="2861591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42061" y="2861591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3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Question &amp; Answers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7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5769024" cy="3495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Scenario: Discussing</a:t>
            </a:r>
          </a:p>
          <a:p>
            <a:r>
              <a:rPr lang="en-US" altLang="zh-CN" sz="2000" dirty="0" smtClean="0"/>
              <a:t>Pro (0) &amp; Con (1)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Opinions interactive between each other</a:t>
            </a:r>
          </a:p>
          <a:p>
            <a:r>
              <a:rPr lang="en-US" altLang="zh-CN" sz="2000" dirty="0" smtClean="0"/>
              <a:t>Undirected Edge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Factor Graph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Undirected Graphical Model: Toy Example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92552" y="1419622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845108" y="2427734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92552" y="3435846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308304" y="2427734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6" idx="5"/>
            <a:endCxn id="9" idx="1"/>
          </p:cNvCxnSpPr>
          <p:nvPr/>
        </p:nvCxnSpPr>
        <p:spPr>
          <a:xfrm>
            <a:off x="6658454" y="1849861"/>
            <a:ext cx="746944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3"/>
            <a:endCxn id="8" idx="7"/>
          </p:cNvCxnSpPr>
          <p:nvPr/>
        </p:nvCxnSpPr>
        <p:spPr>
          <a:xfrm flipH="1">
            <a:off x="6658454" y="2857973"/>
            <a:ext cx="746944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>
            <a:off x="5411010" y="2857973"/>
            <a:ext cx="778636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7"/>
            <a:endCxn id="6" idx="3"/>
          </p:cNvCxnSpPr>
          <p:nvPr/>
        </p:nvCxnSpPr>
        <p:spPr>
          <a:xfrm flipV="1">
            <a:off x="5411010" y="1849861"/>
            <a:ext cx="778636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607590"/>
                  </p:ext>
                </p:extLst>
              </p:nvPr>
            </p:nvGraphicFramePr>
            <p:xfrm>
              <a:off x="6839968" y="994782"/>
              <a:ext cx="212452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310"/>
                    <a:gridCol w="586105"/>
                    <a:gridCol w="58610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000" i="1" smtClean="0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n-US" altLang="zh-CN" sz="2000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b=0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b=1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a=0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a=1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607590"/>
                  </p:ext>
                </p:extLst>
              </p:nvPr>
            </p:nvGraphicFramePr>
            <p:xfrm>
              <a:off x="6839968" y="994782"/>
              <a:ext cx="212452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310"/>
                    <a:gridCol w="586105"/>
                    <a:gridCol w="586105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7692" r="-123718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b=0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b=1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a=0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a=1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007979"/>
                  </p:ext>
                </p:extLst>
              </p:nvPr>
            </p:nvGraphicFramePr>
            <p:xfrm>
              <a:off x="6839968" y="3331438"/>
              <a:ext cx="212452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310"/>
                    <a:gridCol w="586105"/>
                    <a:gridCol w="58610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000" i="1" smtClean="0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n-US" altLang="zh-CN" sz="2000" b="0" i="1" baseline="-25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c=0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c=1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b=0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b=1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007979"/>
                  </p:ext>
                </p:extLst>
              </p:nvPr>
            </p:nvGraphicFramePr>
            <p:xfrm>
              <a:off x="6839968" y="3331438"/>
              <a:ext cx="212452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310"/>
                    <a:gridCol w="586105"/>
                    <a:gridCol w="586105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7692" r="-123718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c=0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c=1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b=0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b=1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046081"/>
                  </p:ext>
                </p:extLst>
              </p:nvPr>
            </p:nvGraphicFramePr>
            <p:xfrm>
              <a:off x="3779912" y="3331438"/>
              <a:ext cx="212452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310"/>
                    <a:gridCol w="586105"/>
                    <a:gridCol w="58610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000" i="1" smtClean="0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n-US" altLang="zh-CN" sz="2000" b="0" i="1" baseline="-2500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c=0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c=1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046081"/>
                  </p:ext>
                </p:extLst>
              </p:nvPr>
            </p:nvGraphicFramePr>
            <p:xfrm>
              <a:off x="3779912" y="3331438"/>
              <a:ext cx="212452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310"/>
                    <a:gridCol w="586105"/>
                    <a:gridCol w="586105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7692" r="-123718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c=0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c=1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124107"/>
                  </p:ext>
                </p:extLst>
              </p:nvPr>
            </p:nvGraphicFramePr>
            <p:xfrm>
              <a:off x="3779912" y="1027182"/>
              <a:ext cx="212452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310"/>
                    <a:gridCol w="586105"/>
                    <a:gridCol w="58610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000" i="1" smtClean="0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n-US" altLang="zh-CN" sz="2000" b="0" i="1" baseline="-25000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a=0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a=1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124107"/>
                  </p:ext>
                </p:extLst>
              </p:nvPr>
            </p:nvGraphicFramePr>
            <p:xfrm>
              <a:off x="3779912" y="1027182"/>
              <a:ext cx="212452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310"/>
                    <a:gridCol w="586105"/>
                    <a:gridCol w="586105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t="-7692" r="-123718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a=0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a=1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42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Undirected Graphical Model: Toy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Task: Inference over the graph</a:t>
                </a:r>
              </a:p>
              <a:p>
                <a:pPr lvl="1"/>
                <a:r>
                  <a:rPr lang="en-US" altLang="zh-CN" b="0" dirty="0" smtClean="0"/>
                  <a:t>e.g.,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argmax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argmax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Joint probability via </a:t>
                </a:r>
                <a:r>
                  <a:rPr lang="en-US" altLang="zh-CN" b="1" i="1" dirty="0" smtClean="0"/>
                  <a:t>factorization</a:t>
                </a:r>
                <a:endParaRPr lang="en-US" altLang="zh-CN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𝑍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𝑏𝑐𝑑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Factor functions: measuring the local compatibility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616" b="-8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3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Joint Inference on Undirected Graph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792550" y="1254006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545106" y="2262118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792550" y="3270230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008302" y="2262118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6" idx="5"/>
            <a:endCxn id="9" idx="1"/>
          </p:cNvCxnSpPr>
          <p:nvPr/>
        </p:nvCxnSpPr>
        <p:spPr>
          <a:xfrm>
            <a:off x="7358452" y="1684245"/>
            <a:ext cx="746944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9" idx="3"/>
            <a:endCxn id="8" idx="7"/>
          </p:cNvCxnSpPr>
          <p:nvPr/>
        </p:nvCxnSpPr>
        <p:spPr>
          <a:xfrm flipH="1">
            <a:off x="7358452" y="2692357"/>
            <a:ext cx="746944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5"/>
            <a:endCxn id="8" idx="1"/>
          </p:cNvCxnSpPr>
          <p:nvPr/>
        </p:nvCxnSpPr>
        <p:spPr>
          <a:xfrm>
            <a:off x="6111008" y="2692357"/>
            <a:ext cx="778636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7"/>
            <a:endCxn id="6" idx="3"/>
          </p:cNvCxnSpPr>
          <p:nvPr/>
        </p:nvCxnSpPr>
        <p:spPr>
          <a:xfrm flipV="1">
            <a:off x="6111008" y="1684245"/>
            <a:ext cx="778636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39143"/>
              </p:ext>
            </p:extLst>
          </p:nvPr>
        </p:nvGraphicFramePr>
        <p:xfrm>
          <a:off x="7628180" y="1232406"/>
          <a:ext cx="11722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5"/>
                <a:gridCol w="58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2257"/>
              </p:ext>
            </p:extLst>
          </p:nvPr>
        </p:nvGraphicFramePr>
        <p:xfrm>
          <a:off x="7648262" y="3054206"/>
          <a:ext cx="11722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5"/>
                <a:gridCol w="58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71030"/>
              </p:ext>
            </p:extLst>
          </p:nvPr>
        </p:nvGraphicFramePr>
        <p:xfrm>
          <a:off x="5467940" y="3054206"/>
          <a:ext cx="11722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5"/>
                <a:gridCol w="58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45870"/>
              </p:ext>
            </p:extLst>
          </p:nvPr>
        </p:nvGraphicFramePr>
        <p:xfrm>
          <a:off x="5488022" y="1232406"/>
          <a:ext cx="11722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5"/>
                <a:gridCol w="58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232955"/>
                  </p:ext>
                </p:extLst>
              </p:nvPr>
            </p:nvGraphicFramePr>
            <p:xfrm>
              <a:off x="539552" y="1208139"/>
              <a:ext cx="3263266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093"/>
                    <a:gridCol w="1140143"/>
                    <a:gridCol w="100203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a, b, c, d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altLang="en-US" sz="20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0, 0, 0, 0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200000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0.013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0,</a:t>
                          </a:r>
                          <a:r>
                            <a:rPr lang="en-US" altLang="zh-CN" sz="2000" b="1" baseline="0" dirty="0" smtClean="0"/>
                            <a:t> 0, 0, 1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5000000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0.314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0, 0, 1, 0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200000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0.013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0, 0, 1, 1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&lt; 0.001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0, 1, 0, 0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&lt; 0.001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232955"/>
                  </p:ext>
                </p:extLst>
              </p:nvPr>
            </p:nvGraphicFramePr>
            <p:xfrm>
              <a:off x="539552" y="1208139"/>
              <a:ext cx="3263266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093"/>
                    <a:gridCol w="1140143"/>
                    <a:gridCol w="100203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a, b, c, d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8930" t="-7692" r="-87701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6829" t="-7692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0, 0, 0, 0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200000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0.013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0,</a:t>
                          </a:r>
                          <a:r>
                            <a:rPr lang="en-US" altLang="zh-CN" sz="2000" b="1" baseline="0" dirty="0" smtClean="0"/>
                            <a:t> 0, 0, 1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5000000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0.314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0, 0, 1, 0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200000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0.013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0, 0, 1, 1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&lt; 0.001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0, 1, 0, 0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&lt; 0.001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95536" y="4155926"/>
                <a:ext cx="44797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argmax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={0, 0, 0, 1}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55926"/>
                <a:ext cx="447975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Conditional Inference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88494" y="1297206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860032" y="2305318"/>
            <a:ext cx="1008112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D=1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88494" y="3313430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504246" y="2305318"/>
            <a:ext cx="66299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6" idx="5"/>
            <a:endCxn id="9" idx="1"/>
          </p:cNvCxnSpPr>
          <p:nvPr/>
        </p:nvCxnSpPr>
        <p:spPr>
          <a:xfrm>
            <a:off x="6854396" y="1727445"/>
            <a:ext cx="746944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9" idx="3"/>
            <a:endCxn id="8" idx="7"/>
          </p:cNvCxnSpPr>
          <p:nvPr/>
        </p:nvCxnSpPr>
        <p:spPr>
          <a:xfrm flipH="1">
            <a:off x="6854396" y="2735557"/>
            <a:ext cx="746944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5"/>
            <a:endCxn id="8" idx="1"/>
          </p:cNvCxnSpPr>
          <p:nvPr/>
        </p:nvCxnSpPr>
        <p:spPr>
          <a:xfrm>
            <a:off x="5720509" y="2735557"/>
            <a:ext cx="665079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7"/>
            <a:endCxn id="6" idx="3"/>
          </p:cNvCxnSpPr>
          <p:nvPr/>
        </p:nvCxnSpPr>
        <p:spPr>
          <a:xfrm flipV="1">
            <a:off x="5720509" y="1727445"/>
            <a:ext cx="665079" cy="65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97290"/>
              </p:ext>
            </p:extLst>
          </p:nvPr>
        </p:nvGraphicFramePr>
        <p:xfrm>
          <a:off x="7124124" y="1275606"/>
          <a:ext cx="11722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5"/>
                <a:gridCol w="58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17714"/>
              </p:ext>
            </p:extLst>
          </p:nvPr>
        </p:nvGraphicFramePr>
        <p:xfrm>
          <a:off x="7144206" y="3097406"/>
          <a:ext cx="11722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5"/>
                <a:gridCol w="58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40346"/>
              </p:ext>
            </p:extLst>
          </p:nvPr>
        </p:nvGraphicFramePr>
        <p:xfrm>
          <a:off x="4963884" y="3097406"/>
          <a:ext cx="11722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5"/>
                <a:gridCol w="58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37962"/>
              </p:ext>
            </p:extLst>
          </p:nvPr>
        </p:nvGraphicFramePr>
        <p:xfrm>
          <a:off x="4983966" y="1275606"/>
          <a:ext cx="11722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5"/>
                <a:gridCol w="58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895499"/>
                  </p:ext>
                </p:extLst>
              </p:nvPr>
            </p:nvGraphicFramePr>
            <p:xfrm>
              <a:off x="539552" y="1208139"/>
              <a:ext cx="3263266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093"/>
                    <a:gridCol w="1140143"/>
                    <a:gridCol w="100203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a, b, c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altLang="en-US" sz="20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0,</a:t>
                          </a:r>
                          <a:r>
                            <a:rPr lang="en-US" altLang="zh-CN" sz="2000" b="1" baseline="0" dirty="0" smtClean="0"/>
                            <a:t> 0, 0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5000000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0.943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0, 0, 1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&lt; 0.001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1, 0, 0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100000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0.019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1, 0, 1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&lt; 0.001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895499"/>
                  </p:ext>
                </p:extLst>
              </p:nvPr>
            </p:nvGraphicFramePr>
            <p:xfrm>
              <a:off x="539552" y="1208139"/>
              <a:ext cx="3263266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093"/>
                    <a:gridCol w="1140143"/>
                    <a:gridCol w="100203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a, b, c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8930" t="-7692" r="-87701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6829" t="-7692" b="-5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0,</a:t>
                          </a:r>
                          <a:r>
                            <a:rPr lang="en-US" altLang="zh-CN" sz="2000" b="1" baseline="0" dirty="0" smtClean="0"/>
                            <a:t> 0, 0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5000000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/>
                            <a:t>0.943</a:t>
                          </a:r>
                          <a:endParaRPr lang="zh-CN" altLang="en-US" sz="2000" b="1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0, 0, 1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&lt; 0.001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1, 0, 0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100000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0.019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1, 0, 1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&lt; 0.001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……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95536" y="4126309"/>
                <a:ext cx="47661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argmax</m:t>
                          </m:r>
                          <m:r>
                            <a:rPr lang="en-US" altLang="zh-CN" sz="2400" b="0" i="0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={0, 0, 0}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26309"/>
                <a:ext cx="476611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5436096" y="1554346"/>
            <a:ext cx="2088232" cy="2025516"/>
            <a:chOff x="5436096" y="1554346"/>
            <a:chExt cx="2088232" cy="2025516"/>
          </a:xfrm>
        </p:grpSpPr>
        <p:sp>
          <p:nvSpPr>
            <p:cNvPr id="24" name="椭圆 23"/>
            <p:cNvSpPr/>
            <p:nvPr/>
          </p:nvSpPr>
          <p:spPr>
            <a:xfrm>
              <a:off x="6300192" y="1563638"/>
              <a:ext cx="353586" cy="3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300192" y="3190272"/>
              <a:ext cx="353586" cy="3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170742" y="2355726"/>
              <a:ext cx="353586" cy="3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36096" y="2355726"/>
              <a:ext cx="353586" cy="35358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cxnSp>
          <p:nvCxnSpPr>
            <p:cNvPr id="29" name="直接连接符 28"/>
            <p:cNvCxnSpPr>
              <a:stCxn id="27" idx="7"/>
              <a:endCxn id="24" idx="3"/>
            </p:cNvCxnSpPr>
            <p:nvPr/>
          </p:nvCxnSpPr>
          <p:spPr>
            <a:xfrm flipV="1">
              <a:off x="5737901" y="1865443"/>
              <a:ext cx="614072" cy="542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5"/>
              <a:endCxn id="26" idx="1"/>
            </p:cNvCxnSpPr>
            <p:nvPr/>
          </p:nvCxnSpPr>
          <p:spPr>
            <a:xfrm>
              <a:off x="6601997" y="1865443"/>
              <a:ext cx="620526" cy="542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7" idx="5"/>
              <a:endCxn id="25" idx="1"/>
            </p:cNvCxnSpPr>
            <p:nvPr/>
          </p:nvCxnSpPr>
          <p:spPr>
            <a:xfrm>
              <a:off x="5737901" y="2657531"/>
              <a:ext cx="614072" cy="5845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5" idx="7"/>
              <a:endCxn id="26" idx="3"/>
            </p:cNvCxnSpPr>
            <p:nvPr/>
          </p:nvCxnSpPr>
          <p:spPr>
            <a:xfrm flipV="1">
              <a:off x="6601997" y="2657531"/>
              <a:ext cx="620526" cy="5845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60232" y="155434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06612" y="271576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60232" y="321053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78420" y="27157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823154" y="2047369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977965" y="2033499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955831" y="2861591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842061" y="2861591"/>
              <a:ext cx="178211" cy="1782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8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87823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a:fld id="{D617A2FE-4728-446C-B755-74AED01D9A93}" type="mathplaceholder">
                      <a:rPr lang="en-US" altLang="zh-CN" i="1" smtClean="0">
                        <a:latin typeface="Cambria Math"/>
                      </a:rPr>
                      <a:t>在此处键入公式。</a:t>
                    </a:fld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1"/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/>
                  <a:t>: Variables used in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factor function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 smtClean="0"/>
                  <a:t>: Observed variables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87823"/>
              </a:xfrm>
              <a:blipFill rotWithShape="1">
                <a:blip r:embed="rId3"/>
                <a:stretch>
                  <a:fillRect t="-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Probability Distribution on Factor Graph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Kangqi Luo, ADAPT Lab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8" y="1203598"/>
            <a:ext cx="2776170" cy="9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08284"/>
            <a:ext cx="2426618" cy="9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400" y="2856079"/>
                <a:ext cx="3821431" cy="1046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US" altLang="zh-CN" sz="2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200" b="0" i="1" smtClean="0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00" y="2856079"/>
                <a:ext cx="3821431" cy="10460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5976" y="2856079"/>
                <a:ext cx="3381247" cy="108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𝑍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sz="2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/>
                                </a:rPr>
                                <m:t>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200" i="1">
                                      <a:latin typeface="Cambria Math"/>
                                      <a:ea typeface="Cambria Math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856079"/>
                <a:ext cx="3381247" cy="10838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516217" y="1347614"/>
            <a:ext cx="2304255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i="1" u="sng" dirty="0" smtClean="0"/>
              <a:t>Random Field</a:t>
            </a:r>
            <a:endParaRPr lang="zh-CN" altLang="en-US" sz="2800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4083918"/>
            <a:ext cx="410445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i="1" u="sng" dirty="0" smtClean="0"/>
              <a:t>Conditional Random Field</a:t>
            </a:r>
            <a:endParaRPr lang="zh-CN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3820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4285</Words>
  <Application>Microsoft Office PowerPoint</Application>
  <PresentationFormat>全屏显示(16:9)</PresentationFormat>
  <Paragraphs>755</Paragraphs>
  <Slides>40</Slides>
  <Notes>26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Introduction to Conditional Random Fields</vt:lpstr>
      <vt:lpstr>PowerPoint 演示文稿</vt:lpstr>
      <vt:lpstr>Content</vt:lpstr>
      <vt:lpstr>Undirected model &amp; factor graph</vt:lpstr>
      <vt:lpstr>Undirected Graphical Model: Toy Example</vt:lpstr>
      <vt:lpstr>Undirected Graphical Model: Toy Example</vt:lpstr>
      <vt:lpstr>Joint Inference on Undirected Graph</vt:lpstr>
      <vt:lpstr>Conditional Inference</vt:lpstr>
      <vt:lpstr>Probability Distribution on Factor Graph</vt:lpstr>
      <vt:lpstr>Running example: sequential tagging</vt:lpstr>
      <vt:lpstr>Sequential Tagging Problem</vt:lpstr>
      <vt:lpstr>Generative v.s. Discriminative</vt:lpstr>
      <vt:lpstr>Tagging Problem: Single Word Only</vt:lpstr>
      <vt:lpstr>Tagging Problem: Single Word Only</vt:lpstr>
      <vt:lpstr>Softmax Regression</vt:lpstr>
      <vt:lpstr>Logistic Regression as Undirected Model</vt:lpstr>
      <vt:lpstr>Notation Tricks in Logistic Regression</vt:lpstr>
      <vt:lpstr>Naive Bayesian v.s. Logistic Regression</vt:lpstr>
      <vt:lpstr>Hidden Markov Model</vt:lpstr>
      <vt:lpstr>HMM + NB</vt:lpstr>
      <vt:lpstr>Linear-chain CRF</vt:lpstr>
      <vt:lpstr>Linear-Chain CRF: View of Factor Graph</vt:lpstr>
      <vt:lpstr>Linear-Chain CRF: View of Factor Graph</vt:lpstr>
      <vt:lpstr>Linear-Chain CRF: View of Logistic Regression</vt:lpstr>
      <vt:lpstr>Linear-Chain CRF: View of HMM</vt:lpstr>
      <vt:lpstr>Final: Definition of Linear-Chain CRF</vt:lpstr>
      <vt:lpstr>Linear-Chain CRF: Diff. Feature Functions</vt:lpstr>
      <vt:lpstr>Linear-Chain CRF: Diff. Feature Functions</vt:lpstr>
      <vt:lpstr>Linear-Chain CRF: Inference &amp; Learning</vt:lpstr>
      <vt:lpstr>Conclusion</vt:lpstr>
      <vt:lpstr>More General CRF ……</vt:lpstr>
      <vt:lpstr>Move to Real Example: Sequence Labeling</vt:lpstr>
      <vt:lpstr>What is Structured Prediction</vt:lpstr>
      <vt:lpstr>Structured Prediction: A Joint View</vt:lpstr>
      <vt:lpstr>PowerPoint 演示文稿</vt:lpstr>
      <vt:lpstr>Graph Between HMM, Log-Linear and MEMM</vt:lpstr>
      <vt:lpstr>Graph Model (MRF, CRF)</vt:lpstr>
      <vt:lpstr>CRF Explanation – Undirected Graph</vt:lpstr>
      <vt:lpstr>Dense CRF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Kangqi</dc:creator>
  <cp:lastModifiedBy>Kangqi Luo</cp:lastModifiedBy>
  <cp:revision>218</cp:revision>
  <dcterms:created xsi:type="dcterms:W3CDTF">2017-03-06T06:34:48Z</dcterms:created>
  <dcterms:modified xsi:type="dcterms:W3CDTF">2017-04-26T08:32:45Z</dcterms:modified>
</cp:coreProperties>
</file>