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71" r:id="rId3"/>
    <p:sldId id="256" r:id="rId4"/>
    <p:sldId id="259" r:id="rId5"/>
    <p:sldId id="260" r:id="rId6"/>
    <p:sldId id="300" r:id="rId7"/>
    <p:sldId id="262" r:id="rId8"/>
    <p:sldId id="261" r:id="rId9"/>
    <p:sldId id="272" r:id="rId10"/>
    <p:sldId id="273" r:id="rId11"/>
    <p:sldId id="294" r:id="rId12"/>
    <p:sldId id="281" r:id="rId13"/>
    <p:sldId id="283" r:id="rId14"/>
    <p:sldId id="279" r:id="rId15"/>
    <p:sldId id="295" r:id="rId16"/>
    <p:sldId id="284" r:id="rId17"/>
    <p:sldId id="274" r:id="rId18"/>
    <p:sldId id="275" r:id="rId19"/>
    <p:sldId id="296" r:id="rId20"/>
    <p:sldId id="287" r:id="rId21"/>
    <p:sldId id="286" r:id="rId22"/>
    <p:sldId id="297" r:id="rId23"/>
    <p:sldId id="263" r:id="rId24"/>
    <p:sldId id="264" r:id="rId25"/>
    <p:sldId id="276" r:id="rId26"/>
    <p:sldId id="277" r:id="rId27"/>
    <p:sldId id="278" r:id="rId28"/>
    <p:sldId id="266" r:id="rId29"/>
    <p:sldId id="265" r:id="rId30"/>
    <p:sldId id="288" r:id="rId31"/>
    <p:sldId id="289" r:id="rId32"/>
    <p:sldId id="291" r:id="rId33"/>
    <p:sldId id="299" r:id="rId34"/>
    <p:sldId id="292" r:id="rId35"/>
    <p:sldId id="267" r:id="rId36"/>
    <p:sldId id="268" r:id="rId37"/>
    <p:sldId id="269" r:id="rId38"/>
    <p:sldId id="270" r:id="rId39"/>
    <p:sldId id="293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7" autoAdjust="0"/>
    <p:restoredTop sz="93078" autoAdjust="0"/>
  </p:normalViewPr>
  <p:slideViewPr>
    <p:cSldViewPr>
      <p:cViewPr varScale="1">
        <p:scale>
          <a:sx n="67" d="100"/>
          <a:sy n="67" d="100"/>
        </p:scale>
        <p:origin x="-15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0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95B4D-EDA7-470D-834D-339E999DD8B4}" type="datetimeFigureOut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B3DA8-E4A9-49B3-84C0-7D0A70CC3A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3DA8-E4A9-49B3-84C0-7D0A70CC3AC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8400-3648-4D0A-B6F7-FA2792B4C6B9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DFB3-9E28-4315-86EB-9DB03BF19F19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0AF4-9C6E-4025-862C-A510BE9C6F2C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4BE0-1009-4911-B250-82213AE2ADC7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97A6-AA7C-4600-BF09-AC4E9F7C70A2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4D1A-5D84-4C46-BAB3-9730BDB849A7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3E44-0DA7-431B-84DB-02C6AE989C8E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5799-9000-472E-9FF1-0A6271CA963C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09F-7B65-4263-BD92-4E2E0646AE22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68CD-B0B7-4498-A024-5E46410F0AFA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A6B2-78F2-44E9-997A-D31E77B83362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C7CD-64A0-4520-8E49-22828E5D9164}" type="datetime1">
              <a:rPr lang="zh-CN" altLang="en-US" smtClean="0"/>
              <a:pPr/>
              <a:t>2015/10/14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97DD-0A77-42CF-8DBB-C16B8F3A33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Automatic Document Summarization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5918" y="4071942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                            ——by Clarissa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 iterative reinforcement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Steps:</a:t>
            </a:r>
          </a:p>
          <a:p>
            <a:r>
              <a:rPr lang="en-US" altLang="zh-CN" sz="2800" dirty="0" smtClean="0"/>
              <a:t>Build three graphs to reflect SS, WW, SW relationships.</a:t>
            </a:r>
          </a:p>
          <a:p>
            <a:r>
              <a:rPr lang="en-US" altLang="zh-CN" sz="2800" dirty="0" smtClean="0"/>
              <a:t>Computes the saliency scores of the sentences and words.</a:t>
            </a:r>
          </a:p>
          <a:p>
            <a:r>
              <a:rPr lang="en-US" altLang="zh-CN" sz="2800" dirty="0" smtClean="0"/>
              <a:t>Use the reinforcement algorithm until it converges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and each sentence gets a score.</a:t>
            </a:r>
          </a:p>
          <a:p>
            <a:r>
              <a:rPr lang="en-US" altLang="zh-CN" sz="2800" dirty="0" smtClean="0"/>
              <a:t>Apply the MMR algorithm to remove redundancy.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Picture 2" descr="C:\Users\Administrator\Desktop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6143668" cy="4071966"/>
          </a:xfrm>
          <a:prstGeom prst="rect">
            <a:avLst/>
          </a:prstGeom>
          <a:noFill/>
        </p:spPr>
      </p:pic>
      <p:pic>
        <p:nvPicPr>
          <p:cNvPr id="6" name="Picture 3" descr="C:\Users\Administrator\AppData\Roaming\Tencent\Users\519859265\QQ\WinTemp\RichOle\XD}T{EDJ9S{OT9P(NI$]XM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6796" y="1285860"/>
            <a:ext cx="4877204" cy="1714512"/>
          </a:xfrm>
          <a:prstGeom prst="rect">
            <a:avLst/>
          </a:prstGeom>
          <a:noFill/>
        </p:spPr>
      </p:pic>
      <p:pic>
        <p:nvPicPr>
          <p:cNvPr id="21505" name="Picture 1" descr="C:\Users\Administrator\Desktop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1142984"/>
            <a:ext cx="4286280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 iterative reinforcement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Improvement?</a:t>
            </a:r>
          </a:p>
          <a:p>
            <a:pPr>
              <a:buNone/>
            </a:pPr>
            <a:r>
              <a:rPr lang="en-US" altLang="zh-CN" sz="2800" dirty="0" smtClean="0"/>
              <a:t>    WW relationship: Disambiguate the word sense before.</a:t>
            </a:r>
          </a:p>
          <a:p>
            <a:pPr>
              <a:buNone/>
            </a:pPr>
            <a:r>
              <a:rPr lang="en-US" altLang="zh-CN" sz="2800" dirty="0" smtClean="0"/>
              <a:t>    Single-document to Multi-document: Pick out content words.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Graph-based Ranking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Build a graph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Vertex: Every sentence</a:t>
            </a:r>
          </a:p>
          <a:p>
            <a:pPr>
              <a:buNone/>
            </a:pPr>
            <a:r>
              <a:rPr lang="en-US" altLang="zh-CN" sz="2800" dirty="0" smtClean="0"/>
              <a:t>     Edge : similarity relationship (overlap)</a:t>
            </a:r>
          </a:p>
          <a:p>
            <a:r>
              <a:rPr lang="en-US" altLang="zh-CN" dirty="0" smtClean="0"/>
              <a:t>Ranking Algorithm:</a:t>
            </a:r>
          </a:p>
          <a:p>
            <a:pPr>
              <a:buNone/>
            </a:pPr>
            <a:r>
              <a:rPr lang="en-US" altLang="zh-CN" sz="2600" dirty="0" smtClean="0"/>
              <a:t>     1.</a:t>
            </a:r>
            <a:r>
              <a:rPr lang="en-US" altLang="zh-CN" sz="2800" dirty="0" smtClean="0"/>
              <a:t>HITS : For each vertex, HITS produces two sets of scores – an “authority” score, and a “hub” score.</a:t>
            </a:r>
          </a:p>
          <a:p>
            <a:pPr>
              <a:buNone/>
            </a:pPr>
            <a:r>
              <a:rPr lang="en-US" altLang="zh-CN" sz="2800" dirty="0" smtClean="0"/>
              <a:t>    2.PageRank: Integrates the impact of both incoming and outgoing links into one single model</a:t>
            </a:r>
          </a:p>
          <a:p>
            <a:pPr>
              <a:buNone/>
            </a:pPr>
            <a:r>
              <a:rPr lang="en-US" altLang="zh-CN" sz="2800" dirty="0" smtClean="0"/>
              <a:t>    3.TextRank: Include the weights factors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Graph-based Ranking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PageRank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    G = (V;E) :a directed graph with the set of vertices V and set of edges E</a:t>
            </a:r>
          </a:p>
          <a:p>
            <a:pPr>
              <a:buNone/>
            </a:pPr>
            <a:r>
              <a:rPr lang="en-US" altLang="zh-CN" sz="2400" dirty="0" smtClean="0"/>
              <a:t>    For a given vertex Vi:</a:t>
            </a:r>
          </a:p>
          <a:p>
            <a:pPr>
              <a:buNone/>
            </a:pPr>
            <a:r>
              <a:rPr lang="en-US" altLang="zh-CN" sz="2400" dirty="0" smtClean="0"/>
              <a:t>    In(Vi) : the set of vertices that point to it (predecessors)</a:t>
            </a:r>
          </a:p>
          <a:p>
            <a:pPr>
              <a:buNone/>
            </a:pPr>
            <a:r>
              <a:rPr lang="en-US" altLang="zh-CN" sz="2400" dirty="0" smtClean="0"/>
              <a:t>    Out(Vi) : the set of vertices that vertex Vi points to(successors)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3074" name="Picture 2" descr="C:\Users\Administrator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500570"/>
            <a:ext cx="5643602" cy="1000132"/>
          </a:xfrm>
          <a:prstGeom prst="rect">
            <a:avLst/>
          </a:prstGeom>
          <a:noFill/>
        </p:spPr>
      </p:pic>
      <p:pic>
        <p:nvPicPr>
          <p:cNvPr id="3076" name="Picture 4" descr="C:\Users\Administrator\Desktop\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572140"/>
            <a:ext cx="5214974" cy="8858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Graph-based Ranking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score is computed for each vertex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2050" name="Picture 2" descr="C:\Users\Administrator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57430"/>
            <a:ext cx="4929222" cy="4119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Graph-based Ranking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Improvement?</a:t>
            </a:r>
          </a:p>
          <a:p>
            <a:pPr>
              <a:buNone/>
            </a:pPr>
            <a:r>
              <a:rPr lang="en-US" altLang="zh-CN" dirty="0" smtClean="0"/>
              <a:t>    Single-document to Multi-document: consider about the sub-event and pick sentences purposefully.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58204" cy="4911741"/>
          </a:xfrm>
        </p:spPr>
        <p:txBody>
          <a:bodyPr/>
          <a:lstStyle/>
          <a:p>
            <a:r>
              <a:rPr lang="en-US" altLang="zh-CN" dirty="0" smtClean="0"/>
              <a:t>What’s the first iteration equation of the graph?(suppose d=0.85, the initial value for every PR(vi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is ¼, use the matrix)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Picture 2" descr="C:\Users\Administrator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5643602" cy="1000132"/>
          </a:xfrm>
          <a:prstGeom prst="rect">
            <a:avLst/>
          </a:prstGeom>
          <a:noFill/>
        </p:spPr>
      </p:pic>
      <p:pic>
        <p:nvPicPr>
          <p:cNvPr id="1026" name="Picture 2" descr="C:\Users\Administrator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786190"/>
            <a:ext cx="3571900" cy="2864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Sub-event based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r>
              <a:rPr lang="en-US" sz="2800" b="1" dirty="0"/>
              <a:t>Basic Idea</a:t>
            </a:r>
            <a:r>
              <a:rPr lang="zh-CN" altLang="en-US" sz="2800" b="1" dirty="0"/>
              <a:t>：</a:t>
            </a:r>
            <a:r>
              <a:rPr lang="en-US" sz="2800" dirty="0"/>
              <a:t>Break documents down to their sub-events and capturing those sentences in each sub-event with the highest utility to produce a multi-document summary</a:t>
            </a:r>
            <a:r>
              <a:rPr lang="en-US" sz="2800" dirty="0" smtClean="0"/>
              <a:t>.</a:t>
            </a:r>
          </a:p>
          <a:p>
            <a:endParaRPr lang="en-US" altLang="zh-CN" sz="2800" dirty="0"/>
          </a:p>
          <a:p>
            <a:endParaRPr lang="en-US" altLang="zh-CN" sz="2400" b="1" dirty="0" smtClean="0"/>
          </a:p>
          <a:p>
            <a:r>
              <a:rPr lang="en-US" altLang="zh-CN" sz="2800" b="1" dirty="0" smtClean="0"/>
              <a:t>Two algorithms:</a:t>
            </a:r>
          </a:p>
          <a:p>
            <a:pPr>
              <a:buNone/>
            </a:pPr>
            <a:r>
              <a:rPr lang="en-US" altLang="zh-CN" sz="2800" dirty="0" smtClean="0"/>
              <a:t>     Sum of All Scores: best at 20% compression rate.</a:t>
            </a:r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Lead-based: best at 10% compression rate.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Sub-event based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3500" dirty="0" smtClean="0"/>
              <a:t>More:</a:t>
            </a:r>
          </a:p>
          <a:p>
            <a:r>
              <a:rPr lang="en-US" altLang="zh-CN" sz="3000" dirty="0" smtClean="0"/>
              <a:t>Automatic Clustering(replace manual-classified sub-event): K-means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Similarity metric: Cosine Measure with IDF/ISF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3000" dirty="0" smtClean="0"/>
              <a:t>How to seed?</a:t>
            </a:r>
          </a:p>
          <a:p>
            <a:pPr>
              <a:buNone/>
            </a:pPr>
            <a:r>
              <a:rPr lang="en-US" altLang="zh-CN" sz="2800" dirty="0" smtClean="0"/>
              <a:t>    for the first cluster, find the sentence which is closest to the </a:t>
            </a:r>
            <a:r>
              <a:rPr lang="en-US" altLang="zh-CN" sz="2800" dirty="0" err="1" smtClean="0"/>
              <a:t>centroid</a:t>
            </a:r>
            <a:r>
              <a:rPr lang="en-US" altLang="zh-CN" sz="2800" dirty="0" smtClean="0"/>
              <a:t> of the document cluster;</a:t>
            </a:r>
          </a:p>
          <a:p>
            <a:pPr>
              <a:buNone/>
            </a:pPr>
            <a:r>
              <a:rPr lang="en-US" altLang="zh-CN" sz="2800" dirty="0" smtClean="0"/>
              <a:t>    for each sentence after that, find the sentence which is maximally different from those sentences already picked as seeds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Sub-event based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Improvement?</a:t>
            </a:r>
          </a:p>
          <a:p>
            <a:pPr>
              <a:buNone/>
            </a:pPr>
            <a:r>
              <a:rPr lang="en-US" altLang="zh-CN" dirty="0" smtClean="0"/>
              <a:t>    Clustering method? (K-means creates K clusters)</a:t>
            </a:r>
          </a:p>
          <a:p>
            <a:pPr>
              <a:buNone/>
            </a:pPr>
            <a:r>
              <a:rPr lang="en-US" altLang="zh-CN" dirty="0" smtClean="0"/>
              <a:t>    Give the score of a sentence automatically while still considering its relationship with the sub-events?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6700862" cy="406718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 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Extraction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Ordering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Other Interesting Approaches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Evaluation Methods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Closing Remarks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Model-based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PLSA Model</a:t>
            </a:r>
          </a:p>
          <a:p>
            <a:r>
              <a:rPr lang="en-US" altLang="zh-CN" dirty="0" smtClean="0"/>
              <a:t>LDA Model</a:t>
            </a:r>
          </a:p>
          <a:p>
            <a:r>
              <a:rPr lang="en-US" altLang="zh-CN" dirty="0" err="1" smtClean="0"/>
              <a:t>KLSum</a:t>
            </a:r>
            <a:r>
              <a:rPr lang="en-US" altLang="zh-CN" dirty="0" smtClean="0"/>
              <a:t> Formula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    Find a set of summary sentences which closely match the document set unigram distribution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6082" name="Picture 2" descr="C:\Users\Administrator\Desktop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86190"/>
            <a:ext cx="4714908" cy="714380"/>
          </a:xfrm>
          <a:prstGeom prst="rect">
            <a:avLst/>
          </a:prstGeom>
          <a:noFill/>
        </p:spPr>
      </p:pic>
      <p:pic>
        <p:nvPicPr>
          <p:cNvPr id="2052" name="Picture 4" descr="C:\Users\Administrator\Desktop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500174"/>
            <a:ext cx="4151168" cy="235745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929066"/>
            <a:ext cx="3500462" cy="1798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Model-based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Topic-Sum                              HIERSUM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5058" name="Picture 2" descr="C:\Users\Administrator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285992"/>
            <a:ext cx="4357718" cy="3357586"/>
          </a:xfrm>
          <a:prstGeom prst="rect">
            <a:avLst/>
          </a:prstGeom>
          <a:noFill/>
        </p:spPr>
      </p:pic>
      <p:pic>
        <p:nvPicPr>
          <p:cNvPr id="45059" name="Picture 3" descr="C:\Users\Administrator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571744"/>
            <a:ext cx="3659801" cy="3000396"/>
          </a:xfrm>
          <a:prstGeom prst="rect">
            <a:avLst/>
          </a:prstGeom>
          <a:noFill/>
        </p:spPr>
      </p:pic>
      <p:pic>
        <p:nvPicPr>
          <p:cNvPr id="7" name="Picture 2" descr="C:\Users\Administrator\Desktop\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857892"/>
            <a:ext cx="4714908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Model-based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Improvement?</a:t>
            </a:r>
          </a:p>
          <a:p>
            <a:pPr>
              <a:buNone/>
            </a:pPr>
            <a:r>
              <a:rPr lang="en-US" altLang="zh-CN" dirty="0" smtClean="0"/>
              <a:t>    User-interested summarization?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2000240"/>
            <a:ext cx="6700862" cy="406718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 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Extraction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3333FF"/>
                </a:solidFill>
              </a:rPr>
              <a:t>Sentence Ordering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Other Interesting Approaches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Evaluation Methods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Closing Remarks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Sentence Ordering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Chronological Ordering(CO)</a:t>
            </a:r>
          </a:p>
          <a:p>
            <a:r>
              <a:rPr lang="en-US" altLang="zh-CN" dirty="0" smtClean="0"/>
              <a:t>Majority Ordering (MO)</a:t>
            </a:r>
          </a:p>
          <a:p>
            <a:r>
              <a:rPr lang="en-US" altLang="zh-CN" dirty="0" smtClean="0"/>
              <a:t>Probabilistic Ordering(PO)</a:t>
            </a:r>
          </a:p>
          <a:p>
            <a:r>
              <a:rPr lang="en-US" altLang="zh-CN" dirty="0" smtClean="0"/>
              <a:t>Historical Ordering(HO)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Historical Ordering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78" y="1714488"/>
            <a:ext cx="904402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Sentence network construction</a:t>
            </a:r>
          </a:p>
          <a:p>
            <a:pPr>
              <a:buNone/>
            </a:pPr>
            <a:r>
              <a:rPr lang="en-US" altLang="zh-CN" sz="3100" dirty="0" smtClean="0"/>
              <a:t>Construct a graph(a connected graph based on Jensen-Shannon divergence)</a:t>
            </a:r>
          </a:p>
          <a:p>
            <a:pPr>
              <a:buNone/>
            </a:pPr>
            <a:r>
              <a:rPr lang="en-US" altLang="zh-CN" sz="3100" dirty="0" smtClean="0"/>
              <a:t>Assign a weight to each edge</a:t>
            </a:r>
          </a:p>
          <a:p>
            <a:pPr>
              <a:buNone/>
            </a:pPr>
            <a:r>
              <a:rPr lang="en-US" altLang="zh-CN" sz="3100" dirty="0" smtClean="0"/>
              <a:t>Form a new manifold-based representation  for each sentence ( a vector of </a:t>
            </a:r>
            <a:r>
              <a:rPr lang="en-US" sz="3100" dirty="0" smtClean="0"/>
              <a:t>conditional probabilities </a:t>
            </a:r>
            <a:r>
              <a:rPr lang="en-US" sz="3100" i="1" dirty="0" smtClean="0"/>
              <a:t>p</a:t>
            </a:r>
            <a:r>
              <a:rPr lang="en-US" sz="3100" dirty="0" smtClean="0"/>
              <a:t>t(</a:t>
            </a:r>
            <a:r>
              <a:rPr lang="en-US" sz="3100" i="1" dirty="0" err="1" smtClean="0"/>
              <a:t>s</a:t>
            </a:r>
            <a:r>
              <a:rPr lang="en-US" sz="3100" dirty="0" err="1" smtClean="0"/>
              <a:t>i</a:t>
            </a:r>
            <a:r>
              <a:rPr lang="en-US" sz="3100" dirty="0" smtClean="0"/>
              <a:t>, </a:t>
            </a:r>
            <a:r>
              <a:rPr lang="en-US" sz="3100" i="1" dirty="0" err="1" smtClean="0"/>
              <a:t>s</a:t>
            </a:r>
            <a:r>
              <a:rPr lang="en-US" sz="3100" dirty="0" err="1" smtClean="0"/>
              <a:t>j</a:t>
            </a:r>
            <a:r>
              <a:rPr lang="en-US" sz="3100" dirty="0" smtClean="0"/>
              <a:t>)</a:t>
            </a:r>
            <a:r>
              <a:rPr lang="en-US" altLang="zh-CN" sz="3100" dirty="0" smtClean="0"/>
              <a:t> 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Sentence classification </a:t>
            </a:r>
          </a:p>
          <a:p>
            <a:pPr>
              <a:buNone/>
            </a:pPr>
            <a:r>
              <a:rPr lang="en-US" altLang="zh-CN" i="1" dirty="0" smtClean="0"/>
              <a:t>Let S</a:t>
            </a:r>
            <a:r>
              <a:rPr lang="en-US" altLang="zh-CN" i="1" dirty="0"/>
              <a:t>={(s1, c1), (s2, c2), …, (</a:t>
            </a:r>
            <a:r>
              <a:rPr lang="en-US" altLang="zh-CN" i="1" dirty="0" err="1"/>
              <a:t>sL</a:t>
            </a:r>
            <a:r>
              <a:rPr lang="en-US" altLang="zh-CN" i="1" dirty="0"/>
              <a:t>, </a:t>
            </a:r>
            <a:r>
              <a:rPr lang="en-US" altLang="zh-CN" i="1" dirty="0" err="1"/>
              <a:t>cL</a:t>
            </a:r>
            <a:r>
              <a:rPr lang="en-US" altLang="zh-CN" i="1" dirty="0"/>
              <a:t>), sL+1,…, </a:t>
            </a:r>
            <a:r>
              <a:rPr lang="en-US" altLang="zh-CN" i="1" dirty="0" err="1"/>
              <a:t>sN</a:t>
            </a:r>
            <a:r>
              <a:rPr lang="en-US" altLang="zh-CN" i="1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Infer the </a:t>
            </a:r>
            <a:r>
              <a:rPr lang="en-US" altLang="zh-CN" dirty="0"/>
              <a:t>labels for unlabeled </a:t>
            </a:r>
            <a:r>
              <a:rPr lang="en-US" altLang="zh-CN" dirty="0" smtClean="0"/>
              <a:t>sentences, </a:t>
            </a:r>
            <a:r>
              <a:rPr lang="en-US" altLang="zh-CN" i="1" dirty="0" smtClean="0"/>
              <a:t>sL+1,…, </a:t>
            </a:r>
            <a:r>
              <a:rPr lang="en-US" altLang="zh-CN" i="1" dirty="0" err="1" smtClean="0"/>
              <a:t>sN</a:t>
            </a:r>
            <a:endParaRPr lang="en-US" altLang="zh-CN" dirty="0" smtClean="0"/>
          </a:p>
          <a:p>
            <a:r>
              <a:rPr lang="en-US" altLang="zh-CN" dirty="0" smtClean="0"/>
              <a:t>Summary sentence ordering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1026" name="Picture 2" descr="C:\Users\Administrator\Desktop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227" y="1428736"/>
            <a:ext cx="5435773" cy="2798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Historical Ordering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4305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input : class graph </a:t>
            </a:r>
            <a:r>
              <a:rPr lang="en-US" altLang="zh-CN" i="1" dirty="0" smtClean="0"/>
              <a:t>G=&lt;C, E&gt;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C = {c1, c2, …, </a:t>
            </a:r>
            <a:r>
              <a:rPr lang="en-US" altLang="zh-CN" sz="2400" i="1" dirty="0" err="1" smtClean="0"/>
              <a:t>cL</a:t>
            </a:r>
            <a:r>
              <a:rPr lang="en-US" altLang="zh-CN" sz="2400" i="1" dirty="0" smtClean="0"/>
              <a:t>} :the set of the classes</a:t>
            </a:r>
          </a:p>
          <a:p>
            <a:pPr>
              <a:buNone/>
            </a:pPr>
            <a:r>
              <a:rPr lang="en-US" altLang="zh-CN" sz="2400" i="1" dirty="0" smtClean="0"/>
              <a:t>E={ei,j|1</a:t>
            </a:r>
            <a:r>
              <a:rPr lang="zh-CN" altLang="en-US" sz="2400" dirty="0" smtClean="0"/>
              <a:t>≤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j</a:t>
            </a:r>
            <a:r>
              <a:rPr lang="zh-CN" altLang="en-US" sz="2400" dirty="0" smtClean="0"/>
              <a:t>≤</a:t>
            </a:r>
            <a:r>
              <a:rPr lang="en-US" altLang="zh-CN" sz="2400" i="1" dirty="0" smtClean="0"/>
              <a:t>L} : the set of the directed edges(F: the weights)</a:t>
            </a:r>
          </a:p>
          <a:p>
            <a:pPr>
              <a:buNone/>
            </a:pPr>
            <a:r>
              <a:rPr lang="en-US" altLang="zh-CN" sz="2400" i="1" dirty="0" smtClean="0"/>
              <a:t>o :the ordering of the classes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32770" name="Picture 2" descr="C:\Users\Administrator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43314"/>
            <a:ext cx="4339198" cy="3214686"/>
          </a:xfrm>
          <a:prstGeom prst="rect">
            <a:avLst/>
          </a:prstGeom>
          <a:noFill/>
        </p:spPr>
      </p:pic>
      <p:pic>
        <p:nvPicPr>
          <p:cNvPr id="32771" name="Picture 3" descr="C:\Users\Administrator\Desktop\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714752"/>
            <a:ext cx="4664077" cy="2798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the result of PO and HO strategy based on the following graph?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2051" name="Picture 3" descr="C:\Users\Administrator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786058"/>
            <a:ext cx="4024326" cy="3661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1928802"/>
            <a:ext cx="6700862" cy="406718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 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Extraction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Ordering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3333FF"/>
                </a:solidFill>
              </a:rPr>
              <a:t>Other Interesting Approaches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Evaluation Methods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Closing Remarks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Interesting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500" dirty="0" smtClean="0"/>
              <a:t>Query-relevant?</a:t>
            </a:r>
          </a:p>
          <a:p>
            <a:pPr>
              <a:buNone/>
            </a:pPr>
            <a:r>
              <a:rPr lang="en-US" altLang="zh-CN" dirty="0" smtClean="0"/>
              <a:t>    Steps:</a:t>
            </a:r>
          </a:p>
          <a:p>
            <a:pPr>
              <a:buNone/>
            </a:pPr>
            <a:r>
              <a:rPr lang="en-US" altLang="zh-CN" sz="3000" dirty="0" smtClean="0"/>
              <a:t>    1.Preprocess the query</a:t>
            </a:r>
          </a:p>
          <a:p>
            <a:pPr>
              <a:buNone/>
            </a:pPr>
            <a:r>
              <a:rPr lang="en-US" altLang="zh-CN" sz="3000" dirty="0" smtClean="0"/>
              <a:t>    extract the open-class words and NE from it</a:t>
            </a:r>
          </a:p>
          <a:p>
            <a:pPr>
              <a:buNone/>
            </a:pPr>
            <a:endParaRPr lang="en-US" altLang="zh-CN" sz="3000" dirty="0" smtClean="0"/>
          </a:p>
          <a:p>
            <a:pPr>
              <a:buNone/>
            </a:pPr>
            <a:r>
              <a:rPr lang="en-US" altLang="zh-CN" sz="3000" dirty="0" smtClean="0"/>
              <a:t>    2.Use Wikipedia or </a:t>
            </a:r>
            <a:r>
              <a:rPr lang="en-US" altLang="zh-CN" sz="3000" dirty="0" err="1" smtClean="0"/>
              <a:t>WordNet</a:t>
            </a:r>
            <a:r>
              <a:rPr lang="en-US" altLang="zh-CN" sz="3000" dirty="0" smtClean="0"/>
              <a:t> to expand the         extracted words.</a:t>
            </a:r>
          </a:p>
          <a:p>
            <a:pPr>
              <a:buNone/>
            </a:pPr>
            <a:endParaRPr lang="en-US" altLang="zh-CN" sz="3000" dirty="0" smtClean="0"/>
          </a:p>
          <a:p>
            <a:pPr>
              <a:buNone/>
            </a:pPr>
            <a:r>
              <a:rPr lang="en-US" altLang="zh-CN" sz="3000" dirty="0" smtClean="0"/>
              <a:t>    3.Expansion filtering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6700862" cy="406718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Extraction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Ordering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Other Interesting Approaches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Evaluation Methods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Closing Remarks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47106" name="Picture 2" descr="C:\Users\Administrator\Desktop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72494" cy="5599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48130" name="Picture 2" descr="C:\Users\Administrator\Desktop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647438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Interesting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Query-relevant?</a:t>
            </a:r>
          </a:p>
          <a:p>
            <a:pPr>
              <a:buNone/>
            </a:pPr>
            <a:r>
              <a:rPr lang="en-US" altLang="zh-CN" dirty="0" smtClean="0"/>
              <a:t>    Considering about the document set.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4.Spreading Activation</a:t>
            </a:r>
          </a:p>
          <a:p>
            <a:pPr>
              <a:buNone/>
            </a:pPr>
            <a:r>
              <a:rPr lang="en-US" altLang="zh-CN" dirty="0" smtClean="0"/>
              <a:t>    Build a graph based on the documents</a:t>
            </a:r>
          </a:p>
          <a:p>
            <a:pPr>
              <a:buNone/>
            </a:pPr>
            <a:r>
              <a:rPr lang="en-US" altLang="zh-CN" dirty="0" smtClean="0"/>
              <a:t>    Spread an activation signal starting from the topic words and expansions.</a:t>
            </a:r>
          </a:p>
          <a:p>
            <a:pPr>
              <a:buNone/>
            </a:pPr>
            <a:r>
              <a:rPr lang="en-US" altLang="zh-CN" dirty="0" smtClean="0"/>
              <a:t>    Traverse the graph and assign weights to the edges. </a:t>
            </a:r>
          </a:p>
          <a:p>
            <a:pPr>
              <a:buNone/>
            </a:pPr>
            <a:r>
              <a:rPr lang="en-US" altLang="zh-CN" dirty="0" smtClean="0"/>
              <a:t>    More related to topic expanded words, higher weights.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5.PageRank</a:t>
            </a:r>
          </a:p>
          <a:p>
            <a:pPr>
              <a:buNone/>
            </a:pPr>
            <a:r>
              <a:rPr lang="en-US" altLang="zh-CN" dirty="0" smtClean="0"/>
              <a:t>    Determine more important nodes(top ranked nodes) from the documents based graph.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6.Score the sentences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49154" name="Picture 2" descr="C:\Users\Administrator\Desktop\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14818"/>
            <a:ext cx="5372986" cy="1785950"/>
          </a:xfrm>
          <a:prstGeom prst="rect">
            <a:avLst/>
          </a:prstGeom>
          <a:noFill/>
        </p:spPr>
      </p:pic>
      <p:pic>
        <p:nvPicPr>
          <p:cNvPr id="49155" name="Picture 3" descr="C:\Users\Administrator\Desktop\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71612"/>
            <a:ext cx="7715304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Interesting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Query-relevant?</a:t>
            </a:r>
          </a:p>
          <a:p>
            <a:pPr>
              <a:buNone/>
            </a:pPr>
            <a:r>
              <a:rPr lang="en-US" altLang="zh-CN" dirty="0" smtClean="0"/>
              <a:t>    Improvements?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The graph based on the documents: Cluster together related concepts(nodes)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Interesting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Word to sentence?</a:t>
            </a:r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62" y="1928802"/>
            <a:ext cx="6700862" cy="406718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 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Extraction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Ordering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Other Interesting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pproach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3333FF"/>
                </a:solidFill>
              </a:rPr>
              <a:t>Evaluation Methods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Closing Remarks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Relative Utility (Manual)</a:t>
            </a:r>
          </a:p>
          <a:p>
            <a:r>
              <a:rPr lang="en-US" altLang="zh-CN" dirty="0" smtClean="0"/>
              <a:t>Rouge (Automatic)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Measure the similarity between the automatic summary and the standard human-made summary.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1928802"/>
            <a:ext cx="6700862" cy="406718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 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Extraction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Ordering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Other Interesting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pproach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Evaluation Methods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3333FF"/>
                </a:solidFill>
              </a:rPr>
              <a:t>Closing Remarks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Closing Remarks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1028" name="Picture 4" descr="C:\Users\Administrator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1678"/>
            <a:ext cx="4864115" cy="3648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61488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   </a:t>
            </a:r>
            <a:endParaRPr lang="en-US" altLang="zh-CN" sz="4400" dirty="0" smtClean="0"/>
          </a:p>
          <a:p>
            <a:pPr>
              <a:buNone/>
            </a:pPr>
            <a:r>
              <a:rPr lang="en-US" altLang="zh-CN" sz="4800" dirty="0" smtClean="0"/>
              <a:t>                       </a:t>
            </a:r>
            <a:r>
              <a:rPr lang="en-US" altLang="zh-CN" sz="5700" dirty="0" smtClean="0"/>
              <a:t>The end.</a:t>
            </a:r>
          </a:p>
          <a:p>
            <a:pPr>
              <a:buNone/>
            </a:pPr>
            <a:endParaRPr lang="en-US" altLang="zh-CN" sz="5700" dirty="0" smtClean="0"/>
          </a:p>
          <a:p>
            <a:pPr>
              <a:buNone/>
            </a:pPr>
            <a:r>
              <a:rPr lang="en-US" altLang="zh-CN" sz="5700" dirty="0" smtClean="0"/>
              <a:t>                                            </a:t>
            </a:r>
          </a:p>
          <a:p>
            <a:pPr>
              <a:buNone/>
            </a:pPr>
            <a:r>
              <a:rPr lang="en-US" altLang="zh-CN" sz="5700" dirty="0" smtClean="0"/>
              <a:t>                                         Thanks~</a:t>
            </a:r>
          </a:p>
          <a:p>
            <a:endParaRPr lang="en-US" altLang="zh-CN" sz="4800" dirty="0" smtClean="0"/>
          </a:p>
          <a:p>
            <a:pPr>
              <a:buNone/>
            </a:pPr>
            <a:r>
              <a:rPr lang="en-US" altLang="zh-CN" sz="4800" dirty="0" smtClean="0"/>
              <a:t>  </a:t>
            </a:r>
          </a:p>
          <a:p>
            <a:pPr>
              <a:buNone/>
            </a:pPr>
            <a:r>
              <a:rPr lang="en-US" altLang="zh-CN" sz="4400" dirty="0" smtClean="0"/>
              <a:t>                                                 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 marL="514350" indent="-514350"/>
            <a:r>
              <a:rPr lang="en-US" altLang="zh-CN" dirty="0" smtClean="0"/>
              <a:t>Definition</a:t>
            </a:r>
          </a:p>
          <a:p>
            <a:r>
              <a:rPr lang="en-US" altLang="zh-CN" dirty="0" smtClean="0"/>
              <a:t>  Classification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single-document or multi-document?</a:t>
            </a:r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extraction-based or abstract-based?</a:t>
            </a:r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query-relevant or generic?</a:t>
            </a:r>
          </a:p>
          <a:p>
            <a:r>
              <a:rPr lang="en-US" altLang="zh-CN" dirty="0" smtClean="0"/>
              <a:t>  An example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 descr="C:\Users\Administrator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7433156" cy="5391565"/>
          </a:xfrm>
          <a:prstGeom prst="rect">
            <a:avLst/>
          </a:prstGeom>
          <a:noFill/>
        </p:spPr>
      </p:pic>
      <p:pic>
        <p:nvPicPr>
          <p:cNvPr id="1028" name="Picture 4" descr="C:\Users\Administrator\Desktop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14290"/>
            <a:ext cx="7500958" cy="6458810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Name one classification I’ve mentioned before and explain it or just think of a new classification.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100" y="1857364"/>
            <a:ext cx="6700862" cy="406718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 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3333FF"/>
                </a:solidFill>
              </a:rPr>
              <a:t>Sentence Extraction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Sentence Ordering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Other Interesting Approaches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Evaluation Methods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</a:rPr>
              <a:t>Closing Remarks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Sentence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iterative reinforcement approach</a:t>
            </a:r>
          </a:p>
          <a:p>
            <a:r>
              <a:rPr lang="en-US" altLang="zh-CN" dirty="0" smtClean="0"/>
              <a:t>Graph-based Ranking approach</a:t>
            </a:r>
          </a:p>
          <a:p>
            <a:r>
              <a:rPr lang="en-US" altLang="zh-CN" dirty="0" smtClean="0"/>
              <a:t>Sub-event based approach</a:t>
            </a:r>
          </a:p>
          <a:p>
            <a:r>
              <a:rPr lang="en-US" altLang="zh-CN" dirty="0" smtClean="0"/>
              <a:t>Content Model based approach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 iterative reinforcement approach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49117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800" b="1" dirty="0" smtClean="0"/>
              <a:t>Two assumptions:</a:t>
            </a:r>
          </a:p>
          <a:p>
            <a:r>
              <a:rPr lang="en-US" sz="2400" b="1" dirty="0"/>
              <a:t>Assumption 1</a:t>
            </a:r>
            <a:r>
              <a:rPr lang="en-US" sz="2400" dirty="0"/>
              <a:t>: A sentence should be salient if it is heavily linked with other salient sentences, and a word should be salient if it is heavily linked with other salient words.</a:t>
            </a:r>
            <a:endParaRPr lang="zh-CN" altLang="en-US" sz="2400" dirty="0"/>
          </a:p>
          <a:p>
            <a:r>
              <a:rPr lang="en-US" sz="2400" b="1" dirty="0"/>
              <a:t>Assumption 2</a:t>
            </a:r>
            <a:r>
              <a:rPr lang="en-US" sz="2400" dirty="0"/>
              <a:t>: A sentence should be salient if it contains many salient words, and a word should be salient if it appears in many salient sentences.</a:t>
            </a:r>
            <a:endParaRPr lang="zh-CN" altLang="en-US" sz="2400" dirty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Three relationships:</a:t>
            </a:r>
          </a:p>
          <a:p>
            <a:r>
              <a:rPr lang="en-US" altLang="zh-CN" sz="2400" b="1" dirty="0" smtClean="0"/>
              <a:t>SS-Relationship</a:t>
            </a:r>
            <a:r>
              <a:rPr lang="en-US" altLang="zh-CN" sz="2400" b="1" dirty="0"/>
              <a:t>: </a:t>
            </a:r>
            <a:r>
              <a:rPr lang="en-US" altLang="zh-CN" sz="2400" dirty="0" smtClean="0"/>
              <a:t>computed by </a:t>
            </a:r>
            <a:r>
              <a:rPr lang="en-US" altLang="zh-CN" sz="2400" dirty="0"/>
              <a:t>their content </a:t>
            </a:r>
            <a:r>
              <a:rPr lang="en-US" altLang="zh-CN" sz="2400" dirty="0" smtClean="0"/>
              <a:t>similarity (cosine measure).</a:t>
            </a:r>
            <a:endParaRPr lang="en-US" altLang="zh-CN" sz="2400" dirty="0"/>
          </a:p>
          <a:p>
            <a:r>
              <a:rPr lang="en-US" altLang="zh-CN" sz="2400" b="1" dirty="0"/>
              <a:t>WW-Relationship: </a:t>
            </a:r>
            <a:r>
              <a:rPr lang="en-US" sz="2400" dirty="0" smtClean="0"/>
              <a:t>computed </a:t>
            </a:r>
            <a:r>
              <a:rPr lang="en-US" sz="2400" dirty="0"/>
              <a:t>by knowledge-based approach or corpus-based approach.</a:t>
            </a:r>
            <a:endParaRPr lang="en-US" altLang="zh-CN" sz="2400" dirty="0"/>
          </a:p>
          <a:p>
            <a:r>
              <a:rPr lang="en-US" altLang="zh-CN" sz="2400" b="1" dirty="0"/>
              <a:t>SW-Relationship: </a:t>
            </a:r>
            <a:r>
              <a:rPr lang="en-US" altLang="zh-CN" sz="2400" dirty="0" smtClean="0"/>
              <a:t>computed </a:t>
            </a:r>
            <a:r>
              <a:rPr lang="en-US" altLang="zh-CN" sz="2400" dirty="0"/>
              <a:t>as the relative importance of a word in </a:t>
            </a:r>
            <a:r>
              <a:rPr lang="en-US" altLang="zh-CN" sz="2400" dirty="0" smtClean="0"/>
              <a:t>a sentence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97DD-0A77-42CF-8DBB-C16B8F3A335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1111</Words>
  <Application>Microsoft Office PowerPoint</Application>
  <PresentationFormat>全屏显示(4:3)</PresentationFormat>
  <Paragraphs>247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Automatic Document Summarization</vt:lpstr>
      <vt:lpstr>Overview</vt:lpstr>
      <vt:lpstr>Overview</vt:lpstr>
      <vt:lpstr>Introduction</vt:lpstr>
      <vt:lpstr>幻灯片 5</vt:lpstr>
      <vt:lpstr>QUIZ</vt:lpstr>
      <vt:lpstr>Overview</vt:lpstr>
      <vt:lpstr>Sentence Extraction</vt:lpstr>
      <vt:lpstr>An iterative reinforcement approach  </vt:lpstr>
      <vt:lpstr>An iterative reinforcement approach</vt:lpstr>
      <vt:lpstr>An iterative reinforcement approach</vt:lpstr>
      <vt:lpstr>Graph-based Ranking approach</vt:lpstr>
      <vt:lpstr>Graph-based Ranking approach</vt:lpstr>
      <vt:lpstr>Graph-based Ranking approach</vt:lpstr>
      <vt:lpstr>Graph-based Ranking approach</vt:lpstr>
      <vt:lpstr>QUIZ</vt:lpstr>
      <vt:lpstr>Sub-event based approach</vt:lpstr>
      <vt:lpstr>Sub-event based approach</vt:lpstr>
      <vt:lpstr>Sub-event based approach</vt:lpstr>
      <vt:lpstr>Content Model-based approach</vt:lpstr>
      <vt:lpstr>Content Model-based approach</vt:lpstr>
      <vt:lpstr>Content Model-based approach</vt:lpstr>
      <vt:lpstr>Overview</vt:lpstr>
      <vt:lpstr>Sentence Ordering</vt:lpstr>
      <vt:lpstr>Historical Ordering</vt:lpstr>
      <vt:lpstr>Historical Ordering</vt:lpstr>
      <vt:lpstr>QUIZ</vt:lpstr>
      <vt:lpstr>Overview</vt:lpstr>
      <vt:lpstr>Other Interesting Approaches</vt:lpstr>
      <vt:lpstr>幻灯片 30</vt:lpstr>
      <vt:lpstr>幻灯片 31</vt:lpstr>
      <vt:lpstr>Other Interesting Approaches</vt:lpstr>
      <vt:lpstr>Other Interesting Approaches</vt:lpstr>
      <vt:lpstr>Other Interesting Approaches</vt:lpstr>
      <vt:lpstr>Overview</vt:lpstr>
      <vt:lpstr>Evaluation Methods</vt:lpstr>
      <vt:lpstr>Overview</vt:lpstr>
      <vt:lpstr>Closing Remarks</vt:lpstr>
      <vt:lpstr>幻灯片 39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223</cp:revision>
  <dcterms:created xsi:type="dcterms:W3CDTF">2015-10-11T06:28:48Z</dcterms:created>
  <dcterms:modified xsi:type="dcterms:W3CDTF">2015-10-14T16:10:39Z</dcterms:modified>
</cp:coreProperties>
</file>