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97" r:id="rId16"/>
    <p:sldId id="270" r:id="rId17"/>
    <p:sldId id="271" r:id="rId18"/>
    <p:sldId id="276" r:id="rId19"/>
    <p:sldId id="272" r:id="rId20"/>
    <p:sldId id="273" r:id="rId21"/>
    <p:sldId id="274" r:id="rId22"/>
    <p:sldId id="275" r:id="rId23"/>
    <p:sldId id="278" r:id="rId24"/>
    <p:sldId id="279" r:id="rId25"/>
    <p:sldId id="280" r:id="rId26"/>
    <p:sldId id="277" r:id="rId27"/>
    <p:sldId id="281" r:id="rId28"/>
    <p:sldId id="282" r:id="rId29"/>
    <p:sldId id="283" r:id="rId30"/>
    <p:sldId id="287" r:id="rId31"/>
    <p:sldId id="284" r:id="rId32"/>
    <p:sldId id="286" r:id="rId33"/>
    <p:sldId id="288" r:id="rId34"/>
    <p:sldId id="289" r:id="rId35"/>
    <p:sldId id="290" r:id="rId36"/>
    <p:sldId id="291" r:id="rId37"/>
    <p:sldId id="292" r:id="rId38"/>
    <p:sldId id="293" r:id="rId39"/>
    <p:sldId id="294" r:id="rId40"/>
    <p:sldId id="295" r:id="rId41"/>
    <p:sldId id="296" r:id="rId42"/>
  </p:sldIdLst>
  <p:sldSz cx="9144000" cy="6858000" type="screen4x3"/>
  <p:notesSz cx="6735763" cy="98663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271" autoAdjust="0"/>
  </p:normalViewPr>
  <p:slideViewPr>
    <p:cSldViewPr>
      <p:cViewPr varScale="1">
        <p:scale>
          <a:sx n="61" d="100"/>
          <a:sy n="61" d="100"/>
        </p:scale>
        <p:origin x="-106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FFCCEE34-CCB8-4B0A-A46E-448FDF644F10}" type="datetimeFigureOut">
              <a:rPr lang="zh-CN" altLang="en-US" smtClean="0"/>
              <a:t>2015/11/4</a:t>
            </a:fld>
            <a:endParaRPr lang="zh-CN" altLang="en-US"/>
          </a:p>
        </p:txBody>
      </p:sp>
      <p:sp>
        <p:nvSpPr>
          <p:cNvPr id="4" name="页脚占位符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57108A8A-C30E-4ACA-BA23-A931C4BA35B6}" type="slidenum">
              <a:rPr lang="zh-CN" altLang="en-US" smtClean="0"/>
              <a:t>‹#›</a:t>
            </a:fld>
            <a:endParaRPr lang="zh-CN" altLang="en-US"/>
          </a:p>
        </p:txBody>
      </p:sp>
    </p:spTree>
    <p:extLst>
      <p:ext uri="{BB962C8B-B14F-4D97-AF65-F5344CB8AC3E}">
        <p14:creationId xmlns:p14="http://schemas.microsoft.com/office/powerpoint/2010/main" val="3262456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E6BB662A-5E32-4F45-B47A-15EFE23EDAFC}" type="datetimeFigureOut">
              <a:rPr lang="zh-CN" altLang="en-US" smtClean="0"/>
              <a:t>2015/11/4</a:t>
            </a:fld>
            <a:endParaRPr lang="zh-CN" altLang="en-US"/>
          </a:p>
        </p:txBody>
      </p:sp>
      <p:sp>
        <p:nvSpPr>
          <p:cNvPr id="4" name="幻灯片图像占位符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C1C1D700-5B45-478B-9FD8-D736EB9E1620}" type="slidenum">
              <a:rPr lang="zh-CN" altLang="en-US" smtClean="0"/>
              <a:t>‹#›</a:t>
            </a:fld>
            <a:endParaRPr lang="zh-CN" altLang="en-US"/>
          </a:p>
        </p:txBody>
      </p:sp>
    </p:spTree>
    <p:extLst>
      <p:ext uri="{BB962C8B-B14F-4D97-AF65-F5344CB8AC3E}">
        <p14:creationId xmlns:p14="http://schemas.microsoft.com/office/powerpoint/2010/main" val="1784509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CNN: powerful model, especially in the image &amp; speech recognition task</a:t>
            </a:r>
          </a:p>
          <a:p>
            <a:r>
              <a:rPr lang="en-US" altLang="zh-CN" baseline="0" dirty="0" smtClean="0"/>
              <a:t>CNN has been applied in NLP fields</a:t>
            </a:r>
          </a:p>
          <a:p>
            <a:endParaRPr lang="en-US" altLang="zh-CN" baseline="0" dirty="0" smtClean="0"/>
          </a:p>
          <a:p>
            <a:endParaRPr lang="en-US" altLang="zh-CN" baseline="0" dirty="0" smtClean="0"/>
          </a:p>
          <a:p>
            <a:r>
              <a:rPr lang="en-US" altLang="zh-CN" baseline="0" dirty="0" smtClean="0"/>
              <a:t>Lots of paper related with NN (CNN, RNN, LSTM …) to deal with </a:t>
            </a:r>
            <a:r>
              <a:rPr lang="en-US" altLang="zh-CN" b="1" baseline="0" dirty="0" smtClean="0"/>
              <a:t>classification</a:t>
            </a:r>
          </a:p>
          <a:p>
            <a:r>
              <a:rPr lang="en-US" altLang="zh-CN" baseline="0" dirty="0" smtClean="0"/>
              <a:t>and we have GPU</a:t>
            </a:r>
          </a:p>
          <a:p>
            <a:r>
              <a:rPr lang="en-US" altLang="zh-CN" baseline="0" dirty="0" smtClean="0"/>
              <a:t>so I decide to introduce these stuff.</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1</a:t>
            </a:fld>
            <a:endParaRPr lang="zh-CN" altLang="en-US"/>
          </a:p>
        </p:txBody>
      </p:sp>
    </p:spTree>
    <p:extLst>
      <p:ext uri="{BB962C8B-B14F-4D97-AF65-F5344CB8AC3E}">
        <p14:creationId xmlns:p14="http://schemas.microsoft.com/office/powerpoint/2010/main" val="3340834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what’s the advantage</a:t>
            </a:r>
            <a:r>
              <a:rPr lang="en-US" altLang="zh-CN" baseline="0" dirty="0" smtClean="0"/>
              <a:t> of NN?</a:t>
            </a:r>
          </a:p>
          <a:p>
            <a:r>
              <a:rPr lang="en-US" altLang="zh-CN" baseline="0" dirty="0" smtClean="0"/>
              <a:t>(do not need to assign features manually)</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10</a:t>
            </a:fld>
            <a:endParaRPr lang="zh-CN" altLang="en-US"/>
          </a:p>
        </p:txBody>
      </p:sp>
    </p:spTree>
    <p:extLst>
      <p:ext uri="{BB962C8B-B14F-4D97-AF65-F5344CB8AC3E}">
        <p14:creationId xmlns:p14="http://schemas.microsoft.com/office/powerpoint/2010/main" val="4036344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I must</a:t>
            </a:r>
            <a:r>
              <a:rPr lang="en-US" altLang="zh-CN" baseline="0" dirty="0" smtClean="0"/>
              <a:t> say there are shortcomings for </a:t>
            </a:r>
            <a:r>
              <a:rPr lang="en-US" altLang="zh-CN" baseline="0" dirty="0" err="1" smtClean="0"/>
              <a:t>softmax</a:t>
            </a:r>
            <a:r>
              <a:rPr lang="en-US" altLang="zh-CN" baseline="0" dirty="0" smtClean="0"/>
              <a:t> regression model.</a:t>
            </a:r>
            <a:endParaRPr lang="en-US" altLang="zh-CN" dirty="0" smtClean="0"/>
          </a:p>
          <a:p>
            <a:pPr marL="0" indent="0">
              <a:buNone/>
            </a:pPr>
            <a:r>
              <a:rPr lang="en-US" altLang="zh-CN" dirty="0" smtClean="0"/>
              <a:t>2. designed</a:t>
            </a:r>
            <a:r>
              <a:rPr lang="en-US" altLang="zh-CN" baseline="0" dirty="0" smtClean="0"/>
              <a:t> by hand, this step is call feature engineering and it’s really time consuming</a:t>
            </a:r>
          </a:p>
          <a:p>
            <a:pPr marL="0" indent="0">
              <a:buNone/>
            </a:pPr>
            <a:r>
              <a:rPr lang="en-US" altLang="zh-CN" baseline="0" dirty="0" smtClean="0"/>
              <a:t>3. couldn’t define complex feature functions if even human is not able to describe it well.</a:t>
            </a:r>
          </a:p>
          <a:p>
            <a:pPr marL="0" indent="0">
              <a:buNone/>
            </a:pPr>
            <a:r>
              <a:rPr lang="en-US" altLang="zh-CN" baseline="0" dirty="0" smtClean="0"/>
              <a:t>4. ex., in the digit recognition task, it’s useful to detect circles in the image,</a:t>
            </a:r>
          </a:p>
          <a:p>
            <a:pPr marL="0" indent="0">
              <a:buNone/>
            </a:pPr>
            <a:r>
              <a:rPr lang="en-US" altLang="zh-CN" baseline="0" dirty="0" smtClean="0"/>
              <a:t>5. but how do we just write down a feat. </a:t>
            </a:r>
            <a:r>
              <a:rPr lang="en-US" altLang="zh-CN" baseline="0" dirty="0" err="1" smtClean="0"/>
              <a:t>func</a:t>
            </a:r>
            <a:r>
              <a:rPr lang="en-US" altLang="zh-CN" baseline="0" dirty="0" smtClean="0"/>
              <a:t>. that captures a circle ?</a:t>
            </a:r>
          </a:p>
        </p:txBody>
      </p:sp>
      <p:sp>
        <p:nvSpPr>
          <p:cNvPr id="4" name="灯片编号占位符 3"/>
          <p:cNvSpPr>
            <a:spLocks noGrp="1"/>
          </p:cNvSpPr>
          <p:nvPr>
            <p:ph type="sldNum" sz="quarter" idx="10"/>
          </p:nvPr>
        </p:nvSpPr>
        <p:spPr/>
        <p:txBody>
          <a:bodyPr/>
          <a:lstStyle/>
          <a:p>
            <a:fld id="{C1C1D700-5B45-478B-9FD8-D736EB9E1620}" type="slidenum">
              <a:rPr lang="zh-CN" altLang="en-US" smtClean="0"/>
              <a:t>11</a:t>
            </a:fld>
            <a:endParaRPr lang="zh-CN" altLang="en-US"/>
          </a:p>
        </p:txBody>
      </p:sp>
    </p:spTree>
    <p:extLst>
      <p:ext uri="{BB962C8B-B14F-4D97-AF65-F5344CB8AC3E}">
        <p14:creationId xmlns:p14="http://schemas.microsoft.com/office/powerpoint/2010/main" val="3892407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a neuron is the most</a:t>
            </a:r>
            <a:r>
              <a:rPr lang="en-US" altLang="zh-CN" baseline="0" dirty="0" smtClean="0"/>
              <a:t> basic structure in NN</a:t>
            </a:r>
          </a:p>
          <a:p>
            <a:pPr marL="0" indent="0">
              <a:buNone/>
            </a:pPr>
            <a:r>
              <a:rPr lang="en-US" altLang="zh-CN" baseline="0" dirty="0" smtClean="0"/>
              <a:t>2. the neuron takes N </a:t>
            </a:r>
            <a:r>
              <a:rPr lang="en-US" altLang="zh-CN" b="1" baseline="0" dirty="0" smtClean="0"/>
              <a:t>variables </a:t>
            </a:r>
            <a:r>
              <a:rPr lang="en-US" altLang="zh-CN" baseline="0" dirty="0" smtClean="0"/>
              <a:t>x1~xn as input (with an additional x0=1), </a:t>
            </a:r>
          </a:p>
          <a:p>
            <a:pPr marL="0" indent="0">
              <a:buNone/>
            </a:pPr>
            <a:r>
              <a:rPr lang="en-US" altLang="zh-CN" baseline="0" dirty="0" smtClean="0"/>
              <a:t>3. by assign weights theta on each edge, the neuron produces the </a:t>
            </a:r>
            <a:r>
              <a:rPr lang="en-US" altLang="zh-CN" b="1" baseline="0" dirty="0" smtClean="0"/>
              <a:t>output variable </a:t>
            </a:r>
            <a:r>
              <a:rPr lang="en-US" altLang="zh-CN" baseline="0" dirty="0" smtClean="0"/>
              <a:t>by a non-linear function f.</a:t>
            </a:r>
          </a:p>
          <a:p>
            <a:pPr marL="0" indent="0">
              <a:buNone/>
            </a:pPr>
            <a:r>
              <a:rPr lang="en-US" altLang="zh-CN" baseline="0" dirty="0" smtClean="0"/>
              <a:t>4. Actually, the function f applies sigmoid function over the linear combinations between theta and x, which is similar in </a:t>
            </a:r>
            <a:r>
              <a:rPr lang="en-US" altLang="zh-CN" baseline="0" dirty="0" err="1" smtClean="0"/>
              <a:t>Softmax</a:t>
            </a:r>
            <a:r>
              <a:rPr lang="en-US" altLang="zh-CN" baseline="0" dirty="0" smtClean="0"/>
              <a:t> Regression Model. (this function is called active function, but never mind)</a:t>
            </a:r>
          </a:p>
          <a:p>
            <a:pPr marL="0" indent="0">
              <a:buNone/>
            </a:pPr>
            <a:r>
              <a:rPr lang="en-US" altLang="zh-CN" dirty="0" smtClean="0"/>
              <a:t>5. as we can see, sigmoid function is a non-linear function ranges from</a:t>
            </a:r>
            <a:r>
              <a:rPr lang="en-US" altLang="zh-CN" baseline="0" dirty="0" smtClean="0"/>
              <a:t> 0 to 1.</a:t>
            </a:r>
            <a:endParaRPr lang="en-US" altLang="zh-CN" dirty="0" smtClean="0"/>
          </a:p>
          <a:p>
            <a:r>
              <a:rPr lang="en-US" altLang="zh-CN" dirty="0" smtClean="0"/>
              <a:t>6.</a:t>
            </a:r>
            <a:r>
              <a:rPr lang="en-US" altLang="zh-CN" baseline="0" dirty="0" smtClean="0"/>
              <a:t> intuition is: </a:t>
            </a:r>
            <a:r>
              <a:rPr lang="en-US" altLang="zh-CN" dirty="0" smtClean="0"/>
              <a:t>a </a:t>
            </a:r>
            <a:r>
              <a:rPr lang="en-US" altLang="zh-CN" dirty="0" smtClean="0"/>
              <a:t>neuron</a:t>
            </a:r>
            <a:r>
              <a:rPr lang="en-US" altLang="zh-CN" baseline="0" dirty="0" smtClean="0"/>
              <a:t> represents a complex &amp; non-linear </a:t>
            </a:r>
            <a:r>
              <a:rPr lang="en-US" altLang="zh-CN" baseline="0" dirty="0" smtClean="0"/>
              <a:t>feature function with x as input, parameterized by theta.</a:t>
            </a:r>
            <a:endParaRPr lang="en-US" altLang="zh-CN" baseline="0" dirty="0" smtClean="0"/>
          </a:p>
        </p:txBody>
      </p:sp>
      <p:sp>
        <p:nvSpPr>
          <p:cNvPr id="4" name="灯片编号占位符 3"/>
          <p:cNvSpPr>
            <a:spLocks noGrp="1"/>
          </p:cNvSpPr>
          <p:nvPr>
            <p:ph type="sldNum" sz="quarter" idx="10"/>
          </p:nvPr>
        </p:nvSpPr>
        <p:spPr/>
        <p:txBody>
          <a:bodyPr/>
          <a:lstStyle/>
          <a:p>
            <a:fld id="{C1C1D700-5B45-478B-9FD8-D736EB9E1620}" type="slidenum">
              <a:rPr lang="zh-CN" altLang="en-US" smtClean="0"/>
              <a:t>12</a:t>
            </a:fld>
            <a:endParaRPr lang="zh-CN" altLang="en-US"/>
          </a:p>
        </p:txBody>
      </p:sp>
    </p:spTree>
    <p:extLst>
      <p:ext uri="{BB962C8B-B14F-4D97-AF65-F5344CB8AC3E}">
        <p14:creationId xmlns:p14="http://schemas.microsoft.com/office/powerpoint/2010/main" val="1490990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b="0" baseline="0" dirty="0" smtClean="0"/>
              <a:t>1. recap the one neuron represents one feature function</a:t>
            </a:r>
          </a:p>
          <a:p>
            <a:pPr marL="0" indent="0">
              <a:buNone/>
            </a:pPr>
            <a:r>
              <a:rPr lang="en-US" altLang="zh-CN" b="0" baseline="0" dirty="0" smtClean="0"/>
              <a:t>2. we build several parallel neurons and combine them together into a network</a:t>
            </a:r>
          </a:p>
          <a:p>
            <a:pPr marL="0" indent="0">
              <a:buNone/>
            </a:pPr>
            <a:r>
              <a:rPr lang="en-US" altLang="zh-CN" b="0" baseline="0" dirty="0" smtClean="0"/>
              <a:t>3. in this example, there are M different neurons, forming a two-layer structure:</a:t>
            </a:r>
          </a:p>
          <a:p>
            <a:pPr marL="0" indent="0">
              <a:buNone/>
            </a:pPr>
            <a:r>
              <a:rPr lang="en-US" altLang="zh-CN" b="0" baseline="0" dirty="0" smtClean="0"/>
              <a:t>4. two layers: </a:t>
            </a:r>
          </a:p>
          <a:p>
            <a:pPr marL="0" indent="0">
              <a:buNone/>
            </a:pPr>
            <a:r>
              <a:rPr lang="en-US" altLang="zh-CN" b="0" baseline="0" dirty="0" smtClean="0"/>
              <a:t>a) input layer: N+1 variables</a:t>
            </a:r>
          </a:p>
          <a:p>
            <a:pPr marL="0" indent="0">
              <a:buNone/>
            </a:pPr>
            <a:r>
              <a:rPr lang="en-US" altLang="zh-CN" b="0" baseline="0" dirty="0" smtClean="0"/>
              <a:t>b) hidden layer: M variables representing an M-dim feature vector (but hidden)</a:t>
            </a:r>
          </a:p>
          <a:p>
            <a:pPr marL="0" indent="0">
              <a:buNone/>
            </a:pPr>
            <a:r>
              <a:rPr lang="en-US" altLang="zh-CN" b="0" baseline="0" dirty="0" smtClean="0"/>
              <a:t>5. actually we don’t know what features they are, unless we train the model</a:t>
            </a:r>
            <a:endParaRPr lang="zh-CN" altLang="en-US" b="0"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13</a:t>
            </a:fld>
            <a:endParaRPr lang="zh-CN" altLang="en-US"/>
          </a:p>
        </p:txBody>
      </p:sp>
    </p:spTree>
    <p:extLst>
      <p:ext uri="{BB962C8B-B14F-4D97-AF65-F5344CB8AC3E}">
        <p14:creationId xmlns:p14="http://schemas.microsoft.com/office/powerpoint/2010/main" val="332051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en-US" altLang="zh-CN" baseline="0" dirty="0" smtClean="0"/>
              <a:t> </a:t>
            </a:r>
            <a:r>
              <a:rPr lang="en-US" altLang="zh-CN" dirty="0" smtClean="0"/>
              <a:t>at last,</a:t>
            </a:r>
            <a:r>
              <a:rPr lang="en-US" altLang="zh-CN" baseline="0" dirty="0" smtClean="0"/>
              <a:t> we add output layers to finish the building of a typical NN.</a:t>
            </a:r>
          </a:p>
          <a:p>
            <a:r>
              <a:rPr lang="en-US" altLang="zh-CN" dirty="0" smtClean="0"/>
              <a:t>2. the output layers are</a:t>
            </a:r>
            <a:r>
              <a:rPr lang="en-US" altLang="zh-CN" baseline="0" dirty="0" smtClean="0"/>
              <a:t> similar with </a:t>
            </a:r>
            <a:r>
              <a:rPr lang="en-US" altLang="zh-CN" baseline="0" dirty="0" err="1" smtClean="0"/>
              <a:t>softmax</a:t>
            </a:r>
            <a:r>
              <a:rPr lang="en-US" altLang="zh-CN" baseline="0" dirty="0" smtClean="0"/>
              <a:t>, but a little different</a:t>
            </a:r>
          </a:p>
          <a:p>
            <a:r>
              <a:rPr lang="en-US" altLang="zh-CN" baseline="0" dirty="0" smtClean="0"/>
              <a:t>3. </a:t>
            </a:r>
            <a:r>
              <a:rPr lang="en-US" altLang="zh-CN" baseline="0" dirty="0" err="1" smtClean="0"/>
              <a:t>z_k</a:t>
            </a:r>
            <a:r>
              <a:rPr lang="en-US" altLang="zh-CN" baseline="0" dirty="0" smtClean="0"/>
              <a:t> also indicates the confidence score, but computed by the non-linear function f, parameterized by some other weights phi.</a:t>
            </a:r>
          </a:p>
          <a:p>
            <a:r>
              <a:rPr lang="en-US" altLang="zh-CN" baseline="0" dirty="0" smtClean="0"/>
              <a:t>4. </a:t>
            </a:r>
            <a:r>
              <a:rPr lang="en-US" altLang="zh-CN" baseline="0" dirty="0" err="1" smtClean="0"/>
              <a:t>y_k</a:t>
            </a:r>
            <a:r>
              <a:rPr lang="en-US" altLang="zh-CN" baseline="0" dirty="0" smtClean="0"/>
              <a:t> is the normalized cond. prob. of </a:t>
            </a:r>
            <a:r>
              <a:rPr lang="en-US" altLang="zh-CN" baseline="0" dirty="0" err="1" smtClean="0"/>
              <a:t>z_k</a:t>
            </a:r>
            <a:r>
              <a:rPr lang="en-US" altLang="zh-CN" baseline="0" dirty="0" smtClean="0"/>
              <a:t>, which is consistent with </a:t>
            </a:r>
            <a:r>
              <a:rPr lang="en-US" altLang="zh-CN" baseline="0" dirty="0" err="1" smtClean="0"/>
              <a:t>Softmax</a:t>
            </a:r>
            <a:endParaRPr lang="en-US" altLang="zh-CN" baseline="0" dirty="0" smtClean="0"/>
          </a:p>
          <a:p>
            <a:r>
              <a:rPr lang="en-US" altLang="zh-CN" baseline="0" dirty="0" smtClean="0"/>
              <a:t>5. In summary, cond. prob. of </a:t>
            </a:r>
            <a:r>
              <a:rPr lang="en-US" altLang="zh-CN" baseline="0" dirty="0" err="1" smtClean="0"/>
              <a:t>y_k</a:t>
            </a:r>
            <a:r>
              <a:rPr lang="en-US" altLang="zh-CN" baseline="0" dirty="0" smtClean="0"/>
              <a:t> given x is a complex non-linear function with x as input, </a:t>
            </a:r>
            <a:r>
              <a:rPr lang="en-US" altLang="zh-CN" baseline="0" dirty="0" err="1" smtClean="0"/>
              <a:t>paramterized</a:t>
            </a:r>
            <a:r>
              <a:rPr lang="en-US" altLang="zh-CN" baseline="0" dirty="0" smtClean="0"/>
              <a:t> by theta and phi.</a:t>
            </a:r>
          </a:p>
          <a:p>
            <a:r>
              <a:rPr lang="en-US" altLang="zh-CN" baseline="0" dirty="0" smtClean="0"/>
              <a:t>6. training is still not the point of my talk: also adjust weight by minimizing some loss function, “Back Prop.”</a:t>
            </a:r>
          </a:p>
          <a:p>
            <a:r>
              <a:rPr lang="en-US" altLang="zh-CN" baseline="0" dirty="0" smtClean="0"/>
              <a:t>7. and note that, there could have multiple hidden layers, that’s a deep neural network.</a:t>
            </a:r>
            <a:endParaRPr lang="en-US" altLang="zh-CN" dirty="0" smtClean="0"/>
          </a:p>
        </p:txBody>
      </p:sp>
      <p:sp>
        <p:nvSpPr>
          <p:cNvPr id="4" name="灯片编号占位符 3"/>
          <p:cNvSpPr>
            <a:spLocks noGrp="1"/>
          </p:cNvSpPr>
          <p:nvPr>
            <p:ph type="sldNum" sz="quarter" idx="10"/>
          </p:nvPr>
        </p:nvSpPr>
        <p:spPr/>
        <p:txBody>
          <a:bodyPr/>
          <a:lstStyle/>
          <a:p>
            <a:fld id="{C1C1D700-5B45-478B-9FD8-D736EB9E1620}" type="slidenum">
              <a:rPr lang="zh-CN" altLang="en-US" smtClean="0"/>
              <a:t>14</a:t>
            </a:fld>
            <a:endParaRPr lang="zh-CN" altLang="en-US"/>
          </a:p>
        </p:txBody>
      </p:sp>
    </p:spTree>
    <p:extLst>
      <p:ext uri="{BB962C8B-B14F-4D97-AF65-F5344CB8AC3E}">
        <p14:creationId xmlns:p14="http://schemas.microsoft.com/office/powerpoint/2010/main" val="263509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xx layer</a:t>
            </a:r>
            <a:r>
              <a:rPr lang="en-US" altLang="zh-CN" baseline="0" dirty="0" smtClean="0"/>
              <a:t> has xx variables, each one is a real number / integer ranging from (a, b), </a:t>
            </a:r>
            <a:r>
              <a:rPr lang="en-US" altLang="zh-CN" baseline="0" dirty="0" err="1" smtClean="0"/>
              <a:t>xxxxxx</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15</a:t>
            </a:fld>
            <a:endParaRPr lang="zh-CN" altLang="en-US"/>
          </a:p>
        </p:txBody>
      </p:sp>
    </p:spTree>
    <p:extLst>
      <p:ext uri="{BB962C8B-B14F-4D97-AF65-F5344CB8AC3E}">
        <p14:creationId xmlns:p14="http://schemas.microsoft.com/office/powerpoint/2010/main" val="402687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Directly compare </a:t>
            </a:r>
            <a:r>
              <a:rPr lang="en-US" altLang="zh-CN" dirty="0" smtClean="0"/>
              <a:t>structure between </a:t>
            </a:r>
            <a:r>
              <a:rPr lang="en-US" altLang="zh-CN" dirty="0" err="1" smtClean="0"/>
              <a:t>softmax</a:t>
            </a:r>
            <a:r>
              <a:rPr lang="en-US" altLang="zh-CN" dirty="0" smtClean="0"/>
              <a:t> and NN</a:t>
            </a:r>
          </a:p>
          <a:p>
            <a:endParaRPr lang="en-US" altLang="zh-CN" dirty="0" smtClean="0"/>
          </a:p>
          <a:p>
            <a:r>
              <a:rPr lang="en-US" altLang="zh-CN" dirty="0" smtClean="0"/>
              <a:t>the biggest difference</a:t>
            </a:r>
            <a:r>
              <a:rPr lang="en-US" altLang="zh-CN" baseline="0" dirty="0" smtClean="0"/>
              <a:t> is that, we do not need to design features any more, but learned from training data</a:t>
            </a:r>
          </a:p>
          <a:p>
            <a:r>
              <a:rPr lang="en-US" altLang="zh-CN" baseline="0" dirty="0" smtClean="0"/>
              <a:t>feature function is complex &amp; non-linear, which is more expressive than what in </a:t>
            </a:r>
            <a:r>
              <a:rPr lang="en-US" altLang="zh-CN" baseline="0" dirty="0" err="1" smtClean="0"/>
              <a:t>Softmax</a:t>
            </a:r>
            <a:r>
              <a:rPr lang="en-US" altLang="zh-CN" baseline="0" dirty="0" smtClean="0"/>
              <a:t> model</a:t>
            </a:r>
            <a:endParaRPr lang="en-US" altLang="zh-CN" dirty="0" smtClean="0"/>
          </a:p>
        </p:txBody>
      </p:sp>
      <p:sp>
        <p:nvSpPr>
          <p:cNvPr id="4" name="灯片编号占位符 3"/>
          <p:cNvSpPr>
            <a:spLocks noGrp="1"/>
          </p:cNvSpPr>
          <p:nvPr>
            <p:ph type="sldNum" sz="quarter" idx="10"/>
          </p:nvPr>
        </p:nvSpPr>
        <p:spPr/>
        <p:txBody>
          <a:bodyPr/>
          <a:lstStyle/>
          <a:p>
            <a:fld id="{C1C1D700-5B45-478B-9FD8-D736EB9E1620}" type="slidenum">
              <a:rPr lang="zh-CN" altLang="en-US" smtClean="0"/>
              <a:t>16</a:t>
            </a:fld>
            <a:endParaRPr lang="zh-CN" altLang="en-US"/>
          </a:p>
        </p:txBody>
      </p:sp>
    </p:spTree>
    <p:extLst>
      <p:ext uri="{BB962C8B-B14F-4D97-AF65-F5344CB8AC3E}">
        <p14:creationId xmlns:p14="http://schemas.microsoft.com/office/powerpoint/2010/main" val="3781466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Quiz: How many different parameters are there in these two different classifiers</a:t>
            </a:r>
            <a:r>
              <a:rPr lang="zh-CN" altLang="en-US" baseline="0" dirty="0" smtClean="0"/>
              <a:t>？</a:t>
            </a:r>
            <a:endParaRPr lang="en-US" altLang="zh-CN" baseline="0" dirty="0" smtClean="0"/>
          </a:p>
          <a:p>
            <a:r>
              <a:rPr lang="en-US" altLang="zh-CN" baseline="0" dirty="0" smtClean="0"/>
              <a:t>M*K    (N+1)*M + (M+1)*K</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17</a:t>
            </a:fld>
            <a:endParaRPr lang="zh-CN" altLang="en-US"/>
          </a:p>
        </p:txBody>
      </p:sp>
    </p:spTree>
    <p:extLst>
      <p:ext uri="{BB962C8B-B14F-4D97-AF65-F5344CB8AC3E}">
        <p14:creationId xmlns:p14="http://schemas.microsoft.com/office/powerpoint/2010/main" val="3781466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baseline="0" dirty="0" smtClean="0"/>
              <a:t>1. look at another real example: learning from FTs</a:t>
            </a:r>
          </a:p>
          <a:p>
            <a:pPr marL="0" indent="0">
              <a:buNone/>
            </a:pPr>
            <a:r>
              <a:rPr lang="en-US" altLang="zh-CN" dirty="0" smtClean="0"/>
              <a:t>2. the knowledge: two family</a:t>
            </a:r>
            <a:r>
              <a:rPr lang="en-US" altLang="zh-CN" baseline="0" dirty="0" smtClean="0"/>
              <a:t> trees with the same structure</a:t>
            </a:r>
          </a:p>
          <a:p>
            <a:pPr marL="0" indent="0">
              <a:buNone/>
            </a:pPr>
            <a:r>
              <a:rPr lang="en-US" altLang="zh-CN" baseline="0" dirty="0" smtClean="0"/>
              <a:t>3. 12 American people, 12 Italian people</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18</a:t>
            </a:fld>
            <a:endParaRPr lang="zh-CN" altLang="en-US"/>
          </a:p>
        </p:txBody>
      </p:sp>
    </p:spTree>
    <p:extLst>
      <p:ext uri="{BB962C8B-B14F-4D97-AF65-F5344CB8AC3E}">
        <p14:creationId xmlns:p14="http://schemas.microsoft.com/office/powerpoint/2010/main" val="891205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besides the family</a:t>
            </a:r>
            <a:r>
              <a:rPr lang="en-US" altLang="zh-CN" baseline="0" dirty="0" smtClean="0"/>
              <a:t> tree, we have some training data with &lt;p1, r, p2&gt; triples, explicitly showing the relationship between two people.</a:t>
            </a:r>
            <a:endParaRPr lang="en-US" altLang="zh-CN" dirty="0" smtClean="0"/>
          </a:p>
          <a:p>
            <a:r>
              <a:rPr lang="en-US" altLang="zh-CN" dirty="0" smtClean="0"/>
              <a:t>2. if </a:t>
            </a:r>
            <a:r>
              <a:rPr lang="en-US" altLang="zh-CN" dirty="0" smtClean="0"/>
              <a:t>modeled as classification</a:t>
            </a:r>
            <a:r>
              <a:rPr lang="en-US" altLang="zh-CN" baseline="0" dirty="0" smtClean="0"/>
              <a:t> task</a:t>
            </a:r>
            <a:r>
              <a:rPr lang="en-US" altLang="zh-CN" baseline="0" dirty="0" smtClean="0"/>
              <a:t>, x is a &lt;p1, r&gt; pair, y is the other person.</a:t>
            </a:r>
            <a:endParaRPr lang="en-US" altLang="zh-CN" baseline="0" dirty="0" smtClean="0"/>
          </a:p>
          <a:p>
            <a:r>
              <a:rPr lang="en-US" altLang="zh-CN" baseline="0" dirty="0" smtClean="0"/>
              <a:t>3. in </a:t>
            </a:r>
            <a:r>
              <a:rPr lang="en-US" altLang="zh-CN" baseline="0" dirty="0" smtClean="0"/>
              <a:t>this case, we want to show you that NN could learn </a:t>
            </a:r>
            <a:r>
              <a:rPr lang="en-US" altLang="zh-CN" baseline="0" dirty="0" smtClean="0"/>
              <a:t>regularities from the family tree, </a:t>
            </a:r>
            <a:r>
              <a:rPr lang="en-US" altLang="zh-CN" baseline="0" dirty="0" smtClean="0"/>
              <a:t>even you do </a:t>
            </a:r>
            <a:r>
              <a:rPr lang="en-US" altLang="zh-CN" baseline="0" dirty="0" smtClean="0"/>
              <a:t>not provide </a:t>
            </a:r>
            <a:r>
              <a:rPr lang="en-US" altLang="zh-CN" baseline="0" dirty="0" smtClean="0"/>
              <a:t>any </a:t>
            </a:r>
            <a:r>
              <a:rPr lang="en-US" altLang="zh-CN" baseline="0" dirty="0" smtClean="0"/>
              <a:t>useful information about features in </a:t>
            </a:r>
            <a:r>
              <a:rPr lang="en-US" altLang="zh-CN" baseline="0" dirty="0" smtClean="0"/>
              <a:t>advance (gender, generation, tree branch)</a:t>
            </a:r>
            <a:endParaRPr lang="en-US" altLang="zh-CN" dirty="0" smtClean="0"/>
          </a:p>
          <a:p>
            <a:r>
              <a:rPr lang="en-US" altLang="zh-CN" dirty="0" smtClean="0"/>
              <a:t>4. input is a</a:t>
            </a:r>
            <a:r>
              <a:rPr lang="en-US" altLang="zh-CN" baseline="0" dirty="0" smtClean="0"/>
              <a:t> little different from digit. rec.</a:t>
            </a:r>
          </a:p>
          <a:p>
            <a:r>
              <a:rPr lang="en-US" altLang="zh-CN" baseline="0" dirty="0" smtClean="0"/>
              <a:t>5. now how to represent the input?</a:t>
            </a:r>
            <a:endParaRPr lang="en-US" altLang="zh-CN" dirty="0" smtClean="0"/>
          </a:p>
        </p:txBody>
      </p:sp>
      <p:sp>
        <p:nvSpPr>
          <p:cNvPr id="4" name="灯片编号占位符 3"/>
          <p:cNvSpPr>
            <a:spLocks noGrp="1"/>
          </p:cNvSpPr>
          <p:nvPr>
            <p:ph type="sldNum" sz="quarter" idx="10"/>
          </p:nvPr>
        </p:nvSpPr>
        <p:spPr/>
        <p:txBody>
          <a:bodyPr/>
          <a:lstStyle/>
          <a:p>
            <a:fld id="{C1C1D700-5B45-478B-9FD8-D736EB9E1620}" type="slidenum">
              <a:rPr lang="zh-CN" altLang="en-US" smtClean="0"/>
              <a:t>19</a:t>
            </a:fld>
            <a:endParaRPr lang="zh-CN" altLang="en-US"/>
          </a:p>
        </p:txBody>
      </p:sp>
    </p:spTree>
    <p:extLst>
      <p:ext uri="{BB962C8B-B14F-4D97-AF65-F5344CB8AC3E}">
        <p14:creationId xmlns:p14="http://schemas.microsoft.com/office/powerpoint/2010/main" val="452918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briefly introduce the classification problem</a:t>
            </a:r>
          </a:p>
          <a:p>
            <a:r>
              <a:rPr lang="en-US" altLang="zh-CN" dirty="0" smtClean="0"/>
              <a:t>talk about structure of NN and CNN</a:t>
            </a:r>
          </a:p>
          <a:p>
            <a:r>
              <a:rPr lang="en-US" altLang="zh-CN" dirty="0" smtClean="0"/>
              <a:t>show you a</a:t>
            </a:r>
            <a:r>
              <a:rPr lang="en-US" altLang="zh-CN" baseline="0" dirty="0" smtClean="0"/>
              <a:t> real example which CNN is used in NLP field</a:t>
            </a:r>
            <a:endParaRPr lang="en-US" altLang="zh-CN" dirty="0" smtClean="0"/>
          </a:p>
          <a:p>
            <a:r>
              <a:rPr lang="en-US" altLang="zh-CN" dirty="0" smtClean="0"/>
              <a:t>conclude my talk</a:t>
            </a:r>
          </a:p>
          <a:p>
            <a:endParaRPr lang="en-US" altLang="zh-CN" dirty="0" smtClean="0"/>
          </a:p>
          <a:p>
            <a:r>
              <a:rPr lang="en-US" altLang="zh-CN" dirty="0" smtClean="0"/>
              <a:t>1. more beneficial</a:t>
            </a:r>
            <a:r>
              <a:rPr lang="en-US" altLang="zh-CN" baseline="0" dirty="0" smtClean="0"/>
              <a:t> if you’re not quite familiar with NN</a:t>
            </a:r>
          </a:p>
          <a:p>
            <a:r>
              <a:rPr lang="en-US" altLang="zh-CN" baseline="0" dirty="0" smtClean="0"/>
              <a:t>2. it’s an abstract topic, feel free to ask any question if you’re confused</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2</a:t>
            </a:fld>
            <a:endParaRPr lang="zh-CN" altLang="en-US"/>
          </a:p>
        </p:txBody>
      </p:sp>
    </p:spTree>
    <p:extLst>
      <p:ext uri="{BB962C8B-B14F-4D97-AF65-F5344CB8AC3E}">
        <p14:creationId xmlns:p14="http://schemas.microsoft.com/office/powerpoint/2010/main" val="22442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Now I show you how the NN is built</a:t>
            </a:r>
            <a:r>
              <a:rPr lang="en-US" altLang="zh-CN" baseline="0" dirty="0" smtClean="0"/>
              <a:t> in this case.</a:t>
            </a:r>
          </a:p>
          <a:p>
            <a:pPr marL="0" indent="0">
              <a:buNone/>
            </a:pPr>
            <a:r>
              <a:rPr lang="en-US" altLang="zh-CN" dirty="0" smtClean="0"/>
              <a:t>2. in the input layer, we need to use vector representation</a:t>
            </a:r>
            <a:r>
              <a:rPr lang="en-US" altLang="zh-CN" baseline="0" dirty="0" smtClean="0"/>
              <a:t>s to represent one individual person and relation</a:t>
            </a:r>
          </a:p>
          <a:p>
            <a:pPr marL="0" indent="0">
              <a:buNone/>
            </a:pPr>
            <a:r>
              <a:rPr lang="en-US" altLang="zh-CN" baseline="0" dirty="0" smtClean="0"/>
              <a:t>3. the vector rep. of person has length 24, when representing the i-</a:t>
            </a:r>
            <a:r>
              <a:rPr lang="en-US" altLang="zh-CN" baseline="0" dirty="0" err="1" smtClean="0"/>
              <a:t>th</a:t>
            </a:r>
            <a:r>
              <a:rPr lang="en-US" altLang="zh-CN" baseline="0" dirty="0" smtClean="0"/>
              <a:t> person, the i-</a:t>
            </a:r>
            <a:r>
              <a:rPr lang="en-US" altLang="zh-CN" baseline="0" dirty="0" err="1" smtClean="0"/>
              <a:t>th</a:t>
            </a:r>
            <a:r>
              <a:rPr lang="en-US" altLang="zh-CN" baseline="0" dirty="0" smtClean="0"/>
              <a:t> element is 1, and the remaining are 0. The same as vector rep. of relations.</a:t>
            </a:r>
          </a:p>
          <a:p>
            <a:pPr marL="0" indent="0">
              <a:buNone/>
            </a:pPr>
            <a:r>
              <a:rPr lang="en-US" altLang="zh-CN" baseline="0" dirty="0" smtClean="0"/>
              <a:t>4. then we build the first hidden layer, capturing features of a person and features of a relation.</a:t>
            </a:r>
          </a:p>
          <a:p>
            <a:pPr marL="0" indent="0">
              <a:buNone/>
            </a:pPr>
            <a:r>
              <a:rPr lang="en-US" altLang="zh-CN" baseline="0" dirty="0" smtClean="0"/>
              <a:t>5. second hidden layer: capturing features of &lt;p, r&gt;</a:t>
            </a:r>
          </a:p>
          <a:p>
            <a:pPr marL="0" indent="0">
              <a:buNone/>
            </a:pPr>
            <a:r>
              <a:rPr lang="en-US" altLang="zh-CN" baseline="0" dirty="0" smtClean="0"/>
              <a:t>6. third hidden layer: converting &lt;</a:t>
            </a:r>
            <a:r>
              <a:rPr lang="en-US" altLang="zh-CN" baseline="0" dirty="0" err="1" smtClean="0"/>
              <a:t>p,r</a:t>
            </a:r>
            <a:r>
              <a:rPr lang="en-US" altLang="zh-CN" baseline="0" dirty="0" smtClean="0"/>
              <a:t>&gt; into features of p2</a:t>
            </a:r>
          </a:p>
          <a:p>
            <a:pPr marL="0" indent="0">
              <a:buNone/>
            </a:pPr>
            <a:r>
              <a:rPr lang="en-US" altLang="zh-CN" baseline="0" dirty="0" smtClean="0"/>
              <a:t>7. last: output layer</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we </a:t>
            </a:r>
            <a:r>
              <a:rPr lang="en-US" altLang="zh-CN" b="1" dirty="0" smtClean="0"/>
              <a:t>omit </a:t>
            </a:r>
            <a:r>
              <a:rPr lang="en-US" altLang="zh-CN" b="1" dirty="0" smtClean="0"/>
              <a:t>(x0=1) here for</a:t>
            </a:r>
            <a:r>
              <a:rPr lang="en-US" altLang="zh-CN" b="1" baseline="0" dirty="0" smtClean="0"/>
              <a:t> every neuron.</a:t>
            </a:r>
            <a:endParaRPr lang="en-US" altLang="zh-CN" b="1" dirty="0" smtClean="0"/>
          </a:p>
          <a:p>
            <a:endParaRPr lang="en-US" altLang="zh-CN" baseline="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ym typeface="Wingdings" pitchFamily="2" charset="2"/>
              </a:rPr>
              <a:t>And I emphasize: </a:t>
            </a:r>
            <a:r>
              <a:rPr lang="en-US" altLang="zh-CN" baseline="0" dirty="0" smtClean="0">
                <a:sym typeface="Wingdings" pitchFamily="2" charset="2"/>
              </a:rPr>
              <a:t>we doesn’t create any features manually, but we build this NN to let the machine learn useful hidden features</a:t>
            </a:r>
            <a:r>
              <a:rPr lang="en-US" altLang="zh-CN" baseline="0" dirty="0" smtClean="0">
                <a:sym typeface="Wingdings" pitchFamily="2" charset="2"/>
              </a:rPr>
              <a:t>. so we focus on this part of NN, and show you what kinds of feature functions does it learns.</a:t>
            </a:r>
            <a:endParaRPr lang="zh-CN" altLang="en-US" dirty="0" smtClean="0"/>
          </a:p>
          <a:p>
            <a:endParaRPr lang="en-US" altLang="zh-CN" baseline="0" dirty="0" smtClean="0">
              <a:sym typeface="Wingdings" pitchFamily="2" charset="2"/>
            </a:endParaRPr>
          </a:p>
          <a:p>
            <a:endParaRPr lang="en-US" altLang="zh-CN" baseline="0" dirty="0" smtClean="0">
              <a:sym typeface="Wingdings" pitchFamily="2" charset="2"/>
            </a:endParaRPr>
          </a:p>
          <a:p>
            <a:r>
              <a:rPr lang="en-US" altLang="zh-CN" baseline="0" dirty="0" smtClean="0">
                <a:sym typeface="Wingdings" pitchFamily="2" charset="2"/>
              </a:rPr>
              <a:t>As I mentioned before, each neuron corresponds to a feature function, parameterized by weights on the neuron</a:t>
            </a:r>
            <a:r>
              <a:rPr lang="en-US" altLang="zh-CN" baseline="0" dirty="0" smtClean="0">
                <a:sym typeface="Wingdings" pitchFamily="2" charset="2"/>
              </a:rPr>
              <a:t>.</a:t>
            </a:r>
          </a:p>
        </p:txBody>
      </p:sp>
      <p:sp>
        <p:nvSpPr>
          <p:cNvPr id="4" name="灯片编号占位符 3"/>
          <p:cNvSpPr>
            <a:spLocks noGrp="1"/>
          </p:cNvSpPr>
          <p:nvPr>
            <p:ph type="sldNum" sz="quarter" idx="10"/>
          </p:nvPr>
        </p:nvSpPr>
        <p:spPr/>
        <p:txBody>
          <a:bodyPr/>
          <a:lstStyle/>
          <a:p>
            <a:fld id="{C1C1D700-5B45-478B-9FD8-D736EB9E1620}" type="slidenum">
              <a:rPr lang="zh-CN" altLang="en-US" smtClean="0"/>
              <a:t>20</a:t>
            </a:fld>
            <a:endParaRPr lang="zh-CN" altLang="en-US"/>
          </a:p>
        </p:txBody>
      </p:sp>
    </p:spTree>
    <p:extLst>
      <p:ext uri="{BB962C8B-B14F-4D97-AF65-F5344CB8AC3E}">
        <p14:creationId xmlns:p14="http://schemas.microsoft.com/office/powerpoint/2010/main" val="471962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white</a:t>
            </a:r>
            <a:r>
              <a:rPr lang="en-US" altLang="zh-CN" baseline="0" dirty="0" smtClean="0"/>
              <a:t> block: positive</a:t>
            </a:r>
          </a:p>
          <a:p>
            <a:r>
              <a:rPr lang="en-US" altLang="zh-CN" baseline="0" dirty="0" smtClean="0"/>
              <a:t>black block: negative</a:t>
            </a:r>
          </a:p>
          <a:p>
            <a:r>
              <a:rPr lang="en-US" altLang="zh-CN" baseline="0" dirty="0" smtClean="0"/>
              <a:t>large block: large abs value</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21</a:t>
            </a:fld>
            <a:endParaRPr lang="zh-CN" altLang="en-US"/>
          </a:p>
        </p:txBody>
      </p:sp>
    </p:spTree>
    <p:extLst>
      <p:ext uri="{BB962C8B-B14F-4D97-AF65-F5344CB8AC3E}">
        <p14:creationId xmlns:p14="http://schemas.microsoft.com/office/powerpoint/2010/main" val="1188354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show you 6 hidden</a:t>
            </a:r>
            <a:r>
              <a:rPr lang="en-US" altLang="zh-CN" baseline="0" dirty="0" smtClean="0"/>
              <a:t> features, each feature has 24 different weights, in each hidden feature, the top 12 blocks are the features for American people, and the bottom 12 blocks are the features for the equivalent Italian people.</a:t>
            </a:r>
            <a:endParaRPr lang="en-US" altLang="zh-CN" dirty="0" smtClean="0"/>
          </a:p>
          <a:p>
            <a:r>
              <a:rPr lang="en-US" altLang="zh-CN" dirty="0" smtClean="0"/>
              <a:t>2. since vector rep. of a person always</a:t>
            </a:r>
            <a:r>
              <a:rPr lang="en-US" altLang="zh-CN" baseline="0" dirty="0" smtClean="0"/>
              <a:t> have one active element (value = 1), each block represent the feature value of the corresponding person.</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22</a:t>
            </a:fld>
            <a:endParaRPr lang="zh-CN" altLang="en-US"/>
          </a:p>
        </p:txBody>
      </p:sp>
    </p:spTree>
    <p:extLst>
      <p:ext uri="{BB962C8B-B14F-4D97-AF65-F5344CB8AC3E}">
        <p14:creationId xmlns:p14="http://schemas.microsoft.com/office/powerpoint/2010/main" val="3618708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show the graph</a:t>
            </a:r>
            <a:r>
              <a:rPr lang="en-US" altLang="zh-CN" baseline="0" dirty="0" smtClean="0"/>
              <a:t> here and make </a:t>
            </a:r>
            <a:r>
              <a:rPr lang="en-US" altLang="zh-CN" baseline="0" dirty="0" err="1" smtClean="0"/>
              <a:t>quizes</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23</a:t>
            </a:fld>
            <a:endParaRPr lang="zh-CN" altLang="en-US"/>
          </a:p>
        </p:txBody>
      </p:sp>
    </p:spTree>
    <p:extLst>
      <p:ext uri="{BB962C8B-B14F-4D97-AF65-F5344CB8AC3E}">
        <p14:creationId xmlns:p14="http://schemas.microsoft.com/office/powerpoint/2010/main" val="3618708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show the graph</a:t>
            </a:r>
            <a:r>
              <a:rPr lang="en-US" altLang="zh-CN" baseline="0" dirty="0" smtClean="0"/>
              <a:t> here and make </a:t>
            </a:r>
            <a:r>
              <a:rPr lang="en-US" altLang="zh-CN" baseline="0" dirty="0" err="1" smtClean="0"/>
              <a:t>quizes</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24</a:t>
            </a:fld>
            <a:endParaRPr lang="zh-CN" altLang="en-US"/>
          </a:p>
        </p:txBody>
      </p:sp>
    </p:spTree>
    <p:extLst>
      <p:ext uri="{BB962C8B-B14F-4D97-AF65-F5344CB8AC3E}">
        <p14:creationId xmlns:p14="http://schemas.microsoft.com/office/powerpoint/2010/main" val="3618708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what’s the advantage</a:t>
            </a:r>
            <a:r>
              <a:rPr lang="en-US" altLang="zh-CN" baseline="0" dirty="0" smtClean="0"/>
              <a:t> of NN?</a:t>
            </a:r>
          </a:p>
          <a:p>
            <a:r>
              <a:rPr lang="en-US" altLang="zh-CN" baseline="0" dirty="0" smtClean="0"/>
              <a:t>(do not need to assign features manually)</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25</a:t>
            </a:fld>
            <a:endParaRPr lang="zh-CN" altLang="en-US"/>
          </a:p>
        </p:txBody>
      </p:sp>
    </p:spTree>
    <p:extLst>
      <p:ext uri="{BB962C8B-B14F-4D97-AF65-F5344CB8AC3E}">
        <p14:creationId xmlns:p14="http://schemas.microsoft.com/office/powerpoint/2010/main" val="4036344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considering the size of parameters in NN</a:t>
            </a:r>
          </a:p>
          <a:p>
            <a:r>
              <a:rPr lang="en-US" altLang="zh-CN" dirty="0" smtClean="0"/>
              <a:t>2. costs 100M parameters</a:t>
            </a:r>
            <a:r>
              <a:rPr lang="en-US" altLang="zh-CN" baseline="0" dirty="0" smtClean="0"/>
              <a:t> when M=100</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26</a:t>
            </a:fld>
            <a:endParaRPr lang="zh-CN" altLang="en-US"/>
          </a:p>
        </p:txBody>
      </p:sp>
    </p:spTree>
    <p:extLst>
      <p:ext uri="{BB962C8B-B14F-4D97-AF65-F5344CB8AC3E}">
        <p14:creationId xmlns:p14="http://schemas.microsoft.com/office/powerpoint/2010/main" val="2805710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global features are really necessary?</a:t>
            </a:r>
          </a:p>
          <a:p>
            <a:r>
              <a:rPr lang="en-US" altLang="zh-CN" dirty="0" smtClean="0"/>
              <a:t>2. we </a:t>
            </a:r>
            <a:r>
              <a:rPr lang="en-US" altLang="zh-CN" dirty="0" smtClean="0"/>
              <a:t>may recognize the</a:t>
            </a:r>
            <a:r>
              <a:rPr lang="en-US" altLang="zh-CN" baseline="0" dirty="0" smtClean="0"/>
              <a:t> digit by horizontal </a:t>
            </a:r>
            <a:r>
              <a:rPr lang="en-US" altLang="zh-CN" baseline="0" dirty="0" smtClean="0"/>
              <a:t>lines, vertical </a:t>
            </a:r>
            <a:r>
              <a:rPr lang="en-US" altLang="zh-CN" baseline="0" dirty="0" smtClean="0"/>
              <a:t>lines, </a:t>
            </a:r>
            <a:r>
              <a:rPr lang="en-US" altLang="zh-CN" baseline="0" dirty="0" smtClean="0"/>
              <a:t>circles, </a:t>
            </a:r>
            <a:r>
              <a:rPr lang="en-US" altLang="zh-CN" baseline="0" dirty="0" smtClean="0"/>
              <a:t>intersections…</a:t>
            </a:r>
          </a:p>
          <a:p>
            <a:r>
              <a:rPr lang="en-US" altLang="zh-CN" baseline="0" dirty="0" smtClean="0"/>
              <a:t>3. both </a:t>
            </a:r>
            <a:r>
              <a:rPr lang="en-US" altLang="zh-CN" baseline="0" dirty="0" smtClean="0"/>
              <a:t>features can be captured within a small region of </a:t>
            </a:r>
            <a:r>
              <a:rPr lang="en-US" altLang="zh-CN" baseline="0" dirty="0" smtClean="0"/>
              <a:t>pixels</a:t>
            </a:r>
          </a:p>
          <a:p>
            <a:r>
              <a:rPr lang="en-US" altLang="zh-CN" baseline="0" dirty="0" smtClean="0"/>
              <a:t>4. so we build hidden features which only take some connected pixels as input.</a:t>
            </a:r>
          </a:p>
          <a:p>
            <a:r>
              <a:rPr lang="en-US" altLang="zh-CN" baseline="0" dirty="0" smtClean="0"/>
              <a:t>5. look at the new figure, this is an example of locally connected layer. suppose the size of region is 3.</a:t>
            </a:r>
            <a:endParaRPr lang="en-US" altLang="zh-CN" baseline="0" dirty="0" smtClean="0"/>
          </a:p>
          <a:p>
            <a:r>
              <a:rPr lang="en-US" altLang="zh-CN" baseline="0" dirty="0" smtClean="0"/>
              <a:t>6. However, for </a:t>
            </a:r>
            <a:r>
              <a:rPr lang="en-US" altLang="zh-CN" baseline="0" dirty="0" smtClean="0"/>
              <a:t>each small region, we are not extracting only one feature (though what the figure depicted is 1)</a:t>
            </a:r>
          </a:p>
          <a:p>
            <a:r>
              <a:rPr lang="en-US" altLang="zh-CN" baseline="0" dirty="0" smtClean="0"/>
              <a:t>(Need black board)</a:t>
            </a:r>
          </a:p>
          <a:p>
            <a:r>
              <a:rPr lang="en-US" altLang="zh-CN" baseline="0" dirty="0" smtClean="0"/>
              <a:t>N*M </a:t>
            </a:r>
            <a:r>
              <a:rPr lang="en-US" altLang="zh-CN" baseline="0" dirty="0" smtClean="0">
                <a:sym typeface="Wingdings" pitchFamily="2" charset="2"/>
              </a:rPr>
              <a:t> S*(N-S+1)*M</a:t>
            </a:r>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C1C1D700-5B45-478B-9FD8-D736EB9E1620}" type="slidenum">
              <a:rPr lang="zh-CN" altLang="en-US" smtClean="0"/>
              <a:t>27</a:t>
            </a:fld>
            <a:endParaRPr lang="zh-CN" altLang="en-US"/>
          </a:p>
        </p:txBody>
      </p:sp>
    </p:spTree>
    <p:extLst>
      <p:ext uri="{BB962C8B-B14F-4D97-AF65-F5344CB8AC3E}">
        <p14:creationId xmlns:p14="http://schemas.microsoft.com/office/powerpoint/2010/main" val="1328202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b="0" i="0" kern="1200" dirty="0" smtClean="0">
                <a:solidFill>
                  <a:schemeClr val="tx1"/>
                </a:solidFill>
                <a:effectLst/>
                <a:latin typeface="+mn-lt"/>
                <a:ea typeface="+mn-ea"/>
                <a:cs typeface="+mn-cs"/>
              </a:rPr>
              <a:t>1. therefore, we introduce</a:t>
            </a:r>
            <a:r>
              <a:rPr lang="en-US" altLang="zh-CN" sz="1200" b="0" i="0" kern="1200" baseline="0" dirty="0" smtClean="0">
                <a:solidFill>
                  <a:schemeClr val="tx1"/>
                </a:solidFill>
                <a:effectLst/>
                <a:latin typeface="+mn-lt"/>
                <a:ea typeface="+mn-ea"/>
                <a:cs typeface="+mn-cs"/>
              </a:rPr>
              <a:t> a important intuition, called “stationary”</a:t>
            </a:r>
          </a:p>
          <a:p>
            <a:pPr marL="0" indent="0">
              <a:buNone/>
            </a:pPr>
            <a:r>
              <a:rPr lang="en-US" altLang="zh-CN" sz="1200" b="0" i="0" kern="1200" baseline="0" dirty="0" smtClean="0">
                <a:solidFill>
                  <a:schemeClr val="tx1"/>
                </a:solidFill>
                <a:effectLst/>
                <a:latin typeface="+mn-lt"/>
                <a:ea typeface="+mn-ea"/>
                <a:cs typeface="+mn-cs"/>
              </a:rPr>
              <a:t>2. considering these two hand-writing digits, they are almost the same, except the location of “0”in the writing area.</a:t>
            </a:r>
          </a:p>
          <a:p>
            <a:pPr marL="0" indent="0">
              <a:buNone/>
            </a:pPr>
            <a:r>
              <a:rPr lang="en-US" altLang="zh-CN" sz="1200" b="0" i="0" kern="1200" baseline="0" dirty="0" smtClean="0">
                <a:solidFill>
                  <a:schemeClr val="tx1"/>
                </a:solidFill>
                <a:effectLst/>
                <a:latin typeface="+mn-lt"/>
                <a:ea typeface="+mn-ea"/>
                <a:cs typeface="+mn-cs"/>
              </a:rPr>
              <a:t>3. yellow block as a local area with identical. Suppose each area has a neuron capturing a curve shape.</a:t>
            </a:r>
          </a:p>
          <a:p>
            <a:pPr marL="0" indent="0">
              <a:buNone/>
            </a:pPr>
            <a:r>
              <a:rPr lang="en-US" altLang="zh-CN" sz="1200" b="0" i="0" kern="1200" baseline="0" dirty="0" smtClean="0">
                <a:solidFill>
                  <a:schemeClr val="tx1"/>
                </a:solidFill>
                <a:effectLst/>
                <a:latin typeface="+mn-lt"/>
                <a:ea typeface="+mn-ea"/>
                <a:cs typeface="+mn-cs"/>
              </a:rPr>
              <a:t>4. is it necessary for NN to learn two different features capturing this shape, just because they have different locations?</a:t>
            </a:r>
          </a:p>
          <a:p>
            <a:pPr marL="0" indent="0">
              <a:buNone/>
            </a:pPr>
            <a:r>
              <a:rPr lang="en-US" altLang="zh-CN" sz="1200" b="0" i="0" kern="1200" baseline="0" dirty="0" smtClean="0">
                <a:solidFill>
                  <a:schemeClr val="tx1"/>
                </a:solidFill>
                <a:effectLst/>
                <a:latin typeface="+mn-lt"/>
                <a:ea typeface="+mn-ea"/>
                <a:cs typeface="+mn-cs"/>
              </a:rPr>
              <a:t>5. No! As we human, this position change won’t affect the recognizing result.</a:t>
            </a:r>
          </a:p>
          <a:p>
            <a:r>
              <a:rPr lang="en-US" altLang="zh-CN" sz="1200" b="0" i="0" kern="1200" dirty="0" smtClean="0">
                <a:solidFill>
                  <a:schemeClr val="tx1"/>
                </a:solidFill>
                <a:effectLst/>
                <a:latin typeface="+mn-lt"/>
                <a:ea typeface="+mn-ea"/>
                <a:cs typeface="+mn-cs"/>
              </a:rPr>
              <a:t>6.</a:t>
            </a:r>
            <a:r>
              <a:rPr lang="en-US" altLang="zh-CN" sz="1200" b="0" i="0" kern="1200" baseline="0" dirty="0" smtClean="0">
                <a:solidFill>
                  <a:schemeClr val="tx1"/>
                </a:solidFill>
                <a:effectLst/>
                <a:latin typeface="+mn-lt"/>
                <a:ea typeface="+mn-ea"/>
                <a:cs typeface="+mn-cs"/>
              </a:rPr>
              <a:t> &gt;&gt;&gt; </a:t>
            </a:r>
            <a:r>
              <a:rPr lang="en-US" altLang="zh-CN" sz="1200" b="0" i="0" kern="1200" dirty="0" smtClean="0">
                <a:solidFill>
                  <a:schemeClr val="tx1"/>
                </a:solidFill>
                <a:effectLst/>
                <a:latin typeface="+mn-lt"/>
                <a:ea typeface="+mn-ea"/>
                <a:cs typeface="+mn-cs"/>
              </a:rPr>
              <a:t>This </a:t>
            </a:r>
            <a:r>
              <a:rPr lang="en-US" altLang="zh-CN" sz="1200" b="0" i="0" kern="1200" dirty="0" smtClean="0">
                <a:solidFill>
                  <a:schemeClr val="tx1"/>
                </a:solidFill>
                <a:effectLst/>
                <a:latin typeface="+mn-lt"/>
                <a:ea typeface="+mn-ea"/>
                <a:cs typeface="+mn-cs"/>
              </a:rPr>
              <a:t>suggests that the features that we learn at one part of the image can also be applied to other parts of the image, and we can use the same features at all </a:t>
            </a:r>
            <a:r>
              <a:rPr lang="en-US" altLang="zh-CN" sz="1200" b="0" i="0" kern="1200" dirty="0" smtClean="0">
                <a:solidFill>
                  <a:schemeClr val="tx1"/>
                </a:solidFill>
                <a:effectLst/>
                <a:latin typeface="+mn-lt"/>
                <a:ea typeface="+mn-ea"/>
                <a:cs typeface="+mn-cs"/>
              </a:rPr>
              <a:t>locations</a:t>
            </a:r>
          </a:p>
          <a:p>
            <a:r>
              <a:rPr lang="en-US" altLang="zh-CN" sz="1200" b="0" i="0" kern="1200" dirty="0" smtClean="0">
                <a:solidFill>
                  <a:schemeClr val="tx1"/>
                </a:solidFill>
                <a:effectLst/>
                <a:latin typeface="+mn-lt"/>
                <a:ea typeface="+mn-ea"/>
                <a:cs typeface="+mn-cs"/>
              </a:rPr>
              <a:t>7.</a:t>
            </a:r>
            <a:r>
              <a:rPr lang="en-US" altLang="zh-CN" sz="1200" b="0" i="0" kern="1200" baseline="0" dirty="0" smtClean="0">
                <a:solidFill>
                  <a:schemeClr val="tx1"/>
                </a:solidFill>
                <a:effectLst/>
                <a:latin typeface="+mn-lt"/>
                <a:ea typeface="+mn-ea"/>
                <a:cs typeface="+mn-cs"/>
              </a:rPr>
              <a:t> therefore, in a convolutional layer, neurons are locally connected, and features are shared among diff. locations.</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1C1D700-5B45-478B-9FD8-D736EB9E1620}" type="slidenum">
              <a:rPr lang="zh-CN" altLang="en-US" smtClean="0"/>
              <a:t>28</a:t>
            </a:fld>
            <a:endParaRPr lang="zh-CN" altLang="en-US"/>
          </a:p>
        </p:txBody>
      </p:sp>
    </p:spTree>
    <p:extLst>
      <p:ext uri="{BB962C8B-B14F-4D97-AF65-F5344CB8AC3E}">
        <p14:creationId xmlns:p14="http://schemas.microsoft.com/office/powerpoint/2010/main" val="14944050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the </a:t>
            </a:r>
            <a:r>
              <a:rPr lang="en-US" altLang="zh-CN" dirty="0" smtClean="0"/>
              <a:t>detail </a:t>
            </a:r>
            <a:r>
              <a:rPr lang="en-US" altLang="zh-CN" dirty="0" smtClean="0"/>
              <a:t>showing</a:t>
            </a:r>
          </a:p>
          <a:p>
            <a:r>
              <a:rPr lang="en-US" altLang="zh-CN" dirty="0" smtClean="0"/>
              <a:t>2. input layer: P*Q</a:t>
            </a:r>
            <a:r>
              <a:rPr lang="en-US" altLang="zh-CN" baseline="0" dirty="0" smtClean="0"/>
              <a:t> pixel</a:t>
            </a:r>
          </a:p>
          <a:p>
            <a:r>
              <a:rPr lang="en-US" altLang="zh-CN" baseline="0" dirty="0" smtClean="0"/>
              <a:t>3. local area: square window of connected pixels</a:t>
            </a:r>
          </a:p>
          <a:p>
            <a:r>
              <a:rPr lang="en-US" altLang="zh-CN" baseline="0" dirty="0" smtClean="0"/>
              <a:t>4. sliding the window, producing M neurons (M hidden features) for each local area.</a:t>
            </a:r>
          </a:p>
          <a:p>
            <a:r>
              <a:rPr lang="en-US" altLang="zh-CN" baseline="0" dirty="0" smtClean="0"/>
              <a:t>5. feature sharing, so they share the same weights.</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29</a:t>
            </a:fld>
            <a:endParaRPr lang="zh-CN" altLang="en-US"/>
          </a:p>
        </p:txBody>
      </p:sp>
    </p:spTree>
    <p:extLst>
      <p:ext uri="{BB962C8B-B14F-4D97-AF65-F5344CB8AC3E}">
        <p14:creationId xmlns:p14="http://schemas.microsoft.com/office/powerpoint/2010/main" val="302905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Add a picture</a:t>
            </a:r>
            <a:r>
              <a:rPr lang="en-US" altLang="zh-CN" baseline="0" dirty="0" smtClean="0"/>
              <a:t> here.</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3</a:t>
            </a:fld>
            <a:endParaRPr lang="zh-CN" altLang="en-US"/>
          </a:p>
        </p:txBody>
      </p:sp>
    </p:spTree>
    <p:extLst>
      <p:ext uri="{BB962C8B-B14F-4D97-AF65-F5344CB8AC3E}">
        <p14:creationId xmlns:p14="http://schemas.microsoft.com/office/powerpoint/2010/main" val="15440312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Note: we omit x0</a:t>
            </a:r>
            <a:r>
              <a:rPr lang="en-US" altLang="zh-CN" baseline="0" dirty="0" smtClean="0"/>
              <a:t> in the graph</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30</a:t>
            </a:fld>
            <a:endParaRPr lang="zh-CN" altLang="en-US"/>
          </a:p>
        </p:txBody>
      </p:sp>
    </p:spTree>
    <p:extLst>
      <p:ext uri="{BB962C8B-B14F-4D97-AF65-F5344CB8AC3E}">
        <p14:creationId xmlns:p14="http://schemas.microsoft.com/office/powerpoint/2010/main" val="28899330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pooling</a:t>
            </a:r>
          </a:p>
          <a:p>
            <a:r>
              <a:rPr lang="en-US" altLang="zh-CN" dirty="0" smtClean="0"/>
              <a:t>since we don’t care about the</a:t>
            </a:r>
            <a:r>
              <a:rPr lang="en-US" altLang="zh-CN" baseline="0" dirty="0" smtClean="0"/>
              <a:t> difference between locations, we could just aggregate the feature statistics at various locations.</a:t>
            </a:r>
            <a:endParaRPr lang="en-US" altLang="zh-CN" dirty="0" smtClean="0"/>
          </a:p>
          <a:p>
            <a:r>
              <a:rPr lang="en-US" altLang="zh-CN" sz="1200" b="0" i="0" kern="1200" dirty="0" smtClean="0">
                <a:solidFill>
                  <a:schemeClr val="tx1"/>
                </a:solidFill>
                <a:effectLst/>
                <a:latin typeface="+mn-lt"/>
                <a:ea typeface="+mn-ea"/>
                <a:cs typeface="+mn-cs"/>
              </a:rPr>
              <a:t>For example, one could compute the mean (or max) value of a particular feature over a region of the image</a:t>
            </a:r>
          </a:p>
          <a:p>
            <a:endParaRPr lang="en-US" altLang="zh-CN" sz="1200" b="0" i="0" kern="1200" dirty="0" smtClean="0">
              <a:solidFill>
                <a:schemeClr val="tx1"/>
              </a:solidFill>
              <a:effectLst/>
              <a:latin typeface="+mn-lt"/>
              <a:ea typeface="+mn-ea"/>
              <a:cs typeface="+mn-cs"/>
            </a:endParaRPr>
          </a:p>
          <a:p>
            <a:r>
              <a:rPr lang="en-US" altLang="zh-CN" dirty="0" smtClean="0"/>
              <a:t>in this example, we really </a:t>
            </a:r>
            <a:r>
              <a:rPr lang="en-US" altLang="zh-CN" baseline="0" dirty="0" smtClean="0"/>
              <a:t>care about the confidence that the image has the desired shape,</a:t>
            </a:r>
          </a:p>
          <a:p>
            <a:r>
              <a:rPr lang="en-US" altLang="zh-CN" dirty="0" smtClean="0"/>
              <a:t>so we could</a:t>
            </a:r>
            <a:r>
              <a:rPr lang="en-US" altLang="zh-CN" baseline="0" dirty="0" smtClean="0"/>
              <a:t> perform Maximum operation over all local regions</a:t>
            </a:r>
          </a:p>
          <a:p>
            <a:r>
              <a:rPr lang="en-US" altLang="zh-CN" baseline="0" dirty="0" smtClean="0"/>
              <a:t>returning a single feature value for this image as the confidence</a:t>
            </a:r>
          </a:p>
          <a:p>
            <a:r>
              <a:rPr lang="en-US" altLang="zh-CN" baseline="0" dirty="0" smtClean="0"/>
              <a:t>these numbers are corresponded to the input image. (suppose we’ve learnt feature weights)</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31</a:t>
            </a:fld>
            <a:endParaRPr lang="zh-CN" altLang="en-US"/>
          </a:p>
        </p:txBody>
      </p:sp>
    </p:spTree>
    <p:extLst>
      <p:ext uri="{BB962C8B-B14F-4D97-AF65-F5344CB8AC3E}">
        <p14:creationId xmlns:p14="http://schemas.microsoft.com/office/powerpoint/2010/main" val="1174451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what’s the advantage</a:t>
            </a:r>
            <a:r>
              <a:rPr lang="en-US" altLang="zh-CN" baseline="0" dirty="0" smtClean="0"/>
              <a:t> of NN?</a:t>
            </a:r>
          </a:p>
          <a:p>
            <a:r>
              <a:rPr lang="en-US" altLang="zh-CN" baseline="0" dirty="0" smtClean="0"/>
              <a:t>(do not need to assign features manually)</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32</a:t>
            </a:fld>
            <a:endParaRPr lang="zh-CN" altLang="en-US"/>
          </a:p>
        </p:txBody>
      </p:sp>
    </p:spTree>
    <p:extLst>
      <p:ext uri="{BB962C8B-B14F-4D97-AF65-F5344CB8AC3E}">
        <p14:creationId xmlns:p14="http://schemas.microsoft.com/office/powerpoint/2010/main" val="4036344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r_fb</a:t>
            </a:r>
            <a:r>
              <a:rPr lang="en-US" altLang="zh-CN" dirty="0" smtClean="0"/>
              <a:t>: Freebase relation</a:t>
            </a:r>
          </a:p>
          <a:p>
            <a:r>
              <a:rPr lang="en-US" altLang="zh-CN" dirty="0" err="1" smtClean="0"/>
              <a:t>r_tx</a:t>
            </a:r>
            <a:r>
              <a:rPr lang="en-US" altLang="zh-CN" dirty="0" smtClean="0"/>
              <a:t>:</a:t>
            </a:r>
            <a:r>
              <a:rPr lang="en-US" altLang="zh-CN" baseline="0" dirty="0" smtClean="0"/>
              <a:t> natural language (dependency path)</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34</a:t>
            </a:fld>
            <a:endParaRPr lang="zh-CN" altLang="en-US"/>
          </a:p>
        </p:txBody>
      </p:sp>
    </p:spTree>
    <p:extLst>
      <p:ext uri="{BB962C8B-B14F-4D97-AF65-F5344CB8AC3E}">
        <p14:creationId xmlns:p14="http://schemas.microsoft.com/office/powerpoint/2010/main" val="2829468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dot: element-wise</a:t>
            </a:r>
            <a:r>
              <a:rPr lang="en-US" altLang="zh-CN" baseline="0" dirty="0" smtClean="0"/>
              <a:t> </a:t>
            </a:r>
            <a:r>
              <a:rPr lang="en-US" altLang="zh-CN" baseline="0" dirty="0" err="1" smtClean="0"/>
              <a:t>muliplication</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35</a:t>
            </a:fld>
            <a:endParaRPr lang="zh-CN" altLang="en-US"/>
          </a:p>
        </p:txBody>
      </p:sp>
    </p:spTree>
    <p:extLst>
      <p:ext uri="{BB962C8B-B14F-4D97-AF65-F5344CB8AC3E}">
        <p14:creationId xmlns:p14="http://schemas.microsoft.com/office/powerpoint/2010/main" val="22611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Sharing</a:t>
            </a:r>
            <a:r>
              <a:rPr lang="en-US" altLang="zh-CN" baseline="0" dirty="0" smtClean="0"/>
              <a:t> example</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37</a:t>
            </a:fld>
            <a:endParaRPr lang="zh-CN" altLang="en-US"/>
          </a:p>
        </p:txBody>
      </p:sp>
    </p:spTree>
    <p:extLst>
      <p:ext uri="{BB962C8B-B14F-4D97-AF65-F5344CB8AC3E}">
        <p14:creationId xmlns:p14="http://schemas.microsoft.com/office/powerpoint/2010/main" val="2784656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CNN graph</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38</a:t>
            </a:fld>
            <a:endParaRPr lang="zh-CN" altLang="en-US"/>
          </a:p>
        </p:txBody>
      </p:sp>
    </p:spTree>
    <p:extLst>
      <p:ext uri="{BB962C8B-B14F-4D97-AF65-F5344CB8AC3E}">
        <p14:creationId xmlns:p14="http://schemas.microsoft.com/office/powerpoint/2010/main" val="1862735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evaluation</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39</a:t>
            </a:fld>
            <a:endParaRPr lang="zh-CN" altLang="en-US"/>
          </a:p>
        </p:txBody>
      </p:sp>
    </p:spTree>
    <p:extLst>
      <p:ext uri="{BB962C8B-B14F-4D97-AF65-F5344CB8AC3E}">
        <p14:creationId xmlns:p14="http://schemas.microsoft.com/office/powerpoint/2010/main" val="4408839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Conclusion</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40</a:t>
            </a:fld>
            <a:endParaRPr lang="zh-CN" altLang="en-US"/>
          </a:p>
        </p:txBody>
      </p:sp>
    </p:spTree>
    <p:extLst>
      <p:ext uri="{BB962C8B-B14F-4D97-AF65-F5344CB8AC3E}">
        <p14:creationId xmlns:p14="http://schemas.microsoft.com/office/powerpoint/2010/main" val="1245023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two</a:t>
            </a:r>
            <a:r>
              <a:rPr lang="en-US" altLang="zh-CN" baseline="0" dirty="0" smtClean="0"/>
              <a:t> real classification problems</a:t>
            </a:r>
          </a:p>
          <a:p>
            <a:endParaRPr lang="en-US" altLang="zh-CN" baseline="0" dirty="0" smtClean="0"/>
          </a:p>
          <a:p>
            <a:r>
              <a:rPr lang="en-US" altLang="zh-CN" baseline="0" dirty="0" smtClean="0"/>
              <a:t>task: assign a POS tag for each word</a:t>
            </a:r>
          </a:p>
          <a:p>
            <a:r>
              <a:rPr lang="en-US" altLang="zh-CN" baseline="0" dirty="0" smtClean="0"/>
              <a:t>it’s a classification problem, because the tag is picked from K possible POS tags</a:t>
            </a:r>
          </a:p>
          <a:p>
            <a:endParaRPr lang="en-US" altLang="zh-CN" baseline="0" dirty="0" smtClean="0"/>
          </a:p>
          <a:p>
            <a:r>
              <a:rPr lang="en-US" altLang="zh-CN" baseline="0" dirty="0" smtClean="0"/>
              <a:t>each pixel is describe as a integer value ranges from 0 to 64, indicating whether the pixel is white, gray or black.</a:t>
            </a:r>
          </a:p>
          <a:p>
            <a:r>
              <a:rPr lang="en-US" altLang="zh-CN" dirty="0" smtClean="0"/>
              <a:t>task:</a:t>
            </a:r>
            <a:r>
              <a:rPr lang="en-US" altLang="zh-CN" baseline="0" dirty="0" smtClean="0"/>
              <a:t> recognize the real digit in the image</a:t>
            </a:r>
            <a:endParaRPr lang="en-US" altLang="zh-CN" dirty="0" smtClean="0"/>
          </a:p>
        </p:txBody>
      </p:sp>
      <p:sp>
        <p:nvSpPr>
          <p:cNvPr id="4" name="灯片编号占位符 3"/>
          <p:cNvSpPr>
            <a:spLocks noGrp="1"/>
          </p:cNvSpPr>
          <p:nvPr>
            <p:ph type="sldNum" sz="quarter" idx="10"/>
          </p:nvPr>
        </p:nvSpPr>
        <p:spPr/>
        <p:txBody>
          <a:bodyPr/>
          <a:lstStyle/>
          <a:p>
            <a:fld id="{C1C1D700-5B45-478B-9FD8-D736EB9E1620}" type="slidenum">
              <a:rPr lang="zh-CN" altLang="en-US" smtClean="0"/>
              <a:t>4</a:t>
            </a:fld>
            <a:endParaRPr lang="zh-CN" altLang="en-US"/>
          </a:p>
        </p:txBody>
      </p:sp>
    </p:spTree>
    <p:extLst>
      <p:ext uri="{BB962C8B-B14F-4D97-AF65-F5344CB8AC3E}">
        <p14:creationId xmlns:p14="http://schemas.microsoft.com/office/powerpoint/2010/main" val="1023487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use POS</a:t>
            </a:r>
            <a:r>
              <a:rPr lang="en-US" altLang="zh-CN" baseline="0" dirty="0" smtClean="0"/>
              <a:t> tag to show the difference (HMM </a:t>
            </a:r>
            <a:r>
              <a:rPr lang="en-US" altLang="zh-CN" baseline="0" dirty="0" err="1" smtClean="0"/>
              <a:t>v.s</a:t>
            </a:r>
            <a:r>
              <a:rPr lang="en-US" altLang="zh-CN" baseline="0" dirty="0" smtClean="0"/>
              <a:t>. MEMM)  </a:t>
            </a:r>
          </a:p>
          <a:p>
            <a:r>
              <a:rPr lang="en-US" altLang="zh-CN" baseline="0" dirty="0" smtClean="0"/>
              <a:t>(Use graph to show the different idea) (arrow </a:t>
            </a:r>
            <a:r>
              <a:rPr lang="en-US" altLang="zh-CN" baseline="0" dirty="0" err="1" smtClean="0"/>
              <a:t>v.s</a:t>
            </a:r>
            <a:r>
              <a:rPr lang="en-US" altLang="zh-CN" baseline="0" dirty="0" smtClean="0"/>
              <a:t>. black rect.) (do not use </a:t>
            </a:r>
            <a:r>
              <a:rPr lang="en-US" altLang="zh-CN" baseline="0" dirty="0" err="1" smtClean="0"/>
              <a:t>x,y</a:t>
            </a:r>
            <a:r>
              <a:rPr lang="en-US" altLang="zh-CN" baseline="0" dirty="0" smtClean="0"/>
              <a:t>, but use p and w)</a:t>
            </a:r>
            <a:endParaRPr lang="en-US" altLang="zh-CN" dirty="0" smtClean="0"/>
          </a:p>
          <a:p>
            <a:endParaRPr lang="en-US" altLang="zh-CN" dirty="0" smtClean="0"/>
          </a:p>
          <a:p>
            <a:r>
              <a:rPr lang="en-US" altLang="zh-CN" dirty="0" smtClean="0"/>
              <a:t>generative: how is</a:t>
            </a:r>
            <a:r>
              <a:rPr lang="en-US" altLang="zh-CN" baseline="0" dirty="0" smtClean="0"/>
              <a:t> the data generated (from hidden to observed)</a:t>
            </a:r>
          </a:p>
          <a:p>
            <a:r>
              <a:rPr lang="en-US" altLang="zh-CN" baseline="0" dirty="0" smtClean="0"/>
              <a:t>discriminative: I do not care, but I just want to learn the functional representation of probability DIRECTLY.</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5</a:t>
            </a:fld>
            <a:endParaRPr lang="zh-CN" altLang="en-US"/>
          </a:p>
        </p:txBody>
      </p:sp>
    </p:spTree>
    <p:extLst>
      <p:ext uri="{BB962C8B-B14F-4D97-AF65-F5344CB8AC3E}">
        <p14:creationId xmlns:p14="http://schemas.microsoft.com/office/powerpoint/2010/main" val="82099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6</a:t>
            </a:fld>
            <a:endParaRPr lang="zh-CN" altLang="en-US"/>
          </a:p>
        </p:txBody>
      </p:sp>
    </p:spTree>
    <p:extLst>
      <p:ext uri="{BB962C8B-B14F-4D97-AF65-F5344CB8AC3E}">
        <p14:creationId xmlns:p14="http://schemas.microsoft.com/office/powerpoint/2010/main" val="3245511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err="1" smtClean="0"/>
              <a:t>softmax</a:t>
            </a:r>
            <a:r>
              <a:rPr lang="en-US" altLang="zh-CN" dirty="0" smtClean="0"/>
              <a:t> regression:</a:t>
            </a:r>
            <a:r>
              <a:rPr lang="en-US" altLang="zh-CN" baseline="0" dirty="0" smtClean="0"/>
              <a:t> simpler, close to NN</a:t>
            </a:r>
          </a:p>
          <a:p>
            <a:pPr marL="228600" indent="-228600">
              <a:buAutoNum type="arabicPeriod"/>
            </a:pPr>
            <a:r>
              <a:rPr lang="en-US" altLang="zh-CN" baseline="0" dirty="0" smtClean="0"/>
              <a:t>suppose tagging one by one, output: POS for the fifth word</a:t>
            </a:r>
          </a:p>
          <a:p>
            <a:pPr marL="228600" indent="-228600">
              <a:buAutoNum type="arabicPeriod"/>
            </a:pPr>
            <a:r>
              <a:rPr lang="en-US" altLang="zh-CN" baseline="0" dirty="0" smtClean="0"/>
              <a:t>input: sentence along with historical POS tags (we only consider the previous two tags in this case, that are NN and VBZ)</a:t>
            </a:r>
          </a:p>
          <a:p>
            <a:pPr marL="228600" indent="-228600">
              <a:buAutoNum type="arabicPeriod"/>
            </a:pPr>
            <a:r>
              <a:rPr lang="en-US" altLang="zh-CN" baseline="0" dirty="0" err="1" smtClean="0"/>
              <a:t>softmax</a:t>
            </a:r>
            <a:r>
              <a:rPr lang="en-US" altLang="zh-CN" baseline="0" dirty="0" smtClean="0"/>
              <a:t> reg. model try to define the cond. prob. as a function</a:t>
            </a:r>
          </a:p>
          <a:p>
            <a:pPr marL="228600" indent="-228600">
              <a:buAutoNum type="arabicPeriod"/>
            </a:pPr>
            <a:r>
              <a:rPr lang="en-US" altLang="zh-CN" dirty="0" smtClean="0"/>
              <a:t>the key in</a:t>
            </a:r>
            <a:r>
              <a:rPr lang="en-US" altLang="zh-CN" baseline="0" dirty="0" smtClean="0"/>
              <a:t> this step is to design several feature functions, which converts x into a feature vector represented by real values, I just use zero and one in this case.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smtClean="0"/>
              <a:t>I call </a:t>
            </a:r>
            <a:r>
              <a:rPr lang="en-US" altLang="zh-CN" baseline="0" dirty="0" err="1" smtClean="0"/>
              <a:t>them“fingerprint</a:t>
            </a:r>
            <a:r>
              <a:rPr lang="en-US" altLang="zh-CN" baseline="0" dirty="0" smtClean="0"/>
              <a:t> detectors”, because each feature function could detect some </a:t>
            </a:r>
            <a:r>
              <a:rPr lang="en-US" altLang="zh-CN" baseline="0" dirty="0" err="1" smtClean="0"/>
              <a:t>synt</a:t>
            </a:r>
            <a:r>
              <a:rPr lang="en-US" altLang="zh-CN" baseline="0" dirty="0" smtClean="0"/>
              <a:t>./sem. clues in the input.</a:t>
            </a:r>
          </a:p>
        </p:txBody>
      </p:sp>
      <p:sp>
        <p:nvSpPr>
          <p:cNvPr id="4" name="灯片编号占位符 3"/>
          <p:cNvSpPr>
            <a:spLocks noGrp="1"/>
          </p:cNvSpPr>
          <p:nvPr>
            <p:ph type="sldNum" sz="quarter" idx="10"/>
          </p:nvPr>
        </p:nvSpPr>
        <p:spPr/>
        <p:txBody>
          <a:bodyPr/>
          <a:lstStyle/>
          <a:p>
            <a:fld id="{C1C1D700-5B45-478B-9FD8-D736EB9E1620}" type="slidenum">
              <a:rPr lang="zh-CN" altLang="en-US" smtClean="0"/>
              <a:t>7</a:t>
            </a:fld>
            <a:endParaRPr lang="zh-CN" altLang="en-US"/>
          </a:p>
        </p:txBody>
      </p:sp>
    </p:spTree>
    <p:extLst>
      <p:ext uri="{BB962C8B-B14F-4D97-AF65-F5344CB8AC3E}">
        <p14:creationId xmlns:p14="http://schemas.microsoft.com/office/powerpoint/2010/main" val="239011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1. just define some feature functions.  (the last </a:t>
            </a:r>
            <a:r>
              <a:rPr lang="en-US" altLang="zh-CN" baseline="0" dirty="0" err="1" smtClean="0"/>
              <a:t>fv</a:t>
            </a:r>
            <a:r>
              <a:rPr lang="en-US" altLang="zh-CN" baseline="0" dirty="0" smtClean="0"/>
              <a:t>, </a:t>
            </a:r>
            <a:r>
              <a:rPr lang="en-US" altLang="zh-CN" baseline="0" dirty="0" err="1" smtClean="0"/>
              <a:t>fv_M</a:t>
            </a:r>
            <a:r>
              <a:rPr lang="en-US" altLang="zh-CN" baseline="0" dirty="0" smtClean="0"/>
              <a:t>)</a:t>
            </a:r>
          </a:p>
          <a:p>
            <a:r>
              <a:rPr lang="en-US" altLang="zh-CN" baseline="0" dirty="0" smtClean="0"/>
              <a:t>2. indicate whether ………</a:t>
            </a:r>
          </a:p>
          <a:p>
            <a:endParaRPr lang="en-US" altLang="zh-CN" baseline="0" dirty="0" smtClean="0"/>
          </a:p>
          <a:p>
            <a:r>
              <a:rPr lang="en-US" altLang="zh-CN" b="1" baseline="0" dirty="0" smtClean="0"/>
              <a:t>&gt;&gt;&gt; for each candidate POS, the model will learn a vector of parameters theta, which captures the confidence score for every feature function</a:t>
            </a:r>
            <a:endParaRPr lang="zh-CN" altLang="en-US" b="1"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8</a:t>
            </a:fld>
            <a:endParaRPr lang="zh-CN" altLang="en-US"/>
          </a:p>
        </p:txBody>
      </p:sp>
    </p:spTree>
    <p:extLst>
      <p:ext uri="{BB962C8B-B14F-4D97-AF65-F5344CB8AC3E}">
        <p14:creationId xmlns:p14="http://schemas.microsoft.com/office/powerpoint/2010/main" val="1401006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then the we measure the cond. prob. of </a:t>
            </a:r>
            <a:r>
              <a:rPr lang="en-US" altLang="zh-CN" dirty="0" err="1" smtClean="0"/>
              <a:t>y_k</a:t>
            </a:r>
            <a:r>
              <a:rPr lang="en-US" altLang="zh-CN" dirty="0" smtClean="0"/>
              <a:t> based on feature vectors and the corresponding parameter </a:t>
            </a:r>
            <a:r>
              <a:rPr lang="en-US" altLang="zh-CN" dirty="0" err="1" smtClean="0"/>
              <a:t>theta_k</a:t>
            </a:r>
            <a:endParaRPr lang="en-US" altLang="zh-CN" dirty="0" smtClean="0"/>
          </a:p>
          <a:p>
            <a:pPr marL="228600" indent="-228600">
              <a:buAutoNum type="arabicPeriod"/>
            </a:pPr>
            <a:r>
              <a:rPr lang="en-US" altLang="zh-CN" dirty="0" smtClean="0"/>
              <a:t>don’t worry</a:t>
            </a:r>
            <a:r>
              <a:rPr lang="en-US" altLang="zh-CN" baseline="0" dirty="0" smtClean="0"/>
              <a:t> about the formula, the following figure shows how it works.</a:t>
            </a:r>
          </a:p>
          <a:p>
            <a:pPr marL="228600" indent="-228600">
              <a:buAutoNum type="arabicPeriod"/>
            </a:pPr>
            <a:r>
              <a:rPr lang="en-US" altLang="zh-CN" baseline="0" dirty="0" smtClean="0"/>
              <a:t>input </a:t>
            </a:r>
            <a:r>
              <a:rPr lang="en-US" altLang="zh-CN" baseline="0" dirty="0" err="1" smtClean="0"/>
              <a:t>fv</a:t>
            </a:r>
            <a:r>
              <a:rPr lang="en-US" altLang="zh-CN" baseline="0" dirty="0" smtClean="0"/>
              <a:t>: feature vectors of some case, output y: cond. prob. for each class</a:t>
            </a:r>
          </a:p>
          <a:p>
            <a:pPr marL="228600" indent="-228600">
              <a:buAutoNum type="arabicPeriod"/>
            </a:pPr>
            <a:r>
              <a:rPr lang="en-US" altLang="zh-CN" baseline="0" dirty="0" smtClean="0"/>
              <a:t>recap the previous example and feature functions, obviously we have fv1 = 1, ……</a:t>
            </a:r>
          </a:p>
          <a:p>
            <a:pPr marL="228600" indent="-228600">
              <a:buAutoNum type="arabicPeriod"/>
            </a:pPr>
            <a:r>
              <a:rPr lang="en-US" altLang="zh-CN" baseline="0" dirty="0" err="1" smtClean="0"/>
              <a:t>z_k</a:t>
            </a:r>
            <a:r>
              <a:rPr lang="en-US" altLang="zh-CN" baseline="0" dirty="0" smtClean="0"/>
              <a:t> represents the confidence score of assigning the k-</a:t>
            </a:r>
            <a:r>
              <a:rPr lang="en-US" altLang="zh-CN" baseline="0" dirty="0" err="1" smtClean="0"/>
              <a:t>th</a:t>
            </a:r>
            <a:r>
              <a:rPr lang="en-US" altLang="zh-CN" baseline="0" dirty="0" smtClean="0"/>
              <a:t> POS tag for this case, which is a linear comb. between </a:t>
            </a:r>
            <a:r>
              <a:rPr lang="en-US" altLang="zh-CN" baseline="0" dirty="0" err="1" smtClean="0"/>
              <a:t>fv</a:t>
            </a:r>
            <a:r>
              <a:rPr lang="en-US" altLang="zh-CN" baseline="0" dirty="0" smtClean="0"/>
              <a:t> and theta.</a:t>
            </a:r>
          </a:p>
          <a:p>
            <a:pPr marL="228600" indent="-228600">
              <a:buAutoNum type="arabicPeriod"/>
            </a:pPr>
            <a:r>
              <a:rPr lang="en-US" altLang="zh-CN" baseline="0" dirty="0" smtClean="0"/>
              <a:t>the step from z to y is just a normalization, turning confidence scores into probs.</a:t>
            </a:r>
          </a:p>
          <a:p>
            <a:pPr marL="228600" indent="-228600">
              <a:buAutoNum type="arabicPeriod"/>
            </a:pPr>
            <a:r>
              <a:rPr lang="en-US" altLang="zh-CN" dirty="0" smtClean="0"/>
              <a:t>In terms of training, </a:t>
            </a:r>
            <a:r>
              <a:rPr lang="en-US" altLang="zh-CN" baseline="0" dirty="0" smtClean="0"/>
              <a:t>we generate a loss function based on conditional probability for each training data, and adjust weight theta by minimizing the loss functions</a:t>
            </a:r>
          </a:p>
          <a:p>
            <a:pPr marL="228600" indent="-228600">
              <a:buAutoNum type="arabicPeriod"/>
            </a:pPr>
            <a:r>
              <a:rPr lang="en-US" altLang="zh-CN" baseline="0" dirty="0" smtClean="0"/>
              <a:t>the final weight shows the association between a semantic clue and a </a:t>
            </a:r>
            <a:r>
              <a:rPr lang="en-US" altLang="zh-CN" baseline="0" dirty="0" err="1" smtClean="0"/>
              <a:t>canidate</a:t>
            </a:r>
            <a:r>
              <a:rPr lang="en-US" altLang="zh-CN" baseline="0" dirty="0" smtClean="0"/>
              <a:t> POS tag.</a:t>
            </a:r>
            <a:endParaRPr lang="zh-CN" altLang="en-US" dirty="0"/>
          </a:p>
        </p:txBody>
      </p:sp>
      <p:sp>
        <p:nvSpPr>
          <p:cNvPr id="4" name="灯片编号占位符 3"/>
          <p:cNvSpPr>
            <a:spLocks noGrp="1"/>
          </p:cNvSpPr>
          <p:nvPr>
            <p:ph type="sldNum" sz="quarter" idx="10"/>
          </p:nvPr>
        </p:nvSpPr>
        <p:spPr/>
        <p:txBody>
          <a:bodyPr/>
          <a:lstStyle/>
          <a:p>
            <a:fld id="{C1C1D700-5B45-478B-9FD8-D736EB9E1620}" type="slidenum">
              <a:rPr lang="zh-CN" altLang="en-US" smtClean="0"/>
              <a:t>9</a:t>
            </a:fld>
            <a:endParaRPr lang="zh-CN" altLang="en-US"/>
          </a:p>
        </p:txBody>
      </p:sp>
    </p:spTree>
    <p:extLst>
      <p:ext uri="{BB962C8B-B14F-4D97-AF65-F5344CB8AC3E}">
        <p14:creationId xmlns:p14="http://schemas.microsoft.com/office/powerpoint/2010/main" val="1044573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F5BC4CF-CBEF-4E71-8091-44F6BCD3D909}" type="datetime1">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A486A30-AF6B-454A-B4A3-532544E9F146}" type="datetime1">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66B01F-1764-4C50-9B99-EA27A7E455E9}" type="datetime1">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1F2CBF7-D554-4F53-9D80-2D507B95195F}" type="datetime1">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1600">
                <a:solidFill>
                  <a:schemeClr val="tx1"/>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CBDFFA6-C67B-41C4-ABBC-D4F72CF6AE3D}" type="datetime1">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701F840-A566-4441-9F95-023E7D86E824}" type="datetime1">
              <a:rPr lang="zh-CN" altLang="en-US" smtClean="0"/>
              <a:t>2015/11/4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23CBBB7-0BAC-44A1-863D-B51232F0B085}" type="datetime1">
              <a:rPr lang="zh-CN" altLang="en-US" smtClean="0"/>
              <a:t>2015/11/4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D95BA7-FBC8-43BF-BFA8-88BD884F7C2F}" type="datetime1">
              <a:rPr lang="zh-CN" altLang="en-US" smtClean="0"/>
              <a:t>2015/11/4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2A1C21-14F0-4168-A566-49FCA508C73A}" type="datetime1">
              <a:rPr lang="zh-CN" altLang="en-US" smtClean="0"/>
              <a:t>2015/11/4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34AA720-339F-4727-AE52-A6C19D092560}" type="datetime1">
              <a:rPr lang="zh-CN" altLang="en-US" smtClean="0"/>
              <a:t>2015/11/4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A95C4E0-E67F-4CE0-8B62-654DE8EAB9FB}" type="datetime1">
              <a:rPr lang="zh-CN" altLang="en-US" smtClean="0"/>
              <a:t>2015/11/4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C3347-4A59-4F50-94D3-2FFF5FFA5CF4}" type="datetime1">
              <a:rPr lang="zh-CN" altLang="en-US" smtClean="0"/>
              <a:t>2015/11/4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6.png"/><Relationship Id="rId7" Type="http://schemas.openxmlformats.org/officeDocument/2006/relationships/image" Target="../media/image1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1.png"/><Relationship Id="rId4" Type="http://schemas.openxmlformats.org/officeDocument/2006/relationships/image" Target="../media/image17.png"/><Relationship Id="rId9" Type="http://schemas.openxmlformats.org/officeDocument/2006/relationships/image" Target="../media/image18.gif"/></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0.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0.png"/><Relationship Id="rId4" Type="http://schemas.openxmlformats.org/officeDocument/2006/relationships/image" Target="../media/image111.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0.png"/></Relationships>
</file>

<file path=ppt/slides/_rels/slide17.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0.png"/><Relationship Id="rId7"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31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2.png"/><Relationship Id="rId7"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400.png"/></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310.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Convolutional </a:t>
            </a:r>
            <a:r>
              <a:rPr lang="en-US" altLang="zh-CN" dirty="0" smtClean="0"/>
              <a:t>Neural </a:t>
            </a:r>
            <a:r>
              <a:rPr lang="en-US" altLang="zh-CN" dirty="0" smtClean="0"/>
              <a:t>Networks:</a:t>
            </a:r>
            <a:br>
              <a:rPr lang="en-US" altLang="zh-CN" dirty="0" smtClean="0"/>
            </a:br>
            <a:r>
              <a:rPr lang="en-US" altLang="zh-CN" dirty="0" smtClean="0"/>
              <a:t>Intuition, Detail and Applications</a:t>
            </a:r>
            <a:endParaRPr lang="zh-CN" altLang="en-US" dirty="0"/>
          </a:p>
        </p:txBody>
      </p:sp>
      <p:sp>
        <p:nvSpPr>
          <p:cNvPr id="3" name="副标题 2"/>
          <p:cNvSpPr>
            <a:spLocks noGrp="1"/>
          </p:cNvSpPr>
          <p:nvPr>
            <p:ph type="subTitle" idx="1"/>
          </p:nvPr>
        </p:nvSpPr>
        <p:spPr/>
        <p:txBody>
          <a:bodyPr/>
          <a:lstStyle/>
          <a:p>
            <a:r>
              <a:rPr lang="en-US" altLang="zh-CN" dirty="0" smtClean="0"/>
              <a:t>Speaker: </a:t>
            </a:r>
            <a:r>
              <a:rPr lang="en-US" altLang="zh-CN" dirty="0" err="1" smtClean="0"/>
              <a:t>Kangqi</a:t>
            </a:r>
            <a:r>
              <a:rPr lang="en-US" altLang="zh-CN" dirty="0" smtClean="0"/>
              <a:t> </a:t>
            </a:r>
            <a:r>
              <a:rPr lang="en-US" altLang="zh-CN" dirty="0" err="1" smtClean="0"/>
              <a:t>Luo</a:t>
            </a:r>
            <a:endParaRPr lang="en-US" altLang="zh-CN" dirty="0" smtClean="0"/>
          </a:p>
          <a:p>
            <a:r>
              <a:rPr lang="en-US" altLang="zh-CN" dirty="0" smtClean="0"/>
              <a:t>2015-11-04</a:t>
            </a:r>
            <a:endParaRPr lang="zh-CN" altLang="en-US" dirty="0"/>
          </a:p>
        </p:txBody>
      </p:sp>
    </p:spTree>
    <p:extLst>
      <p:ext uri="{BB962C8B-B14F-4D97-AF65-F5344CB8AC3E}">
        <p14:creationId xmlns:p14="http://schemas.microsoft.com/office/powerpoint/2010/main" val="242731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t>From </a:t>
            </a:r>
            <a:r>
              <a:rPr lang="en-US" altLang="zh-CN" dirty="0" err="1" smtClean="0"/>
              <a:t>softmax</a:t>
            </a:r>
            <a:r>
              <a:rPr lang="en-US" altLang="zh-CN" dirty="0" smtClean="0"/>
              <a:t> regression </a:t>
            </a:r>
            <a:br>
              <a:rPr lang="en-US" altLang="zh-CN" dirty="0" smtClean="0"/>
            </a:br>
            <a:r>
              <a:rPr lang="en-US" altLang="zh-CN" dirty="0" smtClean="0"/>
              <a:t>to</a:t>
            </a:r>
            <a:r>
              <a:rPr lang="en-US" altLang="zh-CN" dirty="0"/>
              <a:t> </a:t>
            </a:r>
            <a:r>
              <a:rPr lang="en-US" altLang="zh-CN" dirty="0" smtClean="0"/>
              <a:t>neural </a:t>
            </a:r>
            <a:r>
              <a:rPr lang="en-US" altLang="zh-CN" dirty="0" smtClean="0"/>
              <a:t>network</a:t>
            </a:r>
            <a:endParaRPr lang="zh-CN" altLang="en-US" dirty="0"/>
          </a:p>
        </p:txBody>
      </p:sp>
      <p:grpSp>
        <p:nvGrpSpPr>
          <p:cNvPr id="2" name="组合 1"/>
          <p:cNvGrpSpPr/>
          <p:nvPr/>
        </p:nvGrpSpPr>
        <p:grpSpPr>
          <a:xfrm>
            <a:off x="1110179" y="2255896"/>
            <a:ext cx="4685957" cy="1677160"/>
            <a:chOff x="824658" y="1818323"/>
            <a:chExt cx="6705107" cy="2399838"/>
          </a:xfrm>
        </p:grpSpPr>
        <p:sp>
          <p:nvSpPr>
            <p:cNvPr id="6" name="椭圆 5"/>
            <p:cNvSpPr/>
            <p:nvPr/>
          </p:nvSpPr>
          <p:spPr>
            <a:xfrm>
              <a:off x="824658" y="2633986"/>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baseline="-25000" dirty="0"/>
            </a:p>
          </p:txBody>
        </p:sp>
        <p:sp>
          <p:nvSpPr>
            <p:cNvPr id="7" name="椭圆 6"/>
            <p:cNvSpPr/>
            <p:nvPr/>
          </p:nvSpPr>
          <p:spPr>
            <a:xfrm>
              <a:off x="2843808" y="2628548"/>
              <a:ext cx="653509" cy="6535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i="1" baseline="-25000" dirty="0"/>
            </a:p>
          </p:txBody>
        </p:sp>
        <p:sp>
          <p:nvSpPr>
            <p:cNvPr id="8" name="椭圆 7"/>
            <p:cNvSpPr/>
            <p:nvPr/>
          </p:nvSpPr>
          <p:spPr>
            <a:xfrm>
              <a:off x="824658" y="3570090"/>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baseline="-25000" dirty="0"/>
            </a:p>
          </p:txBody>
        </p:sp>
        <p:sp>
          <p:nvSpPr>
            <p:cNvPr id="9" name="椭圆 8"/>
            <p:cNvSpPr/>
            <p:nvPr/>
          </p:nvSpPr>
          <p:spPr>
            <a:xfrm>
              <a:off x="824658" y="1818323"/>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200" dirty="0"/>
            </a:p>
          </p:txBody>
        </p:sp>
        <p:cxnSp>
          <p:nvCxnSpPr>
            <p:cNvPr id="10" name="直接箭头连接符 9"/>
            <p:cNvCxnSpPr>
              <a:stCxn id="9" idx="6"/>
              <a:endCxn id="7" idx="2"/>
            </p:cNvCxnSpPr>
            <p:nvPr/>
          </p:nvCxnSpPr>
          <p:spPr>
            <a:xfrm>
              <a:off x="1464366" y="2138177"/>
              <a:ext cx="1379442" cy="817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6"/>
              <a:endCxn id="7" idx="2"/>
            </p:cNvCxnSpPr>
            <p:nvPr/>
          </p:nvCxnSpPr>
          <p:spPr>
            <a:xfrm>
              <a:off x="1464366" y="2953840"/>
              <a:ext cx="1379442" cy="1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6"/>
              <a:endCxn id="7" idx="2"/>
            </p:cNvCxnSpPr>
            <p:nvPr/>
          </p:nvCxnSpPr>
          <p:spPr>
            <a:xfrm flipV="1">
              <a:off x="1464366" y="2955303"/>
              <a:ext cx="1379442" cy="9346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6"/>
              <a:endCxn id="18" idx="2"/>
            </p:cNvCxnSpPr>
            <p:nvPr/>
          </p:nvCxnSpPr>
          <p:spPr>
            <a:xfrm flipV="1">
              <a:off x="3497317" y="2531619"/>
              <a:ext cx="1362715" cy="423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2843808" y="3564652"/>
              <a:ext cx="653509" cy="6535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i="1" baseline="-25000" dirty="0"/>
            </a:p>
          </p:txBody>
        </p:sp>
        <p:cxnSp>
          <p:nvCxnSpPr>
            <p:cNvPr id="15" name="直接箭头连接符 14"/>
            <p:cNvCxnSpPr>
              <a:stCxn id="9" idx="6"/>
              <a:endCxn id="14" idx="2"/>
            </p:cNvCxnSpPr>
            <p:nvPr/>
          </p:nvCxnSpPr>
          <p:spPr>
            <a:xfrm>
              <a:off x="1464366" y="2138177"/>
              <a:ext cx="1379442" cy="1753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6"/>
              <a:endCxn id="14" idx="2"/>
            </p:cNvCxnSpPr>
            <p:nvPr/>
          </p:nvCxnSpPr>
          <p:spPr>
            <a:xfrm>
              <a:off x="1464366" y="3889944"/>
              <a:ext cx="1379442" cy="1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4" idx="6"/>
              <a:endCxn id="19" idx="2"/>
            </p:cNvCxnSpPr>
            <p:nvPr/>
          </p:nvCxnSpPr>
          <p:spPr>
            <a:xfrm flipV="1">
              <a:off x="3497317" y="3580103"/>
              <a:ext cx="1362715" cy="311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860032" y="2204864"/>
              <a:ext cx="653509" cy="653509"/>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2000" i="1" baseline="-25000" dirty="0"/>
            </a:p>
          </p:txBody>
        </p:sp>
        <p:sp>
          <p:nvSpPr>
            <p:cNvPr id="19" name="椭圆 18"/>
            <p:cNvSpPr/>
            <p:nvPr/>
          </p:nvSpPr>
          <p:spPr>
            <a:xfrm>
              <a:off x="4860032" y="3253348"/>
              <a:ext cx="653509" cy="653509"/>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2000" i="1" baseline="-25000" dirty="0"/>
            </a:p>
          </p:txBody>
        </p:sp>
        <p:sp>
          <p:nvSpPr>
            <p:cNvPr id="20" name="椭圆 19"/>
            <p:cNvSpPr/>
            <p:nvPr/>
          </p:nvSpPr>
          <p:spPr>
            <a:xfrm>
              <a:off x="2849246" y="1890331"/>
              <a:ext cx="639708" cy="63970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3200" dirty="0"/>
            </a:p>
          </p:txBody>
        </p:sp>
        <p:sp>
          <p:nvSpPr>
            <p:cNvPr id="21" name="椭圆 20"/>
            <p:cNvSpPr/>
            <p:nvPr/>
          </p:nvSpPr>
          <p:spPr>
            <a:xfrm>
              <a:off x="6876256" y="2204864"/>
              <a:ext cx="653509" cy="6535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i="1" baseline="-25000" dirty="0"/>
            </a:p>
          </p:txBody>
        </p:sp>
        <p:sp>
          <p:nvSpPr>
            <p:cNvPr id="22" name="椭圆 21"/>
            <p:cNvSpPr/>
            <p:nvPr/>
          </p:nvSpPr>
          <p:spPr>
            <a:xfrm>
              <a:off x="6876256" y="3253348"/>
              <a:ext cx="653509" cy="6535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i="1" baseline="-25000" dirty="0"/>
            </a:p>
          </p:txBody>
        </p:sp>
        <p:cxnSp>
          <p:nvCxnSpPr>
            <p:cNvPr id="23" name="直接箭头连接符 22"/>
            <p:cNvCxnSpPr>
              <a:stCxn id="20" idx="6"/>
              <a:endCxn id="18" idx="2"/>
            </p:cNvCxnSpPr>
            <p:nvPr/>
          </p:nvCxnSpPr>
          <p:spPr>
            <a:xfrm>
              <a:off x="3488954" y="2210185"/>
              <a:ext cx="1371078" cy="321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0" idx="6"/>
              <a:endCxn id="19" idx="2"/>
            </p:cNvCxnSpPr>
            <p:nvPr/>
          </p:nvCxnSpPr>
          <p:spPr>
            <a:xfrm>
              <a:off x="3488954" y="2210185"/>
              <a:ext cx="1371078" cy="1369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7" idx="6"/>
              <a:endCxn id="19" idx="2"/>
            </p:cNvCxnSpPr>
            <p:nvPr/>
          </p:nvCxnSpPr>
          <p:spPr>
            <a:xfrm>
              <a:off x="3497317" y="2955303"/>
              <a:ext cx="1362715" cy="62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4" idx="6"/>
              <a:endCxn id="18" idx="2"/>
            </p:cNvCxnSpPr>
            <p:nvPr/>
          </p:nvCxnSpPr>
          <p:spPr>
            <a:xfrm flipV="1">
              <a:off x="3497317" y="2531619"/>
              <a:ext cx="1362715" cy="1359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8" idx="6"/>
              <a:endCxn id="21" idx="2"/>
            </p:cNvCxnSpPr>
            <p:nvPr/>
          </p:nvCxnSpPr>
          <p:spPr>
            <a:xfrm>
              <a:off x="5513541" y="2531619"/>
              <a:ext cx="1362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9" idx="6"/>
              <a:endCxn id="22" idx="2"/>
            </p:cNvCxnSpPr>
            <p:nvPr/>
          </p:nvCxnSpPr>
          <p:spPr>
            <a:xfrm>
              <a:off x="5513541" y="3580103"/>
              <a:ext cx="1362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6" idx="6"/>
              <a:endCxn id="14" idx="2"/>
            </p:cNvCxnSpPr>
            <p:nvPr/>
          </p:nvCxnSpPr>
          <p:spPr>
            <a:xfrm>
              <a:off x="1464366" y="2953840"/>
              <a:ext cx="1379442" cy="9375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52976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Shortcoming of </a:t>
            </a:r>
            <a:r>
              <a:rPr lang="en-US" altLang="zh-CN" dirty="0" err="1" smtClean="0"/>
              <a:t>Softmax</a:t>
            </a:r>
            <a:endParaRPr lang="zh-CN" altLang="en-US" dirty="0"/>
          </a:p>
        </p:txBody>
      </p:sp>
      <p:sp>
        <p:nvSpPr>
          <p:cNvPr id="3" name="内容占位符 2"/>
          <p:cNvSpPr>
            <a:spLocks noGrp="1"/>
          </p:cNvSpPr>
          <p:nvPr>
            <p:ph idx="1"/>
          </p:nvPr>
        </p:nvSpPr>
        <p:spPr>
          <a:xfrm>
            <a:off x="457200" y="1600200"/>
            <a:ext cx="8229600" cy="4925144"/>
          </a:xfrm>
        </p:spPr>
        <p:txBody>
          <a:bodyPr>
            <a:normAutofit/>
          </a:bodyPr>
          <a:lstStyle/>
          <a:p>
            <a:r>
              <a:rPr lang="en-US" altLang="zh-CN" dirty="0" smtClean="0"/>
              <a:t>Feature functions are all hand crafted</a:t>
            </a:r>
          </a:p>
          <a:p>
            <a:pPr lvl="1"/>
            <a:r>
              <a:rPr lang="en-US" altLang="zh-CN" dirty="0" smtClean="0"/>
              <a:t>Feature engineering</a:t>
            </a:r>
          </a:p>
          <a:p>
            <a:pPr lvl="1"/>
            <a:r>
              <a:rPr lang="en-US" altLang="zh-CN" dirty="0" smtClean="0"/>
              <a:t>Time consuming</a:t>
            </a:r>
            <a:endParaRPr lang="en-US" altLang="zh-CN" dirty="0" smtClean="0"/>
          </a:p>
          <a:p>
            <a:endParaRPr lang="en-US" altLang="zh-CN" dirty="0" smtClean="0"/>
          </a:p>
          <a:p>
            <a:r>
              <a:rPr lang="en-US" altLang="zh-CN" dirty="0" smtClean="0"/>
              <a:t>Couldn’t define complex feature functions</a:t>
            </a:r>
          </a:p>
          <a:p>
            <a:pPr lvl="1"/>
            <a:r>
              <a:rPr lang="en-US" altLang="zh-CN" dirty="0" smtClean="0"/>
              <a:t>What is complex: human may not be able to describe the function well.</a:t>
            </a:r>
          </a:p>
          <a:p>
            <a:pPr lvl="1"/>
            <a:r>
              <a:rPr lang="en-US" altLang="zh-CN" dirty="0" smtClean="0"/>
              <a:t>Example: How do we </a:t>
            </a:r>
            <a:r>
              <a:rPr lang="en-US" altLang="zh-CN" dirty="0" smtClean="0"/>
              <a:t>write down the </a:t>
            </a:r>
            <a:r>
              <a:rPr lang="en-US" altLang="zh-CN" dirty="0" smtClean="0"/>
              <a:t>function </a:t>
            </a:r>
            <a:r>
              <a:rPr lang="en-US" altLang="zh-CN" dirty="0" smtClean="0"/>
              <a:t>which </a:t>
            </a:r>
            <a:r>
              <a:rPr lang="en-US" altLang="zh-CN" dirty="0" smtClean="0"/>
              <a:t>captures a circle from the input pixels?</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11</a:t>
            </a:fld>
            <a:endParaRPr lang="zh-CN" altLang="en-US"/>
          </a:p>
        </p:txBody>
      </p:sp>
      <mc:AlternateContent xmlns:mc="http://schemas.openxmlformats.org/markup-compatibility/2006">
        <mc:Choice xmlns:a14="http://schemas.microsoft.com/office/drawing/2010/main" Requires="a14">
          <p:sp>
            <p:nvSpPr>
              <p:cNvPr id="6" name="TextBox 5"/>
              <p:cNvSpPr txBox="1"/>
              <p:nvPr/>
            </p:nvSpPr>
            <p:spPr>
              <a:xfrm>
                <a:off x="4355976" y="2276872"/>
                <a:ext cx="3816424" cy="75796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sz="2400" b="0" i="1" smtClean="0">
                              <a:latin typeface="Cambria Math"/>
                            </a:rPr>
                          </m:ctrlPr>
                        </m:sSubPr>
                        <m:e>
                          <m:r>
                            <a:rPr lang="en-US" altLang="zh-CN" sz="2400" b="0" i="1" smtClean="0">
                              <a:latin typeface="Cambria Math"/>
                            </a:rPr>
                            <m:t>𝑓</m:t>
                          </m:r>
                          <m:r>
                            <a:rPr lang="en-US" altLang="zh-CN" sz="2400" b="0" i="1" smtClean="0">
                              <a:latin typeface="Cambria Math"/>
                            </a:rPr>
                            <m:t>𝑣</m:t>
                          </m:r>
                        </m:e>
                        <m:sub>
                          <m:r>
                            <a:rPr lang="en-US" altLang="zh-CN" sz="2400" b="0" i="1" smtClean="0">
                              <a:latin typeface="Cambria Math"/>
                            </a:rPr>
                            <m:t>2</m:t>
                          </m:r>
                        </m:sub>
                      </m:sSub>
                      <m:d>
                        <m:dPr>
                          <m:ctrlPr>
                            <a:rPr lang="en-US" altLang="zh-CN" sz="2400" b="0" i="1" smtClean="0">
                              <a:latin typeface="Cambria Math"/>
                            </a:rPr>
                          </m:ctrlPr>
                        </m:dPr>
                        <m:e>
                          <m:r>
                            <a:rPr lang="en-US" altLang="zh-CN" sz="2400" b="1" i="1" smtClean="0">
                              <a:latin typeface="Cambria Math"/>
                            </a:rPr>
                            <m:t>𝒙</m:t>
                          </m:r>
                        </m:e>
                      </m:d>
                      <m:r>
                        <a:rPr lang="en-US" altLang="zh-CN" sz="2400" b="0" i="1" smtClean="0">
                          <a:latin typeface="Cambria Math"/>
                        </a:rPr>
                        <m:t>=</m:t>
                      </m:r>
                      <m:d>
                        <m:dPr>
                          <m:begChr m:val="{"/>
                          <m:endChr m:val=""/>
                          <m:ctrlPr>
                            <a:rPr lang="en-US" altLang="zh-CN" sz="2400" b="0" i="1" smtClean="0">
                              <a:latin typeface="Cambria Math"/>
                            </a:rPr>
                          </m:ctrlPr>
                        </m:dPr>
                        <m:e>
                          <m:eqArr>
                            <m:eqArrPr>
                              <m:ctrlPr>
                                <a:rPr lang="en-US" altLang="zh-CN" sz="2400" b="0" i="1" smtClean="0">
                                  <a:latin typeface="Cambria Math"/>
                                </a:rPr>
                              </m:ctrlPr>
                            </m:eqArrPr>
                            <m:e>
                              <m:r>
                                <a:rPr lang="en-US" altLang="zh-CN" sz="2400" b="0" i="1" smtClean="0">
                                  <a:latin typeface="Cambria Math"/>
                                </a:rPr>
                                <m:t>1</m:t>
                              </m:r>
                              <m:r>
                                <a:rPr lang="en-US" altLang="zh-CN" sz="2400" b="0" i="1" smtClean="0">
                                  <a:latin typeface="Cambria Math"/>
                                </a:rPr>
                                <m:t>     </m:t>
                              </m:r>
                              <m:r>
                                <a:rPr lang="en-US" altLang="zh-CN" sz="2400" b="0" i="1" smtClean="0">
                                  <a:latin typeface="Cambria Math"/>
                                </a:rPr>
                                <m:t>   |</m:t>
                              </m:r>
                              <m:sSub>
                                <m:sSubPr>
                                  <m:ctrlPr>
                                    <a:rPr lang="en-US" altLang="zh-CN" sz="2400" b="0" i="1" smtClean="0">
                                      <a:latin typeface="Cambria Math"/>
                                    </a:rPr>
                                  </m:ctrlPr>
                                </m:sSubPr>
                                <m:e>
                                  <m:r>
                                    <a:rPr lang="en-US" altLang="zh-CN" sz="2400" b="0" i="1" smtClean="0">
                                      <a:latin typeface="Cambria Math"/>
                                    </a:rPr>
                                    <m:t>𝑠</m:t>
                                  </m:r>
                                </m:e>
                                <m:sub>
                                  <m:r>
                                    <a:rPr lang="en-US" altLang="zh-CN" sz="2400" b="0" i="1" smtClean="0">
                                      <a:latin typeface="Cambria Math"/>
                                    </a:rPr>
                                    <m:t>𝑖</m:t>
                                  </m:r>
                                </m:sub>
                              </m:sSub>
                              <m:r>
                                <a:rPr lang="en-US" altLang="zh-CN" sz="2400" b="0" i="1" smtClean="0">
                                  <a:latin typeface="Cambria Math"/>
                                </a:rPr>
                                <m:t>|</m:t>
                              </m:r>
                              <m:r>
                                <a:rPr lang="en-US" altLang="zh-CN" sz="2400" b="0" i="1" smtClean="0">
                                  <a:latin typeface="Cambria Math"/>
                                  <a:ea typeface="Cambria Math"/>
                                </a:rPr>
                                <m:t>≤4</m:t>
                              </m:r>
                            </m:e>
                            <m:e>
                              <m:r>
                                <a:rPr lang="en-US" altLang="zh-CN" sz="2400" b="0" i="1" smtClean="0">
                                  <a:latin typeface="Cambria Math"/>
                                </a:rPr>
                                <m:t>0 </m:t>
                              </m:r>
                              <m:r>
                                <a:rPr lang="en-US" altLang="zh-CN" sz="2400" b="0" i="1" smtClean="0">
                                  <a:latin typeface="Cambria Math"/>
                                </a:rPr>
                                <m:t> </m:t>
                              </m:r>
                              <m:r>
                                <a:rPr lang="en-US" altLang="zh-CN" sz="2400" b="0" i="1" smtClean="0">
                                  <a:latin typeface="Cambria Math"/>
                                </a:rPr>
                                <m:t>𝑜𝑡h𝑒𝑟𝑤𝑖𝑠𝑒</m:t>
                              </m:r>
                            </m:e>
                          </m:eqArr>
                        </m:e>
                      </m:d>
                    </m:oMath>
                  </m:oMathPara>
                </a14:m>
                <a:endParaRPr lang="zh-CN" alt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4355976" y="2276872"/>
                <a:ext cx="3816424" cy="757964"/>
              </a:xfrm>
              <a:prstGeom prst="rect">
                <a:avLst/>
              </a:prstGeom>
              <a:blipFill rotWithShape="1">
                <a:blip r:embed="rId3"/>
                <a:stretch>
                  <a:fillRect/>
                </a:stretch>
              </a:blipFill>
            </p:spPr>
            <p:txBody>
              <a:bodyPr/>
              <a:lstStyle/>
              <a:p>
                <a:r>
                  <a:rPr lang="zh-CN" altLang="en-US">
                    <a:noFill/>
                  </a:rPr>
                  <a:t> </a:t>
                </a:r>
              </a:p>
            </p:txBody>
          </p:sp>
        </mc:Fallback>
      </mc:AlternateContent>
      <p:pic>
        <p:nvPicPr>
          <p:cNvPr id="7" name="Picture 4" descr="http://ufldl.stanford.edu/tutorial/images/Mnist_01.png"/>
          <p:cNvPicPr>
            <a:picLocks noChangeAspect="1" noChangeArrowheads="1"/>
          </p:cNvPicPr>
          <p:nvPr/>
        </p:nvPicPr>
        <p:blipFill rotWithShape="1">
          <a:blip r:embed="rId4">
            <a:extLst>
              <a:ext uri="{28A0092B-C50C-407E-A947-70E740481C1C}">
                <a14:useLocalDpi xmlns:a14="http://schemas.microsoft.com/office/drawing/2010/main" val="0"/>
              </a:ext>
            </a:extLst>
          </a:blip>
          <a:srcRect l="26343" r="49329" b="50000"/>
          <a:stretch/>
        </p:blipFill>
        <p:spPr bwMode="auto">
          <a:xfrm>
            <a:off x="6098431" y="2228756"/>
            <a:ext cx="1617483" cy="1570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51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Structure of a Single Neuron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672208"/>
                <a:ext cx="8229600" cy="748680"/>
              </a:xfrm>
            </p:spPr>
            <p:txBody>
              <a:bodyPr>
                <a:normAutofit/>
              </a:bodyPr>
              <a:lstStyle/>
              <a:p>
                <a14:m>
                  <m:oMath xmlns:m="http://schemas.openxmlformats.org/officeDocument/2006/math">
                    <m:sSub>
                      <m:sSubPr>
                        <m:ctrlPr>
                          <a:rPr lang="en-US" altLang="zh-CN" i="1" smtClean="0">
                            <a:latin typeface="Cambria Math"/>
                          </a:rPr>
                        </m:ctrlPr>
                      </m:sSubPr>
                      <m:e>
                        <m:r>
                          <a:rPr lang="en-US" altLang="zh-CN" b="0" i="1" smtClean="0">
                            <a:latin typeface="Cambria Math"/>
                          </a:rPr>
                          <m:t>𝑓</m:t>
                        </m:r>
                      </m:e>
                      <m:sub>
                        <m:r>
                          <a:rPr lang="zh-CN" altLang="en-US" b="1" i="1" smtClean="0">
                            <a:latin typeface="Cambria Math"/>
                          </a:rPr>
                          <m:t>𝜽</m:t>
                        </m:r>
                      </m:sub>
                    </m:sSub>
                    <m:d>
                      <m:dPr>
                        <m:ctrlPr>
                          <a:rPr lang="en-US" altLang="zh-CN" b="0" i="1" smtClean="0">
                            <a:latin typeface="Cambria Math"/>
                          </a:rPr>
                        </m:ctrlPr>
                      </m:dPr>
                      <m:e>
                        <m:r>
                          <a:rPr lang="en-US" altLang="zh-CN" b="1" i="1" smtClean="0">
                            <a:latin typeface="Cambria Math"/>
                          </a:rPr>
                          <m:t>𝒙</m:t>
                        </m:r>
                      </m:e>
                    </m:d>
                    <m:r>
                      <a:rPr lang="en-US" altLang="zh-CN" b="0" i="1" smtClean="0">
                        <a:latin typeface="Cambria Math"/>
                      </a:rPr>
                      <m:t>=</m:t>
                    </m:r>
                    <m:r>
                      <a:rPr lang="en-US" altLang="zh-CN" b="0" i="1" smtClean="0">
                        <a:latin typeface="Cambria Math"/>
                      </a:rPr>
                      <m:t>𝑠𝑖𝑔𝑚𝑜𝑖𝑑</m:t>
                    </m:r>
                    <m:d>
                      <m:dPr>
                        <m:ctrlPr>
                          <a:rPr lang="en-US" altLang="zh-CN" b="0" i="1" smtClean="0">
                            <a:latin typeface="Cambria Math"/>
                          </a:rPr>
                        </m:ctrlPr>
                      </m:dPr>
                      <m:e>
                        <m:r>
                          <a:rPr lang="zh-CN" altLang="en-US" b="1" i="1" smtClean="0">
                            <a:latin typeface="Cambria Math"/>
                          </a:rPr>
                          <m:t>𝜽</m:t>
                        </m:r>
                        <m:r>
                          <a:rPr lang="en-US" altLang="zh-CN" b="1" i="1" smtClean="0">
                            <a:latin typeface="Cambria Math"/>
                          </a:rPr>
                          <m:t>𝒙</m:t>
                        </m:r>
                      </m:e>
                    </m:d>
                    <m:r>
                      <a:rPr lang="en-US" altLang="zh-CN" b="0" i="1" smtClean="0">
                        <a:latin typeface="Cambria Math"/>
                      </a:rPr>
                      <m:t>=</m:t>
                    </m:r>
                    <m:f>
                      <m:fPr>
                        <m:type m:val="lin"/>
                        <m:ctrlPr>
                          <a:rPr lang="en-US" altLang="zh-CN" b="0" i="1" smtClean="0">
                            <a:latin typeface="Cambria Math"/>
                          </a:rPr>
                        </m:ctrlPr>
                      </m:fPr>
                      <m:num>
                        <m:r>
                          <a:rPr lang="en-US" altLang="zh-CN" b="0" i="1" smtClean="0">
                            <a:latin typeface="Cambria Math"/>
                          </a:rPr>
                          <m:t>1</m:t>
                        </m:r>
                      </m:num>
                      <m:den>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𝑒</m:t>
                            </m:r>
                          </m:e>
                          <m:sup>
                            <m:r>
                              <a:rPr lang="en-US" altLang="zh-CN" b="0" i="1" smtClean="0">
                                <a:latin typeface="Cambria Math"/>
                              </a:rPr>
                              <m:t>−</m:t>
                            </m:r>
                            <m:r>
                              <a:rPr lang="zh-CN" altLang="en-US" b="1" i="1" smtClean="0">
                                <a:latin typeface="Cambria Math"/>
                              </a:rPr>
                              <m:t>𝜽</m:t>
                            </m:r>
                            <m:r>
                              <a:rPr lang="en-US" altLang="zh-CN" b="1" i="1" smtClean="0">
                                <a:latin typeface="Cambria Math"/>
                              </a:rPr>
                              <m:t>𝒙</m:t>
                            </m:r>
                          </m:sup>
                        </m:sSup>
                        <m:r>
                          <a:rPr lang="en-US" altLang="zh-CN" b="0" i="1" smtClean="0">
                            <a:latin typeface="Cambria Math"/>
                          </a:rPr>
                          <m:t>+1)</m:t>
                        </m:r>
                      </m:den>
                    </m:f>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672208"/>
                <a:ext cx="8229600" cy="748680"/>
              </a:xfrm>
              <a:blipFill rotWithShape="1">
                <a:blip r:embed="rId3"/>
                <a:stretch>
                  <a:fillRect/>
                </a:stretch>
              </a:blipFill>
            </p:spPr>
            <p:txBody>
              <a:bodyPr/>
              <a:lstStyle/>
              <a:p>
                <a:r>
                  <a:rPr lang="zh-CN" altLang="en-US">
                    <a:noFill/>
                  </a:rPr>
                  <a:t> </a:t>
                </a:r>
              </a:p>
            </p:txBody>
          </p:sp>
        </mc:Fallback>
      </mc:AlternateContent>
      <p:sp>
        <p:nvSpPr>
          <p:cNvPr id="5" name="椭圆 4"/>
          <p:cNvSpPr/>
          <p:nvPr/>
        </p:nvSpPr>
        <p:spPr>
          <a:xfrm>
            <a:off x="1924432" y="3445728"/>
            <a:ext cx="775360" cy="7753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1</a:t>
            </a:r>
            <a:endParaRPr lang="zh-CN" altLang="en-US" sz="2400" i="1" baseline="-25000" dirty="0"/>
          </a:p>
        </p:txBody>
      </p:sp>
      <p:sp>
        <p:nvSpPr>
          <p:cNvPr id="6" name="椭圆 5"/>
          <p:cNvSpPr/>
          <p:nvPr/>
        </p:nvSpPr>
        <p:spPr>
          <a:xfrm>
            <a:off x="5164938" y="4301460"/>
            <a:ext cx="792088" cy="79208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baseline="-25000" dirty="0"/>
          </a:p>
        </p:txBody>
      </p:sp>
      <p:sp>
        <p:nvSpPr>
          <p:cNvPr id="7" name="椭圆 6"/>
          <p:cNvSpPr/>
          <p:nvPr/>
        </p:nvSpPr>
        <p:spPr>
          <a:xfrm>
            <a:off x="1924432" y="4309824"/>
            <a:ext cx="775360" cy="7753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2</a:t>
            </a:r>
            <a:endParaRPr lang="zh-CN" altLang="en-US" sz="2400" i="1" baseline="-25000" dirty="0"/>
          </a:p>
        </p:txBody>
      </p:sp>
      <p:sp>
        <p:nvSpPr>
          <p:cNvPr id="8" name="椭圆 7"/>
          <p:cNvSpPr/>
          <p:nvPr/>
        </p:nvSpPr>
        <p:spPr>
          <a:xfrm>
            <a:off x="1924432" y="5749984"/>
            <a:ext cx="775360" cy="7753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err="1" smtClean="0"/>
              <a:t>x</a:t>
            </a:r>
            <a:r>
              <a:rPr lang="en-US" altLang="zh-CN" sz="2400" i="1" baseline="-25000" dirty="0" err="1"/>
              <a:t>N</a:t>
            </a:r>
            <a:endParaRPr lang="zh-CN" altLang="en-US" sz="2400" i="1" baseline="-25000" dirty="0"/>
          </a:p>
        </p:txBody>
      </p:sp>
      <p:sp>
        <p:nvSpPr>
          <p:cNvPr id="10" name="椭圆 9"/>
          <p:cNvSpPr/>
          <p:nvPr/>
        </p:nvSpPr>
        <p:spPr>
          <a:xfrm>
            <a:off x="1924432" y="2581632"/>
            <a:ext cx="775360" cy="7753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0</a:t>
            </a:r>
            <a:r>
              <a:rPr lang="en-US" altLang="zh-CN" sz="2400" dirty="0" smtClean="0"/>
              <a:t>=1</a:t>
            </a:r>
            <a:endParaRPr lang="zh-CN" altLang="en-US" sz="3200" dirty="0"/>
          </a:p>
        </p:txBody>
      </p:sp>
      <p:cxnSp>
        <p:nvCxnSpPr>
          <p:cNvPr id="12" name="直接箭头连接符 11"/>
          <p:cNvCxnSpPr>
            <a:stCxn id="10" idx="6"/>
            <a:endCxn id="6" idx="2"/>
          </p:cNvCxnSpPr>
          <p:nvPr/>
        </p:nvCxnSpPr>
        <p:spPr>
          <a:xfrm>
            <a:off x="2699792" y="2969312"/>
            <a:ext cx="2465146"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6"/>
            <a:endCxn id="6" idx="2"/>
          </p:cNvCxnSpPr>
          <p:nvPr/>
        </p:nvCxnSpPr>
        <p:spPr>
          <a:xfrm>
            <a:off x="2699792" y="3833408"/>
            <a:ext cx="2465146"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6"/>
            <a:endCxn id="6" idx="2"/>
          </p:cNvCxnSpPr>
          <p:nvPr/>
        </p:nvCxnSpPr>
        <p:spPr>
          <a:xfrm>
            <a:off x="2699792" y="4697504"/>
            <a:ext cx="246514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6"/>
            <a:endCxn id="6" idx="2"/>
          </p:cNvCxnSpPr>
          <p:nvPr/>
        </p:nvCxnSpPr>
        <p:spPr>
          <a:xfrm flipV="1">
            <a:off x="2699792" y="4697504"/>
            <a:ext cx="2465146" cy="144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6"/>
            <a:endCxn id="31" idx="1"/>
          </p:cNvCxnSpPr>
          <p:nvPr/>
        </p:nvCxnSpPr>
        <p:spPr>
          <a:xfrm>
            <a:off x="5957026" y="4697504"/>
            <a:ext cx="7692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6726324" y="4466671"/>
                <a:ext cx="10081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a:rPr>
                          </m:ctrlPr>
                        </m:sSubPr>
                        <m:e>
                          <m:r>
                            <a:rPr lang="en-US" altLang="zh-CN" sz="2400" b="0" i="1" smtClean="0">
                              <a:latin typeface="Cambria Math"/>
                            </a:rPr>
                            <m:t>𝑓</m:t>
                          </m:r>
                        </m:e>
                        <m:sub>
                          <m:r>
                            <a:rPr lang="zh-CN" altLang="en-US" sz="2400" b="1" i="1" smtClean="0">
                              <a:latin typeface="Cambria Math"/>
                            </a:rPr>
                            <m:t>𝜽</m:t>
                          </m:r>
                        </m:sub>
                      </m:sSub>
                      <m:r>
                        <a:rPr lang="en-US" altLang="zh-CN" sz="2400" b="0" i="1" smtClean="0">
                          <a:latin typeface="Cambria Math"/>
                        </a:rPr>
                        <m:t>(</m:t>
                      </m:r>
                      <m:r>
                        <a:rPr lang="en-US" altLang="zh-CN" sz="2400" b="1" i="1" smtClean="0">
                          <a:latin typeface="Cambria Math"/>
                        </a:rPr>
                        <m:t>𝒙</m:t>
                      </m:r>
                      <m:r>
                        <a:rPr lang="en-US" altLang="zh-CN" sz="2400" b="0" i="1" smtClean="0">
                          <a:latin typeface="Cambria Math"/>
                        </a:rPr>
                        <m:t>)</m:t>
                      </m:r>
                    </m:oMath>
                  </m:oMathPara>
                </a14:m>
                <a:endParaRPr lang="zh-CN" altLang="en-US" sz="2400" dirty="0"/>
              </a:p>
            </p:txBody>
          </p:sp>
        </mc:Choice>
        <mc:Fallback>
          <p:sp>
            <p:nvSpPr>
              <p:cNvPr id="31" name="TextBox 30"/>
              <p:cNvSpPr txBox="1">
                <a:spLocks noRot="1" noChangeAspect="1" noMove="1" noResize="1" noEditPoints="1" noAdjustHandles="1" noChangeArrowheads="1" noChangeShapeType="1" noTextEdit="1"/>
              </p:cNvSpPr>
              <p:nvPr/>
            </p:nvSpPr>
            <p:spPr>
              <a:xfrm>
                <a:off x="6726324" y="4466671"/>
                <a:ext cx="1008112" cy="461665"/>
              </a:xfrm>
              <a:prstGeom prst="rect">
                <a:avLst/>
              </a:prstGeom>
              <a:blipFill rotWithShape="1">
                <a:blip r:embed="rId4"/>
                <a:stretch>
                  <a:fillRect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275856" y="3068960"/>
                <a:ext cx="50405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a:rPr>
                          </m:ctrlPr>
                        </m:sSubPr>
                        <m:e>
                          <m:r>
                            <a:rPr lang="zh-CN" altLang="en-US" sz="2400" i="1" smtClean="0">
                              <a:latin typeface="Cambria Math"/>
                            </a:rPr>
                            <m:t>𝜃</m:t>
                          </m:r>
                        </m:e>
                        <m:sub>
                          <m:r>
                            <a:rPr lang="en-US" altLang="zh-CN" sz="2400" b="0" i="1" smtClean="0">
                              <a:latin typeface="Cambria Math"/>
                            </a:rPr>
                            <m:t>0</m:t>
                          </m:r>
                        </m:sub>
                      </m:sSub>
                    </m:oMath>
                  </m:oMathPara>
                </a14:m>
                <a:endParaRPr lang="zh-CN" alt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3275856" y="3068960"/>
                <a:ext cx="504056" cy="461665"/>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3275856" y="3717032"/>
                <a:ext cx="50405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a:rPr>
                          </m:ctrlPr>
                        </m:sSubPr>
                        <m:e>
                          <m:r>
                            <a:rPr lang="zh-CN" altLang="en-US" sz="2400" i="1" smtClean="0">
                              <a:latin typeface="Cambria Math"/>
                            </a:rPr>
                            <m:t>𝜃</m:t>
                          </m:r>
                        </m:e>
                        <m:sub>
                          <m:r>
                            <a:rPr lang="en-US" altLang="zh-CN" sz="2400" b="0" i="1" smtClean="0">
                              <a:latin typeface="Cambria Math"/>
                            </a:rPr>
                            <m:t>1</m:t>
                          </m:r>
                        </m:sub>
                      </m:sSub>
                    </m:oMath>
                  </m:oMathPara>
                </a14:m>
                <a:endParaRPr lang="zh-CN" alt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3275856" y="3717032"/>
                <a:ext cx="504056" cy="461665"/>
              </a:xfrm>
              <a:prstGeom prst="rect">
                <a:avLst/>
              </a:prstGeom>
              <a:blipFill rotWithShape="1">
                <a:blip r:embed="rId6"/>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3203848" y="4293096"/>
                <a:ext cx="50405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a:rPr>
                          </m:ctrlPr>
                        </m:sSubPr>
                        <m:e>
                          <m:r>
                            <a:rPr lang="zh-CN" altLang="en-US" sz="2400" i="1" smtClean="0">
                              <a:latin typeface="Cambria Math"/>
                            </a:rPr>
                            <m:t>𝜃</m:t>
                          </m:r>
                        </m:e>
                        <m:sub>
                          <m:r>
                            <a:rPr lang="en-US" altLang="zh-CN" sz="2400" b="0" i="1" smtClean="0">
                              <a:latin typeface="Cambria Math"/>
                            </a:rPr>
                            <m:t>2</m:t>
                          </m:r>
                        </m:sub>
                      </m:sSub>
                    </m:oMath>
                  </m:oMathPara>
                </a14:m>
                <a:endParaRPr lang="zh-CN" alt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3203848" y="4293096"/>
                <a:ext cx="504056" cy="461665"/>
              </a:xfrm>
              <a:prstGeom prst="rect">
                <a:avLst/>
              </a:prstGeom>
              <a:blipFill rotWithShape="1">
                <a:blip r:embed="rId7"/>
                <a:stretch>
                  <a:fillRect l="-12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3203848" y="5199583"/>
                <a:ext cx="50405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a:rPr>
                          </m:ctrlPr>
                        </m:sSubPr>
                        <m:e>
                          <m:r>
                            <a:rPr lang="zh-CN" altLang="en-US" sz="2400" i="1" smtClean="0">
                              <a:latin typeface="Cambria Math"/>
                            </a:rPr>
                            <m:t>𝜃</m:t>
                          </m:r>
                        </m:e>
                        <m:sub>
                          <m:r>
                            <a:rPr lang="en-US" altLang="zh-CN" sz="2400" b="0" i="1" smtClean="0">
                              <a:latin typeface="Cambria Math"/>
                            </a:rPr>
                            <m:t>𝑁</m:t>
                          </m:r>
                        </m:sub>
                      </m:sSub>
                    </m:oMath>
                  </m:oMathPara>
                </a14:m>
                <a:endParaRPr lang="zh-CN" alt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3203848" y="5199583"/>
                <a:ext cx="504056" cy="461665"/>
              </a:xfrm>
              <a:prstGeom prst="rect">
                <a:avLst/>
              </a:prstGeom>
              <a:blipFill rotWithShape="1">
                <a:blip r:embed="rId8"/>
                <a:stretch>
                  <a:fillRect l="-3659"/>
                </a:stretch>
              </a:blipFill>
            </p:spPr>
            <p:txBody>
              <a:bodyPr/>
              <a:lstStyle/>
              <a:p>
                <a:r>
                  <a:rPr lang="zh-CN" altLang="en-US">
                    <a:noFill/>
                  </a:rPr>
                  <a:t> </a:t>
                </a:r>
              </a:p>
            </p:txBody>
          </p:sp>
        </mc:Fallback>
      </mc:AlternateContent>
      <p:sp>
        <p:nvSpPr>
          <p:cNvPr id="44" name="TextBox 43"/>
          <p:cNvSpPr txBox="1"/>
          <p:nvPr/>
        </p:nvSpPr>
        <p:spPr>
          <a:xfrm>
            <a:off x="4788024" y="5301208"/>
            <a:ext cx="4176464" cy="95410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800" dirty="0" smtClean="0">
                <a:solidFill>
                  <a:schemeClr val="accent2">
                    <a:lumMod val="75000"/>
                  </a:schemeClr>
                </a:solidFill>
              </a:rPr>
              <a:t>Represents a </a:t>
            </a:r>
            <a:r>
              <a:rPr lang="en-US" altLang="zh-CN" sz="2800" b="1" i="1" dirty="0" smtClean="0">
                <a:solidFill>
                  <a:schemeClr val="accent2">
                    <a:lumMod val="75000"/>
                  </a:schemeClr>
                </a:solidFill>
              </a:rPr>
              <a:t>complex</a:t>
            </a:r>
            <a:r>
              <a:rPr lang="en-US" altLang="zh-CN" sz="2800" dirty="0" smtClean="0">
                <a:solidFill>
                  <a:schemeClr val="accent2">
                    <a:lumMod val="75000"/>
                  </a:schemeClr>
                </a:solidFill>
              </a:rPr>
              <a:t> and </a:t>
            </a:r>
            <a:r>
              <a:rPr lang="en-US" altLang="zh-CN" sz="2800" b="1" i="1" dirty="0" smtClean="0">
                <a:solidFill>
                  <a:schemeClr val="accent2">
                    <a:lumMod val="75000"/>
                  </a:schemeClr>
                </a:solidFill>
              </a:rPr>
              <a:t>non-linear</a:t>
            </a:r>
            <a:r>
              <a:rPr lang="en-US" altLang="zh-CN" sz="2800" dirty="0" smtClean="0">
                <a:solidFill>
                  <a:schemeClr val="accent2">
                    <a:lumMod val="75000"/>
                  </a:schemeClr>
                </a:solidFill>
              </a:rPr>
              <a:t> feature function</a:t>
            </a:r>
            <a:endParaRPr lang="zh-CN" altLang="en-US" sz="2800" dirty="0">
              <a:solidFill>
                <a:schemeClr val="accent2">
                  <a:lumMod val="75000"/>
                </a:schemeClr>
              </a:solidFill>
            </a:endParaRPr>
          </a:p>
        </p:txBody>
      </p:sp>
      <p:cxnSp>
        <p:nvCxnSpPr>
          <p:cNvPr id="46" name="直接箭头连接符 45"/>
          <p:cNvCxnSpPr>
            <a:stCxn id="31" idx="2"/>
            <a:endCxn id="44" idx="0"/>
          </p:cNvCxnSpPr>
          <p:nvPr/>
        </p:nvCxnSpPr>
        <p:spPr>
          <a:xfrm flipH="1">
            <a:off x="6876256" y="4928336"/>
            <a:ext cx="354124" cy="372872"/>
          </a:xfrm>
          <a:prstGeom prst="straightConnector1">
            <a:avLst/>
          </a:prstGeom>
          <a:ln w="38100">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47564" y="3573016"/>
            <a:ext cx="1404156" cy="1384995"/>
          </a:xfrm>
          <a:prstGeom prst="rect">
            <a:avLst/>
          </a:prstGeom>
          <a:noFill/>
        </p:spPr>
        <p:txBody>
          <a:bodyPr wrap="square" rtlCol="0">
            <a:spAutoFit/>
          </a:bodyPr>
          <a:lstStyle/>
          <a:p>
            <a:r>
              <a:rPr lang="en-US" altLang="zh-CN" sz="2800" dirty="0" smtClean="0"/>
              <a:t>Raw input</a:t>
            </a:r>
          </a:p>
          <a:p>
            <a:r>
              <a:rPr lang="en-US" altLang="zh-CN" sz="2800" dirty="0" smtClean="0"/>
              <a:t>data</a:t>
            </a:r>
            <a:endParaRPr lang="zh-CN" altLang="en-US" sz="2800" dirty="0"/>
          </a:p>
        </p:txBody>
      </p:sp>
      <p:pic>
        <p:nvPicPr>
          <p:cNvPr id="15364" name="Picture 4" descr="http://artint.info/figures/ch07/sigmoidc.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9992" y="2347143"/>
            <a:ext cx="4320480" cy="187394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dirty="0"/>
          </a:p>
        </p:txBody>
      </p:sp>
      <p:sp>
        <p:nvSpPr>
          <p:cNvPr id="9" name="矩形 8"/>
          <p:cNvSpPr/>
          <p:nvPr/>
        </p:nvSpPr>
        <p:spPr>
          <a:xfrm>
            <a:off x="3851920" y="1700807"/>
            <a:ext cx="855660" cy="50405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TextBox 10"/>
          <p:cNvSpPr txBox="1"/>
          <p:nvPr/>
        </p:nvSpPr>
        <p:spPr>
          <a:xfrm>
            <a:off x="4279750" y="1239143"/>
            <a:ext cx="4396706" cy="461665"/>
          </a:xfrm>
          <a:prstGeom prst="rect">
            <a:avLst/>
          </a:prstGeom>
          <a:noFill/>
          <a:ln w="28575">
            <a:solidFill>
              <a:schemeClr val="accent6"/>
            </a:solidFill>
          </a:ln>
        </p:spPr>
        <p:txBody>
          <a:bodyPr wrap="square" rtlCol="0">
            <a:spAutoFit/>
          </a:bodyPr>
          <a:lstStyle/>
          <a:p>
            <a:r>
              <a:rPr lang="en-US" altLang="zh-CN" sz="2400" dirty="0" smtClean="0"/>
              <a:t>Similar with </a:t>
            </a:r>
            <a:r>
              <a:rPr lang="en-US" altLang="zh-CN" sz="2400" dirty="0" err="1" smtClean="0"/>
              <a:t>Softmax</a:t>
            </a:r>
            <a:r>
              <a:rPr lang="en-US" altLang="zh-CN" sz="2400" dirty="0" smtClean="0"/>
              <a:t> Regression</a:t>
            </a:r>
            <a:endParaRPr lang="zh-CN" altLang="en-US" sz="2400" dirty="0"/>
          </a:p>
        </p:txBody>
      </p:sp>
    </p:spTree>
    <p:extLst>
      <p:ext uri="{BB962C8B-B14F-4D97-AF65-F5344CB8AC3E}">
        <p14:creationId xmlns:p14="http://schemas.microsoft.com/office/powerpoint/2010/main" val="12212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5364"/>
                                        </p:tgtEl>
                                        <p:attrNameLst>
                                          <p:attrName>style.visibility</p:attrName>
                                        </p:attrNameLst>
                                      </p:cBhvr>
                                      <p:to>
                                        <p:strVal val="visible"/>
                                      </p:to>
                                    </p:set>
                                    <p:animEffect transition="in" filter="fade">
                                      <p:cBhvr>
                                        <p:cTn id="13" dur="500"/>
                                        <p:tgtEl>
                                          <p:spTgt spid="1536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Combine Neurons into Network</a:t>
            </a:r>
            <a:endParaRPr lang="zh-CN" altLang="en-US" dirty="0"/>
          </a:p>
        </p:txBody>
      </p:sp>
      <p:sp>
        <p:nvSpPr>
          <p:cNvPr id="3" name="内容占位符 2"/>
          <p:cNvSpPr>
            <a:spLocks noGrp="1"/>
          </p:cNvSpPr>
          <p:nvPr>
            <p:ph idx="1"/>
          </p:nvPr>
        </p:nvSpPr>
        <p:spPr>
          <a:xfrm>
            <a:off x="457200" y="1600201"/>
            <a:ext cx="8229600" cy="604664"/>
          </a:xfrm>
        </p:spPr>
        <p:txBody>
          <a:bodyPr/>
          <a:lstStyle/>
          <a:p>
            <a:r>
              <a:rPr lang="en-US" altLang="zh-CN" dirty="0" smtClean="0"/>
              <a:t>Recap: A neuron as feature function</a:t>
            </a:r>
            <a:endParaRPr lang="zh-CN" altLang="en-US" dirty="0"/>
          </a:p>
        </p:txBody>
      </p:sp>
      <p:sp>
        <p:nvSpPr>
          <p:cNvPr id="5" name="椭圆 4"/>
          <p:cNvSpPr/>
          <p:nvPr/>
        </p:nvSpPr>
        <p:spPr>
          <a:xfrm>
            <a:off x="1691680" y="3140968"/>
            <a:ext cx="775360" cy="7753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1</a:t>
            </a:r>
            <a:endParaRPr lang="zh-CN" altLang="en-US" sz="2400" i="1" baseline="-25000" dirty="0"/>
          </a:p>
        </p:txBody>
      </p:sp>
      <p:sp>
        <p:nvSpPr>
          <p:cNvPr id="6" name="椭圆 5"/>
          <p:cNvSpPr/>
          <p:nvPr/>
        </p:nvSpPr>
        <p:spPr>
          <a:xfrm>
            <a:off x="5070140" y="2404160"/>
            <a:ext cx="792088" cy="79208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smtClean="0"/>
              <a:t>h</a:t>
            </a:r>
            <a:r>
              <a:rPr lang="en-US" altLang="zh-CN" sz="2000" i="1" baseline="-25000" dirty="0" smtClean="0"/>
              <a:t>1</a:t>
            </a:r>
            <a:endParaRPr lang="zh-CN" altLang="en-US" sz="2000" i="1" baseline="-25000" dirty="0"/>
          </a:p>
        </p:txBody>
      </p:sp>
      <p:sp>
        <p:nvSpPr>
          <p:cNvPr id="7" name="椭圆 6"/>
          <p:cNvSpPr/>
          <p:nvPr/>
        </p:nvSpPr>
        <p:spPr>
          <a:xfrm>
            <a:off x="1691680" y="4005064"/>
            <a:ext cx="775360" cy="7753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2</a:t>
            </a:r>
            <a:endParaRPr lang="zh-CN" altLang="en-US" sz="2400" i="1" baseline="-25000" dirty="0"/>
          </a:p>
        </p:txBody>
      </p:sp>
      <p:sp>
        <p:nvSpPr>
          <p:cNvPr id="8" name="椭圆 7"/>
          <p:cNvSpPr/>
          <p:nvPr/>
        </p:nvSpPr>
        <p:spPr>
          <a:xfrm>
            <a:off x="1691680" y="5188828"/>
            <a:ext cx="775360" cy="7753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err="1" smtClean="0"/>
              <a:t>x</a:t>
            </a:r>
            <a:r>
              <a:rPr lang="en-US" altLang="zh-CN" sz="2400" i="1" baseline="-25000" dirty="0" err="1"/>
              <a:t>N</a:t>
            </a:r>
            <a:endParaRPr lang="zh-CN" altLang="en-US" sz="2400" i="1" baseline="-25000" dirty="0"/>
          </a:p>
        </p:txBody>
      </p:sp>
      <p:sp>
        <p:nvSpPr>
          <p:cNvPr id="9" name="椭圆 8"/>
          <p:cNvSpPr/>
          <p:nvPr/>
        </p:nvSpPr>
        <p:spPr>
          <a:xfrm>
            <a:off x="1691680" y="2276872"/>
            <a:ext cx="775360" cy="7753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0</a:t>
            </a:r>
            <a:r>
              <a:rPr lang="en-US" altLang="zh-CN" sz="2400" dirty="0" smtClean="0"/>
              <a:t>=1</a:t>
            </a:r>
            <a:endParaRPr lang="zh-CN" altLang="en-US" sz="3200" dirty="0"/>
          </a:p>
        </p:txBody>
      </p:sp>
      <p:cxnSp>
        <p:nvCxnSpPr>
          <p:cNvPr id="10" name="直接箭头连接符 9"/>
          <p:cNvCxnSpPr>
            <a:stCxn id="9" idx="6"/>
            <a:endCxn id="6" idx="2"/>
          </p:cNvCxnSpPr>
          <p:nvPr/>
        </p:nvCxnSpPr>
        <p:spPr>
          <a:xfrm>
            <a:off x="2467040" y="2664552"/>
            <a:ext cx="2603100" cy="1356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6"/>
            <a:endCxn id="6" idx="2"/>
          </p:cNvCxnSpPr>
          <p:nvPr/>
        </p:nvCxnSpPr>
        <p:spPr>
          <a:xfrm flipV="1">
            <a:off x="2467040" y="2800204"/>
            <a:ext cx="2603100" cy="728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6"/>
            <a:endCxn id="6" idx="2"/>
          </p:cNvCxnSpPr>
          <p:nvPr/>
        </p:nvCxnSpPr>
        <p:spPr>
          <a:xfrm flipV="1">
            <a:off x="2467040" y="2800204"/>
            <a:ext cx="2603100" cy="159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6"/>
            <a:endCxn id="6" idx="2"/>
          </p:cNvCxnSpPr>
          <p:nvPr/>
        </p:nvCxnSpPr>
        <p:spPr>
          <a:xfrm flipV="1">
            <a:off x="2467040" y="2800204"/>
            <a:ext cx="2603100" cy="2776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6"/>
            <a:endCxn id="15" idx="1"/>
          </p:cNvCxnSpPr>
          <p:nvPr/>
        </p:nvCxnSpPr>
        <p:spPr>
          <a:xfrm>
            <a:off x="5862228" y="2800204"/>
            <a:ext cx="9420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6804248" y="2523814"/>
                <a:ext cx="1008112" cy="5527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latin typeface="Cambria Math"/>
                            </a:rPr>
                          </m:ctrlPr>
                        </m:sSubSupPr>
                        <m:e>
                          <m:r>
                            <a:rPr lang="zh-CN" altLang="en-US" sz="2400" i="1">
                              <a:latin typeface="Cambria Math"/>
                            </a:rPr>
                            <m:t>h</m:t>
                          </m:r>
                        </m:e>
                        <m:sub>
                          <m:r>
                            <a:rPr lang="zh-CN" altLang="en-US" sz="2400" b="1" i="1">
                              <a:latin typeface="Cambria Math"/>
                            </a:rPr>
                            <m:t>𝜽</m:t>
                          </m:r>
                        </m:sub>
                        <m:sup>
                          <m:d>
                            <m:dPr>
                              <m:ctrlPr>
                                <a:rPr lang="zh-CN" altLang="en-US" sz="2400" i="1">
                                  <a:latin typeface="Cambria Math"/>
                                </a:rPr>
                              </m:ctrlPr>
                            </m:dPr>
                            <m:e>
                              <m:r>
                                <a:rPr lang="en-US" altLang="zh-CN" sz="2400" b="0" i="1" smtClean="0">
                                  <a:latin typeface="Cambria Math"/>
                                </a:rPr>
                                <m:t>1</m:t>
                              </m:r>
                            </m:e>
                          </m:d>
                        </m:sup>
                      </m:sSubSup>
                      <m:d>
                        <m:dPr>
                          <m:ctrlPr>
                            <a:rPr lang="zh-CN" altLang="en-US" sz="2400" i="1">
                              <a:latin typeface="Cambria Math"/>
                            </a:rPr>
                          </m:ctrlPr>
                        </m:dPr>
                        <m:e>
                          <m:r>
                            <a:rPr lang="zh-CN" altLang="en-US" sz="2400" b="1" i="1">
                              <a:latin typeface="Cambria Math"/>
                            </a:rPr>
                            <m:t>𝒙</m:t>
                          </m:r>
                        </m:e>
                      </m:d>
                    </m:oMath>
                  </m:oMathPara>
                </a14:m>
                <a:endParaRPr lang="zh-CN" alt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6804248" y="2523814"/>
                <a:ext cx="1008112" cy="552780"/>
              </a:xfrm>
              <a:prstGeom prst="rect">
                <a:avLst/>
              </a:prstGeom>
              <a:blipFill rotWithShape="1">
                <a:blip r:embed="rId3"/>
                <a:stretch>
                  <a:fillRect/>
                </a:stretch>
              </a:blipFill>
            </p:spPr>
            <p:txBody>
              <a:bodyPr/>
              <a:lstStyle/>
              <a:p>
                <a:r>
                  <a:rPr lang="zh-CN" altLang="en-US">
                    <a:noFill/>
                  </a:rPr>
                  <a:t> </a:t>
                </a:r>
              </a:p>
            </p:txBody>
          </p:sp>
        </mc:Fallback>
      </mc:AlternateContent>
      <p:sp>
        <p:nvSpPr>
          <p:cNvPr id="70" name="椭圆 69"/>
          <p:cNvSpPr/>
          <p:nvPr/>
        </p:nvSpPr>
        <p:spPr>
          <a:xfrm>
            <a:off x="5070140" y="3520284"/>
            <a:ext cx="792088" cy="79208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smtClean="0"/>
              <a:t>h</a:t>
            </a:r>
            <a:r>
              <a:rPr lang="en-US" altLang="zh-CN" sz="2000" i="1" baseline="-25000" dirty="0" smtClean="0"/>
              <a:t>2</a:t>
            </a:r>
            <a:endParaRPr lang="zh-CN" altLang="en-US" sz="2000" i="1" dirty="0"/>
          </a:p>
        </p:txBody>
      </p:sp>
      <p:sp>
        <p:nvSpPr>
          <p:cNvPr id="71" name="椭圆 70"/>
          <p:cNvSpPr/>
          <p:nvPr/>
        </p:nvSpPr>
        <p:spPr>
          <a:xfrm>
            <a:off x="5070140" y="4780424"/>
            <a:ext cx="792088" cy="79208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err="1" smtClean="0"/>
              <a:t>h</a:t>
            </a:r>
            <a:r>
              <a:rPr lang="en-US" altLang="zh-CN" sz="2000" i="1" baseline="-25000" dirty="0" err="1"/>
              <a:t>M</a:t>
            </a:r>
            <a:endParaRPr lang="zh-CN" altLang="en-US" sz="2000" i="1" baseline="-25000" dirty="0"/>
          </a:p>
        </p:txBody>
      </p:sp>
      <p:cxnSp>
        <p:nvCxnSpPr>
          <p:cNvPr id="73" name="直接箭头连接符 72"/>
          <p:cNvCxnSpPr>
            <a:stCxn id="9" idx="6"/>
            <a:endCxn id="70" idx="2"/>
          </p:cNvCxnSpPr>
          <p:nvPr/>
        </p:nvCxnSpPr>
        <p:spPr>
          <a:xfrm>
            <a:off x="2467040" y="2664552"/>
            <a:ext cx="2603100" cy="1251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9" idx="6"/>
            <a:endCxn id="71" idx="2"/>
          </p:cNvCxnSpPr>
          <p:nvPr/>
        </p:nvCxnSpPr>
        <p:spPr>
          <a:xfrm>
            <a:off x="2467040" y="2664552"/>
            <a:ext cx="2603100" cy="25119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 idx="6"/>
            <a:endCxn id="70" idx="2"/>
          </p:cNvCxnSpPr>
          <p:nvPr/>
        </p:nvCxnSpPr>
        <p:spPr>
          <a:xfrm>
            <a:off x="2467040" y="3528648"/>
            <a:ext cx="2603100" cy="387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 idx="6"/>
            <a:endCxn id="70" idx="2"/>
          </p:cNvCxnSpPr>
          <p:nvPr/>
        </p:nvCxnSpPr>
        <p:spPr>
          <a:xfrm flipV="1">
            <a:off x="2467040" y="3916328"/>
            <a:ext cx="2603100" cy="476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8" idx="6"/>
            <a:endCxn id="70" idx="2"/>
          </p:cNvCxnSpPr>
          <p:nvPr/>
        </p:nvCxnSpPr>
        <p:spPr>
          <a:xfrm flipV="1">
            <a:off x="2467040" y="3916328"/>
            <a:ext cx="2603100" cy="1660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7" idx="6"/>
            <a:endCxn id="71" idx="2"/>
          </p:cNvCxnSpPr>
          <p:nvPr/>
        </p:nvCxnSpPr>
        <p:spPr>
          <a:xfrm>
            <a:off x="2467040" y="4392744"/>
            <a:ext cx="2603100" cy="7837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8" idx="6"/>
            <a:endCxn id="71" idx="2"/>
          </p:cNvCxnSpPr>
          <p:nvPr/>
        </p:nvCxnSpPr>
        <p:spPr>
          <a:xfrm flipV="1">
            <a:off x="2467040" y="5176468"/>
            <a:ext cx="2603100" cy="40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TextBox 85"/>
              <p:cNvSpPr txBox="1"/>
              <p:nvPr/>
            </p:nvSpPr>
            <p:spPr>
              <a:xfrm>
                <a:off x="6804248" y="3639938"/>
                <a:ext cx="1008112" cy="5527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latin typeface="Cambria Math"/>
                            </a:rPr>
                          </m:ctrlPr>
                        </m:sSubSupPr>
                        <m:e>
                          <m:r>
                            <a:rPr lang="zh-CN" altLang="en-US" sz="2400" i="1">
                              <a:latin typeface="Cambria Math"/>
                            </a:rPr>
                            <m:t>h</m:t>
                          </m:r>
                        </m:e>
                        <m:sub>
                          <m:r>
                            <a:rPr lang="zh-CN" altLang="en-US" sz="2400" b="1" i="1">
                              <a:latin typeface="Cambria Math"/>
                            </a:rPr>
                            <m:t>𝜽</m:t>
                          </m:r>
                        </m:sub>
                        <m:sup>
                          <m:d>
                            <m:dPr>
                              <m:ctrlPr>
                                <a:rPr lang="zh-CN" altLang="en-US" sz="2400" i="1">
                                  <a:latin typeface="Cambria Math"/>
                                </a:rPr>
                              </m:ctrlPr>
                            </m:dPr>
                            <m:e>
                              <m:r>
                                <a:rPr lang="en-US" altLang="zh-CN" sz="2400" b="0" i="1" smtClean="0">
                                  <a:latin typeface="Cambria Math"/>
                                </a:rPr>
                                <m:t>2</m:t>
                              </m:r>
                            </m:e>
                          </m:d>
                        </m:sup>
                      </m:sSubSup>
                      <m:d>
                        <m:dPr>
                          <m:ctrlPr>
                            <a:rPr lang="zh-CN" altLang="en-US" sz="2400" i="1">
                              <a:latin typeface="Cambria Math"/>
                            </a:rPr>
                          </m:ctrlPr>
                        </m:dPr>
                        <m:e>
                          <m:r>
                            <a:rPr lang="zh-CN" altLang="en-US" sz="2400" b="1" i="1">
                              <a:latin typeface="Cambria Math"/>
                            </a:rPr>
                            <m:t>𝒙</m:t>
                          </m:r>
                        </m:e>
                      </m:d>
                    </m:oMath>
                  </m:oMathPara>
                </a14:m>
                <a:endParaRPr lang="zh-CN" altLang="en-US" sz="2400" dirty="0"/>
              </a:p>
            </p:txBody>
          </p:sp>
        </mc:Choice>
        <mc:Fallback xmlns="">
          <p:sp>
            <p:nvSpPr>
              <p:cNvPr id="86" name="TextBox 85"/>
              <p:cNvSpPr txBox="1">
                <a:spLocks noRot="1" noChangeAspect="1" noMove="1" noResize="1" noEditPoints="1" noAdjustHandles="1" noChangeArrowheads="1" noChangeShapeType="1" noTextEdit="1"/>
              </p:cNvSpPr>
              <p:nvPr/>
            </p:nvSpPr>
            <p:spPr>
              <a:xfrm>
                <a:off x="6804248" y="3639938"/>
                <a:ext cx="1008112" cy="55278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6804248" y="4899632"/>
                <a:ext cx="1008112" cy="5527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latin typeface="Cambria Math"/>
                            </a:rPr>
                          </m:ctrlPr>
                        </m:sSubSupPr>
                        <m:e>
                          <m:r>
                            <a:rPr lang="zh-CN" altLang="en-US" sz="2400" i="1">
                              <a:latin typeface="Cambria Math"/>
                            </a:rPr>
                            <m:t>h</m:t>
                          </m:r>
                        </m:e>
                        <m:sub>
                          <m:r>
                            <a:rPr lang="zh-CN" altLang="en-US" sz="2400" b="1" i="1">
                              <a:latin typeface="Cambria Math"/>
                            </a:rPr>
                            <m:t>𝜽</m:t>
                          </m:r>
                        </m:sub>
                        <m:sup>
                          <m:d>
                            <m:dPr>
                              <m:ctrlPr>
                                <a:rPr lang="zh-CN" altLang="en-US" sz="2400" i="1">
                                  <a:latin typeface="Cambria Math"/>
                                </a:rPr>
                              </m:ctrlPr>
                            </m:dPr>
                            <m:e>
                              <m:r>
                                <a:rPr lang="en-US" altLang="zh-CN" sz="2400" b="0" i="1" smtClean="0">
                                  <a:latin typeface="Cambria Math"/>
                                </a:rPr>
                                <m:t>𝑀</m:t>
                              </m:r>
                            </m:e>
                          </m:d>
                        </m:sup>
                      </m:sSubSup>
                      <m:d>
                        <m:dPr>
                          <m:ctrlPr>
                            <a:rPr lang="zh-CN" altLang="en-US" sz="2400" i="1">
                              <a:latin typeface="Cambria Math"/>
                            </a:rPr>
                          </m:ctrlPr>
                        </m:dPr>
                        <m:e>
                          <m:r>
                            <a:rPr lang="zh-CN" altLang="en-US" sz="2400" b="1" i="1">
                              <a:latin typeface="Cambria Math"/>
                            </a:rPr>
                            <m:t>𝒙</m:t>
                          </m:r>
                        </m:e>
                      </m:d>
                    </m:oMath>
                  </m:oMathPara>
                </a14:m>
                <a:endParaRPr lang="zh-CN" altLang="en-US" sz="2400" dirty="0"/>
              </a:p>
            </p:txBody>
          </p:sp>
        </mc:Choice>
        <mc:Fallback xmlns="">
          <p:sp>
            <p:nvSpPr>
              <p:cNvPr id="87" name="TextBox 86"/>
              <p:cNvSpPr txBox="1">
                <a:spLocks noRot="1" noChangeAspect="1" noMove="1" noResize="1" noEditPoints="1" noAdjustHandles="1" noChangeArrowheads="1" noChangeShapeType="1" noTextEdit="1"/>
              </p:cNvSpPr>
              <p:nvPr/>
            </p:nvSpPr>
            <p:spPr>
              <a:xfrm>
                <a:off x="6804248" y="4899632"/>
                <a:ext cx="1008112" cy="552780"/>
              </a:xfrm>
              <a:prstGeom prst="rect">
                <a:avLst/>
              </a:prstGeom>
              <a:blipFill rotWithShape="1">
                <a:blip r:embed="rId5"/>
                <a:stretch>
                  <a:fillRect r="-6024"/>
                </a:stretch>
              </a:blipFill>
            </p:spPr>
            <p:txBody>
              <a:bodyPr/>
              <a:lstStyle/>
              <a:p>
                <a:r>
                  <a:rPr lang="zh-CN" altLang="en-US">
                    <a:noFill/>
                  </a:rPr>
                  <a:t> </a:t>
                </a:r>
              </a:p>
            </p:txBody>
          </p:sp>
        </mc:Fallback>
      </mc:AlternateContent>
      <p:cxnSp>
        <p:nvCxnSpPr>
          <p:cNvPr id="89" name="直接箭头连接符 88"/>
          <p:cNvCxnSpPr>
            <a:stCxn id="70" idx="6"/>
            <a:endCxn id="86" idx="1"/>
          </p:cNvCxnSpPr>
          <p:nvPr/>
        </p:nvCxnSpPr>
        <p:spPr>
          <a:xfrm>
            <a:off x="5862228" y="3916328"/>
            <a:ext cx="9420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71" idx="6"/>
            <a:endCxn id="87" idx="1"/>
          </p:cNvCxnSpPr>
          <p:nvPr/>
        </p:nvCxnSpPr>
        <p:spPr>
          <a:xfrm flipV="1">
            <a:off x="5862228" y="5176022"/>
            <a:ext cx="942020" cy="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115616" y="6309320"/>
            <a:ext cx="2016224" cy="461665"/>
          </a:xfrm>
          <a:prstGeom prst="rect">
            <a:avLst/>
          </a:prstGeom>
          <a:noFill/>
        </p:spPr>
        <p:txBody>
          <a:bodyPr wrap="square" rtlCol="0">
            <a:spAutoFit/>
          </a:bodyPr>
          <a:lstStyle/>
          <a:p>
            <a:r>
              <a:rPr lang="en-US" altLang="zh-CN" sz="2400" b="1" i="1" dirty="0" smtClean="0"/>
              <a:t>input layer </a:t>
            </a:r>
            <a:r>
              <a:rPr lang="en-US" altLang="zh-CN" sz="2400" b="1" dirty="0" smtClean="0"/>
              <a:t>(N)</a:t>
            </a:r>
            <a:endParaRPr lang="zh-CN" altLang="en-US" sz="2400" b="1" dirty="0"/>
          </a:p>
        </p:txBody>
      </p:sp>
      <p:sp>
        <p:nvSpPr>
          <p:cNvPr id="98" name="TextBox 97"/>
          <p:cNvSpPr txBox="1"/>
          <p:nvPr/>
        </p:nvSpPr>
        <p:spPr>
          <a:xfrm>
            <a:off x="4644008" y="6309320"/>
            <a:ext cx="2520280" cy="461665"/>
          </a:xfrm>
          <a:prstGeom prst="rect">
            <a:avLst/>
          </a:prstGeom>
          <a:noFill/>
        </p:spPr>
        <p:txBody>
          <a:bodyPr wrap="square" rtlCol="0">
            <a:spAutoFit/>
          </a:bodyPr>
          <a:lstStyle/>
          <a:p>
            <a:r>
              <a:rPr lang="en-US" altLang="zh-CN" sz="2400" b="1" i="1" dirty="0" smtClean="0">
                <a:solidFill>
                  <a:schemeClr val="accent2"/>
                </a:solidFill>
              </a:rPr>
              <a:t>hidden layer </a:t>
            </a:r>
            <a:r>
              <a:rPr lang="en-US" altLang="zh-CN" sz="2400" b="1" dirty="0" smtClean="0">
                <a:solidFill>
                  <a:schemeClr val="accent2"/>
                </a:solidFill>
              </a:rPr>
              <a:t>(M)</a:t>
            </a:r>
            <a:endParaRPr lang="zh-CN" altLang="en-US" sz="2400" b="1" dirty="0">
              <a:solidFill>
                <a:schemeClr val="accent2"/>
              </a:solidFill>
            </a:endParaRPr>
          </a:p>
        </p:txBody>
      </p:sp>
      <p:cxnSp>
        <p:nvCxnSpPr>
          <p:cNvPr id="16" name="直接箭头连接符 15"/>
          <p:cNvCxnSpPr>
            <a:stCxn id="5" idx="6"/>
            <a:endCxn id="71" idx="2"/>
          </p:cNvCxnSpPr>
          <p:nvPr/>
        </p:nvCxnSpPr>
        <p:spPr>
          <a:xfrm>
            <a:off x="2467040" y="3528648"/>
            <a:ext cx="2603100" cy="1647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mc:AlternateContent xmlns:mc="http://schemas.openxmlformats.org/markup-compatibility/2006">
        <mc:Choice xmlns:a14="http://schemas.microsoft.com/office/drawing/2010/main" Requires="a14">
          <p:sp>
            <p:nvSpPr>
              <p:cNvPr id="32" name="TextBox 31"/>
              <p:cNvSpPr txBox="1"/>
              <p:nvPr/>
            </p:nvSpPr>
            <p:spPr>
              <a:xfrm>
                <a:off x="4572000" y="2373741"/>
                <a:ext cx="624678" cy="426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smtClean="0">
                                  <a:latin typeface="Cambria Math"/>
                                </a:rPr>
                                <m:t>𝟏</m:t>
                              </m:r>
                            </m:e>
                          </m:d>
                        </m:sup>
                      </m:sSup>
                    </m:oMath>
                  </m:oMathPara>
                </a14:m>
                <a:endParaRPr lang="zh-CN" altLang="en-US" sz="2000" dirty="0"/>
              </a:p>
            </p:txBody>
          </p:sp>
        </mc:Choice>
        <mc:Fallback>
          <p:sp>
            <p:nvSpPr>
              <p:cNvPr id="32" name="TextBox 31"/>
              <p:cNvSpPr txBox="1">
                <a:spLocks noRot="1" noChangeAspect="1" noMove="1" noResize="1" noEditPoints="1" noAdjustHandles="1" noChangeArrowheads="1" noChangeShapeType="1" noTextEdit="1"/>
              </p:cNvSpPr>
              <p:nvPr/>
            </p:nvSpPr>
            <p:spPr>
              <a:xfrm>
                <a:off x="4572000" y="2373741"/>
                <a:ext cx="624678" cy="426463"/>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4667402" y="4154665"/>
                <a:ext cx="624678" cy="426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smtClean="0">
                                  <a:latin typeface="Cambria Math"/>
                                </a:rPr>
                                <m:t>𝟐</m:t>
                              </m:r>
                            </m:e>
                          </m:d>
                        </m:sup>
                      </m:sSup>
                    </m:oMath>
                  </m:oMathPara>
                </a14:m>
                <a:endParaRPr lang="zh-CN" altLang="en-US" sz="2000" dirty="0"/>
              </a:p>
            </p:txBody>
          </p:sp>
        </mc:Choice>
        <mc:Fallback>
          <p:sp>
            <p:nvSpPr>
              <p:cNvPr id="33" name="TextBox 32"/>
              <p:cNvSpPr txBox="1">
                <a:spLocks noRot="1" noChangeAspect="1" noMove="1" noResize="1" noEditPoints="1" noAdjustHandles="1" noChangeArrowheads="1" noChangeShapeType="1" noTextEdit="1"/>
              </p:cNvSpPr>
              <p:nvPr/>
            </p:nvSpPr>
            <p:spPr>
              <a:xfrm>
                <a:off x="4667402" y="4154665"/>
                <a:ext cx="624678" cy="426463"/>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4572000" y="5378801"/>
                <a:ext cx="624678" cy="426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smtClean="0">
                                  <a:latin typeface="Cambria Math"/>
                                </a:rPr>
                                <m:t>𝑴</m:t>
                              </m:r>
                            </m:e>
                          </m:d>
                        </m:sup>
                      </m:sSup>
                    </m:oMath>
                  </m:oMathPara>
                </a14:m>
                <a:endParaRPr lang="zh-CN" altLang="en-US" sz="2000" dirty="0"/>
              </a:p>
            </p:txBody>
          </p:sp>
        </mc:Choice>
        <mc:Fallback>
          <p:sp>
            <p:nvSpPr>
              <p:cNvPr id="34" name="TextBox 33"/>
              <p:cNvSpPr txBox="1">
                <a:spLocks noRot="1" noChangeAspect="1" noMove="1" noResize="1" noEditPoints="1" noAdjustHandles="1" noChangeArrowheads="1" noChangeShapeType="1" noTextEdit="1"/>
              </p:cNvSpPr>
              <p:nvPr/>
            </p:nvSpPr>
            <p:spPr>
              <a:xfrm>
                <a:off x="4572000" y="5378801"/>
                <a:ext cx="624678" cy="426463"/>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563888" y="5877272"/>
                <a:ext cx="4896544" cy="461665"/>
              </a:xfrm>
              <a:prstGeom prst="rect">
                <a:avLst/>
              </a:prstGeom>
              <a:noFill/>
              <a:ln>
                <a:solidFill>
                  <a:schemeClr val="accent2"/>
                </a:solid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400" b="1" i="1" smtClean="0">
                          <a:solidFill>
                            <a:schemeClr val="accent2"/>
                          </a:solidFill>
                          <a:latin typeface="Cambria Math"/>
                        </a:rPr>
                        <m:t>𝒇𝒗</m:t>
                      </m:r>
                      <m:d>
                        <m:dPr>
                          <m:ctrlPr>
                            <a:rPr lang="en-US" altLang="zh-CN" sz="2400" b="0" i="1" smtClean="0">
                              <a:solidFill>
                                <a:schemeClr val="accent2"/>
                              </a:solidFill>
                              <a:latin typeface="Cambria Math"/>
                            </a:rPr>
                          </m:ctrlPr>
                        </m:dPr>
                        <m:e>
                          <m:r>
                            <a:rPr lang="en-US" altLang="zh-CN" sz="2400" b="1" i="1" smtClean="0">
                              <a:solidFill>
                                <a:schemeClr val="accent2"/>
                              </a:solidFill>
                              <a:latin typeface="Cambria Math"/>
                            </a:rPr>
                            <m:t>𝒙</m:t>
                          </m:r>
                        </m:e>
                      </m:d>
                      <m:r>
                        <a:rPr lang="en-US" altLang="zh-CN" sz="2400" b="0" i="1" smtClean="0">
                          <a:solidFill>
                            <a:schemeClr val="accent2"/>
                          </a:solidFill>
                          <a:latin typeface="Cambria Math"/>
                        </a:rPr>
                        <m:t>=[</m:t>
                      </m:r>
                      <m:r>
                        <a:rPr lang="en-US" altLang="zh-CN" sz="2400" b="0" i="1" smtClean="0">
                          <a:solidFill>
                            <a:schemeClr val="accent2"/>
                          </a:solidFill>
                          <a:latin typeface="Cambria Math"/>
                        </a:rPr>
                        <m:t>h</m:t>
                      </m:r>
                      <m:r>
                        <a:rPr lang="en-US" altLang="zh-CN" sz="2400" b="0" i="1" baseline="-25000" smtClean="0">
                          <a:solidFill>
                            <a:schemeClr val="accent2"/>
                          </a:solidFill>
                          <a:latin typeface="Cambria Math"/>
                        </a:rPr>
                        <m:t>1</m:t>
                      </m:r>
                      <m:r>
                        <a:rPr lang="en-US" altLang="zh-CN" sz="2400" b="0" i="1" smtClean="0">
                          <a:solidFill>
                            <a:schemeClr val="accent2"/>
                          </a:solidFill>
                          <a:latin typeface="Cambria Math"/>
                        </a:rPr>
                        <m:t>, </m:t>
                      </m:r>
                      <m:r>
                        <a:rPr lang="en-US" altLang="zh-CN" sz="2400" b="0" i="1" smtClean="0">
                          <a:solidFill>
                            <a:schemeClr val="accent2"/>
                          </a:solidFill>
                          <a:latin typeface="Cambria Math"/>
                        </a:rPr>
                        <m:t>h</m:t>
                      </m:r>
                      <m:r>
                        <a:rPr lang="en-US" altLang="zh-CN" sz="2400" b="0" i="1" baseline="-25000" smtClean="0">
                          <a:solidFill>
                            <a:schemeClr val="accent2"/>
                          </a:solidFill>
                          <a:latin typeface="Cambria Math"/>
                        </a:rPr>
                        <m:t>2</m:t>
                      </m:r>
                      <m:r>
                        <a:rPr lang="en-US" altLang="zh-CN" sz="2400" b="0" i="1" smtClean="0">
                          <a:solidFill>
                            <a:schemeClr val="accent2"/>
                          </a:solidFill>
                          <a:latin typeface="Cambria Math"/>
                        </a:rPr>
                        <m:t>, …, </m:t>
                      </m:r>
                      <m:r>
                        <a:rPr lang="en-US" altLang="zh-CN" sz="2400" b="0" i="1" smtClean="0">
                          <a:solidFill>
                            <a:schemeClr val="accent2"/>
                          </a:solidFill>
                          <a:latin typeface="Cambria Math"/>
                        </a:rPr>
                        <m:t>h𝑀</m:t>
                      </m:r>
                      <m:r>
                        <a:rPr lang="en-US" altLang="zh-CN" sz="2400" b="0" i="1" smtClean="0">
                          <a:solidFill>
                            <a:schemeClr val="accent2"/>
                          </a:solidFill>
                          <a:latin typeface="Cambria Math"/>
                        </a:rPr>
                        <m:t>]</m:t>
                      </m:r>
                    </m:oMath>
                  </m:oMathPara>
                </a14:m>
                <a:endParaRPr lang="zh-CN" altLang="en-US" sz="2400" dirty="0">
                  <a:solidFill>
                    <a:schemeClr val="accent2"/>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3563888" y="5877272"/>
                <a:ext cx="4896544" cy="461665"/>
              </a:xfrm>
              <a:prstGeom prst="rect">
                <a:avLst/>
              </a:prstGeom>
              <a:blipFill rotWithShape="1">
                <a:blip r:embed="rId9"/>
                <a:stretch>
                  <a:fillRect b="-15385"/>
                </a:stretch>
              </a:blipFill>
              <a:ln>
                <a:solidFill>
                  <a:schemeClr val="accent2"/>
                </a:solidFill>
              </a:ln>
            </p:spPr>
            <p:txBody>
              <a:bodyPr/>
              <a:lstStyle/>
              <a:p>
                <a:r>
                  <a:rPr lang="zh-CN" altLang="en-US">
                    <a:noFill/>
                  </a:rPr>
                  <a:t> </a:t>
                </a:r>
              </a:p>
            </p:txBody>
          </p:sp>
        </mc:Fallback>
      </mc:AlternateContent>
    </p:spTree>
    <p:extLst>
      <p:ext uri="{BB962C8B-B14F-4D97-AF65-F5344CB8AC3E}">
        <p14:creationId xmlns:p14="http://schemas.microsoft.com/office/powerpoint/2010/main" val="205198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Add Output Layers</a:t>
            </a:r>
            <a:endParaRPr lang="zh-CN" altLang="en-US" dirty="0"/>
          </a:p>
        </p:txBody>
      </p:sp>
      <p:sp>
        <p:nvSpPr>
          <p:cNvPr id="5" name="椭圆 4"/>
          <p:cNvSpPr/>
          <p:nvPr/>
        </p:nvSpPr>
        <p:spPr>
          <a:xfrm>
            <a:off x="1115616" y="3140968"/>
            <a:ext cx="775360" cy="7753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1</a:t>
            </a:r>
            <a:endParaRPr lang="zh-CN" altLang="en-US" sz="2400" i="1" baseline="-25000" dirty="0"/>
          </a:p>
        </p:txBody>
      </p:sp>
      <p:sp>
        <p:nvSpPr>
          <p:cNvPr id="6" name="椭圆 5"/>
          <p:cNvSpPr/>
          <p:nvPr/>
        </p:nvSpPr>
        <p:spPr>
          <a:xfrm>
            <a:off x="3131840" y="3132604"/>
            <a:ext cx="792088" cy="79208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smtClean="0"/>
              <a:t>h</a:t>
            </a:r>
            <a:r>
              <a:rPr lang="en-US" altLang="zh-CN" sz="2000" i="1" baseline="-25000" dirty="0" smtClean="0"/>
              <a:t>1</a:t>
            </a:r>
            <a:endParaRPr lang="zh-CN" altLang="en-US" sz="2000" i="1" baseline="-25000" dirty="0"/>
          </a:p>
        </p:txBody>
      </p:sp>
      <p:sp>
        <p:nvSpPr>
          <p:cNvPr id="7" name="椭圆 6"/>
          <p:cNvSpPr/>
          <p:nvPr/>
        </p:nvSpPr>
        <p:spPr>
          <a:xfrm>
            <a:off x="1115616" y="4005064"/>
            <a:ext cx="775360" cy="7753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2</a:t>
            </a:r>
            <a:endParaRPr lang="zh-CN" altLang="en-US" sz="2400" i="1" baseline="-25000" dirty="0"/>
          </a:p>
        </p:txBody>
      </p:sp>
      <p:sp>
        <p:nvSpPr>
          <p:cNvPr id="8" name="椭圆 7"/>
          <p:cNvSpPr/>
          <p:nvPr/>
        </p:nvSpPr>
        <p:spPr>
          <a:xfrm>
            <a:off x="1115616" y="5188828"/>
            <a:ext cx="775360" cy="7753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err="1" smtClean="0"/>
              <a:t>x</a:t>
            </a:r>
            <a:r>
              <a:rPr lang="en-US" altLang="zh-CN" sz="2400" i="1" baseline="-25000" dirty="0" err="1"/>
              <a:t>N</a:t>
            </a:r>
            <a:endParaRPr lang="zh-CN" altLang="en-US" sz="2400" i="1" baseline="-25000" dirty="0"/>
          </a:p>
        </p:txBody>
      </p:sp>
      <p:sp>
        <p:nvSpPr>
          <p:cNvPr id="9" name="椭圆 8"/>
          <p:cNvSpPr/>
          <p:nvPr/>
        </p:nvSpPr>
        <p:spPr>
          <a:xfrm>
            <a:off x="1115616" y="2276872"/>
            <a:ext cx="775360" cy="7753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0</a:t>
            </a:r>
            <a:r>
              <a:rPr lang="en-US" altLang="zh-CN" sz="2400" dirty="0" smtClean="0"/>
              <a:t>=1</a:t>
            </a:r>
            <a:endParaRPr lang="zh-CN" altLang="en-US" sz="3200" dirty="0"/>
          </a:p>
        </p:txBody>
      </p:sp>
      <p:cxnSp>
        <p:nvCxnSpPr>
          <p:cNvPr id="10" name="直接箭头连接符 9"/>
          <p:cNvCxnSpPr>
            <a:stCxn id="9" idx="6"/>
            <a:endCxn id="6" idx="2"/>
          </p:cNvCxnSpPr>
          <p:nvPr/>
        </p:nvCxnSpPr>
        <p:spPr>
          <a:xfrm>
            <a:off x="1890976" y="2664552"/>
            <a:ext cx="124086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6"/>
            <a:endCxn id="6" idx="2"/>
          </p:cNvCxnSpPr>
          <p:nvPr/>
        </p:nvCxnSpPr>
        <p:spPr>
          <a:xfrm>
            <a:off x="1890976" y="3528648"/>
            <a:ext cx="12408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6"/>
            <a:endCxn id="6" idx="2"/>
          </p:cNvCxnSpPr>
          <p:nvPr/>
        </p:nvCxnSpPr>
        <p:spPr>
          <a:xfrm flipV="1">
            <a:off x="1890976" y="3528648"/>
            <a:ext cx="124086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6"/>
            <a:endCxn id="6" idx="2"/>
          </p:cNvCxnSpPr>
          <p:nvPr/>
        </p:nvCxnSpPr>
        <p:spPr>
          <a:xfrm flipV="1">
            <a:off x="1890976" y="3528648"/>
            <a:ext cx="1240864" cy="2047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6"/>
            <a:endCxn id="31" idx="2"/>
          </p:cNvCxnSpPr>
          <p:nvPr/>
        </p:nvCxnSpPr>
        <p:spPr>
          <a:xfrm flipV="1">
            <a:off x="3923928" y="3104964"/>
            <a:ext cx="1224136" cy="423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3131840" y="3996700"/>
            <a:ext cx="792088" cy="79208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smtClean="0"/>
              <a:t>h</a:t>
            </a:r>
            <a:r>
              <a:rPr lang="en-US" altLang="zh-CN" sz="2000" i="1" baseline="-25000" dirty="0" smtClean="0"/>
              <a:t>2</a:t>
            </a:r>
            <a:endParaRPr lang="zh-CN" altLang="en-US" sz="2000" i="1" dirty="0"/>
          </a:p>
        </p:txBody>
      </p:sp>
      <p:sp>
        <p:nvSpPr>
          <p:cNvPr id="17" name="椭圆 16"/>
          <p:cNvSpPr/>
          <p:nvPr/>
        </p:nvSpPr>
        <p:spPr>
          <a:xfrm>
            <a:off x="3131840" y="5180464"/>
            <a:ext cx="792088" cy="79208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err="1" smtClean="0"/>
              <a:t>h</a:t>
            </a:r>
            <a:r>
              <a:rPr lang="en-US" altLang="zh-CN" sz="2000" i="1" baseline="-25000" dirty="0" err="1"/>
              <a:t>M</a:t>
            </a:r>
            <a:endParaRPr lang="zh-CN" altLang="en-US" sz="2000" i="1" baseline="-25000" dirty="0"/>
          </a:p>
        </p:txBody>
      </p:sp>
      <p:cxnSp>
        <p:nvCxnSpPr>
          <p:cNvPr id="18" name="直接箭头连接符 17"/>
          <p:cNvCxnSpPr>
            <a:stCxn id="9" idx="6"/>
            <a:endCxn id="16" idx="2"/>
          </p:cNvCxnSpPr>
          <p:nvPr/>
        </p:nvCxnSpPr>
        <p:spPr>
          <a:xfrm>
            <a:off x="1890976" y="2664552"/>
            <a:ext cx="1240864"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6"/>
            <a:endCxn id="17" idx="2"/>
          </p:cNvCxnSpPr>
          <p:nvPr/>
        </p:nvCxnSpPr>
        <p:spPr>
          <a:xfrm>
            <a:off x="1890976" y="2664552"/>
            <a:ext cx="1240864" cy="2911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 idx="6"/>
            <a:endCxn id="16" idx="2"/>
          </p:cNvCxnSpPr>
          <p:nvPr/>
        </p:nvCxnSpPr>
        <p:spPr>
          <a:xfrm>
            <a:off x="1890976" y="3528648"/>
            <a:ext cx="124086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6"/>
            <a:endCxn id="16" idx="2"/>
          </p:cNvCxnSpPr>
          <p:nvPr/>
        </p:nvCxnSpPr>
        <p:spPr>
          <a:xfrm>
            <a:off x="1890976" y="4392744"/>
            <a:ext cx="12408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6"/>
            <a:endCxn id="16" idx="2"/>
          </p:cNvCxnSpPr>
          <p:nvPr/>
        </p:nvCxnSpPr>
        <p:spPr>
          <a:xfrm flipV="1">
            <a:off x="1890976" y="4392744"/>
            <a:ext cx="1240864" cy="1183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7" idx="6"/>
            <a:endCxn id="17" idx="2"/>
          </p:cNvCxnSpPr>
          <p:nvPr/>
        </p:nvCxnSpPr>
        <p:spPr>
          <a:xfrm>
            <a:off x="1890976" y="4392744"/>
            <a:ext cx="1240864" cy="1183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8" idx="6"/>
            <a:endCxn id="17" idx="2"/>
          </p:cNvCxnSpPr>
          <p:nvPr/>
        </p:nvCxnSpPr>
        <p:spPr>
          <a:xfrm>
            <a:off x="1890976" y="5576508"/>
            <a:ext cx="12408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6" idx="6"/>
            <a:endCxn id="32" idx="2"/>
          </p:cNvCxnSpPr>
          <p:nvPr/>
        </p:nvCxnSpPr>
        <p:spPr>
          <a:xfrm flipV="1">
            <a:off x="3923928" y="4185084"/>
            <a:ext cx="1224136" cy="207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6"/>
            <a:endCxn id="33" idx="2"/>
          </p:cNvCxnSpPr>
          <p:nvPr/>
        </p:nvCxnSpPr>
        <p:spPr>
          <a:xfrm flipV="1">
            <a:off x="3923928" y="5265204"/>
            <a:ext cx="1224136" cy="311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39552" y="6309320"/>
            <a:ext cx="2016224" cy="461665"/>
          </a:xfrm>
          <a:prstGeom prst="rect">
            <a:avLst/>
          </a:prstGeom>
          <a:noFill/>
        </p:spPr>
        <p:txBody>
          <a:bodyPr wrap="square" rtlCol="0">
            <a:spAutoFit/>
          </a:bodyPr>
          <a:lstStyle/>
          <a:p>
            <a:r>
              <a:rPr lang="en-US" altLang="zh-CN" sz="2400" b="1" i="1" dirty="0" smtClean="0"/>
              <a:t>input layer </a:t>
            </a:r>
            <a:r>
              <a:rPr lang="en-US" altLang="zh-CN" sz="2400" b="1" dirty="0" smtClean="0"/>
              <a:t>(N)</a:t>
            </a:r>
            <a:endParaRPr lang="zh-CN" altLang="en-US" sz="2400" b="1" dirty="0"/>
          </a:p>
        </p:txBody>
      </p:sp>
      <p:sp>
        <p:nvSpPr>
          <p:cNvPr id="30" name="TextBox 29"/>
          <p:cNvSpPr txBox="1"/>
          <p:nvPr/>
        </p:nvSpPr>
        <p:spPr>
          <a:xfrm>
            <a:off x="2627784" y="6309320"/>
            <a:ext cx="2520280" cy="461665"/>
          </a:xfrm>
          <a:prstGeom prst="rect">
            <a:avLst/>
          </a:prstGeom>
          <a:noFill/>
        </p:spPr>
        <p:txBody>
          <a:bodyPr wrap="square" rtlCol="0">
            <a:spAutoFit/>
          </a:bodyPr>
          <a:lstStyle/>
          <a:p>
            <a:r>
              <a:rPr lang="en-US" altLang="zh-CN" sz="2400" b="1" i="1" dirty="0" smtClean="0">
                <a:solidFill>
                  <a:schemeClr val="accent2"/>
                </a:solidFill>
              </a:rPr>
              <a:t>hidden layer </a:t>
            </a:r>
            <a:r>
              <a:rPr lang="en-US" altLang="zh-CN" sz="2400" b="1" dirty="0" smtClean="0">
                <a:solidFill>
                  <a:schemeClr val="accent2"/>
                </a:solidFill>
              </a:rPr>
              <a:t>(M)</a:t>
            </a:r>
            <a:endParaRPr lang="zh-CN" altLang="en-US" sz="2400" b="1" dirty="0">
              <a:solidFill>
                <a:schemeClr val="accent2"/>
              </a:solidFill>
            </a:endParaRPr>
          </a:p>
        </p:txBody>
      </p:sp>
      <p:sp>
        <p:nvSpPr>
          <p:cNvPr id="31" name="椭圆 30"/>
          <p:cNvSpPr/>
          <p:nvPr/>
        </p:nvSpPr>
        <p:spPr>
          <a:xfrm>
            <a:off x="5148064" y="2708920"/>
            <a:ext cx="792088" cy="792088"/>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000" i="1" dirty="0"/>
              <a:t>z</a:t>
            </a:r>
            <a:r>
              <a:rPr lang="en-US" altLang="zh-CN" sz="2000" i="1" baseline="-25000" dirty="0" smtClean="0"/>
              <a:t>1</a:t>
            </a:r>
            <a:endParaRPr lang="zh-CN" altLang="en-US" sz="2000" i="1" baseline="-25000" dirty="0"/>
          </a:p>
        </p:txBody>
      </p:sp>
      <p:sp>
        <p:nvSpPr>
          <p:cNvPr id="32" name="椭圆 31"/>
          <p:cNvSpPr/>
          <p:nvPr/>
        </p:nvSpPr>
        <p:spPr>
          <a:xfrm>
            <a:off x="5148064" y="3789040"/>
            <a:ext cx="792088" cy="792088"/>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000" i="1" dirty="0" smtClean="0"/>
              <a:t>z</a:t>
            </a:r>
            <a:r>
              <a:rPr lang="en-US" altLang="zh-CN" sz="2000" i="1" baseline="-25000" dirty="0"/>
              <a:t>2</a:t>
            </a:r>
            <a:endParaRPr lang="zh-CN" altLang="en-US" sz="2000" i="1" baseline="-25000" dirty="0"/>
          </a:p>
        </p:txBody>
      </p:sp>
      <p:sp>
        <p:nvSpPr>
          <p:cNvPr id="33" name="椭圆 32"/>
          <p:cNvSpPr/>
          <p:nvPr/>
        </p:nvSpPr>
        <p:spPr>
          <a:xfrm>
            <a:off x="5148064" y="4869160"/>
            <a:ext cx="792088" cy="792088"/>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000" i="1" dirty="0" err="1"/>
              <a:t>z</a:t>
            </a:r>
            <a:r>
              <a:rPr lang="en-US" altLang="zh-CN" sz="2000" i="1" baseline="-25000" dirty="0" err="1" smtClean="0"/>
              <a:t>K</a:t>
            </a:r>
            <a:endParaRPr lang="zh-CN" altLang="en-US" sz="2000" i="1" baseline="-25000" dirty="0"/>
          </a:p>
        </p:txBody>
      </p:sp>
      <p:sp>
        <p:nvSpPr>
          <p:cNvPr id="95" name="椭圆 94"/>
          <p:cNvSpPr/>
          <p:nvPr/>
        </p:nvSpPr>
        <p:spPr>
          <a:xfrm>
            <a:off x="3140204" y="2276872"/>
            <a:ext cx="775360" cy="77536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i="1" dirty="0"/>
              <a:t>h</a:t>
            </a:r>
            <a:r>
              <a:rPr lang="en-US" altLang="zh-CN" sz="2400" i="1" baseline="-25000" dirty="0" smtClean="0"/>
              <a:t>0</a:t>
            </a:r>
            <a:r>
              <a:rPr lang="en-US" altLang="zh-CN" sz="2400" dirty="0" smtClean="0"/>
              <a:t>=1</a:t>
            </a:r>
            <a:endParaRPr lang="zh-CN" altLang="en-US" sz="3200" dirty="0"/>
          </a:p>
        </p:txBody>
      </p:sp>
      <p:sp>
        <p:nvSpPr>
          <p:cNvPr id="96" name="椭圆 95"/>
          <p:cNvSpPr/>
          <p:nvPr/>
        </p:nvSpPr>
        <p:spPr>
          <a:xfrm>
            <a:off x="7164288" y="2708920"/>
            <a:ext cx="792088" cy="79208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i="1" dirty="0" smtClean="0"/>
              <a:t>y</a:t>
            </a:r>
            <a:r>
              <a:rPr lang="en-US" altLang="zh-CN" sz="2000" i="1" baseline="-25000" dirty="0" smtClean="0"/>
              <a:t>1</a:t>
            </a:r>
            <a:endParaRPr lang="zh-CN" altLang="en-US" sz="2000" i="1" baseline="-25000" dirty="0"/>
          </a:p>
        </p:txBody>
      </p:sp>
      <p:sp>
        <p:nvSpPr>
          <p:cNvPr id="97" name="椭圆 96"/>
          <p:cNvSpPr/>
          <p:nvPr/>
        </p:nvSpPr>
        <p:spPr>
          <a:xfrm>
            <a:off x="7164288" y="3789040"/>
            <a:ext cx="792088" cy="79208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i="1" dirty="0"/>
              <a:t>y</a:t>
            </a:r>
            <a:r>
              <a:rPr lang="en-US" altLang="zh-CN" sz="2000" i="1" baseline="-25000" dirty="0" smtClean="0"/>
              <a:t>2</a:t>
            </a:r>
            <a:endParaRPr lang="zh-CN" altLang="en-US" sz="2000" i="1" baseline="-25000" dirty="0"/>
          </a:p>
        </p:txBody>
      </p:sp>
      <p:sp>
        <p:nvSpPr>
          <p:cNvPr id="98" name="椭圆 97"/>
          <p:cNvSpPr/>
          <p:nvPr/>
        </p:nvSpPr>
        <p:spPr>
          <a:xfrm>
            <a:off x="7164288" y="4869160"/>
            <a:ext cx="792088" cy="79208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i="1" dirty="0" err="1" smtClean="0"/>
              <a:t>y</a:t>
            </a:r>
            <a:r>
              <a:rPr lang="en-US" altLang="zh-CN" sz="2000" i="1" baseline="-25000" dirty="0" err="1" smtClean="0"/>
              <a:t>K</a:t>
            </a:r>
            <a:endParaRPr lang="zh-CN" altLang="en-US" sz="2000" i="1" baseline="-25000" dirty="0"/>
          </a:p>
        </p:txBody>
      </p:sp>
      <p:cxnSp>
        <p:nvCxnSpPr>
          <p:cNvPr id="100" name="直接箭头连接符 99"/>
          <p:cNvCxnSpPr>
            <a:stCxn id="95" idx="6"/>
            <a:endCxn id="31" idx="2"/>
          </p:cNvCxnSpPr>
          <p:nvPr/>
        </p:nvCxnSpPr>
        <p:spPr>
          <a:xfrm>
            <a:off x="3915564" y="2664552"/>
            <a:ext cx="1232500" cy="440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5" idx="6"/>
            <a:endCxn id="32" idx="2"/>
          </p:cNvCxnSpPr>
          <p:nvPr/>
        </p:nvCxnSpPr>
        <p:spPr>
          <a:xfrm>
            <a:off x="3915564" y="2664552"/>
            <a:ext cx="1232500" cy="1520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6" idx="6"/>
            <a:endCxn id="32" idx="2"/>
          </p:cNvCxnSpPr>
          <p:nvPr/>
        </p:nvCxnSpPr>
        <p:spPr>
          <a:xfrm>
            <a:off x="3923928" y="3528648"/>
            <a:ext cx="1224136" cy="656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95" idx="6"/>
            <a:endCxn id="33" idx="2"/>
          </p:cNvCxnSpPr>
          <p:nvPr/>
        </p:nvCxnSpPr>
        <p:spPr>
          <a:xfrm>
            <a:off x="3915564" y="2664552"/>
            <a:ext cx="1232500" cy="26006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6" idx="6"/>
            <a:endCxn id="33" idx="2"/>
          </p:cNvCxnSpPr>
          <p:nvPr/>
        </p:nvCxnSpPr>
        <p:spPr>
          <a:xfrm>
            <a:off x="3923928" y="4392744"/>
            <a:ext cx="1224136" cy="872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6" idx="6"/>
            <a:endCxn id="33" idx="2"/>
          </p:cNvCxnSpPr>
          <p:nvPr/>
        </p:nvCxnSpPr>
        <p:spPr>
          <a:xfrm>
            <a:off x="3923928" y="3528648"/>
            <a:ext cx="1224136" cy="17365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6" idx="6"/>
            <a:endCxn id="31" idx="2"/>
          </p:cNvCxnSpPr>
          <p:nvPr/>
        </p:nvCxnSpPr>
        <p:spPr>
          <a:xfrm flipV="1">
            <a:off x="3923928" y="3104964"/>
            <a:ext cx="1224136" cy="128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7" idx="6"/>
            <a:endCxn id="31" idx="2"/>
          </p:cNvCxnSpPr>
          <p:nvPr/>
        </p:nvCxnSpPr>
        <p:spPr>
          <a:xfrm flipV="1">
            <a:off x="3923928" y="3104964"/>
            <a:ext cx="1224136" cy="2471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7" idx="6"/>
            <a:endCxn id="32" idx="2"/>
          </p:cNvCxnSpPr>
          <p:nvPr/>
        </p:nvCxnSpPr>
        <p:spPr>
          <a:xfrm flipV="1">
            <a:off x="3923928" y="4185084"/>
            <a:ext cx="1224136" cy="1391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31" idx="6"/>
            <a:endCxn id="96" idx="2"/>
          </p:cNvCxnSpPr>
          <p:nvPr/>
        </p:nvCxnSpPr>
        <p:spPr>
          <a:xfrm>
            <a:off x="5940152" y="3104964"/>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32" idx="6"/>
            <a:endCxn id="97" idx="2"/>
          </p:cNvCxnSpPr>
          <p:nvPr/>
        </p:nvCxnSpPr>
        <p:spPr>
          <a:xfrm>
            <a:off x="5940152" y="4185084"/>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33" idx="6"/>
            <a:endCxn id="98" idx="2"/>
          </p:cNvCxnSpPr>
          <p:nvPr/>
        </p:nvCxnSpPr>
        <p:spPr>
          <a:xfrm>
            <a:off x="5940152" y="5265204"/>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156176" y="6309320"/>
            <a:ext cx="2376264" cy="461665"/>
          </a:xfrm>
          <a:prstGeom prst="rect">
            <a:avLst/>
          </a:prstGeom>
          <a:noFill/>
        </p:spPr>
        <p:txBody>
          <a:bodyPr wrap="square" rtlCol="0">
            <a:spAutoFit/>
          </a:bodyPr>
          <a:lstStyle/>
          <a:p>
            <a:r>
              <a:rPr lang="en-US" altLang="zh-CN" sz="2400" b="1" i="1" dirty="0" smtClean="0">
                <a:solidFill>
                  <a:schemeClr val="accent1"/>
                </a:solidFill>
              </a:rPr>
              <a:t>output layer </a:t>
            </a:r>
            <a:r>
              <a:rPr lang="en-US" altLang="zh-CN" sz="2400" b="1" dirty="0" smtClean="0">
                <a:solidFill>
                  <a:schemeClr val="accent1"/>
                </a:solidFill>
              </a:rPr>
              <a:t>(K)</a:t>
            </a:r>
            <a:endParaRPr lang="zh-CN" altLang="en-US" sz="2400" b="1" dirty="0">
              <a:solidFill>
                <a:schemeClr val="accent1"/>
              </a:solidFill>
            </a:endParaRPr>
          </a:p>
        </p:txBody>
      </p:sp>
      <p:sp>
        <p:nvSpPr>
          <p:cNvPr id="126" name="TextBox 125"/>
          <p:cNvSpPr txBox="1"/>
          <p:nvPr/>
        </p:nvSpPr>
        <p:spPr>
          <a:xfrm>
            <a:off x="1043608" y="6021288"/>
            <a:ext cx="7344816" cy="400110"/>
          </a:xfrm>
          <a:prstGeom prst="rect">
            <a:avLst/>
          </a:prstGeom>
          <a:noFill/>
        </p:spPr>
        <p:txBody>
          <a:bodyPr wrap="square" rtlCol="0">
            <a:spAutoFit/>
          </a:bodyPr>
          <a:lstStyle/>
          <a:p>
            <a:r>
              <a:rPr lang="en-US" altLang="zh-CN" sz="2000" dirty="0" smtClean="0"/>
              <a:t>     |        non-linear        |       non-linear       |    normalization     |</a:t>
            </a:r>
            <a:endParaRPr lang="zh-CN" altLang="en-US" sz="2000" dirty="0"/>
          </a:p>
        </p:txBody>
      </p:sp>
      <p:cxnSp>
        <p:nvCxnSpPr>
          <p:cNvPr id="15" name="直接箭头连接符 14"/>
          <p:cNvCxnSpPr>
            <a:stCxn id="5" idx="6"/>
            <a:endCxn id="17" idx="2"/>
          </p:cNvCxnSpPr>
          <p:nvPr/>
        </p:nvCxnSpPr>
        <p:spPr>
          <a:xfrm>
            <a:off x="1890976" y="3528648"/>
            <a:ext cx="1240864" cy="2047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mc:AlternateContent xmlns:mc="http://schemas.openxmlformats.org/markup-compatibility/2006">
        <mc:Choice xmlns:a14="http://schemas.microsoft.com/office/drawing/2010/main" Requires="a14">
          <p:sp>
            <p:nvSpPr>
              <p:cNvPr id="50" name="TextBox 49"/>
              <p:cNvSpPr txBox="1"/>
              <p:nvPr/>
            </p:nvSpPr>
            <p:spPr>
              <a:xfrm>
                <a:off x="5220072" y="2137480"/>
                <a:ext cx="1944216" cy="5808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a:rPr>
                          </m:ctrlPr>
                        </m:sSubPr>
                        <m:e>
                          <m:r>
                            <a:rPr lang="en-US" altLang="zh-CN" sz="2400" b="0" i="1" smtClean="0">
                              <a:latin typeface="Cambria Math"/>
                            </a:rPr>
                            <m:t>𝑧</m:t>
                          </m:r>
                        </m:e>
                        <m:sub>
                          <m:r>
                            <a:rPr lang="en-US" altLang="zh-CN" sz="2400" b="0" i="1" smtClean="0">
                              <a:latin typeface="Cambria Math"/>
                            </a:rPr>
                            <m:t>𝑘</m:t>
                          </m:r>
                        </m:sub>
                      </m:sSub>
                      <m:r>
                        <a:rPr lang="en-US" altLang="zh-CN" sz="2400" b="0" i="1" smtClean="0">
                          <a:latin typeface="Cambria Math"/>
                        </a:rPr>
                        <m:t>=</m:t>
                      </m:r>
                      <m:sSubSup>
                        <m:sSubSupPr>
                          <m:ctrlPr>
                            <a:rPr lang="zh-CN" altLang="en-US" sz="2400" i="1" smtClean="0">
                              <a:latin typeface="Cambria Math"/>
                            </a:rPr>
                          </m:ctrlPr>
                        </m:sSubSupPr>
                        <m:e>
                          <m:r>
                            <a:rPr lang="en-US" altLang="zh-CN" sz="2400" b="0" i="1" smtClean="0">
                              <a:latin typeface="Cambria Math"/>
                            </a:rPr>
                            <m:t>𝑓</m:t>
                          </m:r>
                        </m:e>
                        <m:sub>
                          <m:r>
                            <a:rPr lang="zh-CN" altLang="en-US" sz="2400" b="1" i="1" smtClean="0">
                              <a:latin typeface="Cambria Math"/>
                            </a:rPr>
                            <m:t>𝝋</m:t>
                          </m:r>
                        </m:sub>
                        <m:sup>
                          <m:d>
                            <m:dPr>
                              <m:ctrlPr>
                                <a:rPr lang="zh-CN" altLang="en-US" sz="2400" i="1">
                                  <a:latin typeface="Cambria Math"/>
                                </a:rPr>
                              </m:ctrlPr>
                            </m:dPr>
                            <m:e>
                              <m:r>
                                <a:rPr lang="en-US" altLang="zh-CN" sz="2400" b="0" i="1" smtClean="0">
                                  <a:latin typeface="Cambria Math"/>
                                </a:rPr>
                                <m:t>𝑘</m:t>
                              </m:r>
                            </m:e>
                          </m:d>
                        </m:sup>
                      </m:sSubSup>
                      <m:d>
                        <m:dPr>
                          <m:ctrlPr>
                            <a:rPr lang="zh-CN" altLang="en-US" sz="2400" i="1">
                              <a:latin typeface="Cambria Math"/>
                            </a:rPr>
                          </m:ctrlPr>
                        </m:dPr>
                        <m:e>
                          <m:r>
                            <a:rPr lang="en-US" altLang="zh-CN" sz="2400" b="1" i="1" smtClean="0">
                              <a:latin typeface="Cambria Math"/>
                            </a:rPr>
                            <m:t>𝒉</m:t>
                          </m:r>
                        </m:e>
                      </m:d>
                    </m:oMath>
                  </m:oMathPara>
                </a14:m>
                <a:endParaRPr lang="zh-CN" altLang="en-US" sz="2400" dirty="0"/>
              </a:p>
            </p:txBody>
          </p:sp>
        </mc:Choice>
        <mc:Fallback>
          <p:sp>
            <p:nvSpPr>
              <p:cNvPr id="50" name="TextBox 49"/>
              <p:cNvSpPr txBox="1">
                <a:spLocks noRot="1" noChangeAspect="1" noMove="1" noResize="1" noEditPoints="1" noAdjustHandles="1" noChangeArrowheads="1" noChangeShapeType="1" noTextEdit="1"/>
              </p:cNvSpPr>
              <p:nvPr/>
            </p:nvSpPr>
            <p:spPr>
              <a:xfrm>
                <a:off x="5220072" y="2137480"/>
                <a:ext cx="1944216" cy="58080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2303748" y="1772816"/>
                <a:ext cx="1764196" cy="4793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h</m:t>
                          </m:r>
                        </m:e>
                        <m:sub>
                          <m:r>
                            <a:rPr lang="en-US" altLang="zh-CN" sz="2000" b="0" i="1" smtClean="0">
                              <a:latin typeface="Cambria Math"/>
                            </a:rPr>
                            <m:t>𝑚</m:t>
                          </m:r>
                        </m:sub>
                      </m:sSub>
                      <m:r>
                        <a:rPr lang="en-US" altLang="zh-CN" sz="2000" b="0" i="1" smtClean="0">
                          <a:latin typeface="Cambria Math"/>
                        </a:rPr>
                        <m:t>=</m:t>
                      </m:r>
                      <m:sSubSup>
                        <m:sSubSupPr>
                          <m:ctrlPr>
                            <a:rPr lang="zh-CN" altLang="en-US" sz="2000" i="1" smtClean="0">
                              <a:latin typeface="Cambria Math"/>
                            </a:rPr>
                          </m:ctrlPr>
                        </m:sSubSupPr>
                        <m:e>
                          <m:r>
                            <a:rPr lang="en-US" altLang="zh-CN" sz="2000" b="0" i="1" smtClean="0">
                              <a:latin typeface="Cambria Math"/>
                            </a:rPr>
                            <m:t>𝑓</m:t>
                          </m:r>
                        </m:e>
                        <m:sub>
                          <m:r>
                            <a:rPr lang="zh-CN" altLang="en-US" sz="2000" b="1" i="1" smtClean="0">
                              <a:latin typeface="Cambria Math"/>
                            </a:rPr>
                            <m:t>𝜽</m:t>
                          </m:r>
                        </m:sub>
                        <m:sup>
                          <m:d>
                            <m:dPr>
                              <m:ctrlPr>
                                <a:rPr lang="zh-CN" altLang="en-US" sz="2000" i="1">
                                  <a:latin typeface="Cambria Math"/>
                                </a:rPr>
                              </m:ctrlPr>
                            </m:dPr>
                            <m:e>
                              <m:r>
                                <a:rPr lang="en-US" altLang="zh-CN" sz="2000" b="0" i="1" smtClean="0">
                                  <a:latin typeface="Cambria Math"/>
                                </a:rPr>
                                <m:t>𝑚</m:t>
                              </m:r>
                            </m:e>
                          </m:d>
                        </m:sup>
                      </m:sSubSup>
                      <m:d>
                        <m:dPr>
                          <m:ctrlPr>
                            <a:rPr lang="zh-CN" altLang="en-US" sz="2000" i="1">
                              <a:latin typeface="Cambria Math"/>
                            </a:rPr>
                          </m:ctrlPr>
                        </m:dPr>
                        <m:e>
                          <m:r>
                            <a:rPr lang="en-US" altLang="zh-CN" sz="2000" b="1" i="1" smtClean="0">
                              <a:latin typeface="Cambria Math"/>
                            </a:rPr>
                            <m:t>𝒙</m:t>
                          </m:r>
                        </m:e>
                      </m:d>
                    </m:oMath>
                  </m:oMathPara>
                </a14:m>
                <a:endParaRPr lang="zh-CN" altLang="en-US" sz="2000" dirty="0"/>
              </a:p>
            </p:txBody>
          </p:sp>
        </mc:Choice>
        <mc:Fallback>
          <p:sp>
            <p:nvSpPr>
              <p:cNvPr id="51" name="TextBox 50"/>
              <p:cNvSpPr txBox="1">
                <a:spLocks noRot="1" noChangeAspect="1" noMove="1" noResize="1" noEditPoints="1" noAdjustHandles="1" noChangeArrowheads="1" noChangeShapeType="1" noTextEdit="1"/>
              </p:cNvSpPr>
              <p:nvPr/>
            </p:nvSpPr>
            <p:spPr>
              <a:xfrm>
                <a:off x="2303748" y="1772816"/>
                <a:ext cx="1764196" cy="479362"/>
              </a:xfrm>
              <a:prstGeom prst="rect">
                <a:avLst/>
              </a:prstGeom>
              <a:blipFill rotWithShape="1">
                <a:blip r:embed="rId4"/>
                <a:stretch>
                  <a:fillRect b="-102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矩形 24"/>
              <p:cNvSpPr/>
              <p:nvPr/>
            </p:nvSpPr>
            <p:spPr>
              <a:xfrm>
                <a:off x="467544" y="1300507"/>
                <a:ext cx="6065400" cy="472309"/>
              </a:xfrm>
              <a:prstGeom prst="rect">
                <a:avLst/>
              </a:prstGeom>
              <a:solidFill>
                <a:schemeClr val="bg1"/>
              </a:solid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2400" i="1">
                              <a:latin typeface="Cambria Math"/>
                            </a:rPr>
                          </m:ctrlPr>
                        </m:sSubPr>
                        <m:e>
                          <m:r>
                            <a:rPr lang="en-US" altLang="zh-CN" sz="2400" i="1">
                              <a:latin typeface="Cambria Math"/>
                            </a:rPr>
                            <m:t>𝑓</m:t>
                          </m:r>
                        </m:e>
                        <m:sub>
                          <m:r>
                            <a:rPr lang="zh-CN" altLang="en-US" sz="2400" b="1" i="1">
                              <a:latin typeface="Cambria Math"/>
                            </a:rPr>
                            <m:t>𝜽</m:t>
                          </m:r>
                        </m:sub>
                      </m:sSub>
                      <m:d>
                        <m:dPr>
                          <m:ctrlPr>
                            <a:rPr lang="en-US" altLang="zh-CN" sz="2400" i="1">
                              <a:latin typeface="Cambria Math"/>
                            </a:rPr>
                          </m:ctrlPr>
                        </m:dPr>
                        <m:e>
                          <m:r>
                            <a:rPr lang="en-US" altLang="zh-CN" sz="2400" b="1" i="1">
                              <a:latin typeface="Cambria Math"/>
                            </a:rPr>
                            <m:t>𝒙</m:t>
                          </m:r>
                        </m:e>
                      </m:d>
                      <m:r>
                        <a:rPr lang="en-US" altLang="zh-CN" sz="2400" i="1">
                          <a:latin typeface="Cambria Math"/>
                        </a:rPr>
                        <m:t>=</m:t>
                      </m:r>
                      <m:r>
                        <a:rPr lang="en-US" altLang="zh-CN" sz="2400" i="1">
                          <a:latin typeface="Cambria Math"/>
                        </a:rPr>
                        <m:t>𝑠𝑖𝑔𝑚𝑜𝑖𝑑</m:t>
                      </m:r>
                      <m:d>
                        <m:dPr>
                          <m:ctrlPr>
                            <a:rPr lang="en-US" altLang="zh-CN" sz="2400" i="1">
                              <a:latin typeface="Cambria Math"/>
                            </a:rPr>
                          </m:ctrlPr>
                        </m:dPr>
                        <m:e>
                          <m:r>
                            <a:rPr lang="zh-CN" altLang="en-US" sz="2400" b="1" i="1">
                              <a:latin typeface="Cambria Math"/>
                            </a:rPr>
                            <m:t>𝜽</m:t>
                          </m:r>
                          <m:r>
                            <a:rPr lang="en-US" altLang="zh-CN" sz="2400" b="1" i="1">
                              <a:latin typeface="Cambria Math"/>
                            </a:rPr>
                            <m:t>𝒙</m:t>
                          </m:r>
                        </m:e>
                      </m:d>
                      <m:r>
                        <a:rPr lang="en-US" altLang="zh-CN" sz="2400" i="1">
                          <a:latin typeface="Cambria Math"/>
                        </a:rPr>
                        <m:t>=</m:t>
                      </m:r>
                      <m:f>
                        <m:fPr>
                          <m:type m:val="lin"/>
                          <m:ctrlPr>
                            <a:rPr lang="en-US" altLang="zh-CN" sz="2400" i="1">
                              <a:latin typeface="Cambria Math"/>
                            </a:rPr>
                          </m:ctrlPr>
                        </m:fPr>
                        <m:num>
                          <m:r>
                            <a:rPr lang="en-US" altLang="zh-CN" sz="2400" i="1">
                              <a:latin typeface="Cambria Math"/>
                            </a:rPr>
                            <m:t>1</m:t>
                          </m:r>
                        </m:num>
                        <m:den>
                          <m:r>
                            <a:rPr lang="en-US" altLang="zh-CN" sz="2400" i="1">
                              <a:latin typeface="Cambria Math"/>
                            </a:rPr>
                            <m:t>(</m:t>
                          </m:r>
                          <m:sSup>
                            <m:sSupPr>
                              <m:ctrlPr>
                                <a:rPr lang="en-US" altLang="zh-CN" sz="2400" i="1">
                                  <a:latin typeface="Cambria Math"/>
                                </a:rPr>
                              </m:ctrlPr>
                            </m:sSupPr>
                            <m:e>
                              <m:r>
                                <a:rPr lang="en-US" altLang="zh-CN" sz="2400" i="1">
                                  <a:latin typeface="Cambria Math"/>
                                </a:rPr>
                                <m:t>𝑒</m:t>
                              </m:r>
                            </m:e>
                            <m:sup>
                              <m:r>
                                <a:rPr lang="en-US" altLang="zh-CN" sz="2400" i="1">
                                  <a:latin typeface="Cambria Math"/>
                                </a:rPr>
                                <m:t>−</m:t>
                              </m:r>
                              <m:r>
                                <a:rPr lang="zh-CN" altLang="en-US" sz="2400" b="1" i="1">
                                  <a:latin typeface="Cambria Math"/>
                                </a:rPr>
                                <m:t>𝜽</m:t>
                              </m:r>
                              <m:r>
                                <a:rPr lang="en-US" altLang="zh-CN" sz="2400" b="1" i="1">
                                  <a:latin typeface="Cambria Math"/>
                                </a:rPr>
                                <m:t>𝒙</m:t>
                              </m:r>
                            </m:sup>
                          </m:sSup>
                          <m:r>
                            <a:rPr lang="en-US" altLang="zh-CN" sz="2400" i="1">
                              <a:latin typeface="Cambria Math"/>
                            </a:rPr>
                            <m:t>+1)</m:t>
                          </m:r>
                        </m:den>
                      </m:f>
                    </m:oMath>
                  </m:oMathPara>
                </a14:m>
                <a:endParaRPr lang="zh-CN" altLang="en-US" sz="2400" dirty="0"/>
              </a:p>
            </p:txBody>
          </p:sp>
        </mc:Choice>
        <mc:Fallback>
          <p:sp>
            <p:nvSpPr>
              <p:cNvPr id="25" name="矩形 24"/>
              <p:cNvSpPr>
                <a:spLocks noRot="1" noChangeAspect="1" noMove="1" noResize="1" noEditPoints="1" noAdjustHandles="1" noChangeArrowheads="1" noChangeShapeType="1" noTextEdit="1"/>
              </p:cNvSpPr>
              <p:nvPr/>
            </p:nvSpPr>
            <p:spPr>
              <a:xfrm>
                <a:off x="467544" y="1300507"/>
                <a:ext cx="6065400" cy="472309"/>
              </a:xfrm>
              <a:prstGeom prst="rect">
                <a:avLst/>
              </a:prstGeom>
              <a:blipFill rotWithShape="1">
                <a:blip r:embed="rId5"/>
                <a:stretch>
                  <a:fillRect t="-119231" b="-1858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TextBox 53"/>
              <p:cNvSpPr txBox="1"/>
              <p:nvPr/>
            </p:nvSpPr>
            <p:spPr>
              <a:xfrm>
                <a:off x="2699792" y="2996952"/>
                <a:ext cx="624678" cy="426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smtClean="0">
                                  <a:latin typeface="Cambria Math"/>
                                </a:rPr>
                                <m:t>𝟏</m:t>
                              </m:r>
                            </m:e>
                          </m:d>
                        </m:sup>
                      </m:sSup>
                    </m:oMath>
                  </m:oMathPara>
                </a14:m>
                <a:endParaRPr lang="zh-CN" altLang="en-US" sz="2000" dirty="0"/>
              </a:p>
            </p:txBody>
          </p:sp>
        </mc:Choice>
        <mc:Fallback>
          <p:sp>
            <p:nvSpPr>
              <p:cNvPr id="54" name="TextBox 53"/>
              <p:cNvSpPr txBox="1">
                <a:spLocks noRot="1" noChangeAspect="1" noMove="1" noResize="1" noEditPoints="1" noAdjustHandles="1" noChangeArrowheads="1" noChangeShapeType="1" noTextEdit="1"/>
              </p:cNvSpPr>
              <p:nvPr/>
            </p:nvSpPr>
            <p:spPr>
              <a:xfrm>
                <a:off x="2699792" y="2996952"/>
                <a:ext cx="624678" cy="426463"/>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 name="TextBox 54"/>
              <p:cNvSpPr txBox="1"/>
              <p:nvPr/>
            </p:nvSpPr>
            <p:spPr>
              <a:xfrm>
                <a:off x="4644008" y="2564904"/>
                <a:ext cx="624678" cy="426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a:rPr>
                          </m:ctrlPr>
                        </m:sSupPr>
                        <m:e>
                          <m:r>
                            <a:rPr lang="zh-CN" altLang="en-US" sz="2000" b="1" i="1" smtClean="0">
                              <a:latin typeface="Cambria Math"/>
                            </a:rPr>
                            <m:t>𝝋</m:t>
                          </m:r>
                        </m:e>
                        <m:sup>
                          <m:d>
                            <m:dPr>
                              <m:ctrlPr>
                                <a:rPr lang="en-US" altLang="zh-CN" sz="2000" b="1" i="1">
                                  <a:latin typeface="Cambria Math"/>
                                </a:rPr>
                              </m:ctrlPr>
                            </m:dPr>
                            <m:e>
                              <m:r>
                                <a:rPr lang="en-US" altLang="zh-CN" sz="2000" b="1" i="1" smtClean="0">
                                  <a:latin typeface="Cambria Math"/>
                                </a:rPr>
                                <m:t>𝟏</m:t>
                              </m:r>
                            </m:e>
                          </m:d>
                        </m:sup>
                      </m:sSup>
                    </m:oMath>
                  </m:oMathPara>
                </a14:m>
                <a:endParaRPr lang="zh-CN" altLang="en-US" sz="2000" dirty="0"/>
              </a:p>
            </p:txBody>
          </p:sp>
        </mc:Choice>
        <mc:Fallback>
          <p:sp>
            <p:nvSpPr>
              <p:cNvPr id="55" name="TextBox 54"/>
              <p:cNvSpPr txBox="1">
                <a:spLocks noRot="1" noChangeAspect="1" noMove="1" noResize="1" noEditPoints="1" noAdjustHandles="1" noChangeArrowheads="1" noChangeShapeType="1" noTextEdit="1"/>
              </p:cNvSpPr>
              <p:nvPr/>
            </p:nvSpPr>
            <p:spPr>
              <a:xfrm>
                <a:off x="4644008" y="2564904"/>
                <a:ext cx="624678" cy="426463"/>
              </a:xfrm>
              <a:prstGeom prst="rect">
                <a:avLst/>
              </a:prstGeom>
              <a:blipFill rotWithShape="1">
                <a:blip r:embed="rId7"/>
                <a:stretch>
                  <a:fillRect l="-980" b="-7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8856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NN in Digit Recognition</a:t>
            </a:r>
            <a:endParaRPr lang="zh-CN" altLang="en-US" dirty="0"/>
          </a:p>
        </p:txBody>
      </p:sp>
      <p:sp>
        <p:nvSpPr>
          <p:cNvPr id="4" name="椭圆 3"/>
          <p:cNvSpPr/>
          <p:nvPr/>
        </p:nvSpPr>
        <p:spPr>
          <a:xfrm>
            <a:off x="1115616" y="3068960"/>
            <a:ext cx="775360" cy="7753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1</a:t>
            </a:r>
            <a:endParaRPr lang="zh-CN" altLang="en-US" sz="2400" i="1" baseline="-25000" dirty="0"/>
          </a:p>
        </p:txBody>
      </p:sp>
      <p:sp>
        <p:nvSpPr>
          <p:cNvPr id="5" name="椭圆 4"/>
          <p:cNvSpPr/>
          <p:nvPr/>
        </p:nvSpPr>
        <p:spPr>
          <a:xfrm>
            <a:off x="3131840" y="3060596"/>
            <a:ext cx="792088" cy="79208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smtClean="0"/>
              <a:t>h</a:t>
            </a:r>
            <a:r>
              <a:rPr lang="en-US" altLang="zh-CN" sz="2000" i="1" baseline="-25000" dirty="0" smtClean="0"/>
              <a:t>1</a:t>
            </a:r>
            <a:endParaRPr lang="zh-CN" altLang="en-US" sz="2000" i="1" baseline="-25000" dirty="0"/>
          </a:p>
        </p:txBody>
      </p:sp>
      <p:sp>
        <p:nvSpPr>
          <p:cNvPr id="6" name="椭圆 5"/>
          <p:cNvSpPr/>
          <p:nvPr/>
        </p:nvSpPr>
        <p:spPr>
          <a:xfrm>
            <a:off x="1115616" y="3933056"/>
            <a:ext cx="775360" cy="7753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2</a:t>
            </a:r>
            <a:endParaRPr lang="zh-CN" altLang="en-US" sz="2400" i="1" baseline="-25000" dirty="0"/>
          </a:p>
        </p:txBody>
      </p:sp>
      <p:sp>
        <p:nvSpPr>
          <p:cNvPr id="7" name="椭圆 6"/>
          <p:cNvSpPr/>
          <p:nvPr/>
        </p:nvSpPr>
        <p:spPr>
          <a:xfrm>
            <a:off x="1115616" y="5116820"/>
            <a:ext cx="775360" cy="7753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err="1" smtClean="0"/>
              <a:t>x</a:t>
            </a:r>
            <a:r>
              <a:rPr lang="en-US" altLang="zh-CN" sz="2400" i="1" baseline="-25000" dirty="0" err="1"/>
              <a:t>N</a:t>
            </a:r>
            <a:endParaRPr lang="zh-CN" altLang="en-US" sz="2400" i="1" baseline="-25000" dirty="0"/>
          </a:p>
        </p:txBody>
      </p:sp>
      <p:sp>
        <p:nvSpPr>
          <p:cNvPr id="8" name="椭圆 7"/>
          <p:cNvSpPr/>
          <p:nvPr/>
        </p:nvSpPr>
        <p:spPr>
          <a:xfrm>
            <a:off x="1115616" y="2204864"/>
            <a:ext cx="775360" cy="7753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0</a:t>
            </a:r>
            <a:r>
              <a:rPr lang="en-US" altLang="zh-CN" sz="2400" dirty="0" smtClean="0"/>
              <a:t>=1</a:t>
            </a:r>
            <a:endParaRPr lang="zh-CN" altLang="en-US" sz="3200" dirty="0"/>
          </a:p>
        </p:txBody>
      </p:sp>
      <p:cxnSp>
        <p:nvCxnSpPr>
          <p:cNvPr id="9" name="直接箭头连接符 8"/>
          <p:cNvCxnSpPr>
            <a:stCxn id="8" idx="6"/>
            <a:endCxn id="5" idx="2"/>
          </p:cNvCxnSpPr>
          <p:nvPr/>
        </p:nvCxnSpPr>
        <p:spPr>
          <a:xfrm>
            <a:off x="1890976" y="2592544"/>
            <a:ext cx="124086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6"/>
            <a:endCxn id="5" idx="2"/>
          </p:cNvCxnSpPr>
          <p:nvPr/>
        </p:nvCxnSpPr>
        <p:spPr>
          <a:xfrm>
            <a:off x="1890976" y="3456640"/>
            <a:ext cx="12408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6"/>
            <a:endCxn id="5" idx="2"/>
          </p:cNvCxnSpPr>
          <p:nvPr/>
        </p:nvCxnSpPr>
        <p:spPr>
          <a:xfrm flipV="1">
            <a:off x="1890976" y="3456640"/>
            <a:ext cx="124086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6"/>
            <a:endCxn id="5" idx="2"/>
          </p:cNvCxnSpPr>
          <p:nvPr/>
        </p:nvCxnSpPr>
        <p:spPr>
          <a:xfrm flipV="1">
            <a:off x="1890976" y="3456640"/>
            <a:ext cx="1240864" cy="2047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6"/>
            <a:endCxn id="25" idx="2"/>
          </p:cNvCxnSpPr>
          <p:nvPr/>
        </p:nvCxnSpPr>
        <p:spPr>
          <a:xfrm flipV="1">
            <a:off x="3923928" y="3032956"/>
            <a:ext cx="1224136" cy="423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131840" y="3924692"/>
            <a:ext cx="792088" cy="79208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smtClean="0"/>
              <a:t>h</a:t>
            </a:r>
            <a:r>
              <a:rPr lang="en-US" altLang="zh-CN" sz="2000" i="1" baseline="-25000" dirty="0" smtClean="0"/>
              <a:t>2</a:t>
            </a:r>
            <a:endParaRPr lang="zh-CN" altLang="en-US" sz="2000" i="1" dirty="0"/>
          </a:p>
        </p:txBody>
      </p:sp>
      <p:sp>
        <p:nvSpPr>
          <p:cNvPr id="15" name="椭圆 14"/>
          <p:cNvSpPr/>
          <p:nvPr/>
        </p:nvSpPr>
        <p:spPr>
          <a:xfrm>
            <a:off x="3131840" y="5108456"/>
            <a:ext cx="792088" cy="79208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err="1" smtClean="0"/>
              <a:t>h</a:t>
            </a:r>
            <a:r>
              <a:rPr lang="en-US" altLang="zh-CN" sz="2000" i="1" baseline="-25000" dirty="0" err="1"/>
              <a:t>M</a:t>
            </a:r>
            <a:endParaRPr lang="zh-CN" altLang="en-US" sz="2000" i="1" baseline="-25000" dirty="0"/>
          </a:p>
        </p:txBody>
      </p:sp>
      <p:cxnSp>
        <p:nvCxnSpPr>
          <p:cNvPr id="16" name="直接箭头连接符 15"/>
          <p:cNvCxnSpPr>
            <a:stCxn id="8" idx="6"/>
            <a:endCxn id="14" idx="2"/>
          </p:cNvCxnSpPr>
          <p:nvPr/>
        </p:nvCxnSpPr>
        <p:spPr>
          <a:xfrm>
            <a:off x="1890976" y="2592544"/>
            <a:ext cx="1240864"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6"/>
            <a:endCxn id="15" idx="2"/>
          </p:cNvCxnSpPr>
          <p:nvPr/>
        </p:nvCxnSpPr>
        <p:spPr>
          <a:xfrm>
            <a:off x="1890976" y="2592544"/>
            <a:ext cx="1240864" cy="2911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4" idx="6"/>
            <a:endCxn id="14" idx="2"/>
          </p:cNvCxnSpPr>
          <p:nvPr/>
        </p:nvCxnSpPr>
        <p:spPr>
          <a:xfrm>
            <a:off x="1890976" y="3456640"/>
            <a:ext cx="124086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6"/>
            <a:endCxn id="14" idx="2"/>
          </p:cNvCxnSpPr>
          <p:nvPr/>
        </p:nvCxnSpPr>
        <p:spPr>
          <a:xfrm>
            <a:off x="1890976" y="4320736"/>
            <a:ext cx="12408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6"/>
            <a:endCxn id="14" idx="2"/>
          </p:cNvCxnSpPr>
          <p:nvPr/>
        </p:nvCxnSpPr>
        <p:spPr>
          <a:xfrm flipV="1">
            <a:off x="1890976" y="4320736"/>
            <a:ext cx="1240864" cy="1183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6"/>
            <a:endCxn id="15" idx="2"/>
          </p:cNvCxnSpPr>
          <p:nvPr/>
        </p:nvCxnSpPr>
        <p:spPr>
          <a:xfrm>
            <a:off x="1890976" y="4320736"/>
            <a:ext cx="1240864" cy="1183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6"/>
            <a:endCxn id="15" idx="2"/>
          </p:cNvCxnSpPr>
          <p:nvPr/>
        </p:nvCxnSpPr>
        <p:spPr>
          <a:xfrm>
            <a:off x="1890976" y="5504500"/>
            <a:ext cx="12408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6"/>
            <a:endCxn id="26" idx="2"/>
          </p:cNvCxnSpPr>
          <p:nvPr/>
        </p:nvCxnSpPr>
        <p:spPr>
          <a:xfrm flipV="1">
            <a:off x="3923928" y="4113076"/>
            <a:ext cx="1224136" cy="207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5" idx="6"/>
            <a:endCxn id="27" idx="2"/>
          </p:cNvCxnSpPr>
          <p:nvPr/>
        </p:nvCxnSpPr>
        <p:spPr>
          <a:xfrm flipV="1">
            <a:off x="3923928" y="5193196"/>
            <a:ext cx="1224136" cy="311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148064" y="2636912"/>
            <a:ext cx="792088" cy="792088"/>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000" i="1" dirty="0"/>
              <a:t>z</a:t>
            </a:r>
            <a:r>
              <a:rPr lang="en-US" altLang="zh-CN" sz="2000" i="1" baseline="-25000" dirty="0" smtClean="0"/>
              <a:t>1</a:t>
            </a:r>
            <a:endParaRPr lang="zh-CN" altLang="en-US" sz="2000" i="1" baseline="-25000" dirty="0"/>
          </a:p>
        </p:txBody>
      </p:sp>
      <p:sp>
        <p:nvSpPr>
          <p:cNvPr id="26" name="椭圆 25"/>
          <p:cNvSpPr/>
          <p:nvPr/>
        </p:nvSpPr>
        <p:spPr>
          <a:xfrm>
            <a:off x="5148064" y="3717032"/>
            <a:ext cx="792088" cy="792088"/>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000" i="1" dirty="0" smtClean="0"/>
              <a:t>z</a:t>
            </a:r>
            <a:r>
              <a:rPr lang="en-US" altLang="zh-CN" sz="2000" i="1" baseline="-25000" dirty="0"/>
              <a:t>2</a:t>
            </a:r>
            <a:endParaRPr lang="zh-CN" altLang="en-US" sz="2000" i="1" baseline="-25000" dirty="0"/>
          </a:p>
        </p:txBody>
      </p:sp>
      <p:sp>
        <p:nvSpPr>
          <p:cNvPr id="27" name="椭圆 26"/>
          <p:cNvSpPr/>
          <p:nvPr/>
        </p:nvSpPr>
        <p:spPr>
          <a:xfrm>
            <a:off x="5148064" y="4797152"/>
            <a:ext cx="792088" cy="792088"/>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000" i="1" dirty="0" err="1"/>
              <a:t>z</a:t>
            </a:r>
            <a:r>
              <a:rPr lang="en-US" altLang="zh-CN" sz="2000" i="1" baseline="-25000" dirty="0" err="1" smtClean="0"/>
              <a:t>K</a:t>
            </a:r>
            <a:endParaRPr lang="zh-CN" altLang="en-US" sz="2000" i="1" baseline="-25000" dirty="0"/>
          </a:p>
        </p:txBody>
      </p:sp>
      <p:sp>
        <p:nvSpPr>
          <p:cNvPr id="28" name="椭圆 27"/>
          <p:cNvSpPr/>
          <p:nvPr/>
        </p:nvSpPr>
        <p:spPr>
          <a:xfrm>
            <a:off x="3140204" y="2204864"/>
            <a:ext cx="775360" cy="77536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i="1" dirty="0"/>
              <a:t>h</a:t>
            </a:r>
            <a:r>
              <a:rPr lang="en-US" altLang="zh-CN" sz="2400" i="1" baseline="-25000" dirty="0" smtClean="0"/>
              <a:t>0</a:t>
            </a:r>
            <a:r>
              <a:rPr lang="en-US" altLang="zh-CN" sz="2400" dirty="0" smtClean="0"/>
              <a:t>=1</a:t>
            </a:r>
            <a:endParaRPr lang="zh-CN" altLang="en-US" sz="3200" dirty="0"/>
          </a:p>
        </p:txBody>
      </p:sp>
      <p:sp>
        <p:nvSpPr>
          <p:cNvPr id="29" name="椭圆 28"/>
          <p:cNvSpPr/>
          <p:nvPr/>
        </p:nvSpPr>
        <p:spPr>
          <a:xfrm>
            <a:off x="7164288" y="2636912"/>
            <a:ext cx="792088" cy="79208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i="1" dirty="0" smtClean="0"/>
              <a:t>y</a:t>
            </a:r>
            <a:r>
              <a:rPr lang="en-US" altLang="zh-CN" sz="2000" i="1" baseline="-25000" dirty="0" smtClean="0"/>
              <a:t>1</a:t>
            </a:r>
            <a:endParaRPr lang="zh-CN" altLang="en-US" sz="2000" i="1" baseline="-25000" dirty="0"/>
          </a:p>
        </p:txBody>
      </p:sp>
      <p:sp>
        <p:nvSpPr>
          <p:cNvPr id="30" name="椭圆 29"/>
          <p:cNvSpPr/>
          <p:nvPr/>
        </p:nvSpPr>
        <p:spPr>
          <a:xfrm>
            <a:off x="7164288" y="3717032"/>
            <a:ext cx="792088" cy="79208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i="1" dirty="0"/>
              <a:t>y</a:t>
            </a:r>
            <a:r>
              <a:rPr lang="en-US" altLang="zh-CN" sz="2000" i="1" baseline="-25000" dirty="0" smtClean="0"/>
              <a:t>2</a:t>
            </a:r>
            <a:endParaRPr lang="zh-CN" altLang="en-US" sz="2000" i="1" baseline="-25000" dirty="0"/>
          </a:p>
        </p:txBody>
      </p:sp>
      <p:sp>
        <p:nvSpPr>
          <p:cNvPr id="31" name="椭圆 30"/>
          <p:cNvSpPr/>
          <p:nvPr/>
        </p:nvSpPr>
        <p:spPr>
          <a:xfrm>
            <a:off x="7164288" y="4797152"/>
            <a:ext cx="792088" cy="79208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i="1" dirty="0" err="1" smtClean="0"/>
              <a:t>y</a:t>
            </a:r>
            <a:r>
              <a:rPr lang="en-US" altLang="zh-CN" sz="2000" i="1" baseline="-25000" dirty="0" err="1" smtClean="0"/>
              <a:t>K</a:t>
            </a:r>
            <a:endParaRPr lang="zh-CN" altLang="en-US" sz="2000" i="1" baseline="-25000" dirty="0"/>
          </a:p>
        </p:txBody>
      </p:sp>
      <p:cxnSp>
        <p:nvCxnSpPr>
          <p:cNvPr id="32" name="直接箭头连接符 31"/>
          <p:cNvCxnSpPr>
            <a:stCxn id="28" idx="6"/>
            <a:endCxn id="25" idx="2"/>
          </p:cNvCxnSpPr>
          <p:nvPr/>
        </p:nvCxnSpPr>
        <p:spPr>
          <a:xfrm>
            <a:off x="3915564" y="2592544"/>
            <a:ext cx="1232500" cy="440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8" idx="6"/>
            <a:endCxn id="26" idx="2"/>
          </p:cNvCxnSpPr>
          <p:nvPr/>
        </p:nvCxnSpPr>
        <p:spPr>
          <a:xfrm>
            <a:off x="3915564" y="2592544"/>
            <a:ext cx="1232500" cy="1520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5" idx="6"/>
            <a:endCxn id="26" idx="2"/>
          </p:cNvCxnSpPr>
          <p:nvPr/>
        </p:nvCxnSpPr>
        <p:spPr>
          <a:xfrm>
            <a:off x="3923928" y="3456640"/>
            <a:ext cx="1224136" cy="656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8" idx="6"/>
            <a:endCxn id="27" idx="2"/>
          </p:cNvCxnSpPr>
          <p:nvPr/>
        </p:nvCxnSpPr>
        <p:spPr>
          <a:xfrm>
            <a:off x="3915564" y="2592544"/>
            <a:ext cx="1232500" cy="26006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4" idx="6"/>
            <a:endCxn id="27" idx="2"/>
          </p:cNvCxnSpPr>
          <p:nvPr/>
        </p:nvCxnSpPr>
        <p:spPr>
          <a:xfrm>
            <a:off x="3923928" y="4320736"/>
            <a:ext cx="1224136" cy="872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5" idx="6"/>
            <a:endCxn id="27" idx="2"/>
          </p:cNvCxnSpPr>
          <p:nvPr/>
        </p:nvCxnSpPr>
        <p:spPr>
          <a:xfrm>
            <a:off x="3923928" y="3456640"/>
            <a:ext cx="1224136" cy="17365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4" idx="6"/>
            <a:endCxn id="25" idx="2"/>
          </p:cNvCxnSpPr>
          <p:nvPr/>
        </p:nvCxnSpPr>
        <p:spPr>
          <a:xfrm flipV="1">
            <a:off x="3923928" y="3032956"/>
            <a:ext cx="1224136" cy="128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5" idx="6"/>
            <a:endCxn id="25" idx="2"/>
          </p:cNvCxnSpPr>
          <p:nvPr/>
        </p:nvCxnSpPr>
        <p:spPr>
          <a:xfrm flipV="1">
            <a:off x="3923928" y="3032956"/>
            <a:ext cx="1224136" cy="2471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5" idx="6"/>
            <a:endCxn id="26" idx="2"/>
          </p:cNvCxnSpPr>
          <p:nvPr/>
        </p:nvCxnSpPr>
        <p:spPr>
          <a:xfrm flipV="1">
            <a:off x="3923928" y="4113076"/>
            <a:ext cx="1224136" cy="1391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5" idx="6"/>
            <a:endCxn id="29" idx="2"/>
          </p:cNvCxnSpPr>
          <p:nvPr/>
        </p:nvCxnSpPr>
        <p:spPr>
          <a:xfrm>
            <a:off x="5940152" y="3032956"/>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6" idx="6"/>
            <a:endCxn id="30" idx="2"/>
          </p:cNvCxnSpPr>
          <p:nvPr/>
        </p:nvCxnSpPr>
        <p:spPr>
          <a:xfrm>
            <a:off x="5940152" y="4113076"/>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7" idx="6"/>
            <a:endCxn id="31" idx="2"/>
          </p:cNvCxnSpPr>
          <p:nvPr/>
        </p:nvCxnSpPr>
        <p:spPr>
          <a:xfrm>
            <a:off x="5940152" y="5193196"/>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 idx="6"/>
            <a:endCxn id="15" idx="2"/>
          </p:cNvCxnSpPr>
          <p:nvPr/>
        </p:nvCxnSpPr>
        <p:spPr>
          <a:xfrm>
            <a:off x="1890976" y="3456640"/>
            <a:ext cx="1240864" cy="2047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51520" y="1268760"/>
            <a:ext cx="4212468" cy="830997"/>
          </a:xfrm>
          <a:prstGeom prst="rect">
            <a:avLst/>
          </a:prstGeom>
          <a:noFill/>
        </p:spPr>
        <p:txBody>
          <a:bodyPr wrap="square" rtlCol="0">
            <a:spAutoFit/>
          </a:bodyPr>
          <a:lstStyle/>
          <a:p>
            <a:r>
              <a:rPr lang="en-US" altLang="zh-CN" sz="2400" i="1" dirty="0" err="1" smtClean="0"/>
              <a:t>x</a:t>
            </a:r>
            <a:r>
              <a:rPr lang="en-US" altLang="zh-CN" sz="2400" i="1" baseline="-25000" dirty="0" err="1"/>
              <a:t>n</a:t>
            </a:r>
            <a:r>
              <a:rPr lang="en-US" altLang="zh-CN" sz="2400" dirty="0" smtClean="0"/>
              <a:t>: [0,64) integer indicating brightness of the </a:t>
            </a:r>
            <a:r>
              <a:rPr lang="en-US" altLang="zh-CN" sz="2400" i="1" dirty="0" smtClean="0"/>
              <a:t>n</a:t>
            </a:r>
            <a:r>
              <a:rPr lang="en-US" altLang="zh-CN" sz="2400" dirty="0" smtClean="0"/>
              <a:t>-</a:t>
            </a:r>
            <a:r>
              <a:rPr lang="en-US" altLang="zh-CN" sz="2400" dirty="0" err="1" smtClean="0"/>
              <a:t>th</a:t>
            </a:r>
            <a:r>
              <a:rPr lang="en-US" altLang="zh-CN" sz="2400" dirty="0" smtClean="0"/>
              <a:t> pixel</a:t>
            </a:r>
            <a:endParaRPr lang="zh-CN" altLang="en-US" sz="2400" dirty="0"/>
          </a:p>
        </p:txBody>
      </p:sp>
      <p:sp>
        <p:nvSpPr>
          <p:cNvPr id="46" name="TextBox 45"/>
          <p:cNvSpPr txBox="1"/>
          <p:nvPr/>
        </p:nvSpPr>
        <p:spPr>
          <a:xfrm>
            <a:off x="1295636" y="5982379"/>
            <a:ext cx="5256584" cy="830997"/>
          </a:xfrm>
          <a:prstGeom prst="rect">
            <a:avLst/>
          </a:prstGeom>
          <a:noFill/>
        </p:spPr>
        <p:txBody>
          <a:bodyPr wrap="square" rtlCol="0">
            <a:spAutoFit/>
          </a:bodyPr>
          <a:lstStyle/>
          <a:p>
            <a:r>
              <a:rPr lang="en-US" altLang="zh-CN" sz="2400" i="1" dirty="0" err="1" smtClean="0">
                <a:solidFill>
                  <a:schemeClr val="accent2">
                    <a:lumMod val="75000"/>
                  </a:schemeClr>
                </a:solidFill>
              </a:rPr>
              <a:t>h</a:t>
            </a:r>
            <a:r>
              <a:rPr lang="en-US" altLang="zh-CN" sz="2400" i="1" baseline="-25000" dirty="0" err="1" smtClean="0">
                <a:solidFill>
                  <a:schemeClr val="accent2">
                    <a:lumMod val="75000"/>
                  </a:schemeClr>
                </a:solidFill>
              </a:rPr>
              <a:t>m</a:t>
            </a:r>
            <a:r>
              <a:rPr lang="en-US" altLang="zh-CN" sz="2400" dirty="0" smtClean="0">
                <a:solidFill>
                  <a:schemeClr val="accent2">
                    <a:lumMod val="75000"/>
                  </a:schemeClr>
                </a:solidFill>
              </a:rPr>
              <a:t>: (0,1) real value of the </a:t>
            </a:r>
            <a:r>
              <a:rPr lang="en-US" altLang="zh-CN" sz="2400" i="1" dirty="0">
                <a:solidFill>
                  <a:schemeClr val="accent2">
                    <a:lumMod val="75000"/>
                  </a:schemeClr>
                </a:solidFill>
              </a:rPr>
              <a:t>m</a:t>
            </a:r>
            <a:r>
              <a:rPr lang="en-US" altLang="zh-CN" sz="2400" dirty="0" smtClean="0">
                <a:solidFill>
                  <a:schemeClr val="accent2">
                    <a:lumMod val="75000"/>
                  </a:schemeClr>
                </a:solidFill>
              </a:rPr>
              <a:t>-</a:t>
            </a:r>
            <a:r>
              <a:rPr lang="en-US" altLang="zh-CN" sz="2400" dirty="0" err="1" smtClean="0">
                <a:solidFill>
                  <a:schemeClr val="accent2">
                    <a:lumMod val="75000"/>
                  </a:schemeClr>
                </a:solidFill>
              </a:rPr>
              <a:t>th</a:t>
            </a:r>
            <a:r>
              <a:rPr lang="en-US" altLang="zh-CN" sz="2400" dirty="0" smtClean="0">
                <a:solidFill>
                  <a:schemeClr val="accent2">
                    <a:lumMod val="75000"/>
                  </a:schemeClr>
                </a:solidFill>
              </a:rPr>
              <a:t> hidden feature, capturing </a:t>
            </a:r>
            <a:r>
              <a:rPr lang="en-US" altLang="zh-CN" sz="2400" dirty="0" smtClean="0">
                <a:solidFill>
                  <a:schemeClr val="accent2">
                    <a:lumMod val="75000"/>
                  </a:schemeClr>
                </a:solidFill>
              </a:rPr>
              <a:t>some </a:t>
            </a:r>
            <a:r>
              <a:rPr lang="en-US" altLang="zh-CN" sz="2400" dirty="0" smtClean="0">
                <a:solidFill>
                  <a:schemeClr val="accent2">
                    <a:lumMod val="75000"/>
                  </a:schemeClr>
                </a:solidFill>
              </a:rPr>
              <a:t>particular shape </a:t>
            </a:r>
            <a:endParaRPr lang="zh-CN" altLang="en-US" sz="2400" dirty="0">
              <a:solidFill>
                <a:schemeClr val="accent2">
                  <a:lumMod val="75000"/>
                </a:schemeClr>
              </a:solidFill>
            </a:endParaRPr>
          </a:p>
        </p:txBody>
      </p:sp>
      <p:sp>
        <p:nvSpPr>
          <p:cNvPr id="47" name="TextBox 46"/>
          <p:cNvSpPr txBox="1"/>
          <p:nvPr/>
        </p:nvSpPr>
        <p:spPr>
          <a:xfrm>
            <a:off x="4572000" y="1661899"/>
            <a:ext cx="4464496" cy="830997"/>
          </a:xfrm>
          <a:prstGeom prst="rect">
            <a:avLst/>
          </a:prstGeom>
          <a:noFill/>
        </p:spPr>
        <p:txBody>
          <a:bodyPr wrap="square" rtlCol="0">
            <a:spAutoFit/>
          </a:bodyPr>
          <a:lstStyle/>
          <a:p>
            <a:r>
              <a:rPr lang="en-US" altLang="zh-CN" sz="2400" i="1" dirty="0" err="1" smtClean="0">
                <a:solidFill>
                  <a:srgbClr val="0070C0"/>
                </a:solidFill>
              </a:rPr>
              <a:t>y</a:t>
            </a:r>
            <a:r>
              <a:rPr lang="en-US" altLang="zh-CN" sz="2400" i="1" baseline="-25000" dirty="0" err="1">
                <a:solidFill>
                  <a:srgbClr val="0070C0"/>
                </a:solidFill>
              </a:rPr>
              <a:t>k</a:t>
            </a:r>
            <a:r>
              <a:rPr lang="en-US" altLang="zh-CN" sz="2400" dirty="0" smtClean="0">
                <a:solidFill>
                  <a:srgbClr val="0070C0"/>
                </a:solidFill>
              </a:rPr>
              <a:t>: (0,1) real value, indicating the prob. of </a:t>
            </a:r>
            <a:r>
              <a:rPr lang="en-US" altLang="zh-CN" sz="2400" i="1" dirty="0" smtClean="0">
                <a:solidFill>
                  <a:srgbClr val="0070C0"/>
                </a:solidFill>
              </a:rPr>
              <a:t>k</a:t>
            </a:r>
            <a:r>
              <a:rPr lang="en-US" altLang="zh-CN" sz="2400" dirty="0" smtClean="0">
                <a:solidFill>
                  <a:srgbClr val="0070C0"/>
                </a:solidFill>
              </a:rPr>
              <a:t>-</a:t>
            </a:r>
            <a:r>
              <a:rPr lang="en-US" altLang="zh-CN" sz="2400" dirty="0" err="1" smtClean="0">
                <a:solidFill>
                  <a:srgbClr val="0070C0"/>
                </a:solidFill>
              </a:rPr>
              <a:t>th</a:t>
            </a:r>
            <a:r>
              <a:rPr lang="en-US" altLang="zh-CN" sz="2400" dirty="0" smtClean="0">
                <a:solidFill>
                  <a:srgbClr val="0070C0"/>
                </a:solidFill>
              </a:rPr>
              <a:t> digit given the image</a:t>
            </a:r>
            <a:endParaRPr lang="zh-CN" altLang="en-US" sz="2400" dirty="0">
              <a:solidFill>
                <a:srgbClr val="0070C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913251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47312" y="4701874"/>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1</a:t>
            </a:r>
            <a:endParaRPr lang="zh-CN" altLang="en-US" sz="2400" i="1" baseline="-25000" dirty="0"/>
          </a:p>
        </p:txBody>
      </p:sp>
      <p:sp>
        <p:nvSpPr>
          <p:cNvPr id="5" name="椭圆 4"/>
          <p:cNvSpPr/>
          <p:nvPr/>
        </p:nvSpPr>
        <p:spPr>
          <a:xfrm>
            <a:off x="3666462" y="4696436"/>
            <a:ext cx="653509" cy="6535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smtClean="0"/>
              <a:t>h</a:t>
            </a:r>
            <a:r>
              <a:rPr lang="en-US" altLang="zh-CN" sz="2000" i="1" baseline="-25000" dirty="0" smtClean="0"/>
              <a:t>1</a:t>
            </a:r>
            <a:endParaRPr lang="zh-CN" altLang="en-US" sz="2000" i="1" baseline="-25000" dirty="0"/>
          </a:p>
        </p:txBody>
      </p:sp>
      <p:sp>
        <p:nvSpPr>
          <p:cNvPr id="7" name="椭圆 6"/>
          <p:cNvSpPr/>
          <p:nvPr/>
        </p:nvSpPr>
        <p:spPr>
          <a:xfrm>
            <a:off x="1647312" y="5805265"/>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err="1" smtClean="0"/>
              <a:t>x</a:t>
            </a:r>
            <a:r>
              <a:rPr lang="en-US" altLang="zh-CN" sz="2400" i="1" baseline="-25000" dirty="0" err="1"/>
              <a:t>N</a:t>
            </a:r>
            <a:endParaRPr lang="zh-CN" altLang="en-US" sz="2400" i="1" baseline="-25000" dirty="0"/>
          </a:p>
        </p:txBody>
      </p:sp>
      <p:sp>
        <p:nvSpPr>
          <p:cNvPr id="8" name="椭圆 7"/>
          <p:cNvSpPr/>
          <p:nvPr/>
        </p:nvSpPr>
        <p:spPr>
          <a:xfrm>
            <a:off x="1647312" y="3886211"/>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0</a:t>
            </a:r>
            <a:endParaRPr lang="zh-CN" altLang="en-US" sz="3200" dirty="0"/>
          </a:p>
        </p:txBody>
      </p:sp>
      <p:cxnSp>
        <p:nvCxnSpPr>
          <p:cNvPr id="9" name="直接箭头连接符 8"/>
          <p:cNvCxnSpPr>
            <a:stCxn id="8" idx="6"/>
            <a:endCxn id="5" idx="2"/>
          </p:cNvCxnSpPr>
          <p:nvPr/>
        </p:nvCxnSpPr>
        <p:spPr>
          <a:xfrm>
            <a:off x="2287020" y="4206065"/>
            <a:ext cx="1379442" cy="817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6"/>
            <a:endCxn id="5" idx="2"/>
          </p:cNvCxnSpPr>
          <p:nvPr/>
        </p:nvCxnSpPr>
        <p:spPr>
          <a:xfrm>
            <a:off x="2287020" y="5021728"/>
            <a:ext cx="1379442" cy="1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6"/>
            <a:endCxn id="5" idx="2"/>
          </p:cNvCxnSpPr>
          <p:nvPr/>
        </p:nvCxnSpPr>
        <p:spPr>
          <a:xfrm flipV="1">
            <a:off x="2287020" y="5023191"/>
            <a:ext cx="1379442" cy="11019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6"/>
            <a:endCxn id="27" idx="2"/>
          </p:cNvCxnSpPr>
          <p:nvPr/>
        </p:nvCxnSpPr>
        <p:spPr>
          <a:xfrm flipV="1">
            <a:off x="4319971" y="4599507"/>
            <a:ext cx="1362715" cy="423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3666462" y="5799827"/>
            <a:ext cx="653509" cy="6535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err="1" smtClean="0"/>
              <a:t>h</a:t>
            </a:r>
            <a:r>
              <a:rPr lang="en-US" altLang="zh-CN" sz="2000" i="1" baseline="-25000" dirty="0" err="1"/>
              <a:t>M</a:t>
            </a:r>
            <a:endParaRPr lang="zh-CN" altLang="en-US" sz="2000" i="1" baseline="-25000" dirty="0"/>
          </a:p>
        </p:txBody>
      </p:sp>
      <p:cxnSp>
        <p:nvCxnSpPr>
          <p:cNvPr id="17" name="直接箭头连接符 16"/>
          <p:cNvCxnSpPr>
            <a:stCxn id="8" idx="6"/>
            <a:endCxn id="15" idx="2"/>
          </p:cNvCxnSpPr>
          <p:nvPr/>
        </p:nvCxnSpPr>
        <p:spPr>
          <a:xfrm>
            <a:off x="2287020" y="4206065"/>
            <a:ext cx="1379442" cy="19205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6"/>
            <a:endCxn id="15" idx="2"/>
          </p:cNvCxnSpPr>
          <p:nvPr/>
        </p:nvCxnSpPr>
        <p:spPr>
          <a:xfrm>
            <a:off x="2287020" y="6125119"/>
            <a:ext cx="1379442" cy="1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5" idx="6"/>
            <a:endCxn id="29" idx="2"/>
          </p:cNvCxnSpPr>
          <p:nvPr/>
        </p:nvCxnSpPr>
        <p:spPr>
          <a:xfrm flipV="1">
            <a:off x="4319971" y="5815278"/>
            <a:ext cx="1362715" cy="311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5682686" y="4272752"/>
            <a:ext cx="653509" cy="653509"/>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000" i="1" dirty="0"/>
              <a:t>z</a:t>
            </a:r>
            <a:r>
              <a:rPr lang="en-US" altLang="zh-CN" sz="2000" i="1" baseline="-25000" dirty="0" smtClean="0"/>
              <a:t>1</a:t>
            </a:r>
            <a:endParaRPr lang="zh-CN" altLang="en-US" sz="2000" i="1" baseline="-25000" dirty="0"/>
          </a:p>
        </p:txBody>
      </p:sp>
      <p:sp>
        <p:nvSpPr>
          <p:cNvPr id="29" name="椭圆 28"/>
          <p:cNvSpPr/>
          <p:nvPr/>
        </p:nvSpPr>
        <p:spPr>
          <a:xfrm>
            <a:off x="5682686" y="5488523"/>
            <a:ext cx="653509" cy="653509"/>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000" i="1" dirty="0" err="1"/>
              <a:t>z</a:t>
            </a:r>
            <a:r>
              <a:rPr lang="en-US" altLang="zh-CN" sz="2000" i="1" baseline="-25000" dirty="0" err="1" smtClean="0"/>
              <a:t>K</a:t>
            </a:r>
            <a:endParaRPr lang="zh-CN" altLang="en-US" sz="2000" i="1" baseline="-25000" dirty="0"/>
          </a:p>
        </p:txBody>
      </p:sp>
      <p:sp>
        <p:nvSpPr>
          <p:cNvPr id="30" name="椭圆 29"/>
          <p:cNvSpPr/>
          <p:nvPr/>
        </p:nvSpPr>
        <p:spPr>
          <a:xfrm>
            <a:off x="3671900" y="3958219"/>
            <a:ext cx="639708" cy="63970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i="1" dirty="0" smtClean="0"/>
              <a:t>h</a:t>
            </a:r>
            <a:r>
              <a:rPr lang="en-US" altLang="zh-CN" sz="2400" i="1" baseline="-25000" dirty="0" smtClean="0"/>
              <a:t>0</a:t>
            </a:r>
            <a:endParaRPr lang="zh-CN" altLang="en-US" sz="3200" dirty="0"/>
          </a:p>
        </p:txBody>
      </p:sp>
      <p:sp>
        <p:nvSpPr>
          <p:cNvPr id="31" name="椭圆 30"/>
          <p:cNvSpPr/>
          <p:nvPr/>
        </p:nvSpPr>
        <p:spPr>
          <a:xfrm>
            <a:off x="7698910" y="4272752"/>
            <a:ext cx="653509" cy="6535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i="1" dirty="0" smtClean="0"/>
              <a:t>y</a:t>
            </a:r>
            <a:r>
              <a:rPr lang="en-US" altLang="zh-CN" sz="2000" i="1" baseline="-25000" dirty="0" smtClean="0"/>
              <a:t>1</a:t>
            </a:r>
            <a:endParaRPr lang="zh-CN" altLang="en-US" sz="2000" i="1" baseline="-25000" dirty="0"/>
          </a:p>
        </p:txBody>
      </p:sp>
      <p:sp>
        <p:nvSpPr>
          <p:cNvPr id="33" name="椭圆 32"/>
          <p:cNvSpPr/>
          <p:nvPr/>
        </p:nvSpPr>
        <p:spPr>
          <a:xfrm>
            <a:off x="7698910" y="5488523"/>
            <a:ext cx="653509" cy="6535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i="1" dirty="0" err="1" smtClean="0"/>
              <a:t>y</a:t>
            </a:r>
            <a:r>
              <a:rPr lang="en-US" altLang="zh-CN" sz="2000" i="1" baseline="-25000" dirty="0" err="1" smtClean="0"/>
              <a:t>K</a:t>
            </a:r>
            <a:endParaRPr lang="zh-CN" altLang="en-US" sz="2000" i="1" baseline="-25000" dirty="0"/>
          </a:p>
        </p:txBody>
      </p:sp>
      <p:cxnSp>
        <p:nvCxnSpPr>
          <p:cNvPr id="34" name="直接箭头连接符 33"/>
          <p:cNvCxnSpPr>
            <a:stCxn id="30" idx="6"/>
            <a:endCxn id="27" idx="2"/>
          </p:cNvCxnSpPr>
          <p:nvPr/>
        </p:nvCxnSpPr>
        <p:spPr>
          <a:xfrm>
            <a:off x="4311608" y="4278073"/>
            <a:ext cx="1371078" cy="321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0" idx="6"/>
            <a:endCxn id="29" idx="2"/>
          </p:cNvCxnSpPr>
          <p:nvPr/>
        </p:nvCxnSpPr>
        <p:spPr>
          <a:xfrm>
            <a:off x="4311608" y="4278073"/>
            <a:ext cx="1371078" cy="1537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 idx="6"/>
            <a:endCxn id="29" idx="2"/>
          </p:cNvCxnSpPr>
          <p:nvPr/>
        </p:nvCxnSpPr>
        <p:spPr>
          <a:xfrm>
            <a:off x="4319971" y="5023191"/>
            <a:ext cx="1362715" cy="792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5" idx="6"/>
            <a:endCxn id="27" idx="2"/>
          </p:cNvCxnSpPr>
          <p:nvPr/>
        </p:nvCxnSpPr>
        <p:spPr>
          <a:xfrm flipV="1">
            <a:off x="4319971" y="4599507"/>
            <a:ext cx="1362715" cy="1527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7" idx="6"/>
            <a:endCxn id="31" idx="2"/>
          </p:cNvCxnSpPr>
          <p:nvPr/>
        </p:nvCxnSpPr>
        <p:spPr>
          <a:xfrm>
            <a:off x="6336195" y="4599507"/>
            <a:ext cx="1362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29" idx="6"/>
            <a:endCxn id="33" idx="2"/>
          </p:cNvCxnSpPr>
          <p:nvPr/>
        </p:nvCxnSpPr>
        <p:spPr>
          <a:xfrm>
            <a:off x="6336195" y="5815278"/>
            <a:ext cx="1362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835696" y="6413266"/>
            <a:ext cx="6516723" cy="400110"/>
          </a:xfrm>
          <a:prstGeom prst="rect">
            <a:avLst/>
          </a:prstGeom>
          <a:noFill/>
        </p:spPr>
        <p:txBody>
          <a:bodyPr wrap="square" rtlCol="0">
            <a:spAutoFit/>
          </a:bodyPr>
          <a:lstStyle/>
          <a:p>
            <a:r>
              <a:rPr lang="en-US" altLang="zh-CN" sz="2000" dirty="0" smtClean="0"/>
              <a:t>|        non-linear        |       non-linear       |    normalization     |</a:t>
            </a:r>
            <a:endParaRPr lang="zh-CN" altLang="en-US" sz="2000" dirty="0"/>
          </a:p>
        </p:txBody>
      </p:sp>
      <p:sp>
        <p:nvSpPr>
          <p:cNvPr id="68" name="椭圆 67"/>
          <p:cNvSpPr/>
          <p:nvPr/>
        </p:nvSpPr>
        <p:spPr>
          <a:xfrm>
            <a:off x="3666463" y="623615"/>
            <a:ext cx="631344" cy="63134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i="1" dirty="0" smtClean="0"/>
              <a:t>fv</a:t>
            </a:r>
            <a:r>
              <a:rPr lang="en-US" altLang="zh-CN" i="1" baseline="-25000" dirty="0" smtClean="0"/>
              <a:t>1</a:t>
            </a:r>
            <a:endParaRPr lang="zh-CN" altLang="en-US" i="1" baseline="-25000" dirty="0"/>
          </a:p>
        </p:txBody>
      </p:sp>
      <p:sp>
        <p:nvSpPr>
          <p:cNvPr id="69" name="椭圆 68"/>
          <p:cNvSpPr/>
          <p:nvPr/>
        </p:nvSpPr>
        <p:spPr>
          <a:xfrm>
            <a:off x="7710652" y="773935"/>
            <a:ext cx="641767" cy="64176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i="1" dirty="0" smtClean="0"/>
              <a:t>y</a:t>
            </a:r>
            <a:r>
              <a:rPr lang="en-US" altLang="zh-CN" sz="2400" i="1" baseline="-25000" dirty="0" smtClean="0"/>
              <a:t>1</a:t>
            </a:r>
            <a:endParaRPr lang="zh-CN" altLang="en-US" sz="2400" i="1" baseline="-25000" dirty="0"/>
          </a:p>
        </p:txBody>
      </p:sp>
      <p:sp>
        <p:nvSpPr>
          <p:cNvPr id="70" name="椭圆 69"/>
          <p:cNvSpPr/>
          <p:nvPr/>
        </p:nvSpPr>
        <p:spPr>
          <a:xfrm>
            <a:off x="3666463" y="1360423"/>
            <a:ext cx="631344" cy="63134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i="1" dirty="0" smtClean="0"/>
              <a:t>fv</a:t>
            </a:r>
            <a:r>
              <a:rPr lang="en-US" altLang="zh-CN" i="1" baseline="-25000" dirty="0" smtClean="0"/>
              <a:t>2</a:t>
            </a:r>
            <a:endParaRPr lang="zh-CN" altLang="en-US" i="1" baseline="-25000" dirty="0"/>
          </a:p>
        </p:txBody>
      </p:sp>
      <p:sp>
        <p:nvSpPr>
          <p:cNvPr id="72" name="椭圆 71"/>
          <p:cNvSpPr/>
          <p:nvPr/>
        </p:nvSpPr>
        <p:spPr>
          <a:xfrm>
            <a:off x="7710653" y="1767380"/>
            <a:ext cx="641766" cy="64176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i="1" dirty="0" err="1" smtClean="0"/>
              <a:t>y</a:t>
            </a:r>
            <a:r>
              <a:rPr lang="en-US" altLang="zh-CN" sz="2400" i="1" baseline="-25000" dirty="0" err="1" smtClean="0"/>
              <a:t>K</a:t>
            </a:r>
            <a:endParaRPr lang="zh-CN" altLang="en-US" sz="2400" i="1" baseline="-25000" dirty="0"/>
          </a:p>
        </p:txBody>
      </p:sp>
      <p:sp>
        <p:nvSpPr>
          <p:cNvPr id="73" name="椭圆 72"/>
          <p:cNvSpPr/>
          <p:nvPr/>
        </p:nvSpPr>
        <p:spPr>
          <a:xfrm>
            <a:off x="5766436" y="773935"/>
            <a:ext cx="641767" cy="641767"/>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400" i="1" dirty="0"/>
              <a:t>z</a:t>
            </a:r>
            <a:r>
              <a:rPr lang="en-US" altLang="zh-CN" sz="2400" i="1" baseline="-25000" dirty="0" smtClean="0"/>
              <a:t>1</a:t>
            </a:r>
            <a:endParaRPr lang="zh-CN" altLang="en-US" sz="2400" i="1" baseline="-25000" dirty="0"/>
          </a:p>
        </p:txBody>
      </p:sp>
      <p:sp>
        <p:nvSpPr>
          <p:cNvPr id="74" name="椭圆 73"/>
          <p:cNvSpPr/>
          <p:nvPr/>
        </p:nvSpPr>
        <p:spPr>
          <a:xfrm>
            <a:off x="5766436" y="1767379"/>
            <a:ext cx="641767" cy="641767"/>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400" i="1" dirty="0" err="1" smtClean="0"/>
              <a:t>z</a:t>
            </a:r>
            <a:r>
              <a:rPr lang="en-US" altLang="zh-CN" sz="2400" i="1" baseline="-25000" dirty="0" err="1"/>
              <a:t>K</a:t>
            </a:r>
            <a:endParaRPr lang="zh-CN" altLang="en-US" sz="2400" i="1" baseline="-25000" dirty="0"/>
          </a:p>
        </p:txBody>
      </p:sp>
      <p:cxnSp>
        <p:nvCxnSpPr>
          <p:cNvPr id="75" name="直接箭头连接符 74"/>
          <p:cNvCxnSpPr>
            <a:stCxn id="68" idx="6"/>
            <a:endCxn id="73" idx="2"/>
          </p:cNvCxnSpPr>
          <p:nvPr/>
        </p:nvCxnSpPr>
        <p:spPr>
          <a:xfrm>
            <a:off x="4297807" y="939287"/>
            <a:ext cx="1468629" cy="155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0" idx="6"/>
            <a:endCxn id="73" idx="2"/>
          </p:cNvCxnSpPr>
          <p:nvPr/>
        </p:nvCxnSpPr>
        <p:spPr>
          <a:xfrm flipV="1">
            <a:off x="4297807" y="1094819"/>
            <a:ext cx="1468629" cy="5812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129" idx="6"/>
            <a:endCxn id="73" idx="2"/>
          </p:cNvCxnSpPr>
          <p:nvPr/>
        </p:nvCxnSpPr>
        <p:spPr>
          <a:xfrm flipV="1">
            <a:off x="4319972" y="1094819"/>
            <a:ext cx="1446464" cy="1503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8" idx="6"/>
            <a:endCxn id="74" idx="2"/>
          </p:cNvCxnSpPr>
          <p:nvPr/>
        </p:nvCxnSpPr>
        <p:spPr>
          <a:xfrm>
            <a:off x="4297807" y="939287"/>
            <a:ext cx="1468629" cy="1148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0" idx="6"/>
            <a:endCxn id="74" idx="2"/>
          </p:cNvCxnSpPr>
          <p:nvPr/>
        </p:nvCxnSpPr>
        <p:spPr>
          <a:xfrm>
            <a:off x="4297807" y="1676095"/>
            <a:ext cx="1468629" cy="4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29" idx="6"/>
            <a:endCxn id="74" idx="2"/>
          </p:cNvCxnSpPr>
          <p:nvPr/>
        </p:nvCxnSpPr>
        <p:spPr>
          <a:xfrm flipV="1">
            <a:off x="4319972" y="2088263"/>
            <a:ext cx="1446464" cy="509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73" idx="6"/>
            <a:endCxn id="69" idx="2"/>
          </p:cNvCxnSpPr>
          <p:nvPr/>
        </p:nvCxnSpPr>
        <p:spPr>
          <a:xfrm>
            <a:off x="6408203" y="1094819"/>
            <a:ext cx="13024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74" idx="6"/>
            <a:endCxn id="72" idx="2"/>
          </p:cNvCxnSpPr>
          <p:nvPr/>
        </p:nvCxnSpPr>
        <p:spPr>
          <a:xfrm>
            <a:off x="6408203" y="2088263"/>
            <a:ext cx="13024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835696" y="183203"/>
            <a:ext cx="6408712" cy="400110"/>
          </a:xfrm>
          <a:prstGeom prst="rect">
            <a:avLst/>
          </a:prstGeom>
          <a:noFill/>
        </p:spPr>
        <p:txBody>
          <a:bodyPr wrap="square" rtlCol="0">
            <a:spAutoFit/>
          </a:bodyPr>
          <a:lstStyle/>
          <a:p>
            <a:r>
              <a:rPr lang="en-US" altLang="zh-CN" sz="2000" dirty="0" smtClean="0"/>
              <a:t>|          manual        |            linear             |    normalization    |</a:t>
            </a:r>
            <a:endParaRPr lang="zh-CN" altLang="en-US" sz="2000" dirty="0"/>
          </a:p>
        </p:txBody>
      </p:sp>
      <mc:AlternateContent xmlns:mc="http://schemas.openxmlformats.org/markup-compatibility/2006">
        <mc:Choice xmlns:a14="http://schemas.microsoft.com/office/drawing/2010/main" Requires="a14">
          <p:sp>
            <p:nvSpPr>
              <p:cNvPr id="84" name="TextBox 83"/>
              <p:cNvSpPr txBox="1"/>
              <p:nvPr/>
            </p:nvSpPr>
            <p:spPr>
              <a:xfrm>
                <a:off x="5094057" y="2487459"/>
                <a:ext cx="1818203" cy="4210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𝑧</m:t>
                          </m:r>
                        </m:e>
                        <m:sub>
                          <m:r>
                            <a:rPr lang="en-US" altLang="zh-CN" sz="2000" b="0" i="1" smtClean="0">
                              <a:latin typeface="Cambria Math"/>
                            </a:rPr>
                            <m:t>𝑘</m:t>
                          </m:r>
                        </m:sub>
                      </m:sSub>
                      <m:r>
                        <a:rPr lang="en-US" altLang="zh-CN" sz="2000" b="0" i="1" smtClean="0">
                          <a:latin typeface="Cambria Math"/>
                        </a:rPr>
                        <m:t>=</m:t>
                      </m:r>
                      <m:sSup>
                        <m:sSupPr>
                          <m:ctrlPr>
                            <a:rPr lang="en-US" altLang="zh-CN" sz="2000" b="1" i="1">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a:latin typeface="Cambria Math"/>
                                </a:rPr>
                                <m:t>𝒌</m:t>
                              </m:r>
                            </m:e>
                          </m:d>
                        </m:sup>
                      </m:sSup>
                      <m:r>
                        <a:rPr lang="en-US" altLang="zh-CN" sz="2000" b="1" i="1">
                          <a:latin typeface="Cambria Math"/>
                          <a:ea typeface="Cambria Math"/>
                        </a:rPr>
                        <m:t>∙</m:t>
                      </m:r>
                      <m:r>
                        <a:rPr lang="en-US" altLang="zh-CN" sz="2000" b="1" i="1" smtClean="0">
                          <a:latin typeface="Cambria Math"/>
                          <a:ea typeface="Cambria Math"/>
                        </a:rPr>
                        <m:t>𝒇𝒗</m:t>
                      </m:r>
                    </m:oMath>
                  </m:oMathPara>
                </a14:m>
                <a:endParaRPr lang="zh-CN" altLang="en-US" sz="2000" dirty="0"/>
              </a:p>
            </p:txBody>
          </p:sp>
        </mc:Choice>
        <mc:Fallback>
          <p:sp>
            <p:nvSpPr>
              <p:cNvPr id="84" name="TextBox 83"/>
              <p:cNvSpPr txBox="1">
                <a:spLocks noRot="1" noChangeAspect="1" noMove="1" noResize="1" noEditPoints="1" noAdjustHandles="1" noChangeArrowheads="1" noChangeShapeType="1" noTextEdit="1"/>
              </p:cNvSpPr>
              <p:nvPr/>
            </p:nvSpPr>
            <p:spPr>
              <a:xfrm>
                <a:off x="5094057" y="2487459"/>
                <a:ext cx="1818203" cy="421013"/>
              </a:xfrm>
              <a:prstGeom prst="rect">
                <a:avLst/>
              </a:prstGeom>
              <a:blipFill rotWithShape="1">
                <a:blip r:embed="rId3"/>
                <a:stretch>
                  <a:fillRect b="-14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7092280" y="2487459"/>
                <a:ext cx="194421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𝑦</m:t>
                          </m:r>
                        </m:e>
                        <m:sub>
                          <m:r>
                            <a:rPr lang="en-US" altLang="zh-CN" sz="2000" b="0" i="1" smtClean="0">
                              <a:latin typeface="Cambria Math"/>
                            </a:rPr>
                            <m:t>𝑘</m:t>
                          </m:r>
                        </m:sub>
                      </m:sSub>
                      <m:r>
                        <a:rPr lang="en-US" altLang="zh-CN" sz="2000" b="0" i="1" smtClean="0">
                          <a:latin typeface="Cambria Math"/>
                        </a:rPr>
                        <m:t>=</m:t>
                      </m:r>
                      <m:f>
                        <m:fPr>
                          <m:type m:val="lin"/>
                          <m:ctrlPr>
                            <a:rPr lang="en-US" altLang="zh-CN" sz="2000" b="0" i="1" smtClean="0">
                              <a:latin typeface="Cambria Math"/>
                            </a:rPr>
                          </m:ctrlPr>
                        </m:fPr>
                        <m:num>
                          <m:r>
                            <m:rPr>
                              <m:sty m:val="p"/>
                            </m:rPr>
                            <a:rPr lang="en-US" altLang="zh-CN" sz="2000" b="0" i="0" smtClean="0">
                              <a:latin typeface="Cambria Math"/>
                            </a:rPr>
                            <m:t>exp</m:t>
                          </m:r>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𝑧</m:t>
                              </m:r>
                            </m:e>
                            <m:sub>
                              <m:r>
                                <a:rPr lang="en-US" altLang="zh-CN" sz="2000" b="0" i="1" smtClean="0">
                                  <a:latin typeface="Cambria Math"/>
                                </a:rPr>
                                <m:t>𝑘</m:t>
                              </m:r>
                            </m:sub>
                          </m:sSub>
                          <m:r>
                            <a:rPr lang="en-US" altLang="zh-CN" sz="2000" b="0" i="1" smtClean="0">
                              <a:latin typeface="Cambria Math"/>
                            </a:rPr>
                            <m:t>}</m:t>
                          </m:r>
                        </m:num>
                        <m:den>
                          <m:r>
                            <a:rPr lang="en-US" altLang="zh-CN" sz="2000" b="0" i="1" smtClean="0">
                              <a:latin typeface="Cambria Math"/>
                            </a:rPr>
                            <m:t>𝑍</m:t>
                          </m:r>
                        </m:den>
                      </m:f>
                    </m:oMath>
                  </m:oMathPara>
                </a14:m>
                <a:endParaRPr lang="en-US" altLang="zh-CN" sz="3200" dirty="0"/>
              </a:p>
            </p:txBody>
          </p:sp>
        </mc:Choice>
        <mc:Fallback xmlns="">
          <p:sp>
            <p:nvSpPr>
              <p:cNvPr id="85" name="TextBox 84"/>
              <p:cNvSpPr txBox="1">
                <a:spLocks noRot="1" noChangeAspect="1" noMove="1" noResize="1" noEditPoints="1" noAdjustHandles="1" noChangeArrowheads="1" noChangeShapeType="1" noTextEdit="1"/>
              </p:cNvSpPr>
              <p:nvPr/>
            </p:nvSpPr>
            <p:spPr>
              <a:xfrm>
                <a:off x="7092280" y="2487459"/>
                <a:ext cx="1944216" cy="400110"/>
              </a:xfrm>
              <a:prstGeom prst="rect">
                <a:avLst/>
              </a:prstGeom>
              <a:blipFill rotWithShape="1">
                <a:blip r:embed="rId4"/>
                <a:stretch>
                  <a:fillRect t="-116667" r="-27586" b="-177273"/>
                </a:stretch>
              </a:blipFill>
            </p:spPr>
            <p:txBody>
              <a:bodyPr/>
              <a:lstStyle/>
              <a:p>
                <a:r>
                  <a:rPr lang="zh-CN" altLang="en-US">
                    <a:noFill/>
                  </a:rPr>
                  <a:t> </a:t>
                </a:r>
              </a:p>
            </p:txBody>
          </p:sp>
        </mc:Fallback>
      </mc:AlternateContent>
      <p:sp>
        <p:nvSpPr>
          <p:cNvPr id="129" name="椭圆 128"/>
          <p:cNvSpPr/>
          <p:nvPr/>
        </p:nvSpPr>
        <p:spPr>
          <a:xfrm>
            <a:off x="3666463" y="2271435"/>
            <a:ext cx="653509" cy="6535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600" i="1" dirty="0" err="1" smtClean="0"/>
              <a:t>fv</a:t>
            </a:r>
            <a:r>
              <a:rPr lang="en-US" altLang="zh-CN" sz="1600" i="1" baseline="-25000" dirty="0" err="1" smtClean="0"/>
              <a:t>M</a:t>
            </a:r>
            <a:endParaRPr lang="zh-CN" altLang="en-US" sz="1600" i="1" baseline="-25000" dirty="0"/>
          </a:p>
        </p:txBody>
      </p:sp>
      <p:sp>
        <p:nvSpPr>
          <p:cNvPr id="132" name="椭圆 131"/>
          <p:cNvSpPr/>
          <p:nvPr/>
        </p:nvSpPr>
        <p:spPr>
          <a:xfrm>
            <a:off x="1655676" y="1352059"/>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a:t>2</a:t>
            </a:r>
            <a:endParaRPr lang="zh-CN" altLang="en-US" sz="2400" i="1" baseline="-25000" dirty="0"/>
          </a:p>
        </p:txBody>
      </p:sp>
      <p:sp>
        <p:nvSpPr>
          <p:cNvPr id="133" name="椭圆 132"/>
          <p:cNvSpPr/>
          <p:nvPr/>
        </p:nvSpPr>
        <p:spPr>
          <a:xfrm>
            <a:off x="1655676" y="2271435"/>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err="1" smtClean="0"/>
              <a:t>x</a:t>
            </a:r>
            <a:r>
              <a:rPr lang="en-US" altLang="zh-CN" sz="2400" i="1" baseline="-25000" dirty="0" err="1"/>
              <a:t>N</a:t>
            </a:r>
            <a:endParaRPr lang="zh-CN" altLang="en-US" sz="2400" i="1" baseline="-25000" dirty="0"/>
          </a:p>
        </p:txBody>
      </p:sp>
      <p:sp>
        <p:nvSpPr>
          <p:cNvPr id="134" name="椭圆 133"/>
          <p:cNvSpPr/>
          <p:nvPr/>
        </p:nvSpPr>
        <p:spPr>
          <a:xfrm>
            <a:off x="1655676" y="559971"/>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a:t>1</a:t>
            </a:r>
            <a:endParaRPr lang="zh-CN" altLang="en-US" sz="3200" dirty="0"/>
          </a:p>
        </p:txBody>
      </p:sp>
      <p:sp>
        <p:nvSpPr>
          <p:cNvPr id="148" name="右箭头 147"/>
          <p:cNvSpPr/>
          <p:nvPr/>
        </p:nvSpPr>
        <p:spPr>
          <a:xfrm>
            <a:off x="2519772" y="1593117"/>
            <a:ext cx="1008112" cy="54266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7" name="TextBox 156"/>
              <p:cNvSpPr txBox="1"/>
              <p:nvPr/>
            </p:nvSpPr>
            <p:spPr>
              <a:xfrm>
                <a:off x="5328084" y="3737686"/>
                <a:ext cx="1656184" cy="4994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𝑧</m:t>
                          </m:r>
                        </m:e>
                        <m:sub>
                          <m:r>
                            <a:rPr lang="en-US" altLang="zh-CN" sz="2000" b="0" i="1" smtClean="0">
                              <a:latin typeface="Cambria Math"/>
                            </a:rPr>
                            <m:t>𝑘</m:t>
                          </m:r>
                        </m:sub>
                      </m:sSub>
                      <m:r>
                        <a:rPr lang="en-US" altLang="zh-CN" sz="2000" b="0" i="1" smtClean="0">
                          <a:latin typeface="Cambria Math"/>
                        </a:rPr>
                        <m:t>=</m:t>
                      </m:r>
                      <m:sSubSup>
                        <m:sSubSupPr>
                          <m:ctrlPr>
                            <a:rPr lang="zh-CN" altLang="en-US" sz="2000" i="1" smtClean="0">
                              <a:latin typeface="Cambria Math"/>
                            </a:rPr>
                          </m:ctrlPr>
                        </m:sSubSupPr>
                        <m:e>
                          <m:r>
                            <a:rPr lang="en-US" altLang="zh-CN" sz="2000" b="0" i="1" smtClean="0">
                              <a:latin typeface="Cambria Math"/>
                            </a:rPr>
                            <m:t>𝑓</m:t>
                          </m:r>
                        </m:e>
                        <m:sub>
                          <m:r>
                            <a:rPr lang="zh-CN" altLang="en-US" sz="2000" b="1" i="1" smtClean="0">
                              <a:latin typeface="Cambria Math"/>
                            </a:rPr>
                            <m:t>𝝋</m:t>
                          </m:r>
                        </m:sub>
                        <m:sup>
                          <m:d>
                            <m:dPr>
                              <m:ctrlPr>
                                <a:rPr lang="zh-CN" altLang="en-US" sz="2000" i="1">
                                  <a:latin typeface="Cambria Math"/>
                                </a:rPr>
                              </m:ctrlPr>
                            </m:dPr>
                            <m:e>
                              <m:r>
                                <a:rPr lang="en-US" altLang="zh-CN" sz="2000" b="0" i="1" smtClean="0">
                                  <a:latin typeface="Cambria Math"/>
                                </a:rPr>
                                <m:t>𝑘</m:t>
                              </m:r>
                            </m:e>
                          </m:d>
                        </m:sup>
                      </m:sSubSup>
                      <m:d>
                        <m:dPr>
                          <m:ctrlPr>
                            <a:rPr lang="zh-CN" altLang="en-US" sz="2000" i="1">
                              <a:latin typeface="Cambria Math"/>
                            </a:rPr>
                          </m:ctrlPr>
                        </m:dPr>
                        <m:e>
                          <m:r>
                            <a:rPr lang="en-US" altLang="zh-CN" sz="2000" b="1" i="1" smtClean="0">
                              <a:latin typeface="Cambria Math"/>
                            </a:rPr>
                            <m:t>𝒉</m:t>
                          </m:r>
                        </m:e>
                      </m:d>
                    </m:oMath>
                  </m:oMathPara>
                </a14:m>
                <a:endParaRPr lang="zh-CN" altLang="en-US" sz="2000" dirty="0"/>
              </a:p>
            </p:txBody>
          </p:sp>
        </mc:Choice>
        <mc:Fallback xmlns="">
          <p:sp>
            <p:nvSpPr>
              <p:cNvPr id="157" name="TextBox 156"/>
              <p:cNvSpPr txBox="1">
                <a:spLocks noRot="1" noChangeAspect="1" noMove="1" noResize="1" noEditPoints="1" noAdjustHandles="1" noChangeArrowheads="1" noChangeShapeType="1" noTextEdit="1"/>
              </p:cNvSpPr>
              <p:nvPr/>
            </p:nvSpPr>
            <p:spPr>
              <a:xfrm>
                <a:off x="5328084" y="3737686"/>
                <a:ext cx="1656184" cy="499432"/>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9" name="TextBox 158"/>
              <p:cNvSpPr txBox="1"/>
              <p:nvPr/>
            </p:nvSpPr>
            <p:spPr>
              <a:xfrm>
                <a:off x="3203848" y="3453694"/>
                <a:ext cx="1764196" cy="4793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h</m:t>
                          </m:r>
                        </m:e>
                        <m:sub>
                          <m:r>
                            <a:rPr lang="en-US" altLang="zh-CN" sz="2000" b="0" i="1" smtClean="0">
                              <a:latin typeface="Cambria Math"/>
                            </a:rPr>
                            <m:t>𝑚</m:t>
                          </m:r>
                        </m:sub>
                      </m:sSub>
                      <m:r>
                        <a:rPr lang="en-US" altLang="zh-CN" sz="2000" b="0" i="1" smtClean="0">
                          <a:latin typeface="Cambria Math"/>
                        </a:rPr>
                        <m:t>=</m:t>
                      </m:r>
                      <m:sSubSup>
                        <m:sSubSupPr>
                          <m:ctrlPr>
                            <a:rPr lang="zh-CN" altLang="en-US" sz="2000" i="1" smtClean="0">
                              <a:latin typeface="Cambria Math"/>
                            </a:rPr>
                          </m:ctrlPr>
                        </m:sSubSupPr>
                        <m:e>
                          <m:r>
                            <a:rPr lang="en-US" altLang="zh-CN" sz="2000" b="0" i="1" smtClean="0">
                              <a:latin typeface="Cambria Math"/>
                            </a:rPr>
                            <m:t>𝑓</m:t>
                          </m:r>
                        </m:e>
                        <m:sub>
                          <m:r>
                            <a:rPr lang="zh-CN" altLang="en-US" sz="2000" b="1" i="1" smtClean="0">
                              <a:latin typeface="Cambria Math"/>
                            </a:rPr>
                            <m:t>𝜽</m:t>
                          </m:r>
                        </m:sub>
                        <m:sup>
                          <m:d>
                            <m:dPr>
                              <m:ctrlPr>
                                <a:rPr lang="zh-CN" altLang="en-US" sz="2000" i="1">
                                  <a:latin typeface="Cambria Math"/>
                                </a:rPr>
                              </m:ctrlPr>
                            </m:dPr>
                            <m:e>
                              <m:r>
                                <a:rPr lang="en-US" altLang="zh-CN" sz="2000" b="0" i="1" smtClean="0">
                                  <a:latin typeface="Cambria Math"/>
                                </a:rPr>
                                <m:t>𝑚</m:t>
                              </m:r>
                            </m:e>
                          </m:d>
                        </m:sup>
                      </m:sSubSup>
                      <m:d>
                        <m:dPr>
                          <m:ctrlPr>
                            <a:rPr lang="zh-CN" altLang="en-US" sz="2000" i="1">
                              <a:latin typeface="Cambria Math"/>
                            </a:rPr>
                          </m:ctrlPr>
                        </m:dPr>
                        <m:e>
                          <m:r>
                            <a:rPr lang="en-US" altLang="zh-CN" sz="2000" b="1" i="1" smtClean="0">
                              <a:latin typeface="Cambria Math"/>
                            </a:rPr>
                            <m:t>𝒙</m:t>
                          </m:r>
                        </m:e>
                      </m:d>
                    </m:oMath>
                  </m:oMathPara>
                </a14:m>
                <a:endParaRPr lang="zh-CN" altLang="en-US" sz="2000" dirty="0"/>
              </a:p>
            </p:txBody>
          </p:sp>
        </mc:Choice>
        <mc:Fallback xmlns="">
          <p:sp>
            <p:nvSpPr>
              <p:cNvPr id="159" name="TextBox 158"/>
              <p:cNvSpPr txBox="1">
                <a:spLocks noRot="1" noChangeAspect="1" noMove="1" noResize="1" noEditPoints="1" noAdjustHandles="1" noChangeArrowheads="1" noChangeShapeType="1" noTextEdit="1"/>
              </p:cNvSpPr>
              <p:nvPr/>
            </p:nvSpPr>
            <p:spPr>
              <a:xfrm>
                <a:off x="3203848" y="3453694"/>
                <a:ext cx="1764196" cy="479362"/>
              </a:xfrm>
              <a:prstGeom prst="rect">
                <a:avLst/>
              </a:prstGeom>
              <a:blipFill rotWithShape="1">
                <a:blip r:embed="rId6"/>
                <a:stretch>
                  <a:fillRect b="-10256"/>
                </a:stretch>
              </a:blipFill>
            </p:spPr>
            <p:txBody>
              <a:bodyPr/>
              <a:lstStyle/>
              <a:p>
                <a:r>
                  <a:rPr lang="zh-CN" altLang="en-US">
                    <a:noFill/>
                  </a:rPr>
                  <a:t> </a:t>
                </a:r>
              </a:p>
            </p:txBody>
          </p:sp>
        </mc:Fallback>
      </mc:AlternateContent>
      <p:cxnSp>
        <p:nvCxnSpPr>
          <p:cNvPr id="161" name="直接连接符 160"/>
          <p:cNvCxnSpPr/>
          <p:nvPr/>
        </p:nvCxnSpPr>
        <p:spPr>
          <a:xfrm>
            <a:off x="251520" y="3284984"/>
            <a:ext cx="8730970" cy="0"/>
          </a:xfrm>
          <a:prstGeom prst="line">
            <a:avLst/>
          </a:prstGeom>
          <a:ln w="28575">
            <a:solidFill>
              <a:srgbClr val="0070C0"/>
            </a:solidFill>
            <a:prstDash val="lgDash"/>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951412" y="3039343"/>
            <a:ext cx="1550358" cy="461665"/>
          </a:xfrm>
          <a:prstGeom prst="rect">
            <a:avLst/>
          </a:prstGeom>
          <a:solidFill>
            <a:schemeClr val="bg1"/>
          </a:solidFill>
        </p:spPr>
        <p:txBody>
          <a:bodyPr wrap="square" rtlCol="0">
            <a:spAutoFit/>
          </a:bodyPr>
          <a:lstStyle/>
          <a:p>
            <a:r>
              <a:rPr lang="en-US" altLang="zh-CN" sz="2400" b="1" i="1" dirty="0" smtClean="0"/>
              <a:t>inputs </a:t>
            </a:r>
            <a:r>
              <a:rPr lang="en-US" altLang="zh-CN" sz="2400" b="1" dirty="0" smtClean="0"/>
              <a:t>(N)</a:t>
            </a:r>
            <a:endParaRPr lang="zh-CN" altLang="en-US" sz="2400" b="1" dirty="0"/>
          </a:p>
        </p:txBody>
      </p:sp>
      <p:sp>
        <p:nvSpPr>
          <p:cNvPr id="153" name="TextBox 152"/>
          <p:cNvSpPr txBox="1"/>
          <p:nvPr/>
        </p:nvSpPr>
        <p:spPr>
          <a:xfrm>
            <a:off x="3048749" y="3039343"/>
            <a:ext cx="1847287" cy="461665"/>
          </a:xfrm>
          <a:prstGeom prst="rect">
            <a:avLst/>
          </a:prstGeom>
          <a:solidFill>
            <a:schemeClr val="bg1"/>
          </a:solidFill>
        </p:spPr>
        <p:txBody>
          <a:bodyPr wrap="square" rtlCol="0">
            <a:spAutoFit/>
          </a:bodyPr>
          <a:lstStyle/>
          <a:p>
            <a:r>
              <a:rPr lang="en-US" altLang="zh-CN" sz="2400" b="1" i="1" dirty="0" smtClean="0">
                <a:solidFill>
                  <a:schemeClr val="accent2"/>
                </a:solidFill>
              </a:rPr>
              <a:t>features </a:t>
            </a:r>
            <a:r>
              <a:rPr lang="en-US" altLang="zh-CN" sz="2400" b="1" dirty="0" smtClean="0">
                <a:solidFill>
                  <a:schemeClr val="accent2"/>
                </a:solidFill>
              </a:rPr>
              <a:t>(M)</a:t>
            </a:r>
            <a:endParaRPr lang="zh-CN" altLang="en-US" sz="2400" b="1" dirty="0">
              <a:solidFill>
                <a:schemeClr val="accent2"/>
              </a:solidFill>
            </a:endParaRPr>
          </a:p>
        </p:txBody>
      </p:sp>
      <p:sp>
        <p:nvSpPr>
          <p:cNvPr id="154" name="TextBox 153"/>
          <p:cNvSpPr txBox="1"/>
          <p:nvPr/>
        </p:nvSpPr>
        <p:spPr>
          <a:xfrm>
            <a:off x="7110282" y="3039343"/>
            <a:ext cx="1638182" cy="461665"/>
          </a:xfrm>
          <a:prstGeom prst="rect">
            <a:avLst/>
          </a:prstGeom>
          <a:solidFill>
            <a:schemeClr val="bg1"/>
          </a:solidFill>
        </p:spPr>
        <p:txBody>
          <a:bodyPr wrap="square" rtlCol="0">
            <a:spAutoFit/>
          </a:bodyPr>
          <a:lstStyle/>
          <a:p>
            <a:r>
              <a:rPr lang="en-US" altLang="zh-CN" sz="2400" b="1" i="1" dirty="0" smtClean="0">
                <a:solidFill>
                  <a:schemeClr val="accent1"/>
                </a:solidFill>
              </a:rPr>
              <a:t>outputs </a:t>
            </a:r>
            <a:r>
              <a:rPr lang="en-US" altLang="zh-CN" sz="2400" b="1" dirty="0" smtClean="0">
                <a:solidFill>
                  <a:schemeClr val="accent1"/>
                </a:solidFill>
              </a:rPr>
              <a:t>(K)</a:t>
            </a:r>
            <a:endParaRPr lang="zh-CN" altLang="en-US" sz="2400" b="1" dirty="0">
              <a:solidFill>
                <a:schemeClr val="accent1"/>
              </a:solidFill>
            </a:endParaRPr>
          </a:p>
        </p:txBody>
      </p:sp>
      <p:sp>
        <p:nvSpPr>
          <p:cNvPr id="162" name="TextBox 161"/>
          <p:cNvSpPr txBox="1"/>
          <p:nvPr/>
        </p:nvSpPr>
        <p:spPr>
          <a:xfrm>
            <a:off x="120050" y="836712"/>
            <a:ext cx="1527262" cy="830997"/>
          </a:xfrm>
          <a:prstGeom prst="rect">
            <a:avLst/>
          </a:prstGeom>
          <a:noFill/>
        </p:spPr>
        <p:txBody>
          <a:bodyPr wrap="square" rtlCol="0">
            <a:spAutoFit/>
          </a:bodyPr>
          <a:lstStyle/>
          <a:p>
            <a:r>
              <a:rPr lang="en-US" altLang="zh-CN" sz="2400" dirty="0" err="1" smtClean="0"/>
              <a:t>Softmax</a:t>
            </a:r>
            <a:endParaRPr lang="en-US" altLang="zh-CN" sz="2400" dirty="0" smtClean="0"/>
          </a:p>
          <a:p>
            <a:r>
              <a:rPr lang="en-US" altLang="zh-CN" sz="2400" dirty="0" smtClean="0"/>
              <a:t>Regression</a:t>
            </a:r>
            <a:endParaRPr lang="zh-CN" altLang="en-US" sz="2400" dirty="0"/>
          </a:p>
        </p:txBody>
      </p:sp>
      <p:sp>
        <p:nvSpPr>
          <p:cNvPr id="163" name="TextBox 162"/>
          <p:cNvSpPr txBox="1"/>
          <p:nvPr/>
        </p:nvSpPr>
        <p:spPr>
          <a:xfrm>
            <a:off x="111686" y="4149080"/>
            <a:ext cx="1319602" cy="830997"/>
          </a:xfrm>
          <a:prstGeom prst="rect">
            <a:avLst/>
          </a:prstGeom>
          <a:noFill/>
        </p:spPr>
        <p:txBody>
          <a:bodyPr wrap="square" rtlCol="0">
            <a:spAutoFit/>
          </a:bodyPr>
          <a:lstStyle/>
          <a:p>
            <a:r>
              <a:rPr lang="en-US" altLang="zh-CN" sz="2400" dirty="0" smtClean="0"/>
              <a:t>Neural</a:t>
            </a:r>
          </a:p>
          <a:p>
            <a:r>
              <a:rPr lang="en-US" altLang="zh-CN" sz="2400" dirty="0" smtClean="0"/>
              <a:t>Network</a:t>
            </a:r>
            <a:endParaRPr lang="zh-CN" altLang="en-US" sz="2400" dirty="0"/>
          </a:p>
        </p:txBody>
      </p:sp>
      <p:cxnSp>
        <p:nvCxnSpPr>
          <p:cNvPr id="3" name="直接箭头连接符 2"/>
          <p:cNvCxnSpPr>
            <a:stCxn id="4" idx="6"/>
            <a:endCxn id="15" idx="2"/>
          </p:cNvCxnSpPr>
          <p:nvPr/>
        </p:nvCxnSpPr>
        <p:spPr>
          <a:xfrm>
            <a:off x="2287020" y="5021728"/>
            <a:ext cx="1379442" cy="1104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16</a:t>
            </a:fld>
            <a:endParaRPr lang="zh-CN" altLang="en-US"/>
          </a:p>
        </p:txBody>
      </p:sp>
      <mc:AlternateContent xmlns:mc="http://schemas.openxmlformats.org/markup-compatibility/2006">
        <mc:Choice xmlns:a14="http://schemas.microsoft.com/office/drawing/2010/main" Requires="a14">
          <p:sp>
            <p:nvSpPr>
              <p:cNvPr id="58" name="TextBox 57"/>
              <p:cNvSpPr txBox="1"/>
              <p:nvPr/>
            </p:nvSpPr>
            <p:spPr>
              <a:xfrm>
                <a:off x="7092280" y="3789040"/>
                <a:ext cx="194421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𝑦</m:t>
                          </m:r>
                        </m:e>
                        <m:sub>
                          <m:r>
                            <a:rPr lang="en-US" altLang="zh-CN" sz="2000" b="0" i="1" smtClean="0">
                              <a:latin typeface="Cambria Math"/>
                            </a:rPr>
                            <m:t>𝑘</m:t>
                          </m:r>
                        </m:sub>
                      </m:sSub>
                      <m:r>
                        <a:rPr lang="en-US" altLang="zh-CN" sz="2000" b="0" i="1" smtClean="0">
                          <a:latin typeface="Cambria Math"/>
                        </a:rPr>
                        <m:t>=</m:t>
                      </m:r>
                      <m:f>
                        <m:fPr>
                          <m:type m:val="lin"/>
                          <m:ctrlPr>
                            <a:rPr lang="en-US" altLang="zh-CN" sz="2000" b="0" i="1" smtClean="0">
                              <a:latin typeface="Cambria Math"/>
                            </a:rPr>
                          </m:ctrlPr>
                        </m:fPr>
                        <m:num>
                          <m:r>
                            <m:rPr>
                              <m:sty m:val="p"/>
                            </m:rPr>
                            <a:rPr lang="en-US" altLang="zh-CN" sz="2000" b="0" i="0" smtClean="0">
                              <a:latin typeface="Cambria Math"/>
                            </a:rPr>
                            <m:t>exp</m:t>
                          </m:r>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𝑧</m:t>
                              </m:r>
                            </m:e>
                            <m:sub>
                              <m:r>
                                <a:rPr lang="en-US" altLang="zh-CN" sz="2000" b="0" i="1" smtClean="0">
                                  <a:latin typeface="Cambria Math"/>
                                </a:rPr>
                                <m:t>𝑘</m:t>
                              </m:r>
                            </m:sub>
                          </m:sSub>
                          <m:r>
                            <a:rPr lang="en-US" altLang="zh-CN" sz="2000" b="0" i="1" smtClean="0">
                              <a:latin typeface="Cambria Math"/>
                            </a:rPr>
                            <m:t>}</m:t>
                          </m:r>
                        </m:num>
                        <m:den>
                          <m:r>
                            <a:rPr lang="en-US" altLang="zh-CN" sz="2000" b="0" i="1" smtClean="0">
                              <a:latin typeface="Cambria Math"/>
                            </a:rPr>
                            <m:t>𝑍</m:t>
                          </m:r>
                        </m:den>
                      </m:f>
                    </m:oMath>
                  </m:oMathPara>
                </a14:m>
                <a:endParaRPr lang="en-US" altLang="zh-CN" sz="3200" dirty="0"/>
              </a:p>
            </p:txBody>
          </p:sp>
        </mc:Choice>
        <mc:Fallback>
          <p:sp>
            <p:nvSpPr>
              <p:cNvPr id="58" name="TextBox 57"/>
              <p:cNvSpPr txBox="1">
                <a:spLocks noRot="1" noChangeAspect="1" noMove="1" noResize="1" noEditPoints="1" noAdjustHandles="1" noChangeArrowheads="1" noChangeShapeType="1" noTextEdit="1"/>
              </p:cNvSpPr>
              <p:nvPr/>
            </p:nvSpPr>
            <p:spPr>
              <a:xfrm>
                <a:off x="7092280" y="3789040"/>
                <a:ext cx="1944216" cy="400110"/>
              </a:xfrm>
              <a:prstGeom prst="rect">
                <a:avLst/>
              </a:prstGeom>
              <a:blipFill rotWithShape="1">
                <a:blip r:embed="rId7"/>
                <a:stretch>
                  <a:fillRect t="-118462" r="-27586" b="-18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4722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47312" y="5157193"/>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1</a:t>
            </a:r>
            <a:endParaRPr lang="zh-CN" altLang="en-US" sz="2400" i="1" baseline="-25000" dirty="0"/>
          </a:p>
        </p:txBody>
      </p:sp>
      <p:sp>
        <p:nvSpPr>
          <p:cNvPr id="5" name="椭圆 4"/>
          <p:cNvSpPr/>
          <p:nvPr/>
        </p:nvSpPr>
        <p:spPr>
          <a:xfrm>
            <a:off x="3666462" y="5151755"/>
            <a:ext cx="653509" cy="6535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smtClean="0"/>
              <a:t>h</a:t>
            </a:r>
            <a:r>
              <a:rPr lang="en-US" altLang="zh-CN" sz="2000" i="1" baseline="-25000" dirty="0" smtClean="0"/>
              <a:t>1</a:t>
            </a:r>
            <a:endParaRPr lang="zh-CN" altLang="en-US" sz="2000" i="1" baseline="-25000" dirty="0"/>
          </a:p>
        </p:txBody>
      </p:sp>
      <p:sp>
        <p:nvSpPr>
          <p:cNvPr id="7" name="椭圆 6"/>
          <p:cNvSpPr/>
          <p:nvPr/>
        </p:nvSpPr>
        <p:spPr>
          <a:xfrm>
            <a:off x="1647312" y="6093297"/>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err="1" smtClean="0"/>
              <a:t>x</a:t>
            </a:r>
            <a:r>
              <a:rPr lang="en-US" altLang="zh-CN" sz="2400" i="1" baseline="-25000" dirty="0" err="1"/>
              <a:t>N</a:t>
            </a:r>
            <a:endParaRPr lang="zh-CN" altLang="en-US" sz="2400" i="1" baseline="-25000" dirty="0"/>
          </a:p>
        </p:txBody>
      </p:sp>
      <p:sp>
        <p:nvSpPr>
          <p:cNvPr id="8" name="椭圆 7"/>
          <p:cNvSpPr/>
          <p:nvPr/>
        </p:nvSpPr>
        <p:spPr>
          <a:xfrm>
            <a:off x="1647312" y="4341530"/>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0</a:t>
            </a:r>
            <a:endParaRPr lang="zh-CN" altLang="en-US" sz="3200" dirty="0"/>
          </a:p>
        </p:txBody>
      </p:sp>
      <p:cxnSp>
        <p:nvCxnSpPr>
          <p:cNvPr id="9" name="直接箭头连接符 8"/>
          <p:cNvCxnSpPr>
            <a:stCxn id="8" idx="6"/>
            <a:endCxn id="5" idx="2"/>
          </p:cNvCxnSpPr>
          <p:nvPr/>
        </p:nvCxnSpPr>
        <p:spPr>
          <a:xfrm>
            <a:off x="2287020" y="4661384"/>
            <a:ext cx="1379442" cy="817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6"/>
            <a:endCxn id="5" idx="2"/>
          </p:cNvCxnSpPr>
          <p:nvPr/>
        </p:nvCxnSpPr>
        <p:spPr>
          <a:xfrm>
            <a:off x="2287020" y="5477047"/>
            <a:ext cx="1379442" cy="1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6"/>
            <a:endCxn id="5" idx="2"/>
          </p:cNvCxnSpPr>
          <p:nvPr/>
        </p:nvCxnSpPr>
        <p:spPr>
          <a:xfrm flipV="1">
            <a:off x="2287020" y="5478510"/>
            <a:ext cx="1379442" cy="9346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6"/>
            <a:endCxn id="27" idx="2"/>
          </p:cNvCxnSpPr>
          <p:nvPr/>
        </p:nvCxnSpPr>
        <p:spPr>
          <a:xfrm flipV="1">
            <a:off x="4319971" y="5054826"/>
            <a:ext cx="1362715" cy="423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3666462" y="6087859"/>
            <a:ext cx="653509" cy="6535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err="1" smtClean="0"/>
              <a:t>h</a:t>
            </a:r>
            <a:r>
              <a:rPr lang="en-US" altLang="zh-CN" sz="2000" i="1" baseline="-25000" dirty="0" err="1"/>
              <a:t>M</a:t>
            </a:r>
            <a:endParaRPr lang="zh-CN" altLang="en-US" sz="2000" i="1" baseline="-25000" dirty="0"/>
          </a:p>
        </p:txBody>
      </p:sp>
      <p:cxnSp>
        <p:nvCxnSpPr>
          <p:cNvPr id="17" name="直接箭头连接符 16"/>
          <p:cNvCxnSpPr>
            <a:stCxn id="8" idx="6"/>
            <a:endCxn id="15" idx="2"/>
          </p:cNvCxnSpPr>
          <p:nvPr/>
        </p:nvCxnSpPr>
        <p:spPr>
          <a:xfrm>
            <a:off x="2287020" y="4661384"/>
            <a:ext cx="1379442" cy="1753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6"/>
            <a:endCxn id="15" idx="2"/>
          </p:cNvCxnSpPr>
          <p:nvPr/>
        </p:nvCxnSpPr>
        <p:spPr>
          <a:xfrm>
            <a:off x="2287020" y="6413151"/>
            <a:ext cx="1379442" cy="1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5" idx="6"/>
            <a:endCxn id="29" idx="2"/>
          </p:cNvCxnSpPr>
          <p:nvPr/>
        </p:nvCxnSpPr>
        <p:spPr>
          <a:xfrm flipV="1">
            <a:off x="4319971" y="6103310"/>
            <a:ext cx="1362715" cy="311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5682686" y="4728071"/>
            <a:ext cx="653509" cy="653509"/>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000" i="1" dirty="0"/>
              <a:t>z</a:t>
            </a:r>
            <a:r>
              <a:rPr lang="en-US" altLang="zh-CN" sz="2000" i="1" baseline="-25000" dirty="0" smtClean="0"/>
              <a:t>1</a:t>
            </a:r>
            <a:endParaRPr lang="zh-CN" altLang="en-US" sz="2000" i="1" baseline="-25000" dirty="0"/>
          </a:p>
        </p:txBody>
      </p:sp>
      <p:sp>
        <p:nvSpPr>
          <p:cNvPr id="29" name="椭圆 28"/>
          <p:cNvSpPr/>
          <p:nvPr/>
        </p:nvSpPr>
        <p:spPr>
          <a:xfrm>
            <a:off x="5682686" y="5776555"/>
            <a:ext cx="653509" cy="653509"/>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000" i="1" dirty="0" err="1"/>
              <a:t>z</a:t>
            </a:r>
            <a:r>
              <a:rPr lang="en-US" altLang="zh-CN" sz="2000" i="1" baseline="-25000" dirty="0" err="1" smtClean="0"/>
              <a:t>K</a:t>
            </a:r>
            <a:endParaRPr lang="zh-CN" altLang="en-US" sz="2000" i="1" baseline="-25000" dirty="0"/>
          </a:p>
        </p:txBody>
      </p:sp>
      <p:sp>
        <p:nvSpPr>
          <p:cNvPr id="30" name="椭圆 29"/>
          <p:cNvSpPr/>
          <p:nvPr/>
        </p:nvSpPr>
        <p:spPr>
          <a:xfrm>
            <a:off x="3671900" y="4413538"/>
            <a:ext cx="639708" cy="63970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i="1" dirty="0" smtClean="0"/>
              <a:t>h</a:t>
            </a:r>
            <a:r>
              <a:rPr lang="en-US" altLang="zh-CN" sz="2400" i="1" baseline="-25000" dirty="0" smtClean="0"/>
              <a:t>0</a:t>
            </a:r>
            <a:endParaRPr lang="zh-CN" altLang="en-US" sz="3200" dirty="0"/>
          </a:p>
        </p:txBody>
      </p:sp>
      <p:sp>
        <p:nvSpPr>
          <p:cNvPr id="31" name="椭圆 30"/>
          <p:cNvSpPr/>
          <p:nvPr/>
        </p:nvSpPr>
        <p:spPr>
          <a:xfrm>
            <a:off x="7698910" y="4728071"/>
            <a:ext cx="653509" cy="6535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i="1" dirty="0" smtClean="0"/>
              <a:t>y</a:t>
            </a:r>
            <a:r>
              <a:rPr lang="en-US" altLang="zh-CN" sz="2000" i="1" baseline="-25000" dirty="0" smtClean="0"/>
              <a:t>1</a:t>
            </a:r>
            <a:endParaRPr lang="zh-CN" altLang="en-US" sz="2000" i="1" baseline="-25000" dirty="0"/>
          </a:p>
        </p:txBody>
      </p:sp>
      <p:sp>
        <p:nvSpPr>
          <p:cNvPr id="33" name="椭圆 32"/>
          <p:cNvSpPr/>
          <p:nvPr/>
        </p:nvSpPr>
        <p:spPr>
          <a:xfrm>
            <a:off x="7698910" y="5776555"/>
            <a:ext cx="653509" cy="6535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i="1" dirty="0" err="1" smtClean="0"/>
              <a:t>y</a:t>
            </a:r>
            <a:r>
              <a:rPr lang="en-US" altLang="zh-CN" sz="2000" i="1" baseline="-25000" dirty="0" err="1" smtClean="0"/>
              <a:t>K</a:t>
            </a:r>
            <a:endParaRPr lang="zh-CN" altLang="en-US" sz="2000" i="1" baseline="-25000" dirty="0"/>
          </a:p>
        </p:txBody>
      </p:sp>
      <p:cxnSp>
        <p:nvCxnSpPr>
          <p:cNvPr id="34" name="直接箭头连接符 33"/>
          <p:cNvCxnSpPr>
            <a:stCxn id="30" idx="6"/>
            <a:endCxn id="27" idx="2"/>
          </p:cNvCxnSpPr>
          <p:nvPr/>
        </p:nvCxnSpPr>
        <p:spPr>
          <a:xfrm>
            <a:off x="4311608" y="4733392"/>
            <a:ext cx="1371078" cy="321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0" idx="6"/>
            <a:endCxn id="29" idx="2"/>
          </p:cNvCxnSpPr>
          <p:nvPr/>
        </p:nvCxnSpPr>
        <p:spPr>
          <a:xfrm>
            <a:off x="4311608" y="4733392"/>
            <a:ext cx="1371078" cy="1369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 idx="6"/>
            <a:endCxn id="29" idx="2"/>
          </p:cNvCxnSpPr>
          <p:nvPr/>
        </p:nvCxnSpPr>
        <p:spPr>
          <a:xfrm>
            <a:off x="4319971" y="5478510"/>
            <a:ext cx="1362715" cy="62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5" idx="6"/>
            <a:endCxn id="27" idx="2"/>
          </p:cNvCxnSpPr>
          <p:nvPr/>
        </p:nvCxnSpPr>
        <p:spPr>
          <a:xfrm flipV="1">
            <a:off x="4319971" y="5054826"/>
            <a:ext cx="1362715" cy="1359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7" idx="6"/>
            <a:endCxn id="31" idx="2"/>
          </p:cNvCxnSpPr>
          <p:nvPr/>
        </p:nvCxnSpPr>
        <p:spPr>
          <a:xfrm>
            <a:off x="6336195" y="5054826"/>
            <a:ext cx="1362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29" idx="6"/>
            <a:endCxn id="33" idx="2"/>
          </p:cNvCxnSpPr>
          <p:nvPr/>
        </p:nvCxnSpPr>
        <p:spPr>
          <a:xfrm>
            <a:off x="6336195" y="6103310"/>
            <a:ext cx="1362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3666463" y="1288159"/>
            <a:ext cx="631344" cy="63134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i="1" dirty="0" smtClean="0"/>
              <a:t>h</a:t>
            </a:r>
            <a:r>
              <a:rPr lang="en-US" altLang="zh-CN" sz="2400" i="1" baseline="-25000" dirty="0" smtClean="0"/>
              <a:t>1</a:t>
            </a:r>
            <a:endParaRPr lang="zh-CN" altLang="en-US" sz="2400" i="1" baseline="-25000" dirty="0"/>
          </a:p>
        </p:txBody>
      </p:sp>
      <p:sp>
        <p:nvSpPr>
          <p:cNvPr id="69" name="椭圆 68"/>
          <p:cNvSpPr/>
          <p:nvPr/>
        </p:nvSpPr>
        <p:spPr>
          <a:xfrm>
            <a:off x="7710652" y="1438479"/>
            <a:ext cx="641767" cy="64176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i="1" dirty="0" smtClean="0"/>
              <a:t>y</a:t>
            </a:r>
            <a:r>
              <a:rPr lang="en-US" altLang="zh-CN" sz="2400" i="1" baseline="-25000" dirty="0" smtClean="0"/>
              <a:t>1</a:t>
            </a:r>
            <a:endParaRPr lang="zh-CN" altLang="en-US" sz="2400" i="1" baseline="-25000" dirty="0"/>
          </a:p>
        </p:txBody>
      </p:sp>
      <p:sp>
        <p:nvSpPr>
          <p:cNvPr id="70" name="椭圆 69"/>
          <p:cNvSpPr/>
          <p:nvPr/>
        </p:nvSpPr>
        <p:spPr>
          <a:xfrm>
            <a:off x="3666463" y="1988840"/>
            <a:ext cx="631344" cy="63134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i="1" dirty="0" smtClean="0"/>
              <a:t>h</a:t>
            </a:r>
            <a:r>
              <a:rPr lang="en-US" altLang="zh-CN" sz="2400" i="1" baseline="-25000" dirty="0" smtClean="0"/>
              <a:t>2</a:t>
            </a:r>
            <a:endParaRPr lang="zh-CN" altLang="en-US" sz="2400" i="1" baseline="-25000" dirty="0"/>
          </a:p>
        </p:txBody>
      </p:sp>
      <p:sp>
        <p:nvSpPr>
          <p:cNvPr id="72" name="椭圆 71"/>
          <p:cNvSpPr/>
          <p:nvPr/>
        </p:nvSpPr>
        <p:spPr>
          <a:xfrm>
            <a:off x="7710653" y="2365353"/>
            <a:ext cx="641766" cy="64176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i="1" dirty="0" err="1" smtClean="0"/>
              <a:t>y</a:t>
            </a:r>
            <a:r>
              <a:rPr lang="en-US" altLang="zh-CN" sz="2400" i="1" baseline="-25000" dirty="0" err="1" smtClean="0"/>
              <a:t>K</a:t>
            </a:r>
            <a:endParaRPr lang="zh-CN" altLang="en-US" sz="2400" i="1" baseline="-25000" dirty="0"/>
          </a:p>
        </p:txBody>
      </p:sp>
      <p:sp>
        <p:nvSpPr>
          <p:cNvPr id="73" name="椭圆 72"/>
          <p:cNvSpPr/>
          <p:nvPr/>
        </p:nvSpPr>
        <p:spPr>
          <a:xfrm>
            <a:off x="5766436" y="1438479"/>
            <a:ext cx="641767" cy="641767"/>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400" i="1" dirty="0"/>
              <a:t>z</a:t>
            </a:r>
            <a:r>
              <a:rPr lang="en-US" altLang="zh-CN" sz="2400" i="1" baseline="-25000" dirty="0" smtClean="0"/>
              <a:t>1</a:t>
            </a:r>
            <a:endParaRPr lang="zh-CN" altLang="en-US" sz="2400" i="1" baseline="-25000" dirty="0"/>
          </a:p>
        </p:txBody>
      </p:sp>
      <p:sp>
        <p:nvSpPr>
          <p:cNvPr id="74" name="椭圆 73"/>
          <p:cNvSpPr/>
          <p:nvPr/>
        </p:nvSpPr>
        <p:spPr>
          <a:xfrm>
            <a:off x="5766436" y="2365352"/>
            <a:ext cx="641767" cy="641767"/>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400" i="1" dirty="0" err="1" smtClean="0"/>
              <a:t>z</a:t>
            </a:r>
            <a:r>
              <a:rPr lang="en-US" altLang="zh-CN" sz="2400" i="1" baseline="-25000" dirty="0" err="1"/>
              <a:t>K</a:t>
            </a:r>
            <a:endParaRPr lang="zh-CN" altLang="en-US" sz="2400" i="1" baseline="-25000" dirty="0"/>
          </a:p>
        </p:txBody>
      </p:sp>
      <p:cxnSp>
        <p:nvCxnSpPr>
          <p:cNvPr id="75" name="直接箭头连接符 74"/>
          <p:cNvCxnSpPr>
            <a:stCxn id="68" idx="6"/>
            <a:endCxn id="73" idx="2"/>
          </p:cNvCxnSpPr>
          <p:nvPr/>
        </p:nvCxnSpPr>
        <p:spPr>
          <a:xfrm>
            <a:off x="4297807" y="1603831"/>
            <a:ext cx="1468629" cy="155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0" idx="6"/>
            <a:endCxn id="73" idx="2"/>
          </p:cNvCxnSpPr>
          <p:nvPr/>
        </p:nvCxnSpPr>
        <p:spPr>
          <a:xfrm flipV="1">
            <a:off x="4297807" y="1759363"/>
            <a:ext cx="1468629" cy="545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129" idx="6"/>
            <a:endCxn id="73" idx="2"/>
          </p:cNvCxnSpPr>
          <p:nvPr/>
        </p:nvCxnSpPr>
        <p:spPr>
          <a:xfrm flipV="1">
            <a:off x="4319972" y="1759363"/>
            <a:ext cx="1446464" cy="1348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8" idx="6"/>
            <a:endCxn id="74" idx="2"/>
          </p:cNvCxnSpPr>
          <p:nvPr/>
        </p:nvCxnSpPr>
        <p:spPr>
          <a:xfrm>
            <a:off x="4297807" y="1603831"/>
            <a:ext cx="1468629" cy="1082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0" idx="6"/>
            <a:endCxn id="74" idx="2"/>
          </p:cNvCxnSpPr>
          <p:nvPr/>
        </p:nvCxnSpPr>
        <p:spPr>
          <a:xfrm>
            <a:off x="4297807" y="2304512"/>
            <a:ext cx="1468629" cy="3817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29" idx="6"/>
            <a:endCxn id="74" idx="2"/>
          </p:cNvCxnSpPr>
          <p:nvPr/>
        </p:nvCxnSpPr>
        <p:spPr>
          <a:xfrm flipV="1">
            <a:off x="4319972" y="2686236"/>
            <a:ext cx="1446464" cy="4214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73" idx="6"/>
            <a:endCxn id="69" idx="2"/>
          </p:cNvCxnSpPr>
          <p:nvPr/>
        </p:nvCxnSpPr>
        <p:spPr>
          <a:xfrm>
            <a:off x="6408203" y="1759363"/>
            <a:ext cx="13024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74" idx="6"/>
            <a:endCxn id="72" idx="2"/>
          </p:cNvCxnSpPr>
          <p:nvPr/>
        </p:nvCxnSpPr>
        <p:spPr>
          <a:xfrm>
            <a:off x="6408203" y="2686236"/>
            <a:ext cx="13024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TextBox 83"/>
              <p:cNvSpPr txBox="1"/>
              <p:nvPr/>
            </p:nvSpPr>
            <p:spPr>
              <a:xfrm>
                <a:off x="5292080" y="3152003"/>
                <a:ext cx="1620180" cy="4210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𝑧</m:t>
                          </m:r>
                        </m:e>
                        <m:sub>
                          <m:r>
                            <a:rPr lang="en-US" altLang="zh-CN" sz="2000" b="0" i="1" smtClean="0">
                              <a:latin typeface="Cambria Math"/>
                            </a:rPr>
                            <m:t>𝑘</m:t>
                          </m:r>
                        </m:sub>
                      </m:sSub>
                      <m:r>
                        <a:rPr lang="en-US" altLang="zh-CN" sz="2000" b="0" i="1" smtClean="0">
                          <a:latin typeface="Cambria Math"/>
                        </a:rPr>
                        <m:t>=</m:t>
                      </m:r>
                      <m:sSup>
                        <m:sSupPr>
                          <m:ctrlPr>
                            <a:rPr lang="en-US" altLang="zh-CN" sz="2000" b="1" i="1">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a:latin typeface="Cambria Math"/>
                                </a:rPr>
                                <m:t>𝒌</m:t>
                              </m:r>
                            </m:e>
                          </m:d>
                        </m:sup>
                      </m:sSup>
                      <m:r>
                        <a:rPr lang="en-US" altLang="zh-CN" sz="2000" b="1" i="1">
                          <a:latin typeface="Cambria Math"/>
                          <a:ea typeface="Cambria Math"/>
                        </a:rPr>
                        <m:t>∙</m:t>
                      </m:r>
                      <m:r>
                        <a:rPr lang="en-US" altLang="zh-CN" sz="2000" b="1" i="1" smtClean="0">
                          <a:latin typeface="Cambria Math"/>
                          <a:ea typeface="Cambria Math"/>
                        </a:rPr>
                        <m:t>𝒉</m:t>
                      </m:r>
                    </m:oMath>
                  </m:oMathPara>
                </a14:m>
                <a:endParaRPr lang="zh-CN" altLang="en-US" sz="2000" dirty="0"/>
              </a:p>
            </p:txBody>
          </p:sp>
        </mc:Choice>
        <mc:Fallback xmlns="">
          <p:sp>
            <p:nvSpPr>
              <p:cNvPr id="84" name="TextBox 83"/>
              <p:cNvSpPr txBox="1">
                <a:spLocks noRot="1" noChangeAspect="1" noMove="1" noResize="1" noEditPoints="1" noAdjustHandles="1" noChangeArrowheads="1" noChangeShapeType="1" noTextEdit="1"/>
              </p:cNvSpPr>
              <p:nvPr/>
            </p:nvSpPr>
            <p:spPr>
              <a:xfrm>
                <a:off x="5292080" y="3152003"/>
                <a:ext cx="1620180" cy="421013"/>
              </a:xfrm>
              <a:prstGeom prst="rect">
                <a:avLst/>
              </a:prstGeom>
              <a:blipFill rotWithShape="1">
                <a:blip r:embed="rId3"/>
                <a:stretch>
                  <a:fillRect b="-14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7092280" y="3152003"/>
                <a:ext cx="194421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𝑦</m:t>
                          </m:r>
                        </m:e>
                        <m:sub>
                          <m:r>
                            <a:rPr lang="en-US" altLang="zh-CN" sz="2000" b="0" i="1" smtClean="0">
                              <a:latin typeface="Cambria Math"/>
                            </a:rPr>
                            <m:t>𝑘</m:t>
                          </m:r>
                        </m:sub>
                      </m:sSub>
                      <m:r>
                        <a:rPr lang="en-US" altLang="zh-CN" sz="2000" b="0" i="1" smtClean="0">
                          <a:latin typeface="Cambria Math"/>
                        </a:rPr>
                        <m:t>=</m:t>
                      </m:r>
                      <m:f>
                        <m:fPr>
                          <m:type m:val="lin"/>
                          <m:ctrlPr>
                            <a:rPr lang="en-US" altLang="zh-CN" sz="2000" b="0" i="1" smtClean="0">
                              <a:latin typeface="Cambria Math"/>
                            </a:rPr>
                          </m:ctrlPr>
                        </m:fPr>
                        <m:num>
                          <m:r>
                            <m:rPr>
                              <m:sty m:val="p"/>
                            </m:rPr>
                            <a:rPr lang="en-US" altLang="zh-CN" sz="2000" b="0" i="0" smtClean="0">
                              <a:latin typeface="Cambria Math"/>
                            </a:rPr>
                            <m:t>exp</m:t>
                          </m:r>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𝑧</m:t>
                              </m:r>
                            </m:e>
                            <m:sub>
                              <m:r>
                                <a:rPr lang="en-US" altLang="zh-CN" sz="2000" b="0" i="1" smtClean="0">
                                  <a:latin typeface="Cambria Math"/>
                                </a:rPr>
                                <m:t>𝑘</m:t>
                              </m:r>
                            </m:sub>
                          </m:sSub>
                          <m:r>
                            <a:rPr lang="en-US" altLang="zh-CN" sz="2000" b="0" i="1" smtClean="0">
                              <a:latin typeface="Cambria Math"/>
                            </a:rPr>
                            <m:t>}</m:t>
                          </m:r>
                        </m:num>
                        <m:den>
                          <m:r>
                            <a:rPr lang="en-US" altLang="zh-CN" sz="2000" b="0" i="1" smtClean="0">
                              <a:latin typeface="Cambria Math"/>
                            </a:rPr>
                            <m:t>𝑍</m:t>
                          </m:r>
                        </m:den>
                      </m:f>
                    </m:oMath>
                  </m:oMathPara>
                </a14:m>
                <a:endParaRPr lang="en-US" altLang="zh-CN" sz="3200" dirty="0"/>
              </a:p>
            </p:txBody>
          </p:sp>
        </mc:Choice>
        <mc:Fallback xmlns="">
          <p:sp>
            <p:nvSpPr>
              <p:cNvPr id="85" name="TextBox 84"/>
              <p:cNvSpPr txBox="1">
                <a:spLocks noRot="1" noChangeAspect="1" noMove="1" noResize="1" noEditPoints="1" noAdjustHandles="1" noChangeArrowheads="1" noChangeShapeType="1" noTextEdit="1"/>
              </p:cNvSpPr>
              <p:nvPr/>
            </p:nvSpPr>
            <p:spPr>
              <a:xfrm>
                <a:off x="7092280" y="3152003"/>
                <a:ext cx="1944216" cy="400110"/>
              </a:xfrm>
              <a:prstGeom prst="rect">
                <a:avLst/>
              </a:prstGeom>
              <a:blipFill rotWithShape="1">
                <a:blip r:embed="rId4"/>
                <a:stretch>
                  <a:fillRect t="-116667" r="-27586" b="-177273"/>
                </a:stretch>
              </a:blipFill>
            </p:spPr>
            <p:txBody>
              <a:bodyPr/>
              <a:lstStyle/>
              <a:p>
                <a:r>
                  <a:rPr lang="zh-CN" altLang="en-US">
                    <a:noFill/>
                  </a:rPr>
                  <a:t> </a:t>
                </a:r>
              </a:p>
            </p:txBody>
          </p:sp>
        </mc:Fallback>
      </mc:AlternateContent>
      <p:sp>
        <p:nvSpPr>
          <p:cNvPr id="129" name="椭圆 128"/>
          <p:cNvSpPr/>
          <p:nvPr/>
        </p:nvSpPr>
        <p:spPr>
          <a:xfrm>
            <a:off x="3666463" y="2780928"/>
            <a:ext cx="653509" cy="6535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err="1" smtClean="0"/>
              <a:t>h</a:t>
            </a:r>
            <a:r>
              <a:rPr lang="en-US" altLang="zh-CN" sz="2000" i="1" baseline="-25000" dirty="0" err="1"/>
              <a:t>M</a:t>
            </a:r>
            <a:endParaRPr lang="zh-CN" altLang="en-US" sz="2000" i="1" baseline="-25000" dirty="0"/>
          </a:p>
        </p:txBody>
      </p:sp>
      <p:sp>
        <p:nvSpPr>
          <p:cNvPr id="132" name="椭圆 131"/>
          <p:cNvSpPr/>
          <p:nvPr/>
        </p:nvSpPr>
        <p:spPr>
          <a:xfrm>
            <a:off x="1655676" y="1988840"/>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a:t>2</a:t>
            </a:r>
            <a:endParaRPr lang="zh-CN" altLang="en-US" sz="2400" i="1" baseline="-25000" dirty="0"/>
          </a:p>
        </p:txBody>
      </p:sp>
      <p:sp>
        <p:nvSpPr>
          <p:cNvPr id="133" name="椭圆 132"/>
          <p:cNvSpPr/>
          <p:nvPr/>
        </p:nvSpPr>
        <p:spPr>
          <a:xfrm>
            <a:off x="1655676" y="2780928"/>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err="1" smtClean="0"/>
              <a:t>x</a:t>
            </a:r>
            <a:r>
              <a:rPr lang="en-US" altLang="zh-CN" sz="2400" i="1" baseline="-25000" dirty="0" err="1"/>
              <a:t>N</a:t>
            </a:r>
            <a:endParaRPr lang="zh-CN" altLang="en-US" sz="2400" i="1" baseline="-25000" dirty="0"/>
          </a:p>
        </p:txBody>
      </p:sp>
      <p:sp>
        <p:nvSpPr>
          <p:cNvPr id="134" name="椭圆 133"/>
          <p:cNvSpPr/>
          <p:nvPr/>
        </p:nvSpPr>
        <p:spPr>
          <a:xfrm>
            <a:off x="1655676" y="1224515"/>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a:t>1</a:t>
            </a:r>
            <a:endParaRPr lang="zh-CN" altLang="en-US" sz="3200" dirty="0"/>
          </a:p>
        </p:txBody>
      </p:sp>
      <p:sp>
        <p:nvSpPr>
          <p:cNvPr id="148" name="右箭头 147"/>
          <p:cNvSpPr/>
          <p:nvPr/>
        </p:nvSpPr>
        <p:spPr>
          <a:xfrm>
            <a:off x="2519772" y="2257661"/>
            <a:ext cx="1008112" cy="54266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7" name="TextBox 156"/>
              <p:cNvSpPr txBox="1"/>
              <p:nvPr/>
            </p:nvSpPr>
            <p:spPr>
              <a:xfrm>
                <a:off x="5328084" y="4081696"/>
                <a:ext cx="1656184" cy="4994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𝑧</m:t>
                          </m:r>
                        </m:e>
                        <m:sub>
                          <m:r>
                            <a:rPr lang="en-US" altLang="zh-CN" sz="2000" b="0" i="1" smtClean="0">
                              <a:latin typeface="Cambria Math"/>
                            </a:rPr>
                            <m:t>𝑘</m:t>
                          </m:r>
                        </m:sub>
                      </m:sSub>
                      <m:r>
                        <a:rPr lang="en-US" altLang="zh-CN" sz="2000" b="0" i="1" smtClean="0">
                          <a:latin typeface="Cambria Math"/>
                        </a:rPr>
                        <m:t>=</m:t>
                      </m:r>
                      <m:sSubSup>
                        <m:sSubSupPr>
                          <m:ctrlPr>
                            <a:rPr lang="zh-CN" altLang="en-US" sz="2000" i="1" smtClean="0">
                              <a:latin typeface="Cambria Math"/>
                            </a:rPr>
                          </m:ctrlPr>
                        </m:sSubSupPr>
                        <m:e>
                          <m:r>
                            <a:rPr lang="en-US" altLang="zh-CN" sz="2000" b="0" i="1" smtClean="0">
                              <a:latin typeface="Cambria Math"/>
                            </a:rPr>
                            <m:t>𝑓</m:t>
                          </m:r>
                        </m:e>
                        <m:sub>
                          <m:r>
                            <a:rPr lang="zh-CN" altLang="en-US" sz="2000" b="1" i="1" smtClean="0">
                              <a:latin typeface="Cambria Math"/>
                            </a:rPr>
                            <m:t>𝝋</m:t>
                          </m:r>
                        </m:sub>
                        <m:sup>
                          <m:d>
                            <m:dPr>
                              <m:ctrlPr>
                                <a:rPr lang="zh-CN" altLang="en-US" sz="2000" i="1">
                                  <a:latin typeface="Cambria Math"/>
                                </a:rPr>
                              </m:ctrlPr>
                            </m:dPr>
                            <m:e>
                              <m:r>
                                <a:rPr lang="en-US" altLang="zh-CN" sz="2000" b="0" i="1" smtClean="0">
                                  <a:latin typeface="Cambria Math"/>
                                </a:rPr>
                                <m:t>𝑘</m:t>
                              </m:r>
                            </m:e>
                          </m:d>
                        </m:sup>
                      </m:sSubSup>
                      <m:d>
                        <m:dPr>
                          <m:ctrlPr>
                            <a:rPr lang="zh-CN" altLang="en-US" sz="2000" i="1">
                              <a:latin typeface="Cambria Math"/>
                            </a:rPr>
                          </m:ctrlPr>
                        </m:dPr>
                        <m:e>
                          <m:r>
                            <a:rPr lang="en-US" altLang="zh-CN" sz="2000" b="1" i="1" smtClean="0">
                              <a:latin typeface="Cambria Math"/>
                            </a:rPr>
                            <m:t>𝒉</m:t>
                          </m:r>
                        </m:e>
                      </m:d>
                    </m:oMath>
                  </m:oMathPara>
                </a14:m>
                <a:endParaRPr lang="zh-CN" altLang="en-US" sz="2000" dirty="0"/>
              </a:p>
            </p:txBody>
          </p:sp>
        </mc:Choice>
        <mc:Fallback xmlns="">
          <p:sp>
            <p:nvSpPr>
              <p:cNvPr id="157" name="TextBox 156"/>
              <p:cNvSpPr txBox="1">
                <a:spLocks noRot="1" noChangeAspect="1" noMove="1" noResize="1" noEditPoints="1" noAdjustHandles="1" noChangeArrowheads="1" noChangeShapeType="1" noTextEdit="1"/>
              </p:cNvSpPr>
              <p:nvPr/>
            </p:nvSpPr>
            <p:spPr>
              <a:xfrm>
                <a:off x="5328084" y="4081696"/>
                <a:ext cx="1656184" cy="499432"/>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161" name="直接连接符 160"/>
          <p:cNvCxnSpPr/>
          <p:nvPr/>
        </p:nvCxnSpPr>
        <p:spPr>
          <a:xfrm>
            <a:off x="251520" y="3746649"/>
            <a:ext cx="8730970" cy="0"/>
          </a:xfrm>
          <a:prstGeom prst="line">
            <a:avLst/>
          </a:prstGeom>
          <a:ln w="28575">
            <a:solidFill>
              <a:srgbClr val="0070C0"/>
            </a:solidFill>
            <a:prstDash val="lgDash"/>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951412" y="3501008"/>
            <a:ext cx="1550358" cy="461665"/>
          </a:xfrm>
          <a:prstGeom prst="rect">
            <a:avLst/>
          </a:prstGeom>
          <a:solidFill>
            <a:schemeClr val="bg1"/>
          </a:solidFill>
        </p:spPr>
        <p:txBody>
          <a:bodyPr wrap="square" rtlCol="0">
            <a:spAutoFit/>
          </a:bodyPr>
          <a:lstStyle/>
          <a:p>
            <a:r>
              <a:rPr lang="en-US" altLang="zh-CN" sz="2400" b="1" i="1" dirty="0" smtClean="0"/>
              <a:t>inputs </a:t>
            </a:r>
            <a:r>
              <a:rPr lang="en-US" altLang="zh-CN" sz="2400" b="1" dirty="0" smtClean="0"/>
              <a:t>(N)</a:t>
            </a:r>
            <a:endParaRPr lang="zh-CN" altLang="en-US" sz="2400" b="1" dirty="0"/>
          </a:p>
        </p:txBody>
      </p:sp>
      <p:sp>
        <p:nvSpPr>
          <p:cNvPr id="153" name="TextBox 152"/>
          <p:cNvSpPr txBox="1"/>
          <p:nvPr/>
        </p:nvSpPr>
        <p:spPr>
          <a:xfrm>
            <a:off x="3048749" y="3501008"/>
            <a:ext cx="1847287" cy="461665"/>
          </a:xfrm>
          <a:prstGeom prst="rect">
            <a:avLst/>
          </a:prstGeom>
          <a:solidFill>
            <a:schemeClr val="bg1"/>
          </a:solidFill>
        </p:spPr>
        <p:txBody>
          <a:bodyPr wrap="square" rtlCol="0">
            <a:spAutoFit/>
          </a:bodyPr>
          <a:lstStyle/>
          <a:p>
            <a:r>
              <a:rPr lang="en-US" altLang="zh-CN" sz="2400" b="1" i="1" dirty="0" smtClean="0">
                <a:solidFill>
                  <a:schemeClr val="accent2"/>
                </a:solidFill>
              </a:rPr>
              <a:t>features </a:t>
            </a:r>
            <a:r>
              <a:rPr lang="en-US" altLang="zh-CN" sz="2400" b="1" dirty="0" smtClean="0">
                <a:solidFill>
                  <a:schemeClr val="accent2"/>
                </a:solidFill>
              </a:rPr>
              <a:t>(M)</a:t>
            </a:r>
            <a:endParaRPr lang="zh-CN" altLang="en-US" sz="2400" b="1" dirty="0">
              <a:solidFill>
                <a:schemeClr val="accent2"/>
              </a:solidFill>
            </a:endParaRPr>
          </a:p>
        </p:txBody>
      </p:sp>
      <p:sp>
        <p:nvSpPr>
          <p:cNvPr id="154" name="TextBox 153"/>
          <p:cNvSpPr txBox="1"/>
          <p:nvPr/>
        </p:nvSpPr>
        <p:spPr>
          <a:xfrm>
            <a:off x="7020272" y="3501008"/>
            <a:ext cx="1638182" cy="461665"/>
          </a:xfrm>
          <a:prstGeom prst="rect">
            <a:avLst/>
          </a:prstGeom>
          <a:solidFill>
            <a:schemeClr val="bg1"/>
          </a:solidFill>
        </p:spPr>
        <p:txBody>
          <a:bodyPr wrap="square" rtlCol="0">
            <a:spAutoFit/>
          </a:bodyPr>
          <a:lstStyle/>
          <a:p>
            <a:r>
              <a:rPr lang="en-US" altLang="zh-CN" sz="2400" b="1" i="1" dirty="0" smtClean="0">
                <a:solidFill>
                  <a:schemeClr val="accent1"/>
                </a:solidFill>
              </a:rPr>
              <a:t>outputs </a:t>
            </a:r>
            <a:r>
              <a:rPr lang="en-US" altLang="zh-CN" sz="2400" b="1" dirty="0" smtClean="0">
                <a:solidFill>
                  <a:schemeClr val="accent1"/>
                </a:solidFill>
              </a:rPr>
              <a:t>(K)</a:t>
            </a:r>
            <a:endParaRPr lang="zh-CN" altLang="en-US" sz="2400" b="1" dirty="0">
              <a:solidFill>
                <a:schemeClr val="accent1"/>
              </a:solidFill>
            </a:endParaRPr>
          </a:p>
        </p:txBody>
      </p:sp>
      <p:sp>
        <p:nvSpPr>
          <p:cNvPr id="162" name="TextBox 161"/>
          <p:cNvSpPr txBox="1"/>
          <p:nvPr/>
        </p:nvSpPr>
        <p:spPr>
          <a:xfrm>
            <a:off x="120050" y="1501256"/>
            <a:ext cx="1527262" cy="830997"/>
          </a:xfrm>
          <a:prstGeom prst="rect">
            <a:avLst/>
          </a:prstGeom>
          <a:noFill/>
        </p:spPr>
        <p:txBody>
          <a:bodyPr wrap="square" rtlCol="0">
            <a:spAutoFit/>
          </a:bodyPr>
          <a:lstStyle/>
          <a:p>
            <a:r>
              <a:rPr lang="en-US" altLang="zh-CN" sz="2400" dirty="0" err="1" smtClean="0"/>
              <a:t>Softmax</a:t>
            </a:r>
            <a:endParaRPr lang="en-US" altLang="zh-CN" sz="2400" dirty="0" smtClean="0"/>
          </a:p>
          <a:p>
            <a:r>
              <a:rPr lang="en-US" altLang="zh-CN" sz="2400" dirty="0" smtClean="0"/>
              <a:t>Regression</a:t>
            </a:r>
            <a:endParaRPr lang="zh-CN" altLang="en-US" sz="2400" dirty="0"/>
          </a:p>
        </p:txBody>
      </p:sp>
      <p:sp>
        <p:nvSpPr>
          <p:cNvPr id="163" name="TextBox 162"/>
          <p:cNvSpPr txBox="1"/>
          <p:nvPr/>
        </p:nvSpPr>
        <p:spPr>
          <a:xfrm>
            <a:off x="111686" y="4437112"/>
            <a:ext cx="1319602" cy="830997"/>
          </a:xfrm>
          <a:prstGeom prst="rect">
            <a:avLst/>
          </a:prstGeom>
          <a:noFill/>
        </p:spPr>
        <p:txBody>
          <a:bodyPr wrap="square" rtlCol="0">
            <a:spAutoFit/>
          </a:bodyPr>
          <a:lstStyle/>
          <a:p>
            <a:r>
              <a:rPr lang="en-US" altLang="zh-CN" sz="2400" dirty="0" smtClean="0"/>
              <a:t>Neural</a:t>
            </a:r>
          </a:p>
          <a:p>
            <a:r>
              <a:rPr lang="en-US" altLang="zh-CN" sz="2400" dirty="0" smtClean="0"/>
              <a:t>Network</a:t>
            </a:r>
            <a:endParaRPr lang="zh-CN" altLang="en-US" sz="2400" dirty="0"/>
          </a:p>
        </p:txBody>
      </p:sp>
      <mc:AlternateContent xmlns:mc="http://schemas.openxmlformats.org/markup-compatibility/2006" xmlns:a14="http://schemas.microsoft.com/office/drawing/2010/main">
        <mc:Choice Requires="a14">
          <p:sp>
            <p:nvSpPr>
              <p:cNvPr id="159" name="TextBox 158"/>
              <p:cNvSpPr txBox="1"/>
              <p:nvPr/>
            </p:nvSpPr>
            <p:spPr>
              <a:xfrm>
                <a:off x="3203848" y="3885742"/>
                <a:ext cx="1764196" cy="4793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h</m:t>
                          </m:r>
                        </m:e>
                        <m:sub>
                          <m:r>
                            <a:rPr lang="en-US" altLang="zh-CN" sz="2000" b="0" i="1" smtClean="0">
                              <a:latin typeface="Cambria Math"/>
                            </a:rPr>
                            <m:t>𝑚</m:t>
                          </m:r>
                        </m:sub>
                      </m:sSub>
                      <m:r>
                        <a:rPr lang="en-US" altLang="zh-CN" sz="2000" b="0" i="1" smtClean="0">
                          <a:latin typeface="Cambria Math"/>
                        </a:rPr>
                        <m:t>=</m:t>
                      </m:r>
                      <m:sSubSup>
                        <m:sSubSupPr>
                          <m:ctrlPr>
                            <a:rPr lang="zh-CN" altLang="en-US" sz="2000" i="1" smtClean="0">
                              <a:latin typeface="Cambria Math"/>
                            </a:rPr>
                          </m:ctrlPr>
                        </m:sSubSupPr>
                        <m:e>
                          <m:r>
                            <a:rPr lang="en-US" altLang="zh-CN" sz="2000" b="0" i="1" smtClean="0">
                              <a:latin typeface="Cambria Math"/>
                            </a:rPr>
                            <m:t>𝑓</m:t>
                          </m:r>
                        </m:e>
                        <m:sub>
                          <m:r>
                            <a:rPr lang="zh-CN" altLang="en-US" sz="2000" b="1" i="1" smtClean="0">
                              <a:latin typeface="Cambria Math"/>
                            </a:rPr>
                            <m:t>𝜽</m:t>
                          </m:r>
                        </m:sub>
                        <m:sup>
                          <m:d>
                            <m:dPr>
                              <m:ctrlPr>
                                <a:rPr lang="zh-CN" altLang="en-US" sz="2000" i="1">
                                  <a:latin typeface="Cambria Math"/>
                                </a:rPr>
                              </m:ctrlPr>
                            </m:dPr>
                            <m:e>
                              <m:r>
                                <a:rPr lang="en-US" altLang="zh-CN" sz="2000" b="0" i="1" smtClean="0">
                                  <a:latin typeface="Cambria Math"/>
                                </a:rPr>
                                <m:t>𝑚</m:t>
                              </m:r>
                            </m:e>
                          </m:d>
                        </m:sup>
                      </m:sSubSup>
                      <m:d>
                        <m:dPr>
                          <m:ctrlPr>
                            <a:rPr lang="zh-CN" altLang="en-US" sz="2000" i="1">
                              <a:latin typeface="Cambria Math"/>
                            </a:rPr>
                          </m:ctrlPr>
                        </m:dPr>
                        <m:e>
                          <m:r>
                            <a:rPr lang="en-US" altLang="zh-CN" sz="2000" b="1" i="1" smtClean="0">
                              <a:latin typeface="Cambria Math"/>
                            </a:rPr>
                            <m:t>𝒙</m:t>
                          </m:r>
                        </m:e>
                      </m:d>
                    </m:oMath>
                  </m:oMathPara>
                </a14:m>
                <a:endParaRPr lang="zh-CN" altLang="en-US" sz="2000" dirty="0"/>
              </a:p>
            </p:txBody>
          </p:sp>
        </mc:Choice>
        <mc:Fallback xmlns="">
          <p:sp>
            <p:nvSpPr>
              <p:cNvPr id="159" name="TextBox 158"/>
              <p:cNvSpPr txBox="1">
                <a:spLocks noRot="1" noChangeAspect="1" noMove="1" noResize="1" noEditPoints="1" noAdjustHandles="1" noChangeArrowheads="1" noChangeShapeType="1" noTextEdit="1"/>
              </p:cNvSpPr>
              <p:nvPr/>
            </p:nvSpPr>
            <p:spPr>
              <a:xfrm>
                <a:off x="3203848" y="3885742"/>
                <a:ext cx="1764196" cy="479362"/>
              </a:xfrm>
              <a:prstGeom prst="rect">
                <a:avLst/>
              </a:prstGeom>
              <a:blipFill rotWithShape="1">
                <a:blip r:embed="rId6"/>
                <a:stretch>
                  <a:fillRect b="-8861"/>
                </a:stretch>
              </a:blipFill>
            </p:spPr>
            <p:txBody>
              <a:bodyPr/>
              <a:lstStyle/>
              <a:p>
                <a:r>
                  <a:rPr lang="zh-CN" altLang="en-US">
                    <a:noFill/>
                  </a:rPr>
                  <a:t> </a:t>
                </a:r>
              </a:p>
            </p:txBody>
          </p:sp>
        </mc:Fallback>
      </mc:AlternateContent>
      <p:sp>
        <p:nvSpPr>
          <p:cNvPr id="2" name="TextBox 1"/>
          <p:cNvSpPr txBox="1"/>
          <p:nvPr/>
        </p:nvSpPr>
        <p:spPr>
          <a:xfrm>
            <a:off x="120050" y="242645"/>
            <a:ext cx="8862440" cy="954107"/>
          </a:xfrm>
          <a:prstGeom prst="rect">
            <a:avLst/>
          </a:prstGeom>
          <a:noFill/>
        </p:spPr>
        <p:txBody>
          <a:bodyPr wrap="square" rtlCol="0">
            <a:spAutoFit/>
          </a:bodyPr>
          <a:lstStyle/>
          <a:p>
            <a:r>
              <a:rPr lang="en-US" altLang="zh-CN" sz="2800" b="1" i="1" u="sng" dirty="0" smtClean="0"/>
              <a:t>Quiz 1</a:t>
            </a:r>
            <a:r>
              <a:rPr lang="en-US" altLang="zh-CN" sz="2800" dirty="0" smtClean="0"/>
              <a:t>: How many different parameters are there in each </a:t>
            </a:r>
            <a:r>
              <a:rPr lang="en-US" altLang="zh-CN" sz="2800" dirty="0" smtClean="0"/>
              <a:t>model ?</a:t>
            </a:r>
            <a:endParaRPr lang="zh-CN" altLang="en-US" sz="2800" dirty="0"/>
          </a:p>
        </p:txBody>
      </p:sp>
      <p:sp>
        <p:nvSpPr>
          <p:cNvPr id="3" name="TextBox 2"/>
          <p:cNvSpPr txBox="1"/>
          <p:nvPr/>
        </p:nvSpPr>
        <p:spPr>
          <a:xfrm>
            <a:off x="251520" y="2495374"/>
            <a:ext cx="1179768" cy="461665"/>
          </a:xfrm>
          <a:prstGeom prst="rect">
            <a:avLst/>
          </a:prstGeom>
          <a:noFill/>
        </p:spPr>
        <p:txBody>
          <a:bodyPr wrap="square" rtlCol="0">
            <a:spAutoFit/>
          </a:bodyPr>
          <a:lstStyle/>
          <a:p>
            <a:r>
              <a:rPr lang="en-US" altLang="zh-CN" sz="2400" b="1" i="1" dirty="0" smtClean="0">
                <a:solidFill>
                  <a:srgbClr val="0070C0"/>
                </a:solidFill>
              </a:rPr>
              <a:t>M*K</a:t>
            </a:r>
            <a:endParaRPr lang="zh-CN" altLang="en-US" sz="2400" b="1" i="1" dirty="0">
              <a:solidFill>
                <a:srgbClr val="0070C0"/>
              </a:solidFill>
            </a:endParaRPr>
          </a:p>
        </p:txBody>
      </p:sp>
      <p:sp>
        <p:nvSpPr>
          <p:cNvPr id="58" name="TextBox 57"/>
          <p:cNvSpPr txBox="1"/>
          <p:nvPr/>
        </p:nvSpPr>
        <p:spPr>
          <a:xfrm>
            <a:off x="111686" y="5532676"/>
            <a:ext cx="1535626" cy="830997"/>
          </a:xfrm>
          <a:prstGeom prst="rect">
            <a:avLst/>
          </a:prstGeom>
          <a:noFill/>
        </p:spPr>
        <p:txBody>
          <a:bodyPr wrap="square" rtlCol="0">
            <a:spAutoFit/>
          </a:bodyPr>
          <a:lstStyle/>
          <a:p>
            <a:r>
              <a:rPr lang="en-US" altLang="zh-CN" sz="2400" b="1" i="1" dirty="0" smtClean="0">
                <a:solidFill>
                  <a:srgbClr val="0070C0"/>
                </a:solidFill>
              </a:rPr>
              <a:t>(N+1)*M+</a:t>
            </a:r>
          </a:p>
          <a:p>
            <a:r>
              <a:rPr lang="en-US" altLang="zh-CN" sz="2400" b="1" i="1" dirty="0" smtClean="0">
                <a:solidFill>
                  <a:srgbClr val="0070C0"/>
                </a:solidFill>
              </a:rPr>
              <a:t>(M+1)*K</a:t>
            </a:r>
            <a:endParaRPr lang="zh-CN" altLang="en-US" sz="2400" b="1" i="1" dirty="0">
              <a:solidFill>
                <a:srgbClr val="0070C0"/>
              </a:solidFill>
            </a:endParaRPr>
          </a:p>
        </p:txBody>
      </p:sp>
      <p:cxnSp>
        <p:nvCxnSpPr>
          <p:cNvPr id="11" name="直接箭头连接符 10"/>
          <p:cNvCxnSpPr>
            <a:stCxn id="4" idx="6"/>
            <a:endCxn id="15" idx="2"/>
          </p:cNvCxnSpPr>
          <p:nvPr/>
        </p:nvCxnSpPr>
        <p:spPr>
          <a:xfrm>
            <a:off x="2287020" y="5477047"/>
            <a:ext cx="1379442" cy="9375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0C913308-F349-4B6D-A68A-DD1791B4A57B}" type="slidenum">
              <a:rPr lang="zh-CN" altLang="en-US" smtClean="0"/>
              <a:t>17</a:t>
            </a:fld>
            <a:endParaRPr lang="zh-CN" altLang="en-US"/>
          </a:p>
        </p:txBody>
      </p:sp>
      <mc:AlternateContent xmlns:mc="http://schemas.openxmlformats.org/markup-compatibility/2006">
        <mc:Choice xmlns:a14="http://schemas.microsoft.com/office/drawing/2010/main" Requires="a14">
          <p:sp>
            <p:nvSpPr>
              <p:cNvPr id="59" name="TextBox 58"/>
              <p:cNvSpPr txBox="1"/>
              <p:nvPr/>
            </p:nvSpPr>
            <p:spPr>
              <a:xfrm>
                <a:off x="7092280" y="4181018"/>
                <a:ext cx="194421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𝑦</m:t>
                          </m:r>
                        </m:e>
                        <m:sub>
                          <m:r>
                            <a:rPr lang="en-US" altLang="zh-CN" sz="2000" b="0" i="1" smtClean="0">
                              <a:latin typeface="Cambria Math"/>
                            </a:rPr>
                            <m:t>𝑘</m:t>
                          </m:r>
                        </m:sub>
                      </m:sSub>
                      <m:r>
                        <a:rPr lang="en-US" altLang="zh-CN" sz="2000" b="0" i="1" smtClean="0">
                          <a:latin typeface="Cambria Math"/>
                        </a:rPr>
                        <m:t>=</m:t>
                      </m:r>
                      <m:f>
                        <m:fPr>
                          <m:type m:val="lin"/>
                          <m:ctrlPr>
                            <a:rPr lang="en-US" altLang="zh-CN" sz="2000" b="0" i="1" smtClean="0">
                              <a:latin typeface="Cambria Math"/>
                            </a:rPr>
                          </m:ctrlPr>
                        </m:fPr>
                        <m:num>
                          <m:r>
                            <m:rPr>
                              <m:sty m:val="p"/>
                            </m:rPr>
                            <a:rPr lang="en-US" altLang="zh-CN" sz="2000" b="0" i="0" smtClean="0">
                              <a:latin typeface="Cambria Math"/>
                            </a:rPr>
                            <m:t>exp</m:t>
                          </m:r>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𝑧</m:t>
                              </m:r>
                            </m:e>
                            <m:sub>
                              <m:r>
                                <a:rPr lang="en-US" altLang="zh-CN" sz="2000" b="0" i="1" smtClean="0">
                                  <a:latin typeface="Cambria Math"/>
                                </a:rPr>
                                <m:t>𝑘</m:t>
                              </m:r>
                            </m:sub>
                          </m:sSub>
                          <m:r>
                            <a:rPr lang="en-US" altLang="zh-CN" sz="2000" b="0" i="1" smtClean="0">
                              <a:latin typeface="Cambria Math"/>
                            </a:rPr>
                            <m:t>}</m:t>
                          </m:r>
                        </m:num>
                        <m:den>
                          <m:r>
                            <a:rPr lang="en-US" altLang="zh-CN" sz="2000" b="0" i="1" smtClean="0">
                              <a:latin typeface="Cambria Math"/>
                            </a:rPr>
                            <m:t>𝑍</m:t>
                          </m:r>
                        </m:den>
                      </m:f>
                    </m:oMath>
                  </m:oMathPara>
                </a14:m>
                <a:endParaRPr lang="en-US" altLang="zh-CN" sz="3200" dirty="0"/>
              </a:p>
            </p:txBody>
          </p:sp>
        </mc:Choice>
        <mc:Fallback>
          <p:sp>
            <p:nvSpPr>
              <p:cNvPr id="59" name="TextBox 58"/>
              <p:cNvSpPr txBox="1">
                <a:spLocks noRot="1" noChangeAspect="1" noMove="1" noResize="1" noEditPoints="1" noAdjustHandles="1" noChangeArrowheads="1" noChangeShapeType="1" noTextEdit="1"/>
              </p:cNvSpPr>
              <p:nvPr/>
            </p:nvSpPr>
            <p:spPr>
              <a:xfrm>
                <a:off x="7092280" y="4181018"/>
                <a:ext cx="1944216" cy="400110"/>
              </a:xfrm>
              <a:prstGeom prst="rect">
                <a:avLst/>
              </a:prstGeom>
              <a:blipFill rotWithShape="1">
                <a:blip r:embed="rId7"/>
                <a:stretch>
                  <a:fillRect t="-118462" r="-27586" b="-18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394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Learning From Family Tree</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00808"/>
            <a:ext cx="8172400" cy="1982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32" y="3933056"/>
            <a:ext cx="8460432" cy="236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2658699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Example: Learning from Family Tree</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484784"/>
                <a:ext cx="8229600" cy="5141168"/>
              </a:xfrm>
            </p:spPr>
            <p:txBody>
              <a:bodyPr>
                <a:normAutofit lnSpcReduction="10000"/>
              </a:bodyPr>
              <a:lstStyle/>
              <a:p>
                <a:r>
                  <a:rPr lang="en-US" altLang="zh-CN" dirty="0" smtClean="0"/>
                  <a:t>Training </a:t>
                </a:r>
                <a:r>
                  <a:rPr lang="en-US" altLang="zh-CN" dirty="0" smtClean="0"/>
                  <a:t>data: &lt;</a:t>
                </a:r>
                <a:r>
                  <a:rPr lang="en-US" altLang="zh-CN" i="1" dirty="0" smtClean="0"/>
                  <a:t>person</a:t>
                </a:r>
                <a:r>
                  <a:rPr lang="en-US" altLang="zh-CN" i="1" baseline="-25000" dirty="0" smtClean="0"/>
                  <a:t>1</a:t>
                </a:r>
                <a:r>
                  <a:rPr lang="en-US" altLang="zh-CN" i="1" dirty="0" smtClean="0"/>
                  <a:t>, relation, person</a:t>
                </a:r>
                <a:r>
                  <a:rPr lang="en-US" altLang="zh-CN" i="1" baseline="-25000" dirty="0" smtClean="0"/>
                  <a:t>2</a:t>
                </a:r>
                <a:r>
                  <a:rPr lang="en-US" altLang="zh-CN" dirty="0" smtClean="0"/>
                  <a:t>&gt;</a:t>
                </a:r>
              </a:p>
              <a:p>
                <a:pPr lvl="1"/>
                <a14:m>
                  <m:oMath xmlns:m="http://schemas.openxmlformats.org/officeDocument/2006/math">
                    <m:r>
                      <a:rPr lang="en-US" altLang="zh-CN" b="1" i="1" smtClean="0">
                        <a:latin typeface="Cambria Math"/>
                      </a:rPr>
                      <m:t>𝒙</m:t>
                    </m:r>
                    <m:r>
                      <a:rPr lang="en-US" altLang="zh-CN" b="0" i="1" smtClean="0">
                        <a:latin typeface="Cambria Math"/>
                      </a:rPr>
                      <m:t>=&lt;</m:t>
                    </m:r>
                    <m:r>
                      <a:rPr lang="en-US" altLang="zh-CN" b="0" i="1" smtClean="0">
                        <a:latin typeface="Cambria Math"/>
                      </a:rPr>
                      <m:t>𝑝𝑒𝑟𝑠𝑜𝑛</m:t>
                    </m:r>
                    <m:r>
                      <a:rPr lang="en-US" altLang="zh-CN" b="0" i="1" baseline="-25000" smtClean="0">
                        <a:latin typeface="Cambria Math"/>
                      </a:rPr>
                      <m:t>1</m:t>
                    </m:r>
                    <m:r>
                      <a:rPr lang="en-US" altLang="zh-CN" b="0" i="1" smtClean="0">
                        <a:latin typeface="Cambria Math"/>
                      </a:rPr>
                      <m:t>,</m:t>
                    </m:r>
                    <m:r>
                      <a:rPr lang="en-US" altLang="zh-CN" b="0" i="1" smtClean="0">
                        <a:latin typeface="Cambria Math"/>
                      </a:rPr>
                      <m:t>𝑟𝑒𝑙𝑎𝑡𝑖𝑜𝑛</m:t>
                    </m:r>
                    <m:r>
                      <a:rPr lang="en-US" altLang="zh-CN" b="0" i="1" smtClean="0">
                        <a:latin typeface="Cambria Math"/>
                      </a:rPr>
                      <m:t>&gt;, </m:t>
                    </m:r>
                    <m:r>
                      <a:rPr lang="en-US" altLang="zh-CN" b="0" i="1" smtClean="0">
                        <a:latin typeface="Cambria Math"/>
                      </a:rPr>
                      <m:t>𝑦</m:t>
                    </m:r>
                    <m:r>
                      <a:rPr lang="en-US" altLang="zh-CN" b="0" i="1" smtClean="0">
                        <a:latin typeface="Cambria Math"/>
                      </a:rPr>
                      <m:t>=</m:t>
                    </m:r>
                    <m:r>
                      <a:rPr lang="en-US" altLang="zh-CN" b="0" i="1" smtClean="0">
                        <a:latin typeface="Cambria Math"/>
                      </a:rPr>
                      <m:t>𝑝𝑒𝑟𝑠𝑜𝑛</m:t>
                    </m:r>
                    <m:r>
                      <a:rPr lang="en-US" altLang="zh-CN" b="0" i="1" baseline="-25000" smtClean="0">
                        <a:latin typeface="Cambria Math"/>
                      </a:rPr>
                      <m:t>2</m:t>
                    </m:r>
                  </m:oMath>
                </a14:m>
                <a:endParaRPr lang="en-US" altLang="zh-CN" baseline="-25000" dirty="0" smtClean="0"/>
              </a:p>
              <a:p>
                <a:r>
                  <a:rPr lang="en-US" altLang="zh-CN" dirty="0"/>
                  <a:t>12 different relationships between people:</a:t>
                </a:r>
              </a:p>
              <a:p>
                <a:pPr lvl="1"/>
                <a:r>
                  <a:rPr lang="en-US" altLang="zh-CN" dirty="0"/>
                  <a:t>father, mother, husband, wife, uncle, aunt, </a:t>
                </a:r>
                <a:r>
                  <a:rPr lang="en-US" altLang="zh-CN" dirty="0" smtClean="0"/>
                  <a:t>…</a:t>
                </a:r>
                <a:endParaRPr lang="en-US" altLang="zh-CN" b="1" baseline="-25000" dirty="0" smtClean="0"/>
              </a:p>
              <a:p>
                <a:r>
                  <a:rPr lang="en-US" altLang="zh-CN" dirty="0" smtClean="0"/>
                  <a:t>goal: figure out regularities hidden in the trees</a:t>
                </a:r>
              </a:p>
              <a:p>
                <a:endParaRPr lang="en-US" altLang="zh-CN" dirty="0"/>
              </a:p>
              <a:p>
                <a:r>
                  <a:rPr lang="en-US" altLang="zh-CN" dirty="0" smtClean="0"/>
                  <a:t>Different inputs from digit recognition</a:t>
                </a:r>
              </a:p>
              <a:p>
                <a:pPr lvl="1"/>
                <a:r>
                  <a:rPr lang="en-US" altLang="zh-CN" dirty="0" smtClean="0"/>
                  <a:t>image: a list of [0,64) integers</a:t>
                </a:r>
              </a:p>
              <a:p>
                <a:pPr lvl="1"/>
                <a:r>
                  <a:rPr lang="en-US" altLang="zh-CN" dirty="0" smtClean="0"/>
                  <a:t>now? a person name + a relation name </a:t>
                </a:r>
                <a:r>
                  <a:rPr lang="en-US" altLang="zh-CN" dirty="0" smtClean="0"/>
                  <a:t>  =_=</a:t>
                </a:r>
                <a:endParaRPr lang="en-US" altLang="zh-CN" dirty="0" smtClean="0"/>
              </a:p>
              <a:p>
                <a:pPr lvl="2"/>
                <a:r>
                  <a:rPr lang="en-US" altLang="zh-CN" dirty="0" smtClean="0"/>
                  <a:t>Vector representation is needed.</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484784"/>
                <a:ext cx="8229600" cy="5141168"/>
              </a:xfrm>
              <a:blipFill rotWithShape="1">
                <a:blip r:embed="rId3"/>
                <a:stretch>
                  <a:fillRect l="-1630" t="-2491" r="-148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4211613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a:t>
            </a:r>
            <a:endParaRPr lang="zh-CN" altLang="en-US" dirty="0"/>
          </a:p>
        </p:txBody>
      </p:sp>
      <p:sp>
        <p:nvSpPr>
          <p:cNvPr id="3" name="内容占位符 2"/>
          <p:cNvSpPr>
            <a:spLocks noGrp="1"/>
          </p:cNvSpPr>
          <p:nvPr>
            <p:ph idx="1"/>
          </p:nvPr>
        </p:nvSpPr>
        <p:spPr/>
        <p:txBody>
          <a:bodyPr/>
          <a:lstStyle/>
          <a:p>
            <a:r>
              <a:rPr lang="en-US" altLang="zh-CN" dirty="0" smtClean="0"/>
              <a:t>Classification Overview</a:t>
            </a:r>
          </a:p>
          <a:p>
            <a:r>
              <a:rPr lang="en-US" altLang="zh-CN" dirty="0" smtClean="0"/>
              <a:t>Neural Networks</a:t>
            </a:r>
          </a:p>
          <a:p>
            <a:r>
              <a:rPr lang="en-US" altLang="zh-CN" dirty="0" smtClean="0"/>
              <a:t>From NN to CNN</a:t>
            </a:r>
            <a:endParaRPr lang="en-US" altLang="zh-CN" dirty="0" smtClean="0"/>
          </a:p>
          <a:p>
            <a:r>
              <a:rPr lang="en-US" altLang="zh-CN" dirty="0" smtClean="0"/>
              <a:t>Real Example in NLP field</a:t>
            </a:r>
            <a:endParaRPr lang="en-US" altLang="zh-CN" dirty="0" smtClean="0"/>
          </a:p>
          <a:p>
            <a:r>
              <a:rPr lang="en-US" altLang="zh-CN" dirty="0" smtClean="0"/>
              <a:t>Conclusion</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18294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1" end="1"/>
                                            </p:txEl>
                                          </p:spTgt>
                                        </p:tgtEl>
                                        <p:attrNameLst>
                                          <p:attrName>style.color</p:attrName>
                                        </p:attrNameLst>
                                      </p:cBhvr>
                                      <p:to>
                                        <a:schemeClr val="accent2"/>
                                      </p:to>
                                    </p:animClr>
                                    <p:animClr clrSpc="rgb" dir="cw">
                                      <p:cBhvr>
                                        <p:cTn id="12" dur="500" fill="hold"/>
                                        <p:tgtEl>
                                          <p:spTgt spid="3">
                                            <p:txEl>
                                              <p:pRg st="1" end="1"/>
                                            </p:txEl>
                                          </p:spTgt>
                                        </p:tgtEl>
                                        <p:attrNameLst>
                                          <p:attrName>fillcolor</p:attrName>
                                        </p:attrNameLst>
                                      </p:cBhvr>
                                      <p:to>
                                        <a:schemeClr val="accent2"/>
                                      </p:to>
                                    </p:animClr>
                                    <p:set>
                                      <p:cBhvr>
                                        <p:cTn id="13" dur="500" fill="hold"/>
                                        <p:tgtEl>
                                          <p:spTgt spid="3">
                                            <p:txEl>
                                              <p:pRg st="1" end="1"/>
                                            </p:txEl>
                                          </p:spTgt>
                                        </p:tgtEl>
                                        <p:attrNameLst>
                                          <p:attrName>fill.type</p:attrName>
                                        </p:attrNameLst>
                                      </p:cBhvr>
                                      <p:to>
                                        <p:strVal val="solid"/>
                                      </p:to>
                                    </p:set>
                                    <p:set>
                                      <p:cBhvr>
                                        <p:cTn id="14"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圆角矩形 199"/>
          <p:cNvSpPr/>
          <p:nvPr/>
        </p:nvSpPr>
        <p:spPr>
          <a:xfrm>
            <a:off x="503548" y="4869160"/>
            <a:ext cx="3996444" cy="1872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Family Tree Example: Build the NN</a:t>
            </a:r>
            <a:endParaRPr lang="zh-CN" altLang="en-US" dirty="0"/>
          </a:p>
        </p:txBody>
      </p:sp>
      <p:grpSp>
        <p:nvGrpSpPr>
          <p:cNvPr id="60" name="组合 59"/>
          <p:cNvGrpSpPr/>
          <p:nvPr/>
        </p:nvGrpSpPr>
        <p:grpSpPr>
          <a:xfrm>
            <a:off x="1475656" y="6093296"/>
            <a:ext cx="2592288" cy="288032"/>
            <a:chOff x="899592" y="6093296"/>
            <a:chExt cx="2592288" cy="288032"/>
          </a:xfrm>
        </p:grpSpPr>
        <p:sp>
          <p:nvSpPr>
            <p:cNvPr id="4" name="椭圆 3"/>
            <p:cNvSpPr/>
            <p:nvPr/>
          </p:nvSpPr>
          <p:spPr>
            <a:xfrm>
              <a:off x="899592" y="6093296"/>
              <a:ext cx="288032" cy="2880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椭圆 4"/>
            <p:cNvSpPr/>
            <p:nvPr/>
          </p:nvSpPr>
          <p:spPr>
            <a:xfrm>
              <a:off x="1331640" y="6093296"/>
              <a:ext cx="288032" cy="2880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椭圆 5"/>
            <p:cNvSpPr/>
            <p:nvPr/>
          </p:nvSpPr>
          <p:spPr>
            <a:xfrm>
              <a:off x="1763688" y="6093296"/>
              <a:ext cx="288032" cy="288032"/>
            </a:xfrm>
            <a:prstGeom prst="ellipse">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椭圆 6"/>
            <p:cNvSpPr/>
            <p:nvPr/>
          </p:nvSpPr>
          <p:spPr>
            <a:xfrm>
              <a:off x="3203848" y="6093296"/>
              <a:ext cx="288032" cy="2880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62" name="组合 61"/>
          <p:cNvGrpSpPr/>
          <p:nvPr/>
        </p:nvGrpSpPr>
        <p:grpSpPr>
          <a:xfrm>
            <a:off x="2195736" y="5013176"/>
            <a:ext cx="1872208" cy="288032"/>
            <a:chOff x="1331640" y="5013176"/>
            <a:chExt cx="1872208" cy="288032"/>
          </a:xfrm>
        </p:grpSpPr>
        <p:sp>
          <p:nvSpPr>
            <p:cNvPr id="11" name="椭圆 10"/>
            <p:cNvSpPr/>
            <p:nvPr/>
          </p:nvSpPr>
          <p:spPr>
            <a:xfrm>
              <a:off x="1331640" y="501317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椭圆 11"/>
            <p:cNvSpPr/>
            <p:nvPr/>
          </p:nvSpPr>
          <p:spPr>
            <a:xfrm>
              <a:off x="1835696" y="501317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椭圆 12"/>
            <p:cNvSpPr/>
            <p:nvPr/>
          </p:nvSpPr>
          <p:spPr>
            <a:xfrm>
              <a:off x="2915816" y="501317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grpSp>
        <p:nvGrpSpPr>
          <p:cNvPr id="66" name="组合 65"/>
          <p:cNvGrpSpPr/>
          <p:nvPr/>
        </p:nvGrpSpPr>
        <p:grpSpPr>
          <a:xfrm>
            <a:off x="3059832" y="1844824"/>
            <a:ext cx="2592288" cy="288032"/>
            <a:chOff x="3059832" y="1844824"/>
            <a:chExt cx="2592288" cy="288032"/>
          </a:xfrm>
        </p:grpSpPr>
        <p:sp>
          <p:nvSpPr>
            <p:cNvPr id="23" name="椭圆 22"/>
            <p:cNvSpPr/>
            <p:nvPr/>
          </p:nvSpPr>
          <p:spPr>
            <a:xfrm>
              <a:off x="3059832" y="1844824"/>
              <a:ext cx="288032"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4" name="椭圆 23"/>
            <p:cNvSpPr/>
            <p:nvPr/>
          </p:nvSpPr>
          <p:spPr>
            <a:xfrm>
              <a:off x="3491880" y="1844824"/>
              <a:ext cx="288032"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 name="椭圆 24"/>
            <p:cNvSpPr/>
            <p:nvPr/>
          </p:nvSpPr>
          <p:spPr>
            <a:xfrm>
              <a:off x="3923928" y="1844824"/>
              <a:ext cx="288032"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 name="椭圆 25"/>
            <p:cNvSpPr/>
            <p:nvPr/>
          </p:nvSpPr>
          <p:spPr>
            <a:xfrm>
              <a:off x="5364088" y="1844824"/>
              <a:ext cx="288032"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27" name="TextBox 26"/>
          <p:cNvSpPr txBox="1"/>
          <p:nvPr/>
        </p:nvSpPr>
        <p:spPr>
          <a:xfrm>
            <a:off x="1403648" y="6341258"/>
            <a:ext cx="2880320" cy="400110"/>
          </a:xfrm>
          <a:prstGeom prst="rect">
            <a:avLst/>
          </a:prstGeom>
          <a:noFill/>
        </p:spPr>
        <p:txBody>
          <a:bodyPr wrap="square" rtlCol="0">
            <a:spAutoFit/>
          </a:bodyPr>
          <a:lstStyle/>
          <a:p>
            <a:r>
              <a:rPr lang="en-US" altLang="zh-CN" sz="2000" dirty="0" smtClean="0"/>
              <a:t>vector rep. of one person</a:t>
            </a:r>
            <a:endParaRPr lang="zh-CN" altLang="en-US" sz="2000" dirty="0"/>
          </a:p>
        </p:txBody>
      </p:sp>
      <p:sp>
        <p:nvSpPr>
          <p:cNvPr id="28" name="TextBox 27"/>
          <p:cNvSpPr txBox="1"/>
          <p:nvPr/>
        </p:nvSpPr>
        <p:spPr>
          <a:xfrm>
            <a:off x="4716016" y="6341258"/>
            <a:ext cx="2880320" cy="400110"/>
          </a:xfrm>
          <a:prstGeom prst="rect">
            <a:avLst/>
          </a:prstGeom>
          <a:noFill/>
        </p:spPr>
        <p:txBody>
          <a:bodyPr wrap="square" rtlCol="0">
            <a:spAutoFit/>
          </a:bodyPr>
          <a:lstStyle/>
          <a:p>
            <a:r>
              <a:rPr lang="en-US" altLang="zh-CN" sz="2000" dirty="0" smtClean="0"/>
              <a:t>vector rep. of one relation</a:t>
            </a:r>
            <a:endParaRPr lang="zh-CN" altLang="en-US" sz="2000" dirty="0"/>
          </a:p>
        </p:txBody>
      </p:sp>
      <p:grpSp>
        <p:nvGrpSpPr>
          <p:cNvPr id="56" name="组合 55"/>
          <p:cNvGrpSpPr/>
          <p:nvPr/>
        </p:nvGrpSpPr>
        <p:grpSpPr>
          <a:xfrm>
            <a:off x="1403648" y="5805264"/>
            <a:ext cx="2952328" cy="369332"/>
            <a:chOff x="827584" y="6381328"/>
            <a:chExt cx="2952328" cy="369332"/>
          </a:xfrm>
        </p:grpSpPr>
        <p:cxnSp>
          <p:nvCxnSpPr>
            <p:cNvPr id="30" name="直接箭头连接符 29"/>
            <p:cNvCxnSpPr/>
            <p:nvPr/>
          </p:nvCxnSpPr>
          <p:spPr>
            <a:xfrm flipH="1">
              <a:off x="827584" y="6525344"/>
              <a:ext cx="100811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483768" y="6525344"/>
              <a:ext cx="12961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43708" y="6381328"/>
              <a:ext cx="468052" cy="369332"/>
            </a:xfrm>
            <a:prstGeom prst="rect">
              <a:avLst/>
            </a:prstGeom>
            <a:noFill/>
          </p:spPr>
          <p:txBody>
            <a:bodyPr wrap="square" rtlCol="0">
              <a:spAutoFit/>
            </a:bodyPr>
            <a:lstStyle/>
            <a:p>
              <a:r>
                <a:rPr lang="en-US" altLang="zh-CN" dirty="0" smtClean="0"/>
                <a:t>24</a:t>
              </a:r>
              <a:endParaRPr lang="zh-CN" altLang="en-US" dirty="0"/>
            </a:p>
          </p:txBody>
        </p:sp>
      </p:grpSp>
      <p:grpSp>
        <p:nvGrpSpPr>
          <p:cNvPr id="57" name="组合 56"/>
          <p:cNvGrpSpPr/>
          <p:nvPr/>
        </p:nvGrpSpPr>
        <p:grpSpPr>
          <a:xfrm>
            <a:off x="4860032" y="5805264"/>
            <a:ext cx="2736304" cy="369332"/>
            <a:chOff x="5364088" y="6381328"/>
            <a:chExt cx="2736304" cy="369332"/>
          </a:xfrm>
        </p:grpSpPr>
        <p:cxnSp>
          <p:nvCxnSpPr>
            <p:cNvPr id="35" name="直接箭头连接符 34"/>
            <p:cNvCxnSpPr/>
            <p:nvPr/>
          </p:nvCxnSpPr>
          <p:spPr>
            <a:xfrm flipH="1">
              <a:off x="5364088" y="6525344"/>
              <a:ext cx="100811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7020272" y="6525344"/>
              <a:ext cx="108012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80212" y="6381328"/>
              <a:ext cx="468052" cy="369332"/>
            </a:xfrm>
            <a:prstGeom prst="rect">
              <a:avLst/>
            </a:prstGeom>
            <a:noFill/>
          </p:spPr>
          <p:txBody>
            <a:bodyPr wrap="square" rtlCol="0">
              <a:spAutoFit/>
            </a:bodyPr>
            <a:lstStyle/>
            <a:p>
              <a:r>
                <a:rPr lang="en-US" altLang="zh-CN" dirty="0" smtClean="0"/>
                <a:t>12</a:t>
              </a:r>
              <a:endParaRPr lang="zh-CN" altLang="en-US" dirty="0"/>
            </a:p>
          </p:txBody>
        </p:sp>
      </p:grpSp>
      <p:sp>
        <p:nvSpPr>
          <p:cNvPr id="40" name="TextBox 39"/>
          <p:cNvSpPr txBox="1"/>
          <p:nvPr/>
        </p:nvSpPr>
        <p:spPr>
          <a:xfrm>
            <a:off x="503548" y="4957137"/>
            <a:ext cx="1692188" cy="400110"/>
          </a:xfrm>
          <a:prstGeom prst="rect">
            <a:avLst/>
          </a:prstGeom>
          <a:noFill/>
        </p:spPr>
        <p:txBody>
          <a:bodyPr wrap="square" rtlCol="0">
            <a:spAutoFit/>
          </a:bodyPr>
          <a:lstStyle/>
          <a:p>
            <a:r>
              <a:rPr lang="en-US" altLang="zh-CN" sz="2000" dirty="0" smtClean="0"/>
              <a:t>feat. of person</a:t>
            </a:r>
            <a:endParaRPr lang="zh-CN" altLang="en-US" sz="2000" dirty="0"/>
          </a:p>
        </p:txBody>
      </p:sp>
      <p:sp>
        <p:nvSpPr>
          <p:cNvPr id="41" name="TextBox 40"/>
          <p:cNvSpPr txBox="1"/>
          <p:nvPr/>
        </p:nvSpPr>
        <p:spPr>
          <a:xfrm>
            <a:off x="6867872" y="4941168"/>
            <a:ext cx="1880592" cy="400110"/>
          </a:xfrm>
          <a:prstGeom prst="rect">
            <a:avLst/>
          </a:prstGeom>
          <a:noFill/>
        </p:spPr>
        <p:txBody>
          <a:bodyPr wrap="square" rtlCol="0">
            <a:spAutoFit/>
          </a:bodyPr>
          <a:lstStyle/>
          <a:p>
            <a:r>
              <a:rPr lang="en-US" altLang="zh-CN" sz="2000" dirty="0" smtClean="0"/>
              <a:t>feat. of relation</a:t>
            </a:r>
            <a:endParaRPr lang="zh-CN" altLang="en-US" sz="2000" dirty="0"/>
          </a:p>
        </p:txBody>
      </p:sp>
      <p:grpSp>
        <p:nvGrpSpPr>
          <p:cNvPr id="58" name="组合 57"/>
          <p:cNvGrpSpPr/>
          <p:nvPr/>
        </p:nvGrpSpPr>
        <p:grpSpPr>
          <a:xfrm>
            <a:off x="2051720" y="5301208"/>
            <a:ext cx="2046126" cy="369332"/>
            <a:chOff x="1259632" y="5301208"/>
            <a:chExt cx="2046126" cy="369332"/>
          </a:xfrm>
        </p:grpSpPr>
        <p:cxnSp>
          <p:nvCxnSpPr>
            <p:cNvPr id="42" name="直接箭头连接符 41"/>
            <p:cNvCxnSpPr/>
            <p:nvPr/>
          </p:nvCxnSpPr>
          <p:spPr>
            <a:xfrm flipH="1">
              <a:off x="1259632" y="5445224"/>
              <a:ext cx="57606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2483768" y="5445224"/>
              <a:ext cx="82199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43708" y="5301208"/>
              <a:ext cx="468052" cy="369332"/>
            </a:xfrm>
            <a:prstGeom prst="rect">
              <a:avLst/>
            </a:prstGeom>
            <a:noFill/>
          </p:spPr>
          <p:txBody>
            <a:bodyPr wrap="square" rtlCol="0">
              <a:spAutoFit/>
            </a:bodyPr>
            <a:lstStyle/>
            <a:p>
              <a:r>
                <a:rPr lang="en-US" altLang="zh-CN" dirty="0"/>
                <a:t>6</a:t>
              </a:r>
              <a:endParaRPr lang="zh-CN" altLang="en-US" dirty="0"/>
            </a:p>
          </p:txBody>
        </p:sp>
      </p:grpSp>
      <p:sp>
        <p:nvSpPr>
          <p:cNvPr id="48" name="TextBox 47"/>
          <p:cNvSpPr txBox="1"/>
          <p:nvPr/>
        </p:nvSpPr>
        <p:spPr>
          <a:xfrm>
            <a:off x="5732512" y="3862149"/>
            <a:ext cx="2880320" cy="400110"/>
          </a:xfrm>
          <a:prstGeom prst="rect">
            <a:avLst/>
          </a:prstGeom>
          <a:noFill/>
        </p:spPr>
        <p:txBody>
          <a:bodyPr wrap="square" rtlCol="0">
            <a:spAutoFit/>
          </a:bodyPr>
          <a:lstStyle/>
          <a:p>
            <a:r>
              <a:rPr lang="en-US" altLang="zh-CN" sz="2000" dirty="0" smtClean="0"/>
              <a:t>feat. capturing &lt;</a:t>
            </a:r>
            <a:r>
              <a:rPr lang="en-US" altLang="zh-CN" sz="2000" dirty="0" err="1" smtClean="0"/>
              <a:t>p,r</a:t>
            </a:r>
            <a:r>
              <a:rPr lang="en-US" altLang="zh-CN" sz="2000" dirty="0" smtClean="0"/>
              <a:t>&gt; pair</a:t>
            </a:r>
            <a:endParaRPr lang="zh-CN" altLang="en-US" sz="2000" dirty="0"/>
          </a:p>
        </p:txBody>
      </p:sp>
      <p:sp>
        <p:nvSpPr>
          <p:cNvPr id="49" name="TextBox 48"/>
          <p:cNvSpPr txBox="1"/>
          <p:nvPr/>
        </p:nvSpPr>
        <p:spPr>
          <a:xfrm>
            <a:off x="5471592" y="2796897"/>
            <a:ext cx="2844824" cy="400110"/>
          </a:xfrm>
          <a:prstGeom prst="rect">
            <a:avLst/>
          </a:prstGeom>
          <a:noFill/>
        </p:spPr>
        <p:txBody>
          <a:bodyPr wrap="square" rtlCol="0">
            <a:spAutoFit/>
          </a:bodyPr>
          <a:lstStyle/>
          <a:p>
            <a:r>
              <a:rPr lang="en-US" altLang="zh-CN" sz="2000" dirty="0" smtClean="0"/>
              <a:t>feat. of the target person</a:t>
            </a:r>
            <a:endParaRPr lang="zh-CN" altLang="en-US" sz="2000" dirty="0"/>
          </a:p>
        </p:txBody>
      </p:sp>
      <p:sp>
        <p:nvSpPr>
          <p:cNvPr id="50" name="TextBox 49"/>
          <p:cNvSpPr txBox="1"/>
          <p:nvPr/>
        </p:nvSpPr>
        <p:spPr>
          <a:xfrm>
            <a:off x="2627784" y="1412776"/>
            <a:ext cx="3672408" cy="400110"/>
          </a:xfrm>
          <a:prstGeom prst="rect">
            <a:avLst/>
          </a:prstGeom>
          <a:noFill/>
        </p:spPr>
        <p:txBody>
          <a:bodyPr wrap="square" rtlCol="0">
            <a:spAutoFit/>
          </a:bodyPr>
          <a:lstStyle/>
          <a:p>
            <a:r>
              <a:rPr lang="en-US" altLang="zh-CN" sz="2000" dirty="0" smtClean="0"/>
              <a:t>converting to the final vector rep. </a:t>
            </a:r>
            <a:endParaRPr lang="zh-CN" altLang="en-US" sz="2000" dirty="0"/>
          </a:p>
        </p:txBody>
      </p:sp>
      <p:grpSp>
        <p:nvGrpSpPr>
          <p:cNvPr id="59" name="组合 58"/>
          <p:cNvGrpSpPr/>
          <p:nvPr/>
        </p:nvGrpSpPr>
        <p:grpSpPr>
          <a:xfrm>
            <a:off x="2987824" y="2123564"/>
            <a:ext cx="2952328" cy="369332"/>
            <a:chOff x="2915816" y="2123564"/>
            <a:chExt cx="2952328" cy="369332"/>
          </a:xfrm>
        </p:grpSpPr>
        <p:cxnSp>
          <p:nvCxnSpPr>
            <p:cNvPr id="51" name="直接箭头连接符 50"/>
            <p:cNvCxnSpPr/>
            <p:nvPr/>
          </p:nvCxnSpPr>
          <p:spPr>
            <a:xfrm flipH="1">
              <a:off x="2915816" y="2267580"/>
              <a:ext cx="100811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4572000" y="2267580"/>
              <a:ext cx="12961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031940" y="2123564"/>
              <a:ext cx="468052" cy="369332"/>
            </a:xfrm>
            <a:prstGeom prst="rect">
              <a:avLst/>
            </a:prstGeom>
            <a:noFill/>
          </p:spPr>
          <p:txBody>
            <a:bodyPr wrap="square" rtlCol="0">
              <a:spAutoFit/>
            </a:bodyPr>
            <a:lstStyle/>
            <a:p>
              <a:r>
                <a:rPr lang="en-US" altLang="zh-CN" dirty="0" smtClean="0"/>
                <a:t>24</a:t>
              </a:r>
              <a:endParaRPr lang="zh-CN" altLang="en-US" dirty="0"/>
            </a:p>
          </p:txBody>
        </p:sp>
      </p:grpSp>
      <p:grpSp>
        <p:nvGrpSpPr>
          <p:cNvPr id="94" name="组合 93"/>
          <p:cNvGrpSpPr/>
          <p:nvPr/>
        </p:nvGrpSpPr>
        <p:grpSpPr>
          <a:xfrm>
            <a:off x="1655676" y="5301208"/>
            <a:ext cx="2304256" cy="792088"/>
            <a:chOff x="1439652" y="5301208"/>
            <a:chExt cx="2304256" cy="792088"/>
          </a:xfrm>
        </p:grpSpPr>
        <p:cxnSp>
          <p:nvCxnSpPr>
            <p:cNvPr id="70" name="直接箭头连接符 69"/>
            <p:cNvCxnSpPr>
              <a:stCxn id="4" idx="0"/>
              <a:endCxn id="11" idx="4"/>
            </p:cNvCxnSpPr>
            <p:nvPr/>
          </p:nvCxnSpPr>
          <p:spPr>
            <a:xfrm flipV="1">
              <a:off x="1439652" y="5301208"/>
              <a:ext cx="72008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4" idx="0"/>
              <a:endCxn id="12" idx="4"/>
            </p:cNvCxnSpPr>
            <p:nvPr/>
          </p:nvCxnSpPr>
          <p:spPr>
            <a:xfrm flipV="1">
              <a:off x="1439652" y="5301208"/>
              <a:ext cx="122413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5" idx="0"/>
              <a:endCxn id="11" idx="4"/>
            </p:cNvCxnSpPr>
            <p:nvPr/>
          </p:nvCxnSpPr>
          <p:spPr>
            <a:xfrm flipV="1">
              <a:off x="1871700" y="5301208"/>
              <a:ext cx="288032"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 idx="0"/>
              <a:endCxn id="11" idx="4"/>
            </p:cNvCxnSpPr>
            <p:nvPr/>
          </p:nvCxnSpPr>
          <p:spPr>
            <a:xfrm flipH="1" flipV="1">
              <a:off x="2159732" y="5301208"/>
              <a:ext cx="14401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7" idx="0"/>
              <a:endCxn id="11" idx="4"/>
            </p:cNvCxnSpPr>
            <p:nvPr/>
          </p:nvCxnSpPr>
          <p:spPr>
            <a:xfrm flipH="1" flipV="1">
              <a:off x="2159732" y="5301208"/>
              <a:ext cx="158417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5" idx="0"/>
              <a:endCxn id="12" idx="4"/>
            </p:cNvCxnSpPr>
            <p:nvPr/>
          </p:nvCxnSpPr>
          <p:spPr>
            <a:xfrm flipV="1">
              <a:off x="1871700" y="5301208"/>
              <a:ext cx="79208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 idx="0"/>
              <a:endCxn id="12" idx="4"/>
            </p:cNvCxnSpPr>
            <p:nvPr/>
          </p:nvCxnSpPr>
          <p:spPr>
            <a:xfrm flipV="1">
              <a:off x="2303748" y="5301208"/>
              <a:ext cx="36004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 idx="0"/>
              <a:endCxn id="12" idx="4"/>
            </p:cNvCxnSpPr>
            <p:nvPr/>
          </p:nvCxnSpPr>
          <p:spPr>
            <a:xfrm flipH="1" flipV="1">
              <a:off x="2663788" y="5301208"/>
              <a:ext cx="108012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6" idx="0"/>
              <a:endCxn id="13" idx="4"/>
            </p:cNvCxnSpPr>
            <p:nvPr/>
          </p:nvCxnSpPr>
          <p:spPr>
            <a:xfrm flipV="1">
              <a:off x="2303748" y="5301208"/>
              <a:ext cx="144016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5" idx="0"/>
              <a:endCxn id="13" idx="4"/>
            </p:cNvCxnSpPr>
            <p:nvPr/>
          </p:nvCxnSpPr>
          <p:spPr>
            <a:xfrm flipV="1">
              <a:off x="1871700" y="5301208"/>
              <a:ext cx="187220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4" idx="0"/>
              <a:endCxn id="13" idx="4"/>
            </p:cNvCxnSpPr>
            <p:nvPr/>
          </p:nvCxnSpPr>
          <p:spPr>
            <a:xfrm flipV="1">
              <a:off x="1439652" y="5301208"/>
              <a:ext cx="230425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7" idx="0"/>
              <a:endCxn id="13" idx="4"/>
            </p:cNvCxnSpPr>
            <p:nvPr/>
          </p:nvCxnSpPr>
          <p:spPr>
            <a:xfrm flipV="1">
              <a:off x="3743908" y="5301208"/>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5" name="组合 94"/>
          <p:cNvGrpSpPr/>
          <p:nvPr/>
        </p:nvGrpSpPr>
        <p:grpSpPr>
          <a:xfrm>
            <a:off x="5004048" y="6093296"/>
            <a:ext cx="2304256" cy="288032"/>
            <a:chOff x="1043608" y="6093296"/>
            <a:chExt cx="2304256" cy="288032"/>
          </a:xfrm>
        </p:grpSpPr>
        <p:sp>
          <p:nvSpPr>
            <p:cNvPr id="96" name="椭圆 95"/>
            <p:cNvSpPr/>
            <p:nvPr/>
          </p:nvSpPr>
          <p:spPr>
            <a:xfrm>
              <a:off x="1043608" y="6093296"/>
              <a:ext cx="288032" cy="2880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7" name="椭圆 96"/>
            <p:cNvSpPr/>
            <p:nvPr/>
          </p:nvSpPr>
          <p:spPr>
            <a:xfrm>
              <a:off x="1547664" y="6093296"/>
              <a:ext cx="288032" cy="288032"/>
            </a:xfrm>
            <a:prstGeom prst="ellipse">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9" name="椭圆 98"/>
            <p:cNvSpPr/>
            <p:nvPr/>
          </p:nvSpPr>
          <p:spPr>
            <a:xfrm>
              <a:off x="3059832" y="6093296"/>
              <a:ext cx="288032" cy="2880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100" name="组合 99"/>
          <p:cNvGrpSpPr/>
          <p:nvPr/>
        </p:nvGrpSpPr>
        <p:grpSpPr>
          <a:xfrm>
            <a:off x="5004048" y="5013176"/>
            <a:ext cx="1728192" cy="288032"/>
            <a:chOff x="1331640" y="5013176"/>
            <a:chExt cx="1728192" cy="288032"/>
          </a:xfrm>
        </p:grpSpPr>
        <p:sp>
          <p:nvSpPr>
            <p:cNvPr id="101" name="椭圆 100"/>
            <p:cNvSpPr/>
            <p:nvPr/>
          </p:nvSpPr>
          <p:spPr>
            <a:xfrm>
              <a:off x="1331640" y="501317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2" name="椭圆 101"/>
            <p:cNvSpPr/>
            <p:nvPr/>
          </p:nvSpPr>
          <p:spPr>
            <a:xfrm>
              <a:off x="1835696" y="501317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3" name="椭圆 102"/>
            <p:cNvSpPr/>
            <p:nvPr/>
          </p:nvSpPr>
          <p:spPr>
            <a:xfrm>
              <a:off x="2771800" y="501317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grpSp>
        <p:nvGrpSpPr>
          <p:cNvPr id="104" name="组合 103"/>
          <p:cNvGrpSpPr/>
          <p:nvPr/>
        </p:nvGrpSpPr>
        <p:grpSpPr>
          <a:xfrm>
            <a:off x="5148064" y="5301208"/>
            <a:ext cx="2016224" cy="792088"/>
            <a:chOff x="899592" y="5301208"/>
            <a:chExt cx="2016224" cy="792088"/>
          </a:xfrm>
        </p:grpSpPr>
        <p:cxnSp>
          <p:nvCxnSpPr>
            <p:cNvPr id="105" name="直接箭头连接符 104"/>
            <p:cNvCxnSpPr>
              <a:stCxn id="96" idx="0"/>
              <a:endCxn id="101" idx="4"/>
            </p:cNvCxnSpPr>
            <p:nvPr/>
          </p:nvCxnSpPr>
          <p:spPr>
            <a:xfrm flipV="1">
              <a:off x="899592" y="5301208"/>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96" idx="0"/>
              <a:endCxn id="102" idx="4"/>
            </p:cNvCxnSpPr>
            <p:nvPr/>
          </p:nvCxnSpPr>
          <p:spPr>
            <a:xfrm flipV="1">
              <a:off x="899592" y="5301208"/>
              <a:ext cx="50405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97" idx="0"/>
              <a:endCxn id="101" idx="4"/>
            </p:cNvCxnSpPr>
            <p:nvPr/>
          </p:nvCxnSpPr>
          <p:spPr>
            <a:xfrm flipH="1" flipV="1">
              <a:off x="899592" y="5301208"/>
              <a:ext cx="50405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99" idx="0"/>
              <a:endCxn id="101" idx="4"/>
            </p:cNvCxnSpPr>
            <p:nvPr/>
          </p:nvCxnSpPr>
          <p:spPr>
            <a:xfrm flipH="1" flipV="1">
              <a:off x="899592" y="5301208"/>
              <a:ext cx="2016224"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97" idx="0"/>
              <a:endCxn id="102" idx="4"/>
            </p:cNvCxnSpPr>
            <p:nvPr/>
          </p:nvCxnSpPr>
          <p:spPr>
            <a:xfrm flipV="1">
              <a:off x="1403648" y="5301208"/>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99" idx="0"/>
              <a:endCxn id="102" idx="4"/>
            </p:cNvCxnSpPr>
            <p:nvPr/>
          </p:nvCxnSpPr>
          <p:spPr>
            <a:xfrm flipH="1" flipV="1">
              <a:off x="1403648" y="5301208"/>
              <a:ext cx="151216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97" idx="0"/>
              <a:endCxn id="103" idx="4"/>
            </p:cNvCxnSpPr>
            <p:nvPr/>
          </p:nvCxnSpPr>
          <p:spPr>
            <a:xfrm flipV="1">
              <a:off x="1403648" y="5301208"/>
              <a:ext cx="936104"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96" idx="0"/>
              <a:endCxn id="103" idx="4"/>
            </p:cNvCxnSpPr>
            <p:nvPr/>
          </p:nvCxnSpPr>
          <p:spPr>
            <a:xfrm flipV="1">
              <a:off x="899592" y="5301208"/>
              <a:ext cx="144016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99" idx="0"/>
              <a:endCxn id="103" idx="4"/>
            </p:cNvCxnSpPr>
            <p:nvPr/>
          </p:nvCxnSpPr>
          <p:spPr>
            <a:xfrm flipH="1" flipV="1">
              <a:off x="2339752" y="5301208"/>
              <a:ext cx="576064"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3305758" y="3918188"/>
            <a:ext cx="2304256" cy="288032"/>
            <a:chOff x="1043608" y="6093296"/>
            <a:chExt cx="2304256" cy="288032"/>
          </a:xfrm>
        </p:grpSpPr>
        <p:sp>
          <p:nvSpPr>
            <p:cNvPr id="118" name="椭圆 117"/>
            <p:cNvSpPr/>
            <p:nvPr/>
          </p:nvSpPr>
          <p:spPr>
            <a:xfrm>
              <a:off x="1043608" y="609329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9" name="椭圆 118"/>
            <p:cNvSpPr/>
            <p:nvPr/>
          </p:nvSpPr>
          <p:spPr>
            <a:xfrm>
              <a:off x="1547664" y="609329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0" name="椭圆 119"/>
            <p:cNvSpPr/>
            <p:nvPr/>
          </p:nvSpPr>
          <p:spPr>
            <a:xfrm>
              <a:off x="3059832" y="609329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grpSp>
        <p:nvGrpSpPr>
          <p:cNvPr id="121" name="组合 120"/>
          <p:cNvGrpSpPr/>
          <p:nvPr/>
        </p:nvGrpSpPr>
        <p:grpSpPr>
          <a:xfrm>
            <a:off x="3563888" y="2852936"/>
            <a:ext cx="1728192" cy="288032"/>
            <a:chOff x="1331640" y="5013176"/>
            <a:chExt cx="1728192" cy="288032"/>
          </a:xfrm>
        </p:grpSpPr>
        <p:sp>
          <p:nvSpPr>
            <p:cNvPr id="122" name="椭圆 121"/>
            <p:cNvSpPr/>
            <p:nvPr/>
          </p:nvSpPr>
          <p:spPr>
            <a:xfrm>
              <a:off x="1331640" y="501317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3" name="椭圆 122"/>
            <p:cNvSpPr/>
            <p:nvPr/>
          </p:nvSpPr>
          <p:spPr>
            <a:xfrm>
              <a:off x="1835696" y="501317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4" name="椭圆 123"/>
            <p:cNvSpPr/>
            <p:nvPr/>
          </p:nvSpPr>
          <p:spPr>
            <a:xfrm>
              <a:off x="2771800" y="501317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grpSp>
        <p:nvGrpSpPr>
          <p:cNvPr id="125" name="组合 124"/>
          <p:cNvGrpSpPr/>
          <p:nvPr/>
        </p:nvGrpSpPr>
        <p:grpSpPr>
          <a:xfrm>
            <a:off x="3449774" y="3140968"/>
            <a:ext cx="2016224" cy="777220"/>
            <a:chOff x="1217526" y="5301208"/>
            <a:chExt cx="2016224" cy="777220"/>
          </a:xfrm>
        </p:grpSpPr>
        <p:cxnSp>
          <p:nvCxnSpPr>
            <p:cNvPr id="126" name="直接箭头连接符 125"/>
            <p:cNvCxnSpPr>
              <a:stCxn id="118" idx="0"/>
              <a:endCxn id="122" idx="4"/>
            </p:cNvCxnSpPr>
            <p:nvPr/>
          </p:nvCxnSpPr>
          <p:spPr>
            <a:xfrm flipV="1">
              <a:off x="1217526" y="5301208"/>
              <a:ext cx="258130" cy="777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118" idx="0"/>
              <a:endCxn id="123" idx="4"/>
            </p:cNvCxnSpPr>
            <p:nvPr/>
          </p:nvCxnSpPr>
          <p:spPr>
            <a:xfrm flipV="1">
              <a:off x="1217526" y="5301208"/>
              <a:ext cx="762186" cy="777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119" idx="0"/>
              <a:endCxn id="122" idx="4"/>
            </p:cNvCxnSpPr>
            <p:nvPr/>
          </p:nvCxnSpPr>
          <p:spPr>
            <a:xfrm flipH="1" flipV="1">
              <a:off x="1475656" y="5301208"/>
              <a:ext cx="245926" cy="777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a:stCxn id="120" idx="0"/>
              <a:endCxn id="122" idx="4"/>
            </p:cNvCxnSpPr>
            <p:nvPr/>
          </p:nvCxnSpPr>
          <p:spPr>
            <a:xfrm flipH="1" flipV="1">
              <a:off x="1475656" y="5301208"/>
              <a:ext cx="1758094" cy="777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119" idx="0"/>
              <a:endCxn id="123" idx="4"/>
            </p:cNvCxnSpPr>
            <p:nvPr/>
          </p:nvCxnSpPr>
          <p:spPr>
            <a:xfrm flipV="1">
              <a:off x="1721582" y="5301208"/>
              <a:ext cx="258130" cy="777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a:stCxn id="120" idx="0"/>
              <a:endCxn id="123" idx="4"/>
            </p:cNvCxnSpPr>
            <p:nvPr/>
          </p:nvCxnSpPr>
          <p:spPr>
            <a:xfrm flipH="1" flipV="1">
              <a:off x="1979712" y="5301208"/>
              <a:ext cx="1254038" cy="777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119" idx="0"/>
              <a:endCxn id="124" idx="4"/>
            </p:cNvCxnSpPr>
            <p:nvPr/>
          </p:nvCxnSpPr>
          <p:spPr>
            <a:xfrm flipV="1">
              <a:off x="1721582" y="5301208"/>
              <a:ext cx="1194234" cy="777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a:stCxn id="118" idx="0"/>
              <a:endCxn id="124" idx="4"/>
            </p:cNvCxnSpPr>
            <p:nvPr/>
          </p:nvCxnSpPr>
          <p:spPr>
            <a:xfrm flipV="1">
              <a:off x="1217526" y="5301208"/>
              <a:ext cx="1698290" cy="777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20" idx="0"/>
              <a:endCxn id="124" idx="4"/>
            </p:cNvCxnSpPr>
            <p:nvPr/>
          </p:nvCxnSpPr>
          <p:spPr>
            <a:xfrm flipH="1" flipV="1">
              <a:off x="2915816" y="5301208"/>
              <a:ext cx="317934" cy="777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6" name="组合 195"/>
          <p:cNvGrpSpPr/>
          <p:nvPr/>
        </p:nvGrpSpPr>
        <p:grpSpPr>
          <a:xfrm>
            <a:off x="2339752" y="4206220"/>
            <a:ext cx="4248472" cy="806956"/>
            <a:chOff x="2339752" y="4206220"/>
            <a:chExt cx="4248472" cy="806956"/>
          </a:xfrm>
        </p:grpSpPr>
        <p:cxnSp>
          <p:nvCxnSpPr>
            <p:cNvPr id="136" name="直接箭头连接符 135"/>
            <p:cNvCxnSpPr>
              <a:stCxn id="11" idx="0"/>
              <a:endCxn id="118" idx="4"/>
            </p:cNvCxnSpPr>
            <p:nvPr/>
          </p:nvCxnSpPr>
          <p:spPr>
            <a:xfrm flipV="1">
              <a:off x="2339752" y="4206220"/>
              <a:ext cx="1110022"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12" idx="0"/>
              <a:endCxn id="119" idx="4"/>
            </p:cNvCxnSpPr>
            <p:nvPr/>
          </p:nvCxnSpPr>
          <p:spPr>
            <a:xfrm flipV="1">
              <a:off x="2843808" y="4206220"/>
              <a:ext cx="1110022"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a:stCxn id="13" idx="0"/>
              <a:endCxn id="120" idx="4"/>
            </p:cNvCxnSpPr>
            <p:nvPr/>
          </p:nvCxnSpPr>
          <p:spPr>
            <a:xfrm flipV="1">
              <a:off x="3923928" y="4206220"/>
              <a:ext cx="1542070"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101" idx="0"/>
              <a:endCxn id="118" idx="4"/>
            </p:cNvCxnSpPr>
            <p:nvPr/>
          </p:nvCxnSpPr>
          <p:spPr>
            <a:xfrm flipH="1" flipV="1">
              <a:off x="3449774" y="4206220"/>
              <a:ext cx="1698290"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a:stCxn id="102" idx="0"/>
              <a:endCxn id="118" idx="4"/>
            </p:cNvCxnSpPr>
            <p:nvPr/>
          </p:nvCxnSpPr>
          <p:spPr>
            <a:xfrm flipH="1" flipV="1">
              <a:off x="3449774" y="4206220"/>
              <a:ext cx="2202346"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stCxn id="103" idx="0"/>
              <a:endCxn id="118" idx="4"/>
            </p:cNvCxnSpPr>
            <p:nvPr/>
          </p:nvCxnSpPr>
          <p:spPr>
            <a:xfrm flipH="1" flipV="1">
              <a:off x="3449774" y="4206220"/>
              <a:ext cx="3138450"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stCxn id="11" idx="0"/>
              <a:endCxn id="119" idx="4"/>
            </p:cNvCxnSpPr>
            <p:nvPr/>
          </p:nvCxnSpPr>
          <p:spPr>
            <a:xfrm flipV="1">
              <a:off x="2339752" y="4206220"/>
              <a:ext cx="1614078"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12" idx="0"/>
              <a:endCxn id="118" idx="4"/>
            </p:cNvCxnSpPr>
            <p:nvPr/>
          </p:nvCxnSpPr>
          <p:spPr>
            <a:xfrm flipV="1">
              <a:off x="2843808" y="4206220"/>
              <a:ext cx="605966"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stCxn id="13" idx="0"/>
              <a:endCxn id="118" idx="4"/>
            </p:cNvCxnSpPr>
            <p:nvPr/>
          </p:nvCxnSpPr>
          <p:spPr>
            <a:xfrm flipH="1" flipV="1">
              <a:off x="3449774" y="4206220"/>
              <a:ext cx="474154"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a:stCxn id="11" idx="0"/>
              <a:endCxn id="120" idx="4"/>
            </p:cNvCxnSpPr>
            <p:nvPr/>
          </p:nvCxnSpPr>
          <p:spPr>
            <a:xfrm flipV="1">
              <a:off x="2339752" y="4206220"/>
              <a:ext cx="3126246"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stCxn id="12" idx="0"/>
              <a:endCxn id="120" idx="4"/>
            </p:cNvCxnSpPr>
            <p:nvPr/>
          </p:nvCxnSpPr>
          <p:spPr>
            <a:xfrm flipV="1">
              <a:off x="2843808" y="4206220"/>
              <a:ext cx="2622190"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a:stCxn id="13" idx="0"/>
              <a:endCxn id="119" idx="4"/>
            </p:cNvCxnSpPr>
            <p:nvPr/>
          </p:nvCxnSpPr>
          <p:spPr>
            <a:xfrm flipV="1">
              <a:off x="3923928" y="4206220"/>
              <a:ext cx="29902"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a:stCxn id="101" idx="0"/>
              <a:endCxn id="119" idx="4"/>
            </p:cNvCxnSpPr>
            <p:nvPr/>
          </p:nvCxnSpPr>
          <p:spPr>
            <a:xfrm flipH="1" flipV="1">
              <a:off x="3953830" y="4206220"/>
              <a:ext cx="1194234"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a:stCxn id="102" idx="0"/>
              <a:endCxn id="120" idx="4"/>
            </p:cNvCxnSpPr>
            <p:nvPr/>
          </p:nvCxnSpPr>
          <p:spPr>
            <a:xfrm flipH="1" flipV="1">
              <a:off x="5465998" y="4206220"/>
              <a:ext cx="186122"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03" idx="0"/>
              <a:endCxn id="119" idx="4"/>
            </p:cNvCxnSpPr>
            <p:nvPr/>
          </p:nvCxnSpPr>
          <p:spPr>
            <a:xfrm flipH="1" flipV="1">
              <a:off x="3953830" y="4206220"/>
              <a:ext cx="2634394"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03" idx="0"/>
              <a:endCxn id="120" idx="4"/>
            </p:cNvCxnSpPr>
            <p:nvPr/>
          </p:nvCxnSpPr>
          <p:spPr>
            <a:xfrm flipH="1" flipV="1">
              <a:off x="5465998" y="4206220"/>
              <a:ext cx="1122226"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a:stCxn id="102" idx="0"/>
              <a:endCxn id="119" idx="4"/>
            </p:cNvCxnSpPr>
            <p:nvPr/>
          </p:nvCxnSpPr>
          <p:spPr>
            <a:xfrm flipH="1" flipV="1">
              <a:off x="3953830" y="4206220"/>
              <a:ext cx="1698290"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1" name="直接箭头连接符 170"/>
            <p:cNvCxnSpPr>
              <a:stCxn id="101" idx="0"/>
              <a:endCxn id="120" idx="4"/>
            </p:cNvCxnSpPr>
            <p:nvPr/>
          </p:nvCxnSpPr>
          <p:spPr>
            <a:xfrm flipV="1">
              <a:off x="5148064" y="4206220"/>
              <a:ext cx="317934" cy="80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7" name="组合 196"/>
          <p:cNvGrpSpPr/>
          <p:nvPr/>
        </p:nvGrpSpPr>
        <p:grpSpPr>
          <a:xfrm>
            <a:off x="3203848" y="2132856"/>
            <a:ext cx="2304256" cy="720080"/>
            <a:chOff x="3203848" y="2132856"/>
            <a:chExt cx="2304256" cy="720080"/>
          </a:xfrm>
        </p:grpSpPr>
        <p:cxnSp>
          <p:nvCxnSpPr>
            <p:cNvPr id="173" name="直接箭头连接符 172"/>
            <p:cNvCxnSpPr>
              <a:stCxn id="122" idx="0"/>
              <a:endCxn id="23" idx="4"/>
            </p:cNvCxnSpPr>
            <p:nvPr/>
          </p:nvCxnSpPr>
          <p:spPr>
            <a:xfrm flipH="1" flipV="1">
              <a:off x="3203848" y="2132856"/>
              <a:ext cx="504056"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22" idx="0"/>
              <a:endCxn id="24" idx="4"/>
            </p:cNvCxnSpPr>
            <p:nvPr/>
          </p:nvCxnSpPr>
          <p:spPr>
            <a:xfrm flipH="1" flipV="1">
              <a:off x="3635896" y="2132856"/>
              <a:ext cx="72008"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22" idx="0"/>
              <a:endCxn id="25" idx="4"/>
            </p:cNvCxnSpPr>
            <p:nvPr/>
          </p:nvCxnSpPr>
          <p:spPr>
            <a:xfrm flipV="1">
              <a:off x="3707904" y="2132856"/>
              <a:ext cx="36004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stCxn id="122" idx="0"/>
              <a:endCxn id="26" idx="4"/>
            </p:cNvCxnSpPr>
            <p:nvPr/>
          </p:nvCxnSpPr>
          <p:spPr>
            <a:xfrm flipV="1">
              <a:off x="3707904" y="2132856"/>
              <a:ext cx="180020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a:stCxn id="123" idx="0"/>
              <a:endCxn id="23" idx="4"/>
            </p:cNvCxnSpPr>
            <p:nvPr/>
          </p:nvCxnSpPr>
          <p:spPr>
            <a:xfrm flipH="1" flipV="1">
              <a:off x="3203848" y="2132856"/>
              <a:ext cx="100811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a:stCxn id="123" idx="0"/>
              <a:endCxn id="24" idx="4"/>
            </p:cNvCxnSpPr>
            <p:nvPr/>
          </p:nvCxnSpPr>
          <p:spPr>
            <a:xfrm flipH="1" flipV="1">
              <a:off x="3635896" y="2132856"/>
              <a:ext cx="57606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a:stCxn id="123" idx="0"/>
              <a:endCxn id="25" idx="4"/>
            </p:cNvCxnSpPr>
            <p:nvPr/>
          </p:nvCxnSpPr>
          <p:spPr>
            <a:xfrm flipH="1" flipV="1">
              <a:off x="4067944" y="2132856"/>
              <a:ext cx="144016"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stCxn id="123" idx="0"/>
              <a:endCxn id="26" idx="4"/>
            </p:cNvCxnSpPr>
            <p:nvPr/>
          </p:nvCxnSpPr>
          <p:spPr>
            <a:xfrm flipV="1">
              <a:off x="4211960" y="2132856"/>
              <a:ext cx="129614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24" idx="0"/>
              <a:endCxn id="23" idx="4"/>
            </p:cNvCxnSpPr>
            <p:nvPr/>
          </p:nvCxnSpPr>
          <p:spPr>
            <a:xfrm flipH="1" flipV="1">
              <a:off x="3203848" y="2132856"/>
              <a:ext cx="1944216"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直接箭头连接符 190"/>
            <p:cNvCxnSpPr>
              <a:stCxn id="124" idx="0"/>
              <a:endCxn id="24" idx="4"/>
            </p:cNvCxnSpPr>
            <p:nvPr/>
          </p:nvCxnSpPr>
          <p:spPr>
            <a:xfrm flipH="1" flipV="1">
              <a:off x="3635896" y="2132856"/>
              <a:ext cx="1512168"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a:stCxn id="124" idx="0"/>
              <a:endCxn id="25" idx="4"/>
            </p:cNvCxnSpPr>
            <p:nvPr/>
          </p:nvCxnSpPr>
          <p:spPr>
            <a:xfrm flipH="1" flipV="1">
              <a:off x="4067944" y="2132856"/>
              <a:ext cx="108012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a:stCxn id="124" idx="0"/>
              <a:endCxn id="26" idx="4"/>
            </p:cNvCxnSpPr>
            <p:nvPr/>
          </p:nvCxnSpPr>
          <p:spPr>
            <a:xfrm flipV="1">
              <a:off x="5148064" y="2132856"/>
              <a:ext cx="36004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8" name="TextBox 7"/>
          <p:cNvSpPr txBox="1"/>
          <p:nvPr/>
        </p:nvSpPr>
        <p:spPr>
          <a:xfrm>
            <a:off x="732033" y="5301208"/>
            <a:ext cx="3695951" cy="461665"/>
          </a:xfrm>
          <a:prstGeom prst="rect">
            <a:avLst/>
          </a:prstGeom>
          <a:noFill/>
        </p:spPr>
        <p:txBody>
          <a:bodyPr wrap="square" rtlCol="0">
            <a:spAutoFit/>
          </a:bodyPr>
          <a:lstStyle/>
          <a:p>
            <a:r>
              <a:rPr lang="en-US" altLang="zh-CN" sz="2400" dirty="0" err="1" smtClean="0"/>
              <a:t>person</a:t>
            </a:r>
            <a:r>
              <a:rPr lang="en-US" altLang="zh-CN" sz="2400" baseline="-25000" dirty="0" err="1" smtClean="0"/>
              <a:t>i</a:t>
            </a:r>
            <a:r>
              <a:rPr lang="en-US" altLang="zh-CN" sz="2400" dirty="0" smtClean="0"/>
              <a:t>: [0, 0, …, 0, 1, 0, …, 0]</a:t>
            </a:r>
            <a:endParaRPr lang="zh-CN" altLang="en-US" sz="2400" dirty="0"/>
          </a:p>
        </p:txBody>
      </p:sp>
    </p:spTree>
    <p:extLst>
      <p:ext uri="{BB962C8B-B14F-4D97-AF65-F5344CB8AC3E}">
        <p14:creationId xmlns:p14="http://schemas.microsoft.com/office/powerpoint/2010/main" val="330334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par>
                                <p:cTn id="20" presetID="10" presetClass="entr" presetSubtype="0" fill="hold" nodeType="with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500"/>
                                        <p:tgtEl>
                                          <p:spTgt spid="9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par>
                                <p:cTn id="41" presetID="10" presetClass="entr" presetSubtype="0"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par>
                                <p:cTn id="47" presetID="10" presetClass="entr" presetSubtype="0" fill="hold" nodeType="withEffect">
                                  <p:stCondLst>
                                    <p:cond delay="0"/>
                                  </p:stCondLst>
                                  <p:childTnLst>
                                    <p:set>
                                      <p:cBhvr>
                                        <p:cTn id="48" dur="1" fill="hold">
                                          <p:stCondLst>
                                            <p:cond delay="0"/>
                                          </p:stCondLst>
                                        </p:cTn>
                                        <p:tgtEl>
                                          <p:spTgt spid="100"/>
                                        </p:tgtEl>
                                        <p:attrNameLst>
                                          <p:attrName>style.visibility</p:attrName>
                                        </p:attrNameLst>
                                      </p:cBhvr>
                                      <p:to>
                                        <p:strVal val="visible"/>
                                      </p:to>
                                    </p:set>
                                    <p:animEffect transition="in" filter="fade">
                                      <p:cBhvr>
                                        <p:cTn id="49" dur="500"/>
                                        <p:tgtEl>
                                          <p:spTgt spid="10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56"/>
                                        </p:tgtEl>
                                      </p:cBhvr>
                                    </p:animEffect>
                                    <p:set>
                                      <p:cBhvr>
                                        <p:cTn id="54" dur="1" fill="hold">
                                          <p:stCondLst>
                                            <p:cond delay="499"/>
                                          </p:stCondLst>
                                        </p:cTn>
                                        <p:tgtEl>
                                          <p:spTgt spid="56"/>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57"/>
                                        </p:tgtEl>
                                      </p:cBhvr>
                                    </p:animEffect>
                                    <p:set>
                                      <p:cBhvr>
                                        <p:cTn id="57" dur="1" fill="hold">
                                          <p:stCondLst>
                                            <p:cond delay="499"/>
                                          </p:stCondLst>
                                        </p:cTn>
                                        <p:tgtEl>
                                          <p:spTgt spid="57"/>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58"/>
                                        </p:tgtEl>
                                      </p:cBhvr>
                                    </p:animEffect>
                                    <p:set>
                                      <p:cBhvr>
                                        <p:cTn id="60" dur="1" fill="hold">
                                          <p:stCondLst>
                                            <p:cond delay="499"/>
                                          </p:stCondLst>
                                        </p:cTn>
                                        <p:tgtEl>
                                          <p:spTgt spid="58"/>
                                        </p:tgtEl>
                                        <p:attrNameLst>
                                          <p:attrName>style.visibility</p:attrName>
                                        </p:attrNameLst>
                                      </p:cBhvr>
                                      <p:to>
                                        <p:strVal val="hidden"/>
                                      </p:to>
                                    </p:se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94"/>
                                        </p:tgtEl>
                                        <p:attrNameLst>
                                          <p:attrName>style.visibility</p:attrName>
                                        </p:attrNameLst>
                                      </p:cBhvr>
                                      <p:to>
                                        <p:strVal val="visible"/>
                                      </p:to>
                                    </p:set>
                                    <p:animEffect transition="in" filter="fade">
                                      <p:cBhvr>
                                        <p:cTn id="64" dur="500"/>
                                        <p:tgtEl>
                                          <p:spTgt spid="94"/>
                                        </p:tgtEl>
                                      </p:cBhvr>
                                    </p:animEffect>
                                  </p:childTnLst>
                                </p:cTn>
                              </p:par>
                              <p:par>
                                <p:cTn id="65" presetID="10" presetClass="entr" presetSubtype="0" fill="hold"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fade">
                                      <p:cBhvr>
                                        <p:cTn id="67" dur="500"/>
                                        <p:tgtEl>
                                          <p:spTgt spid="10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par>
                                <p:cTn id="73" presetID="10" presetClass="entr" presetSubtype="0" fill="hold" nodeType="withEffect">
                                  <p:stCondLst>
                                    <p:cond delay="0"/>
                                  </p:stCondLst>
                                  <p:childTnLst>
                                    <p:set>
                                      <p:cBhvr>
                                        <p:cTn id="74" dur="1" fill="hold">
                                          <p:stCondLst>
                                            <p:cond delay="0"/>
                                          </p:stCondLst>
                                        </p:cTn>
                                        <p:tgtEl>
                                          <p:spTgt spid="117"/>
                                        </p:tgtEl>
                                        <p:attrNameLst>
                                          <p:attrName>style.visibility</p:attrName>
                                        </p:attrNameLst>
                                      </p:cBhvr>
                                      <p:to>
                                        <p:strVal val="visible"/>
                                      </p:to>
                                    </p:set>
                                    <p:animEffect transition="in" filter="fade">
                                      <p:cBhvr>
                                        <p:cTn id="75" dur="500"/>
                                        <p:tgtEl>
                                          <p:spTgt spid="11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96"/>
                                        </p:tgtEl>
                                        <p:attrNameLst>
                                          <p:attrName>style.visibility</p:attrName>
                                        </p:attrNameLst>
                                      </p:cBhvr>
                                      <p:to>
                                        <p:strVal val="visible"/>
                                      </p:to>
                                    </p:set>
                                    <p:animEffect transition="in" filter="fade">
                                      <p:cBhvr>
                                        <p:cTn id="80" dur="500"/>
                                        <p:tgtEl>
                                          <p:spTgt spid="19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fade">
                                      <p:cBhvr>
                                        <p:cTn id="85" dur="500"/>
                                        <p:tgtEl>
                                          <p:spTgt spid="49"/>
                                        </p:tgtEl>
                                      </p:cBhvr>
                                    </p:animEffect>
                                  </p:childTnLst>
                                </p:cTn>
                              </p:par>
                              <p:par>
                                <p:cTn id="86" presetID="10" presetClass="entr" presetSubtype="0" fill="hold" nodeType="withEffect">
                                  <p:stCondLst>
                                    <p:cond delay="0"/>
                                  </p:stCondLst>
                                  <p:childTnLst>
                                    <p:set>
                                      <p:cBhvr>
                                        <p:cTn id="87" dur="1" fill="hold">
                                          <p:stCondLst>
                                            <p:cond delay="0"/>
                                          </p:stCondLst>
                                        </p:cTn>
                                        <p:tgtEl>
                                          <p:spTgt spid="121"/>
                                        </p:tgtEl>
                                        <p:attrNameLst>
                                          <p:attrName>style.visibility</p:attrName>
                                        </p:attrNameLst>
                                      </p:cBhvr>
                                      <p:to>
                                        <p:strVal val="visible"/>
                                      </p:to>
                                    </p:set>
                                    <p:animEffect transition="in" filter="fade">
                                      <p:cBhvr>
                                        <p:cTn id="88" dur="500"/>
                                        <p:tgtEl>
                                          <p:spTgt spid="12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25"/>
                                        </p:tgtEl>
                                        <p:attrNameLst>
                                          <p:attrName>style.visibility</p:attrName>
                                        </p:attrNameLst>
                                      </p:cBhvr>
                                      <p:to>
                                        <p:strVal val="visible"/>
                                      </p:to>
                                    </p:set>
                                    <p:animEffect transition="in" filter="fade">
                                      <p:cBhvr>
                                        <p:cTn id="93" dur="500"/>
                                        <p:tgtEl>
                                          <p:spTgt spid="12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fade">
                                      <p:cBhvr>
                                        <p:cTn id="98" dur="500"/>
                                        <p:tgtEl>
                                          <p:spTgt spid="50"/>
                                        </p:tgtEl>
                                      </p:cBhvr>
                                    </p:animEffect>
                                  </p:childTnLst>
                                </p:cTn>
                              </p:par>
                              <p:par>
                                <p:cTn id="99" presetID="10" presetClass="entr" presetSubtype="0" fill="hold" nodeType="with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childTnLst>
                                </p:cTn>
                              </p:par>
                              <p:par>
                                <p:cTn id="102" presetID="10" presetClass="entr" presetSubtype="0" fill="hold" nodeType="with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500"/>
                                        <p:tgtEl>
                                          <p:spTgt spid="5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nodeType="clickEffect">
                                  <p:stCondLst>
                                    <p:cond delay="0"/>
                                  </p:stCondLst>
                                  <p:childTnLst>
                                    <p:animEffect transition="out" filter="fade">
                                      <p:cBhvr>
                                        <p:cTn id="108" dur="500"/>
                                        <p:tgtEl>
                                          <p:spTgt spid="59"/>
                                        </p:tgtEl>
                                      </p:cBhvr>
                                    </p:animEffect>
                                    <p:set>
                                      <p:cBhvr>
                                        <p:cTn id="109" dur="1" fill="hold">
                                          <p:stCondLst>
                                            <p:cond delay="499"/>
                                          </p:stCondLst>
                                        </p:cTn>
                                        <p:tgtEl>
                                          <p:spTgt spid="59"/>
                                        </p:tgtEl>
                                        <p:attrNameLst>
                                          <p:attrName>style.visibility</p:attrName>
                                        </p:attrNameLst>
                                      </p:cBhvr>
                                      <p:to>
                                        <p:strVal val="hidden"/>
                                      </p:to>
                                    </p:set>
                                  </p:childTnLst>
                                </p:cTn>
                              </p:par>
                            </p:childTnLst>
                          </p:cTn>
                        </p:par>
                        <p:par>
                          <p:cTn id="110" fill="hold">
                            <p:stCondLst>
                              <p:cond delay="500"/>
                            </p:stCondLst>
                            <p:childTnLst>
                              <p:par>
                                <p:cTn id="111" presetID="10" presetClass="entr" presetSubtype="0" fill="hold" nodeType="afterEffect">
                                  <p:stCondLst>
                                    <p:cond delay="0"/>
                                  </p:stCondLst>
                                  <p:childTnLst>
                                    <p:set>
                                      <p:cBhvr>
                                        <p:cTn id="112" dur="1" fill="hold">
                                          <p:stCondLst>
                                            <p:cond delay="0"/>
                                          </p:stCondLst>
                                        </p:cTn>
                                        <p:tgtEl>
                                          <p:spTgt spid="197"/>
                                        </p:tgtEl>
                                        <p:attrNameLst>
                                          <p:attrName>style.visibility</p:attrName>
                                        </p:attrNameLst>
                                      </p:cBhvr>
                                      <p:to>
                                        <p:strVal val="visible"/>
                                      </p:to>
                                    </p:set>
                                    <p:animEffect transition="in" filter="fade">
                                      <p:cBhvr>
                                        <p:cTn id="113" dur="500"/>
                                        <p:tgtEl>
                                          <p:spTgt spid="197"/>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200"/>
                                        </p:tgtEl>
                                        <p:attrNameLst>
                                          <p:attrName>style.visibility</p:attrName>
                                        </p:attrNameLst>
                                      </p:cBhvr>
                                      <p:to>
                                        <p:strVal val="visible"/>
                                      </p:to>
                                    </p:set>
                                    <p:animEffect transition="in" filter="fade">
                                      <p:cBhvr>
                                        <p:cTn id="118"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7" grpId="0"/>
      <p:bldP spid="28" grpId="0"/>
      <p:bldP spid="40" grpId="0"/>
      <p:bldP spid="41" grpId="0"/>
      <p:bldP spid="48" grpId="0"/>
      <p:bldP spid="49" grpId="0"/>
      <p:bldP spid="50" grpId="0"/>
      <p:bldP spid="8" grpId="0"/>
      <p:bldP spid="8"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Family Tree Example: Feat. Visualize</a:t>
            </a:r>
            <a:endParaRPr lang="zh-CN" altLang="en-US" dirty="0"/>
          </a:p>
        </p:txBody>
      </p:sp>
      <p:grpSp>
        <p:nvGrpSpPr>
          <p:cNvPr id="26" name="组合 25"/>
          <p:cNvGrpSpPr/>
          <p:nvPr/>
        </p:nvGrpSpPr>
        <p:grpSpPr>
          <a:xfrm>
            <a:off x="2843809" y="3735034"/>
            <a:ext cx="3744416" cy="414046"/>
            <a:chOff x="737574" y="6093296"/>
            <a:chExt cx="3744416" cy="414046"/>
          </a:xfrm>
        </p:grpSpPr>
        <p:sp>
          <p:nvSpPr>
            <p:cNvPr id="27" name="椭圆 26"/>
            <p:cNvSpPr/>
            <p:nvPr/>
          </p:nvSpPr>
          <p:spPr>
            <a:xfrm>
              <a:off x="737574" y="6093296"/>
              <a:ext cx="414046" cy="4140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8" name="椭圆 27"/>
            <p:cNvSpPr/>
            <p:nvPr/>
          </p:nvSpPr>
          <p:spPr>
            <a:xfrm>
              <a:off x="2249742" y="6093296"/>
              <a:ext cx="414046" cy="4140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9" name="椭圆 28"/>
            <p:cNvSpPr/>
            <p:nvPr/>
          </p:nvSpPr>
          <p:spPr>
            <a:xfrm>
              <a:off x="4067944" y="6093296"/>
              <a:ext cx="414046" cy="4140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30" name="组合 29"/>
          <p:cNvGrpSpPr/>
          <p:nvPr/>
        </p:nvGrpSpPr>
        <p:grpSpPr>
          <a:xfrm>
            <a:off x="3563888" y="1556792"/>
            <a:ext cx="2034226" cy="432048"/>
            <a:chOff x="1169622" y="4869160"/>
            <a:chExt cx="2034226" cy="432048"/>
          </a:xfrm>
        </p:grpSpPr>
        <p:sp>
          <p:nvSpPr>
            <p:cNvPr id="31" name="椭圆 30"/>
            <p:cNvSpPr/>
            <p:nvPr/>
          </p:nvSpPr>
          <p:spPr>
            <a:xfrm>
              <a:off x="1169622" y="4869160"/>
              <a:ext cx="432048" cy="4320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2" name="椭圆 31"/>
            <p:cNvSpPr/>
            <p:nvPr/>
          </p:nvSpPr>
          <p:spPr>
            <a:xfrm>
              <a:off x="1835696" y="4869160"/>
              <a:ext cx="432048" cy="4320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3" name="椭圆 32"/>
            <p:cNvSpPr/>
            <p:nvPr/>
          </p:nvSpPr>
          <p:spPr>
            <a:xfrm>
              <a:off x="2771800" y="4869160"/>
              <a:ext cx="432048" cy="4320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grpSp>
        <p:nvGrpSpPr>
          <p:cNvPr id="34" name="组合 33"/>
          <p:cNvGrpSpPr/>
          <p:nvPr/>
        </p:nvGrpSpPr>
        <p:grpSpPr>
          <a:xfrm>
            <a:off x="3050832" y="1988840"/>
            <a:ext cx="3330370" cy="1746194"/>
            <a:chOff x="728574" y="4725144"/>
            <a:chExt cx="3330370" cy="1746194"/>
          </a:xfrm>
        </p:grpSpPr>
        <p:cxnSp>
          <p:nvCxnSpPr>
            <p:cNvPr id="35" name="直接箭头连接符 34"/>
            <p:cNvCxnSpPr>
              <a:stCxn id="27" idx="0"/>
              <a:endCxn id="31" idx="4"/>
            </p:cNvCxnSpPr>
            <p:nvPr/>
          </p:nvCxnSpPr>
          <p:spPr>
            <a:xfrm flipV="1">
              <a:off x="728574" y="4725144"/>
              <a:ext cx="729080" cy="1746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7" idx="0"/>
              <a:endCxn id="32" idx="4"/>
            </p:cNvCxnSpPr>
            <p:nvPr/>
          </p:nvCxnSpPr>
          <p:spPr>
            <a:xfrm flipV="1">
              <a:off x="728574" y="4725144"/>
              <a:ext cx="1395154" cy="1746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8" idx="0"/>
              <a:endCxn id="31" idx="4"/>
            </p:cNvCxnSpPr>
            <p:nvPr/>
          </p:nvCxnSpPr>
          <p:spPr>
            <a:xfrm flipH="1" flipV="1">
              <a:off x="1457654" y="4725144"/>
              <a:ext cx="783088" cy="1746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9" idx="0"/>
              <a:endCxn id="31" idx="4"/>
            </p:cNvCxnSpPr>
            <p:nvPr/>
          </p:nvCxnSpPr>
          <p:spPr>
            <a:xfrm flipH="1" flipV="1">
              <a:off x="1457654" y="4725144"/>
              <a:ext cx="2601290" cy="1746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8" idx="0"/>
              <a:endCxn id="32" idx="4"/>
            </p:cNvCxnSpPr>
            <p:nvPr/>
          </p:nvCxnSpPr>
          <p:spPr>
            <a:xfrm flipH="1" flipV="1">
              <a:off x="2123728" y="4725144"/>
              <a:ext cx="117014" cy="1746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9" idx="0"/>
              <a:endCxn id="32" idx="4"/>
            </p:cNvCxnSpPr>
            <p:nvPr/>
          </p:nvCxnSpPr>
          <p:spPr>
            <a:xfrm flipH="1" flipV="1">
              <a:off x="2123728" y="4725144"/>
              <a:ext cx="1935216" cy="1746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8" idx="0"/>
              <a:endCxn id="33" idx="4"/>
            </p:cNvCxnSpPr>
            <p:nvPr/>
          </p:nvCxnSpPr>
          <p:spPr>
            <a:xfrm flipV="1">
              <a:off x="2240742" y="4725144"/>
              <a:ext cx="819090" cy="17461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7" idx="0"/>
              <a:endCxn id="33" idx="4"/>
            </p:cNvCxnSpPr>
            <p:nvPr/>
          </p:nvCxnSpPr>
          <p:spPr>
            <a:xfrm flipV="1">
              <a:off x="728574" y="4725144"/>
              <a:ext cx="2331258" cy="17461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9" idx="0"/>
              <a:endCxn id="33" idx="4"/>
            </p:cNvCxnSpPr>
            <p:nvPr/>
          </p:nvCxnSpPr>
          <p:spPr>
            <a:xfrm flipH="1" flipV="1">
              <a:off x="3059832" y="4725144"/>
              <a:ext cx="999112" cy="17461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635896" y="3078252"/>
            <a:ext cx="648072" cy="400110"/>
          </a:xfrm>
          <a:prstGeom prst="rect">
            <a:avLst/>
          </a:prstGeom>
          <a:noFill/>
        </p:spPr>
        <p:txBody>
          <a:bodyPr wrap="square" rtlCol="0">
            <a:spAutoFit/>
          </a:bodyPr>
          <a:lstStyle/>
          <a:p>
            <a:r>
              <a:rPr lang="en-US" altLang="zh-CN" sz="2000" dirty="0" smtClean="0"/>
              <a:t>+3.2</a:t>
            </a:r>
            <a:endParaRPr lang="zh-CN" altLang="en-US" sz="2000" dirty="0"/>
          </a:p>
        </p:txBody>
      </p:sp>
      <p:sp>
        <p:nvSpPr>
          <p:cNvPr id="72" name="TextBox 71"/>
          <p:cNvSpPr txBox="1"/>
          <p:nvPr/>
        </p:nvSpPr>
        <p:spPr>
          <a:xfrm>
            <a:off x="4788024" y="3078252"/>
            <a:ext cx="648072" cy="400110"/>
          </a:xfrm>
          <a:prstGeom prst="rect">
            <a:avLst/>
          </a:prstGeom>
          <a:noFill/>
        </p:spPr>
        <p:txBody>
          <a:bodyPr wrap="square" rtlCol="0">
            <a:spAutoFit/>
          </a:bodyPr>
          <a:lstStyle/>
          <a:p>
            <a:r>
              <a:rPr lang="en-US" altLang="zh-CN" sz="2000" dirty="0" smtClean="0"/>
              <a:t>-1.5</a:t>
            </a:r>
            <a:endParaRPr lang="zh-CN" altLang="en-US" sz="2000" dirty="0"/>
          </a:p>
        </p:txBody>
      </p:sp>
      <p:sp>
        <p:nvSpPr>
          <p:cNvPr id="73" name="TextBox 72"/>
          <p:cNvSpPr txBox="1"/>
          <p:nvPr/>
        </p:nvSpPr>
        <p:spPr>
          <a:xfrm>
            <a:off x="6156176" y="3068960"/>
            <a:ext cx="648072" cy="400110"/>
          </a:xfrm>
          <a:prstGeom prst="rect">
            <a:avLst/>
          </a:prstGeom>
          <a:noFill/>
        </p:spPr>
        <p:txBody>
          <a:bodyPr wrap="square" rtlCol="0">
            <a:spAutoFit/>
          </a:bodyPr>
          <a:lstStyle/>
          <a:p>
            <a:r>
              <a:rPr lang="en-US" altLang="zh-CN" sz="2000" dirty="0" smtClean="0"/>
              <a:t>+0.8</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9" y="4797152"/>
            <a:ext cx="26193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直接箭头连接符 74"/>
          <p:cNvCxnSpPr/>
          <p:nvPr/>
        </p:nvCxnSpPr>
        <p:spPr>
          <a:xfrm>
            <a:off x="3959933" y="3478362"/>
            <a:ext cx="0" cy="1256074"/>
          </a:xfrm>
          <a:prstGeom prst="straightConnector1">
            <a:avLst/>
          </a:prstGeom>
          <a:ln w="28575">
            <a:prstDash val="lgDash"/>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H="1">
            <a:off x="4873576" y="3478362"/>
            <a:ext cx="238485" cy="1256074"/>
          </a:xfrm>
          <a:prstGeom prst="straightConnector1">
            <a:avLst/>
          </a:prstGeom>
          <a:ln w="28575">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a:off x="5836641" y="3469070"/>
            <a:ext cx="643572" cy="1265366"/>
          </a:xfrm>
          <a:prstGeom prst="straightConnector1">
            <a:avLst/>
          </a:prstGeom>
          <a:ln w="28575">
            <a:prstDash val="lgDash"/>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2411761" y="5589240"/>
            <a:ext cx="4968551" cy="461665"/>
          </a:xfrm>
          <a:prstGeom prst="rect">
            <a:avLst/>
          </a:prstGeom>
          <a:noFill/>
        </p:spPr>
        <p:txBody>
          <a:bodyPr wrap="square" rtlCol="0">
            <a:spAutoFit/>
          </a:bodyPr>
          <a:lstStyle/>
          <a:p>
            <a:r>
              <a:rPr lang="en-US" altLang="zh-CN" sz="2400" dirty="0" smtClean="0"/>
              <a:t>Visualize block for incoming weights</a:t>
            </a:r>
            <a:endParaRPr lang="zh-CN" altLang="en-US" sz="2400" dirty="0"/>
          </a:p>
        </p:txBody>
      </p:sp>
      <p:sp>
        <p:nvSpPr>
          <p:cNvPr id="89" name="TextBox 88"/>
          <p:cNvSpPr txBox="1"/>
          <p:nvPr/>
        </p:nvSpPr>
        <p:spPr>
          <a:xfrm>
            <a:off x="1295636" y="1556792"/>
            <a:ext cx="1692188" cy="400110"/>
          </a:xfrm>
          <a:prstGeom prst="rect">
            <a:avLst/>
          </a:prstGeom>
          <a:noFill/>
        </p:spPr>
        <p:txBody>
          <a:bodyPr wrap="square" rtlCol="0">
            <a:spAutoFit/>
          </a:bodyPr>
          <a:lstStyle/>
          <a:p>
            <a:r>
              <a:rPr lang="en-US" altLang="zh-CN" sz="2000" dirty="0" smtClean="0"/>
              <a:t>feat. of person</a:t>
            </a:r>
            <a:endParaRPr lang="zh-CN" altLang="en-US" sz="2000" dirty="0"/>
          </a:p>
        </p:txBody>
      </p:sp>
      <p:sp>
        <p:nvSpPr>
          <p:cNvPr id="90" name="TextBox 89"/>
          <p:cNvSpPr txBox="1"/>
          <p:nvPr/>
        </p:nvSpPr>
        <p:spPr>
          <a:xfrm>
            <a:off x="323527" y="3717032"/>
            <a:ext cx="2511279" cy="400110"/>
          </a:xfrm>
          <a:prstGeom prst="rect">
            <a:avLst/>
          </a:prstGeom>
          <a:noFill/>
        </p:spPr>
        <p:txBody>
          <a:bodyPr wrap="square" rtlCol="0">
            <a:spAutoFit/>
          </a:bodyPr>
          <a:lstStyle/>
          <a:p>
            <a:r>
              <a:rPr lang="en-US" altLang="zh-CN" sz="2000" dirty="0" smtClean="0"/>
              <a:t>vector rep. of  person</a:t>
            </a:r>
            <a:endParaRPr lang="zh-CN" altLang="en-US" sz="20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20830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Family Tree Example: Feat. Visualize</a:t>
            </a:r>
            <a:endParaRPr lang="zh-CN" altLang="en-US" dirty="0"/>
          </a:p>
        </p:txBody>
      </p:sp>
      <p:pic>
        <p:nvPicPr>
          <p:cNvPr id="4" name="Picture 4" descr="hinton-hidds"/>
          <p:cNvPicPr>
            <a:picLocks noChangeAspect="1" noChangeArrowheads="1"/>
          </p:cNvPicPr>
          <p:nvPr/>
        </p:nvPicPr>
        <p:blipFill rotWithShape="1">
          <a:blip r:embed="rId3">
            <a:extLst>
              <a:ext uri="{28A0092B-C50C-407E-A947-70E740481C1C}">
                <a14:useLocalDpi xmlns:a14="http://schemas.microsoft.com/office/drawing/2010/main" val="0"/>
              </a:ext>
            </a:extLst>
          </a:blip>
          <a:srcRect t="32143"/>
          <a:stretch/>
        </p:blipFill>
        <p:spPr bwMode="auto">
          <a:xfrm>
            <a:off x="0" y="2074805"/>
            <a:ext cx="9144000" cy="2794355"/>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251520" y="1073488"/>
            <a:ext cx="5688632" cy="411296"/>
            <a:chOff x="251520" y="3274991"/>
            <a:chExt cx="5688632" cy="411296"/>
          </a:xfrm>
        </p:grpSpPr>
        <p:sp>
          <p:nvSpPr>
            <p:cNvPr id="5" name="TextBox 4"/>
            <p:cNvSpPr txBox="1"/>
            <p:nvPr/>
          </p:nvSpPr>
          <p:spPr>
            <a:xfrm>
              <a:off x="251520"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Christopher</a:t>
              </a:r>
              <a:endParaRPr lang="zh-CN" altLang="en-US" sz="2000" dirty="0"/>
            </a:p>
          </p:txBody>
        </p:sp>
        <p:sp>
          <p:nvSpPr>
            <p:cNvPr id="6" name="TextBox 5"/>
            <p:cNvSpPr txBox="1"/>
            <p:nvPr/>
          </p:nvSpPr>
          <p:spPr>
            <a:xfrm>
              <a:off x="611560" y="3275692"/>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Andrew</a:t>
              </a:r>
            </a:p>
          </p:txBody>
        </p:sp>
        <p:sp>
          <p:nvSpPr>
            <p:cNvPr id="7" name="TextBox 6"/>
            <p:cNvSpPr txBox="1"/>
            <p:nvPr/>
          </p:nvSpPr>
          <p:spPr>
            <a:xfrm>
              <a:off x="899592"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Arthur</a:t>
              </a:r>
              <a:endParaRPr lang="zh-CN" altLang="en-US" sz="2000" dirty="0"/>
            </a:p>
          </p:txBody>
        </p:sp>
        <p:sp>
          <p:nvSpPr>
            <p:cNvPr id="8" name="TextBox 7"/>
            <p:cNvSpPr txBox="1"/>
            <p:nvPr/>
          </p:nvSpPr>
          <p:spPr>
            <a:xfrm>
              <a:off x="1187624"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James</a:t>
              </a:r>
              <a:endParaRPr lang="zh-CN" altLang="en-US" sz="2000" dirty="0"/>
            </a:p>
          </p:txBody>
        </p:sp>
        <p:sp>
          <p:nvSpPr>
            <p:cNvPr id="9" name="TextBox 8"/>
            <p:cNvSpPr txBox="1"/>
            <p:nvPr/>
          </p:nvSpPr>
          <p:spPr>
            <a:xfrm>
              <a:off x="1475656"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Charles</a:t>
              </a:r>
              <a:endParaRPr lang="zh-CN" altLang="en-US" sz="2000" dirty="0"/>
            </a:p>
          </p:txBody>
        </p:sp>
        <p:sp>
          <p:nvSpPr>
            <p:cNvPr id="10" name="TextBox 9"/>
            <p:cNvSpPr txBox="1"/>
            <p:nvPr/>
          </p:nvSpPr>
          <p:spPr>
            <a:xfrm>
              <a:off x="1835696"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Colin</a:t>
              </a:r>
              <a:endParaRPr lang="zh-CN" altLang="en-US" sz="2000" dirty="0"/>
            </a:p>
          </p:txBody>
        </p:sp>
        <p:sp>
          <p:nvSpPr>
            <p:cNvPr id="11" name="TextBox 10"/>
            <p:cNvSpPr txBox="1"/>
            <p:nvPr/>
          </p:nvSpPr>
          <p:spPr>
            <a:xfrm>
              <a:off x="2195736" y="328528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Penelope</a:t>
              </a:r>
              <a:endParaRPr lang="zh-CN" altLang="en-US" sz="2000" dirty="0"/>
            </a:p>
          </p:txBody>
        </p:sp>
        <p:sp>
          <p:nvSpPr>
            <p:cNvPr id="12" name="TextBox 11"/>
            <p:cNvSpPr txBox="1"/>
            <p:nvPr/>
          </p:nvSpPr>
          <p:spPr>
            <a:xfrm>
              <a:off x="2555776"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Christine</a:t>
              </a:r>
              <a:endParaRPr lang="zh-CN" altLang="en-US" sz="2000" dirty="0"/>
            </a:p>
          </p:txBody>
        </p:sp>
        <p:sp>
          <p:nvSpPr>
            <p:cNvPr id="13" name="TextBox 12"/>
            <p:cNvSpPr txBox="1"/>
            <p:nvPr/>
          </p:nvSpPr>
          <p:spPr>
            <a:xfrm>
              <a:off x="2882615"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Victoria</a:t>
              </a:r>
              <a:endParaRPr lang="zh-CN" altLang="en-US" sz="2000" dirty="0"/>
            </a:p>
          </p:txBody>
        </p:sp>
        <p:sp>
          <p:nvSpPr>
            <p:cNvPr id="14" name="TextBox 13"/>
            <p:cNvSpPr txBox="1"/>
            <p:nvPr/>
          </p:nvSpPr>
          <p:spPr>
            <a:xfrm>
              <a:off x="3203848" y="3275692"/>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Jennifer</a:t>
              </a:r>
              <a:endParaRPr lang="zh-CN" altLang="en-US" sz="2000" dirty="0"/>
            </a:p>
          </p:txBody>
        </p:sp>
        <p:sp>
          <p:nvSpPr>
            <p:cNvPr id="15" name="TextBox 14"/>
            <p:cNvSpPr txBox="1"/>
            <p:nvPr/>
          </p:nvSpPr>
          <p:spPr>
            <a:xfrm>
              <a:off x="3491880" y="3286177"/>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Margaret</a:t>
              </a:r>
              <a:endParaRPr lang="zh-CN" altLang="en-US" sz="2000" dirty="0"/>
            </a:p>
          </p:txBody>
        </p:sp>
        <p:sp>
          <p:nvSpPr>
            <p:cNvPr id="16" name="TextBox 15"/>
            <p:cNvSpPr txBox="1"/>
            <p:nvPr/>
          </p:nvSpPr>
          <p:spPr>
            <a:xfrm>
              <a:off x="3851920"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Charlotte</a:t>
              </a:r>
            </a:p>
          </p:txBody>
        </p:sp>
      </p:grpSp>
      <p:pic>
        <p:nvPicPr>
          <p:cNvPr id="3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824930"/>
            <a:ext cx="8424936" cy="2044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 name="组合 31"/>
          <p:cNvGrpSpPr/>
          <p:nvPr/>
        </p:nvGrpSpPr>
        <p:grpSpPr>
          <a:xfrm>
            <a:off x="4355976" y="1073488"/>
            <a:ext cx="5688632" cy="411296"/>
            <a:chOff x="251520" y="3274991"/>
            <a:chExt cx="5688632" cy="411296"/>
          </a:xfrm>
        </p:grpSpPr>
        <p:sp>
          <p:nvSpPr>
            <p:cNvPr id="33" name="TextBox 32"/>
            <p:cNvSpPr txBox="1"/>
            <p:nvPr/>
          </p:nvSpPr>
          <p:spPr>
            <a:xfrm>
              <a:off x="251520"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Christopher</a:t>
              </a:r>
              <a:endParaRPr lang="zh-CN" altLang="en-US" sz="2000" dirty="0"/>
            </a:p>
          </p:txBody>
        </p:sp>
        <p:sp>
          <p:nvSpPr>
            <p:cNvPr id="34" name="TextBox 33"/>
            <p:cNvSpPr txBox="1"/>
            <p:nvPr/>
          </p:nvSpPr>
          <p:spPr>
            <a:xfrm>
              <a:off x="611560" y="3275692"/>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Andrew</a:t>
              </a:r>
            </a:p>
          </p:txBody>
        </p:sp>
        <p:sp>
          <p:nvSpPr>
            <p:cNvPr id="35" name="TextBox 34"/>
            <p:cNvSpPr txBox="1"/>
            <p:nvPr/>
          </p:nvSpPr>
          <p:spPr>
            <a:xfrm>
              <a:off x="899592"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Arthur</a:t>
              </a:r>
              <a:endParaRPr lang="zh-CN" altLang="en-US" sz="2000" dirty="0"/>
            </a:p>
          </p:txBody>
        </p:sp>
        <p:sp>
          <p:nvSpPr>
            <p:cNvPr id="36" name="TextBox 35"/>
            <p:cNvSpPr txBox="1"/>
            <p:nvPr/>
          </p:nvSpPr>
          <p:spPr>
            <a:xfrm>
              <a:off x="1187624"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James</a:t>
              </a:r>
              <a:endParaRPr lang="zh-CN" altLang="en-US" sz="2000" dirty="0"/>
            </a:p>
          </p:txBody>
        </p:sp>
        <p:sp>
          <p:nvSpPr>
            <p:cNvPr id="37" name="TextBox 36"/>
            <p:cNvSpPr txBox="1"/>
            <p:nvPr/>
          </p:nvSpPr>
          <p:spPr>
            <a:xfrm>
              <a:off x="1475656"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Charles</a:t>
              </a:r>
              <a:endParaRPr lang="zh-CN" altLang="en-US" sz="2000" dirty="0"/>
            </a:p>
          </p:txBody>
        </p:sp>
        <p:sp>
          <p:nvSpPr>
            <p:cNvPr id="38" name="TextBox 37"/>
            <p:cNvSpPr txBox="1"/>
            <p:nvPr/>
          </p:nvSpPr>
          <p:spPr>
            <a:xfrm>
              <a:off x="1835696"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Colin</a:t>
              </a:r>
              <a:endParaRPr lang="zh-CN" altLang="en-US" sz="2000" dirty="0"/>
            </a:p>
          </p:txBody>
        </p:sp>
        <p:sp>
          <p:nvSpPr>
            <p:cNvPr id="39" name="TextBox 38"/>
            <p:cNvSpPr txBox="1"/>
            <p:nvPr/>
          </p:nvSpPr>
          <p:spPr>
            <a:xfrm>
              <a:off x="2195736" y="328528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Penelope</a:t>
              </a:r>
              <a:endParaRPr lang="zh-CN" altLang="en-US" sz="2000" dirty="0"/>
            </a:p>
          </p:txBody>
        </p:sp>
        <p:sp>
          <p:nvSpPr>
            <p:cNvPr id="40" name="TextBox 39"/>
            <p:cNvSpPr txBox="1"/>
            <p:nvPr/>
          </p:nvSpPr>
          <p:spPr>
            <a:xfrm>
              <a:off x="2555776"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Christine</a:t>
              </a:r>
              <a:endParaRPr lang="zh-CN" altLang="en-US" sz="2000" dirty="0"/>
            </a:p>
          </p:txBody>
        </p:sp>
        <p:sp>
          <p:nvSpPr>
            <p:cNvPr id="41" name="TextBox 40"/>
            <p:cNvSpPr txBox="1"/>
            <p:nvPr/>
          </p:nvSpPr>
          <p:spPr>
            <a:xfrm>
              <a:off x="2882615"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Victoria</a:t>
              </a:r>
              <a:endParaRPr lang="zh-CN" altLang="en-US" sz="2000" dirty="0"/>
            </a:p>
          </p:txBody>
        </p:sp>
        <p:sp>
          <p:nvSpPr>
            <p:cNvPr id="42" name="TextBox 41"/>
            <p:cNvSpPr txBox="1"/>
            <p:nvPr/>
          </p:nvSpPr>
          <p:spPr>
            <a:xfrm>
              <a:off x="3203848" y="3275692"/>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Jennifer</a:t>
              </a:r>
              <a:endParaRPr lang="zh-CN" altLang="en-US" sz="2000" dirty="0"/>
            </a:p>
          </p:txBody>
        </p:sp>
        <p:sp>
          <p:nvSpPr>
            <p:cNvPr id="43" name="TextBox 42"/>
            <p:cNvSpPr txBox="1"/>
            <p:nvPr/>
          </p:nvSpPr>
          <p:spPr>
            <a:xfrm>
              <a:off x="3491880" y="3286177"/>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Margaret</a:t>
              </a:r>
              <a:endParaRPr lang="zh-CN" altLang="en-US" sz="2000" dirty="0"/>
            </a:p>
          </p:txBody>
        </p:sp>
        <p:sp>
          <p:nvSpPr>
            <p:cNvPr id="44" name="TextBox 43"/>
            <p:cNvSpPr txBox="1"/>
            <p:nvPr/>
          </p:nvSpPr>
          <p:spPr>
            <a:xfrm>
              <a:off x="3851920"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Charlotte</a:t>
              </a:r>
            </a:p>
          </p:txBody>
        </p:sp>
      </p:grpSp>
      <p:sp>
        <p:nvSpPr>
          <p:cNvPr id="46" name="内容占位符 2"/>
          <p:cNvSpPr>
            <a:spLocks noGrp="1"/>
          </p:cNvSpPr>
          <p:nvPr>
            <p:ph idx="1"/>
          </p:nvPr>
        </p:nvSpPr>
        <p:spPr>
          <a:xfrm>
            <a:off x="457200" y="4797152"/>
            <a:ext cx="8229600" cy="1800200"/>
          </a:xfrm>
        </p:spPr>
        <p:txBody>
          <a:bodyPr>
            <a:normAutofit fontScale="92500" lnSpcReduction="20000"/>
          </a:bodyPr>
          <a:lstStyle/>
          <a:p>
            <a:r>
              <a:rPr lang="en-US" altLang="zh-CN" dirty="0" smtClean="0"/>
              <a:t>What does feature 1 try to represent ?</a:t>
            </a:r>
          </a:p>
          <a:p>
            <a:r>
              <a:rPr lang="en-US" altLang="zh-CN" dirty="0" smtClean="0"/>
              <a:t>Answer: Nationality of a person</a:t>
            </a:r>
          </a:p>
          <a:p>
            <a:pPr lvl="1"/>
            <a:r>
              <a:rPr lang="en-US" altLang="zh-CN" dirty="0" smtClean="0"/>
              <a:t>Positive: American</a:t>
            </a:r>
          </a:p>
          <a:p>
            <a:pPr lvl="1"/>
            <a:r>
              <a:rPr lang="en-US" altLang="zh-CN" dirty="0" smtClean="0"/>
              <a:t>Negative: Italian</a:t>
            </a:r>
            <a:endParaRPr lang="zh-CN" altLang="en-US" dirty="0"/>
          </a:p>
        </p:txBody>
      </p:sp>
      <p:sp>
        <p:nvSpPr>
          <p:cNvPr id="47" name="矩形 46"/>
          <p:cNvSpPr/>
          <p:nvPr/>
        </p:nvSpPr>
        <p:spPr>
          <a:xfrm>
            <a:off x="4644008" y="2074805"/>
            <a:ext cx="3888432" cy="70612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22</a:t>
            </a:fld>
            <a:endParaRPr lang="zh-CN" altLang="en-US"/>
          </a:p>
        </p:txBody>
      </p:sp>
      <p:grpSp>
        <p:nvGrpSpPr>
          <p:cNvPr id="19" name="组合 18"/>
          <p:cNvGrpSpPr/>
          <p:nvPr/>
        </p:nvGrpSpPr>
        <p:grpSpPr>
          <a:xfrm>
            <a:off x="6049926" y="4569011"/>
            <a:ext cx="2952328" cy="2037633"/>
            <a:chOff x="6049926" y="4569011"/>
            <a:chExt cx="2952328" cy="2037633"/>
          </a:xfrm>
        </p:grpSpPr>
        <p:grpSp>
          <p:nvGrpSpPr>
            <p:cNvPr id="18" name="组合 17"/>
            <p:cNvGrpSpPr/>
            <p:nvPr/>
          </p:nvGrpSpPr>
          <p:grpSpPr>
            <a:xfrm>
              <a:off x="6213536" y="4869160"/>
              <a:ext cx="2592288" cy="1368152"/>
              <a:chOff x="1475656" y="5013176"/>
              <a:chExt cx="2592288" cy="1368152"/>
            </a:xfrm>
          </p:grpSpPr>
          <p:grpSp>
            <p:nvGrpSpPr>
              <p:cNvPr id="45" name="组合 44"/>
              <p:cNvGrpSpPr/>
              <p:nvPr/>
            </p:nvGrpSpPr>
            <p:grpSpPr>
              <a:xfrm>
                <a:off x="1475656" y="6093296"/>
                <a:ext cx="2592288" cy="288032"/>
                <a:chOff x="899592" y="6093296"/>
                <a:chExt cx="2592288" cy="288032"/>
              </a:xfrm>
            </p:grpSpPr>
            <p:sp>
              <p:nvSpPr>
                <p:cNvPr id="48" name="椭圆 47"/>
                <p:cNvSpPr/>
                <p:nvPr/>
              </p:nvSpPr>
              <p:spPr>
                <a:xfrm>
                  <a:off x="899592" y="6093296"/>
                  <a:ext cx="288032" cy="2880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9" name="椭圆 48"/>
                <p:cNvSpPr/>
                <p:nvPr/>
              </p:nvSpPr>
              <p:spPr>
                <a:xfrm>
                  <a:off x="1331640" y="6093296"/>
                  <a:ext cx="288032" cy="2880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0" name="椭圆 49"/>
                <p:cNvSpPr/>
                <p:nvPr/>
              </p:nvSpPr>
              <p:spPr>
                <a:xfrm>
                  <a:off x="1763688" y="6093296"/>
                  <a:ext cx="288032" cy="288032"/>
                </a:xfrm>
                <a:prstGeom prst="ellipse">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1" name="椭圆 50"/>
                <p:cNvSpPr/>
                <p:nvPr/>
              </p:nvSpPr>
              <p:spPr>
                <a:xfrm>
                  <a:off x="3203848" y="6093296"/>
                  <a:ext cx="288032" cy="2880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52" name="组合 51"/>
              <p:cNvGrpSpPr/>
              <p:nvPr/>
            </p:nvGrpSpPr>
            <p:grpSpPr>
              <a:xfrm>
                <a:off x="2195736" y="5013176"/>
                <a:ext cx="1872208" cy="288032"/>
                <a:chOff x="1331640" y="5013176"/>
                <a:chExt cx="1872208" cy="288032"/>
              </a:xfrm>
            </p:grpSpPr>
            <p:sp>
              <p:nvSpPr>
                <p:cNvPr id="53" name="椭圆 52"/>
                <p:cNvSpPr/>
                <p:nvPr/>
              </p:nvSpPr>
              <p:spPr>
                <a:xfrm>
                  <a:off x="1331640" y="501317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4" name="椭圆 53"/>
                <p:cNvSpPr/>
                <p:nvPr/>
              </p:nvSpPr>
              <p:spPr>
                <a:xfrm>
                  <a:off x="1835696" y="501317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5" name="椭圆 54"/>
                <p:cNvSpPr/>
                <p:nvPr/>
              </p:nvSpPr>
              <p:spPr>
                <a:xfrm>
                  <a:off x="2915816" y="501317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grpSp>
            <p:nvGrpSpPr>
              <p:cNvPr id="56" name="组合 55"/>
              <p:cNvGrpSpPr/>
              <p:nvPr/>
            </p:nvGrpSpPr>
            <p:grpSpPr>
              <a:xfrm>
                <a:off x="1655676" y="5301208"/>
                <a:ext cx="2304256" cy="792088"/>
                <a:chOff x="1439652" y="5301208"/>
                <a:chExt cx="2304256" cy="792088"/>
              </a:xfrm>
            </p:grpSpPr>
            <p:cxnSp>
              <p:nvCxnSpPr>
                <p:cNvPr id="57" name="直接箭头连接符 56"/>
                <p:cNvCxnSpPr>
                  <a:stCxn id="48" idx="0"/>
                  <a:endCxn id="53" idx="4"/>
                </p:cNvCxnSpPr>
                <p:nvPr/>
              </p:nvCxnSpPr>
              <p:spPr>
                <a:xfrm flipV="1">
                  <a:off x="1439652" y="5301208"/>
                  <a:ext cx="72008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8" idx="0"/>
                  <a:endCxn id="54" idx="4"/>
                </p:cNvCxnSpPr>
                <p:nvPr/>
              </p:nvCxnSpPr>
              <p:spPr>
                <a:xfrm flipV="1">
                  <a:off x="1439652" y="5301208"/>
                  <a:ext cx="122413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49" idx="0"/>
                  <a:endCxn id="53" idx="4"/>
                </p:cNvCxnSpPr>
                <p:nvPr/>
              </p:nvCxnSpPr>
              <p:spPr>
                <a:xfrm flipV="1">
                  <a:off x="1871700" y="5301208"/>
                  <a:ext cx="288032"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50" idx="0"/>
                  <a:endCxn id="53" idx="4"/>
                </p:cNvCxnSpPr>
                <p:nvPr/>
              </p:nvCxnSpPr>
              <p:spPr>
                <a:xfrm flipH="1" flipV="1">
                  <a:off x="2159732" y="5301208"/>
                  <a:ext cx="14401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51" idx="0"/>
                  <a:endCxn id="53" idx="4"/>
                </p:cNvCxnSpPr>
                <p:nvPr/>
              </p:nvCxnSpPr>
              <p:spPr>
                <a:xfrm flipH="1" flipV="1">
                  <a:off x="2159732" y="5301208"/>
                  <a:ext cx="158417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9" idx="0"/>
                  <a:endCxn id="54" idx="4"/>
                </p:cNvCxnSpPr>
                <p:nvPr/>
              </p:nvCxnSpPr>
              <p:spPr>
                <a:xfrm flipV="1">
                  <a:off x="1871700" y="5301208"/>
                  <a:ext cx="79208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0" idx="0"/>
                  <a:endCxn id="54" idx="4"/>
                </p:cNvCxnSpPr>
                <p:nvPr/>
              </p:nvCxnSpPr>
              <p:spPr>
                <a:xfrm flipV="1">
                  <a:off x="2303748" y="5301208"/>
                  <a:ext cx="36004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1" idx="0"/>
                  <a:endCxn id="54" idx="4"/>
                </p:cNvCxnSpPr>
                <p:nvPr/>
              </p:nvCxnSpPr>
              <p:spPr>
                <a:xfrm flipH="1" flipV="1">
                  <a:off x="2663788" y="5301208"/>
                  <a:ext cx="108012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50" idx="0"/>
                  <a:endCxn id="55" idx="4"/>
                </p:cNvCxnSpPr>
                <p:nvPr/>
              </p:nvCxnSpPr>
              <p:spPr>
                <a:xfrm flipV="1">
                  <a:off x="2303748" y="5301208"/>
                  <a:ext cx="144016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49" idx="0"/>
                  <a:endCxn id="55" idx="4"/>
                </p:cNvCxnSpPr>
                <p:nvPr/>
              </p:nvCxnSpPr>
              <p:spPr>
                <a:xfrm flipV="1">
                  <a:off x="1871700" y="5301208"/>
                  <a:ext cx="187220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48" idx="0"/>
                  <a:endCxn id="55" idx="4"/>
                </p:cNvCxnSpPr>
                <p:nvPr/>
              </p:nvCxnSpPr>
              <p:spPr>
                <a:xfrm flipV="1">
                  <a:off x="1439652" y="5301208"/>
                  <a:ext cx="230425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1" idx="0"/>
                  <a:endCxn id="55" idx="4"/>
                </p:cNvCxnSpPr>
                <p:nvPr/>
              </p:nvCxnSpPr>
              <p:spPr>
                <a:xfrm flipV="1">
                  <a:off x="3743908" y="5301208"/>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grpSp>
          <p:nvGrpSpPr>
            <p:cNvPr id="69" name="组合 68"/>
            <p:cNvGrpSpPr/>
            <p:nvPr/>
          </p:nvGrpSpPr>
          <p:grpSpPr>
            <a:xfrm>
              <a:off x="6049926" y="6237312"/>
              <a:ext cx="2952328" cy="369332"/>
              <a:chOff x="827584" y="6381328"/>
              <a:chExt cx="2952328" cy="369332"/>
            </a:xfrm>
          </p:grpSpPr>
          <p:cxnSp>
            <p:nvCxnSpPr>
              <p:cNvPr id="70" name="直接箭头连接符 69"/>
              <p:cNvCxnSpPr/>
              <p:nvPr/>
            </p:nvCxnSpPr>
            <p:spPr>
              <a:xfrm flipH="1">
                <a:off x="827584" y="6525344"/>
                <a:ext cx="100811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2483768" y="6525344"/>
                <a:ext cx="12961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943708" y="6381328"/>
                <a:ext cx="468052" cy="369332"/>
              </a:xfrm>
              <a:prstGeom prst="rect">
                <a:avLst/>
              </a:prstGeom>
              <a:noFill/>
            </p:spPr>
            <p:txBody>
              <a:bodyPr wrap="square" rtlCol="0">
                <a:spAutoFit/>
              </a:bodyPr>
              <a:lstStyle/>
              <a:p>
                <a:r>
                  <a:rPr lang="en-US" altLang="zh-CN" dirty="0" smtClean="0"/>
                  <a:t>24</a:t>
                </a:r>
                <a:endParaRPr lang="zh-CN" altLang="en-US" dirty="0"/>
              </a:p>
            </p:txBody>
          </p:sp>
        </p:grpSp>
        <p:grpSp>
          <p:nvGrpSpPr>
            <p:cNvPr id="73" name="组合 72"/>
            <p:cNvGrpSpPr/>
            <p:nvPr/>
          </p:nvGrpSpPr>
          <p:grpSpPr>
            <a:xfrm>
              <a:off x="6804248" y="4569011"/>
              <a:ext cx="2046126" cy="369332"/>
              <a:chOff x="1259632" y="5301208"/>
              <a:chExt cx="2046126" cy="369332"/>
            </a:xfrm>
          </p:grpSpPr>
          <p:cxnSp>
            <p:nvCxnSpPr>
              <p:cNvPr id="74" name="直接箭头连接符 73"/>
              <p:cNvCxnSpPr/>
              <p:nvPr/>
            </p:nvCxnSpPr>
            <p:spPr>
              <a:xfrm flipH="1">
                <a:off x="1259632" y="5445224"/>
                <a:ext cx="57606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2483768" y="5445224"/>
                <a:ext cx="82199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943708" y="5301208"/>
                <a:ext cx="468052" cy="369332"/>
              </a:xfrm>
              <a:prstGeom prst="rect">
                <a:avLst/>
              </a:prstGeom>
              <a:noFill/>
            </p:spPr>
            <p:txBody>
              <a:bodyPr wrap="square" rtlCol="0">
                <a:spAutoFit/>
              </a:bodyPr>
              <a:lstStyle/>
              <a:p>
                <a:r>
                  <a:rPr lang="en-US" altLang="zh-CN" dirty="0"/>
                  <a:t>6</a:t>
                </a:r>
                <a:endParaRPr lang="zh-CN" altLang="en-US" dirty="0"/>
              </a:p>
            </p:txBody>
          </p:sp>
        </p:grpSp>
      </p:grpSp>
    </p:spTree>
    <p:extLst>
      <p:ext uri="{BB962C8B-B14F-4D97-AF65-F5344CB8AC3E}">
        <p14:creationId xmlns:p14="http://schemas.microsoft.com/office/powerpoint/2010/main" val="48462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xEl>
                                              <p:pRg st="0" end="0"/>
                                            </p:txEl>
                                          </p:spTgt>
                                        </p:tgtEl>
                                        <p:attrNameLst>
                                          <p:attrName>style.visibility</p:attrName>
                                        </p:attrNameLst>
                                      </p:cBhvr>
                                      <p:to>
                                        <p:strVal val="visible"/>
                                      </p:to>
                                    </p:set>
                                    <p:animEffect transition="in" filter="fade">
                                      <p:cBhvr>
                                        <p:cTn id="12" dur="500"/>
                                        <p:tgtEl>
                                          <p:spTgt spid="46">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6">
                                            <p:txEl>
                                              <p:pRg st="1" end="1"/>
                                            </p:txEl>
                                          </p:spTgt>
                                        </p:tgtEl>
                                        <p:attrNameLst>
                                          <p:attrName>style.visibility</p:attrName>
                                        </p:attrNameLst>
                                      </p:cBhvr>
                                      <p:to>
                                        <p:strVal val="visible"/>
                                      </p:to>
                                    </p:set>
                                    <p:animEffect transition="in" filter="fade">
                                      <p:cBhvr>
                                        <p:cTn id="20" dur="500"/>
                                        <p:tgtEl>
                                          <p:spTgt spid="46">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6">
                                            <p:txEl>
                                              <p:pRg st="2" end="2"/>
                                            </p:txEl>
                                          </p:spTgt>
                                        </p:tgtEl>
                                        <p:attrNameLst>
                                          <p:attrName>style.visibility</p:attrName>
                                        </p:attrNameLst>
                                      </p:cBhvr>
                                      <p:to>
                                        <p:strVal val="visible"/>
                                      </p:to>
                                    </p:set>
                                    <p:animEffect transition="in" filter="fade">
                                      <p:cBhvr>
                                        <p:cTn id="23" dur="500"/>
                                        <p:tgtEl>
                                          <p:spTgt spid="46">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6">
                                            <p:txEl>
                                              <p:pRg st="3" end="3"/>
                                            </p:txEl>
                                          </p:spTgt>
                                        </p:tgtEl>
                                        <p:attrNameLst>
                                          <p:attrName>style.visibility</p:attrName>
                                        </p:attrNameLst>
                                      </p:cBhvr>
                                      <p:to>
                                        <p:strVal val="visible"/>
                                      </p:to>
                                    </p:set>
                                    <p:animEffect transition="in" filter="fade">
                                      <p:cBhvr>
                                        <p:cTn id="26" dur="500"/>
                                        <p:tgtEl>
                                          <p:spTgt spid="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Family Tree Example: Feat. Visualize</a:t>
            </a:r>
            <a:endParaRPr lang="zh-CN" altLang="en-US" dirty="0"/>
          </a:p>
        </p:txBody>
      </p:sp>
      <p:pic>
        <p:nvPicPr>
          <p:cNvPr id="4" name="Picture 4" descr="hinton-hidds"/>
          <p:cNvPicPr>
            <a:picLocks noChangeAspect="1" noChangeArrowheads="1"/>
          </p:cNvPicPr>
          <p:nvPr/>
        </p:nvPicPr>
        <p:blipFill rotWithShape="1">
          <a:blip r:embed="rId3">
            <a:extLst>
              <a:ext uri="{28A0092B-C50C-407E-A947-70E740481C1C}">
                <a14:useLocalDpi xmlns:a14="http://schemas.microsoft.com/office/drawing/2010/main" val="0"/>
              </a:ext>
            </a:extLst>
          </a:blip>
          <a:srcRect t="77607"/>
          <a:stretch/>
        </p:blipFill>
        <p:spPr bwMode="auto">
          <a:xfrm>
            <a:off x="0" y="2060848"/>
            <a:ext cx="9144000" cy="92214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251520" y="1073488"/>
            <a:ext cx="5688632" cy="411296"/>
            <a:chOff x="251520" y="3274991"/>
            <a:chExt cx="5688632" cy="411296"/>
          </a:xfrm>
        </p:grpSpPr>
        <p:sp>
          <p:nvSpPr>
            <p:cNvPr id="5" name="TextBox 4"/>
            <p:cNvSpPr txBox="1"/>
            <p:nvPr/>
          </p:nvSpPr>
          <p:spPr>
            <a:xfrm>
              <a:off x="251520"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Christopher</a:t>
              </a:r>
              <a:endParaRPr lang="zh-CN" altLang="en-US" sz="2000" dirty="0"/>
            </a:p>
          </p:txBody>
        </p:sp>
        <p:sp>
          <p:nvSpPr>
            <p:cNvPr id="6" name="TextBox 5"/>
            <p:cNvSpPr txBox="1"/>
            <p:nvPr/>
          </p:nvSpPr>
          <p:spPr>
            <a:xfrm>
              <a:off x="611560" y="3275692"/>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Andrew</a:t>
              </a:r>
            </a:p>
          </p:txBody>
        </p:sp>
        <p:sp>
          <p:nvSpPr>
            <p:cNvPr id="7" name="TextBox 6"/>
            <p:cNvSpPr txBox="1"/>
            <p:nvPr/>
          </p:nvSpPr>
          <p:spPr>
            <a:xfrm>
              <a:off x="899592"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Arthur</a:t>
              </a:r>
              <a:endParaRPr lang="zh-CN" altLang="en-US" sz="2000" dirty="0"/>
            </a:p>
          </p:txBody>
        </p:sp>
        <p:sp>
          <p:nvSpPr>
            <p:cNvPr id="8" name="TextBox 7"/>
            <p:cNvSpPr txBox="1"/>
            <p:nvPr/>
          </p:nvSpPr>
          <p:spPr>
            <a:xfrm>
              <a:off x="1187624"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James</a:t>
              </a:r>
              <a:endParaRPr lang="zh-CN" altLang="en-US" sz="2000" dirty="0"/>
            </a:p>
          </p:txBody>
        </p:sp>
        <p:sp>
          <p:nvSpPr>
            <p:cNvPr id="9" name="TextBox 8"/>
            <p:cNvSpPr txBox="1"/>
            <p:nvPr/>
          </p:nvSpPr>
          <p:spPr>
            <a:xfrm>
              <a:off x="1475656"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Charles</a:t>
              </a:r>
              <a:endParaRPr lang="zh-CN" altLang="en-US" sz="2000" dirty="0"/>
            </a:p>
          </p:txBody>
        </p:sp>
        <p:sp>
          <p:nvSpPr>
            <p:cNvPr id="10" name="TextBox 9"/>
            <p:cNvSpPr txBox="1"/>
            <p:nvPr/>
          </p:nvSpPr>
          <p:spPr>
            <a:xfrm>
              <a:off x="1835696"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Colin</a:t>
              </a:r>
              <a:endParaRPr lang="zh-CN" altLang="en-US" sz="2000" dirty="0"/>
            </a:p>
          </p:txBody>
        </p:sp>
        <p:sp>
          <p:nvSpPr>
            <p:cNvPr id="11" name="TextBox 10"/>
            <p:cNvSpPr txBox="1"/>
            <p:nvPr/>
          </p:nvSpPr>
          <p:spPr>
            <a:xfrm>
              <a:off x="2195736" y="328528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Penelope</a:t>
              </a:r>
              <a:endParaRPr lang="zh-CN" altLang="en-US" sz="2000" dirty="0"/>
            </a:p>
          </p:txBody>
        </p:sp>
        <p:sp>
          <p:nvSpPr>
            <p:cNvPr id="12" name="TextBox 11"/>
            <p:cNvSpPr txBox="1"/>
            <p:nvPr/>
          </p:nvSpPr>
          <p:spPr>
            <a:xfrm>
              <a:off x="2555776"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Christine</a:t>
              </a:r>
              <a:endParaRPr lang="zh-CN" altLang="en-US" sz="2000" dirty="0"/>
            </a:p>
          </p:txBody>
        </p:sp>
        <p:sp>
          <p:nvSpPr>
            <p:cNvPr id="13" name="TextBox 12"/>
            <p:cNvSpPr txBox="1"/>
            <p:nvPr/>
          </p:nvSpPr>
          <p:spPr>
            <a:xfrm>
              <a:off x="2882615"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Victoria</a:t>
              </a:r>
              <a:endParaRPr lang="zh-CN" altLang="en-US" sz="2000" dirty="0"/>
            </a:p>
          </p:txBody>
        </p:sp>
        <p:sp>
          <p:nvSpPr>
            <p:cNvPr id="14" name="TextBox 13"/>
            <p:cNvSpPr txBox="1"/>
            <p:nvPr/>
          </p:nvSpPr>
          <p:spPr>
            <a:xfrm>
              <a:off x="3203848" y="3275692"/>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Jennifer</a:t>
              </a:r>
              <a:endParaRPr lang="zh-CN" altLang="en-US" sz="2000" dirty="0"/>
            </a:p>
          </p:txBody>
        </p:sp>
        <p:sp>
          <p:nvSpPr>
            <p:cNvPr id="15" name="TextBox 14"/>
            <p:cNvSpPr txBox="1"/>
            <p:nvPr/>
          </p:nvSpPr>
          <p:spPr>
            <a:xfrm>
              <a:off x="3491880" y="3286177"/>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Margaret</a:t>
              </a:r>
              <a:endParaRPr lang="zh-CN" altLang="en-US" sz="2000" dirty="0"/>
            </a:p>
          </p:txBody>
        </p:sp>
        <p:sp>
          <p:nvSpPr>
            <p:cNvPr id="16" name="TextBox 15"/>
            <p:cNvSpPr txBox="1"/>
            <p:nvPr/>
          </p:nvSpPr>
          <p:spPr>
            <a:xfrm>
              <a:off x="3851920"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Charlotte</a:t>
              </a:r>
            </a:p>
          </p:txBody>
        </p:sp>
      </p:grpSp>
      <p:pic>
        <p:nvPicPr>
          <p:cNvPr id="3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824930"/>
            <a:ext cx="8424936" cy="2044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 name="组合 31"/>
          <p:cNvGrpSpPr/>
          <p:nvPr/>
        </p:nvGrpSpPr>
        <p:grpSpPr>
          <a:xfrm>
            <a:off x="4355976" y="1073488"/>
            <a:ext cx="5688632" cy="411296"/>
            <a:chOff x="251520" y="3274991"/>
            <a:chExt cx="5688632" cy="411296"/>
          </a:xfrm>
        </p:grpSpPr>
        <p:sp>
          <p:nvSpPr>
            <p:cNvPr id="33" name="TextBox 32"/>
            <p:cNvSpPr txBox="1"/>
            <p:nvPr/>
          </p:nvSpPr>
          <p:spPr>
            <a:xfrm>
              <a:off x="251520"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Christopher</a:t>
              </a:r>
              <a:endParaRPr lang="zh-CN" altLang="en-US" sz="2000" dirty="0"/>
            </a:p>
          </p:txBody>
        </p:sp>
        <p:sp>
          <p:nvSpPr>
            <p:cNvPr id="34" name="TextBox 33"/>
            <p:cNvSpPr txBox="1"/>
            <p:nvPr/>
          </p:nvSpPr>
          <p:spPr>
            <a:xfrm>
              <a:off x="611560" y="3275692"/>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Andrew</a:t>
              </a:r>
            </a:p>
          </p:txBody>
        </p:sp>
        <p:sp>
          <p:nvSpPr>
            <p:cNvPr id="35" name="TextBox 34"/>
            <p:cNvSpPr txBox="1"/>
            <p:nvPr/>
          </p:nvSpPr>
          <p:spPr>
            <a:xfrm>
              <a:off x="899592"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Arthur</a:t>
              </a:r>
              <a:endParaRPr lang="zh-CN" altLang="en-US" sz="2000" dirty="0"/>
            </a:p>
          </p:txBody>
        </p:sp>
        <p:sp>
          <p:nvSpPr>
            <p:cNvPr id="36" name="TextBox 35"/>
            <p:cNvSpPr txBox="1"/>
            <p:nvPr/>
          </p:nvSpPr>
          <p:spPr>
            <a:xfrm>
              <a:off x="1187624"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James</a:t>
              </a:r>
              <a:endParaRPr lang="zh-CN" altLang="en-US" sz="2000" dirty="0"/>
            </a:p>
          </p:txBody>
        </p:sp>
        <p:sp>
          <p:nvSpPr>
            <p:cNvPr id="37" name="TextBox 36"/>
            <p:cNvSpPr txBox="1"/>
            <p:nvPr/>
          </p:nvSpPr>
          <p:spPr>
            <a:xfrm>
              <a:off x="1475656"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Charles</a:t>
              </a:r>
              <a:endParaRPr lang="zh-CN" altLang="en-US" sz="2000" dirty="0"/>
            </a:p>
          </p:txBody>
        </p:sp>
        <p:sp>
          <p:nvSpPr>
            <p:cNvPr id="38" name="TextBox 37"/>
            <p:cNvSpPr txBox="1"/>
            <p:nvPr/>
          </p:nvSpPr>
          <p:spPr>
            <a:xfrm>
              <a:off x="1835696"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Colin</a:t>
              </a:r>
              <a:endParaRPr lang="zh-CN" altLang="en-US" sz="2000" dirty="0"/>
            </a:p>
          </p:txBody>
        </p:sp>
        <p:sp>
          <p:nvSpPr>
            <p:cNvPr id="39" name="TextBox 38"/>
            <p:cNvSpPr txBox="1"/>
            <p:nvPr/>
          </p:nvSpPr>
          <p:spPr>
            <a:xfrm>
              <a:off x="2195736" y="328528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Penelope</a:t>
              </a:r>
              <a:endParaRPr lang="zh-CN" altLang="en-US" sz="2000" dirty="0"/>
            </a:p>
          </p:txBody>
        </p:sp>
        <p:sp>
          <p:nvSpPr>
            <p:cNvPr id="40" name="TextBox 39"/>
            <p:cNvSpPr txBox="1"/>
            <p:nvPr/>
          </p:nvSpPr>
          <p:spPr>
            <a:xfrm>
              <a:off x="2555776"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Christine</a:t>
              </a:r>
              <a:endParaRPr lang="zh-CN" altLang="en-US" sz="2000" dirty="0"/>
            </a:p>
          </p:txBody>
        </p:sp>
        <p:sp>
          <p:nvSpPr>
            <p:cNvPr id="41" name="TextBox 40"/>
            <p:cNvSpPr txBox="1"/>
            <p:nvPr/>
          </p:nvSpPr>
          <p:spPr>
            <a:xfrm>
              <a:off x="2882615"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Victoria</a:t>
              </a:r>
              <a:endParaRPr lang="zh-CN" altLang="en-US" sz="2000" dirty="0"/>
            </a:p>
          </p:txBody>
        </p:sp>
        <p:sp>
          <p:nvSpPr>
            <p:cNvPr id="42" name="TextBox 41"/>
            <p:cNvSpPr txBox="1"/>
            <p:nvPr/>
          </p:nvSpPr>
          <p:spPr>
            <a:xfrm>
              <a:off x="3203848" y="3275692"/>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Jennifer</a:t>
              </a:r>
              <a:endParaRPr lang="zh-CN" altLang="en-US" sz="2000" dirty="0"/>
            </a:p>
          </p:txBody>
        </p:sp>
        <p:sp>
          <p:nvSpPr>
            <p:cNvPr id="43" name="TextBox 42"/>
            <p:cNvSpPr txBox="1"/>
            <p:nvPr/>
          </p:nvSpPr>
          <p:spPr>
            <a:xfrm>
              <a:off x="3491880" y="3286177"/>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Margaret</a:t>
              </a:r>
              <a:endParaRPr lang="zh-CN" altLang="en-US" sz="2000" dirty="0"/>
            </a:p>
          </p:txBody>
        </p:sp>
        <p:sp>
          <p:nvSpPr>
            <p:cNvPr id="44" name="TextBox 43"/>
            <p:cNvSpPr txBox="1"/>
            <p:nvPr/>
          </p:nvSpPr>
          <p:spPr>
            <a:xfrm>
              <a:off x="3851920"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Charlotte</a:t>
              </a:r>
            </a:p>
          </p:txBody>
        </p:sp>
      </p:grpSp>
      <p:sp>
        <p:nvSpPr>
          <p:cNvPr id="46" name="内容占位符 2"/>
          <p:cNvSpPr>
            <a:spLocks noGrp="1"/>
          </p:cNvSpPr>
          <p:nvPr>
            <p:ph idx="1"/>
          </p:nvPr>
        </p:nvSpPr>
        <p:spPr>
          <a:xfrm>
            <a:off x="457200" y="4797152"/>
            <a:ext cx="8229600" cy="1800200"/>
          </a:xfrm>
        </p:spPr>
        <p:txBody>
          <a:bodyPr>
            <a:normAutofit fontScale="92500" lnSpcReduction="20000"/>
          </a:bodyPr>
          <a:lstStyle/>
          <a:p>
            <a:r>
              <a:rPr lang="en-US" altLang="zh-CN" dirty="0" smtClean="0"/>
              <a:t>What does feature 6 try to represent ?</a:t>
            </a:r>
          </a:p>
          <a:p>
            <a:r>
              <a:rPr lang="en-US" altLang="zh-CN" dirty="0" smtClean="0"/>
              <a:t>Answer: Branch of the family tree</a:t>
            </a:r>
          </a:p>
          <a:p>
            <a:pPr lvl="1"/>
            <a:r>
              <a:rPr lang="en-US" altLang="zh-CN" dirty="0" smtClean="0"/>
              <a:t>Positive: Left branch</a:t>
            </a:r>
          </a:p>
          <a:p>
            <a:pPr lvl="1"/>
            <a:r>
              <a:rPr lang="en-US" altLang="zh-CN" dirty="0" smtClean="0"/>
              <a:t>Negative: Right branch</a:t>
            </a:r>
            <a:endParaRPr lang="zh-CN" altLang="en-US" dirty="0"/>
          </a:p>
        </p:txBody>
      </p:sp>
      <p:sp>
        <p:nvSpPr>
          <p:cNvPr id="47" name="矩形 46"/>
          <p:cNvSpPr/>
          <p:nvPr/>
        </p:nvSpPr>
        <p:spPr>
          <a:xfrm>
            <a:off x="611560" y="2074805"/>
            <a:ext cx="3888432" cy="70612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23</a:t>
            </a:fld>
            <a:endParaRPr lang="zh-CN" altLang="en-US"/>
          </a:p>
        </p:txBody>
      </p:sp>
      <p:grpSp>
        <p:nvGrpSpPr>
          <p:cNvPr id="45" name="组合 44"/>
          <p:cNvGrpSpPr/>
          <p:nvPr/>
        </p:nvGrpSpPr>
        <p:grpSpPr>
          <a:xfrm>
            <a:off x="6049926" y="4569011"/>
            <a:ext cx="2952328" cy="2037633"/>
            <a:chOff x="6049926" y="4569011"/>
            <a:chExt cx="2952328" cy="2037633"/>
          </a:xfrm>
        </p:grpSpPr>
        <p:grpSp>
          <p:nvGrpSpPr>
            <p:cNvPr id="48" name="组合 47"/>
            <p:cNvGrpSpPr/>
            <p:nvPr/>
          </p:nvGrpSpPr>
          <p:grpSpPr>
            <a:xfrm>
              <a:off x="6213536" y="4869160"/>
              <a:ext cx="2592288" cy="1368152"/>
              <a:chOff x="1475656" y="5013176"/>
              <a:chExt cx="2592288" cy="1368152"/>
            </a:xfrm>
          </p:grpSpPr>
          <p:grpSp>
            <p:nvGrpSpPr>
              <p:cNvPr id="57" name="组合 56"/>
              <p:cNvGrpSpPr/>
              <p:nvPr/>
            </p:nvGrpSpPr>
            <p:grpSpPr>
              <a:xfrm>
                <a:off x="1475656" y="6093296"/>
                <a:ext cx="2592288" cy="288032"/>
                <a:chOff x="899592" y="6093296"/>
                <a:chExt cx="2592288" cy="288032"/>
              </a:xfrm>
            </p:grpSpPr>
            <p:sp>
              <p:nvSpPr>
                <p:cNvPr id="75" name="椭圆 74"/>
                <p:cNvSpPr/>
                <p:nvPr/>
              </p:nvSpPr>
              <p:spPr>
                <a:xfrm>
                  <a:off x="899592" y="6093296"/>
                  <a:ext cx="288032" cy="2880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6" name="椭圆 75"/>
                <p:cNvSpPr/>
                <p:nvPr/>
              </p:nvSpPr>
              <p:spPr>
                <a:xfrm>
                  <a:off x="1331640" y="6093296"/>
                  <a:ext cx="288032" cy="2880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7" name="椭圆 76"/>
                <p:cNvSpPr/>
                <p:nvPr/>
              </p:nvSpPr>
              <p:spPr>
                <a:xfrm>
                  <a:off x="1763688" y="6093296"/>
                  <a:ext cx="288032" cy="288032"/>
                </a:xfrm>
                <a:prstGeom prst="ellipse">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8" name="椭圆 77"/>
                <p:cNvSpPr/>
                <p:nvPr/>
              </p:nvSpPr>
              <p:spPr>
                <a:xfrm>
                  <a:off x="3203848" y="6093296"/>
                  <a:ext cx="288032" cy="2880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58" name="组合 57"/>
              <p:cNvGrpSpPr/>
              <p:nvPr/>
            </p:nvGrpSpPr>
            <p:grpSpPr>
              <a:xfrm>
                <a:off x="2195736" y="5013176"/>
                <a:ext cx="1872208" cy="288032"/>
                <a:chOff x="1331640" y="5013176"/>
                <a:chExt cx="1872208" cy="288032"/>
              </a:xfrm>
            </p:grpSpPr>
            <p:sp>
              <p:nvSpPr>
                <p:cNvPr id="72" name="椭圆 71"/>
                <p:cNvSpPr/>
                <p:nvPr/>
              </p:nvSpPr>
              <p:spPr>
                <a:xfrm>
                  <a:off x="1331640" y="501317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3" name="椭圆 72"/>
                <p:cNvSpPr/>
                <p:nvPr/>
              </p:nvSpPr>
              <p:spPr>
                <a:xfrm>
                  <a:off x="1835696" y="501317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4" name="椭圆 73"/>
                <p:cNvSpPr/>
                <p:nvPr/>
              </p:nvSpPr>
              <p:spPr>
                <a:xfrm>
                  <a:off x="2915816" y="5013176"/>
                  <a:ext cx="288032"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grpSp>
            <p:nvGrpSpPr>
              <p:cNvPr id="59" name="组合 58"/>
              <p:cNvGrpSpPr/>
              <p:nvPr/>
            </p:nvGrpSpPr>
            <p:grpSpPr>
              <a:xfrm>
                <a:off x="1655676" y="5301208"/>
                <a:ext cx="2304256" cy="792088"/>
                <a:chOff x="1439652" y="5301208"/>
                <a:chExt cx="2304256" cy="792088"/>
              </a:xfrm>
            </p:grpSpPr>
            <p:cxnSp>
              <p:nvCxnSpPr>
                <p:cNvPr id="60" name="直接箭头连接符 59"/>
                <p:cNvCxnSpPr>
                  <a:stCxn id="75" idx="0"/>
                  <a:endCxn id="72" idx="4"/>
                </p:cNvCxnSpPr>
                <p:nvPr/>
              </p:nvCxnSpPr>
              <p:spPr>
                <a:xfrm flipV="1">
                  <a:off x="1439652" y="5301208"/>
                  <a:ext cx="72008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75" idx="0"/>
                  <a:endCxn id="73" idx="4"/>
                </p:cNvCxnSpPr>
                <p:nvPr/>
              </p:nvCxnSpPr>
              <p:spPr>
                <a:xfrm flipV="1">
                  <a:off x="1439652" y="5301208"/>
                  <a:ext cx="122413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76" idx="0"/>
                  <a:endCxn id="72" idx="4"/>
                </p:cNvCxnSpPr>
                <p:nvPr/>
              </p:nvCxnSpPr>
              <p:spPr>
                <a:xfrm flipV="1">
                  <a:off x="1871700" y="5301208"/>
                  <a:ext cx="288032"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77" idx="0"/>
                  <a:endCxn id="72" idx="4"/>
                </p:cNvCxnSpPr>
                <p:nvPr/>
              </p:nvCxnSpPr>
              <p:spPr>
                <a:xfrm flipH="1" flipV="1">
                  <a:off x="2159732" y="5301208"/>
                  <a:ext cx="14401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78" idx="0"/>
                  <a:endCxn id="72" idx="4"/>
                </p:cNvCxnSpPr>
                <p:nvPr/>
              </p:nvCxnSpPr>
              <p:spPr>
                <a:xfrm flipH="1" flipV="1">
                  <a:off x="2159732" y="5301208"/>
                  <a:ext cx="158417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76" idx="0"/>
                  <a:endCxn id="73" idx="4"/>
                </p:cNvCxnSpPr>
                <p:nvPr/>
              </p:nvCxnSpPr>
              <p:spPr>
                <a:xfrm flipV="1">
                  <a:off x="1871700" y="5301208"/>
                  <a:ext cx="79208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77" idx="0"/>
                  <a:endCxn id="73" idx="4"/>
                </p:cNvCxnSpPr>
                <p:nvPr/>
              </p:nvCxnSpPr>
              <p:spPr>
                <a:xfrm flipV="1">
                  <a:off x="2303748" y="5301208"/>
                  <a:ext cx="36004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78" idx="0"/>
                  <a:endCxn id="73" idx="4"/>
                </p:cNvCxnSpPr>
                <p:nvPr/>
              </p:nvCxnSpPr>
              <p:spPr>
                <a:xfrm flipH="1" flipV="1">
                  <a:off x="2663788" y="5301208"/>
                  <a:ext cx="108012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77" idx="0"/>
                  <a:endCxn id="74" idx="4"/>
                </p:cNvCxnSpPr>
                <p:nvPr/>
              </p:nvCxnSpPr>
              <p:spPr>
                <a:xfrm flipV="1">
                  <a:off x="2303748" y="5301208"/>
                  <a:ext cx="144016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76" idx="0"/>
                  <a:endCxn id="74" idx="4"/>
                </p:cNvCxnSpPr>
                <p:nvPr/>
              </p:nvCxnSpPr>
              <p:spPr>
                <a:xfrm flipV="1">
                  <a:off x="1871700" y="5301208"/>
                  <a:ext cx="187220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75" idx="0"/>
                  <a:endCxn id="74" idx="4"/>
                </p:cNvCxnSpPr>
                <p:nvPr/>
              </p:nvCxnSpPr>
              <p:spPr>
                <a:xfrm flipV="1">
                  <a:off x="1439652" y="5301208"/>
                  <a:ext cx="230425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78" idx="0"/>
                  <a:endCxn id="74" idx="4"/>
                </p:cNvCxnSpPr>
                <p:nvPr/>
              </p:nvCxnSpPr>
              <p:spPr>
                <a:xfrm flipV="1">
                  <a:off x="3743908" y="5301208"/>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grpSp>
          <p:nvGrpSpPr>
            <p:cNvPr id="49" name="组合 48"/>
            <p:cNvGrpSpPr/>
            <p:nvPr/>
          </p:nvGrpSpPr>
          <p:grpSpPr>
            <a:xfrm>
              <a:off x="6049926" y="6237312"/>
              <a:ext cx="2952328" cy="369332"/>
              <a:chOff x="827584" y="6381328"/>
              <a:chExt cx="2952328" cy="369332"/>
            </a:xfrm>
          </p:grpSpPr>
          <p:cxnSp>
            <p:nvCxnSpPr>
              <p:cNvPr id="54" name="直接箭头连接符 53"/>
              <p:cNvCxnSpPr/>
              <p:nvPr/>
            </p:nvCxnSpPr>
            <p:spPr>
              <a:xfrm flipH="1">
                <a:off x="827584" y="6525344"/>
                <a:ext cx="100811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2483768" y="6525344"/>
                <a:ext cx="12961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943708" y="6381328"/>
                <a:ext cx="468052" cy="369332"/>
              </a:xfrm>
              <a:prstGeom prst="rect">
                <a:avLst/>
              </a:prstGeom>
              <a:noFill/>
            </p:spPr>
            <p:txBody>
              <a:bodyPr wrap="square" rtlCol="0">
                <a:spAutoFit/>
              </a:bodyPr>
              <a:lstStyle/>
              <a:p>
                <a:r>
                  <a:rPr lang="en-US" altLang="zh-CN" dirty="0" smtClean="0"/>
                  <a:t>24</a:t>
                </a:r>
                <a:endParaRPr lang="zh-CN" altLang="en-US" dirty="0"/>
              </a:p>
            </p:txBody>
          </p:sp>
        </p:grpSp>
        <p:grpSp>
          <p:nvGrpSpPr>
            <p:cNvPr id="50" name="组合 49"/>
            <p:cNvGrpSpPr/>
            <p:nvPr/>
          </p:nvGrpSpPr>
          <p:grpSpPr>
            <a:xfrm>
              <a:off x="6804248" y="4569011"/>
              <a:ext cx="2046126" cy="369332"/>
              <a:chOff x="1259632" y="5301208"/>
              <a:chExt cx="2046126" cy="369332"/>
            </a:xfrm>
          </p:grpSpPr>
          <p:cxnSp>
            <p:nvCxnSpPr>
              <p:cNvPr id="51" name="直接箭头连接符 50"/>
              <p:cNvCxnSpPr/>
              <p:nvPr/>
            </p:nvCxnSpPr>
            <p:spPr>
              <a:xfrm flipH="1">
                <a:off x="1259632" y="5445224"/>
                <a:ext cx="57606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2483768" y="5445224"/>
                <a:ext cx="82199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943708" y="5301208"/>
                <a:ext cx="468052" cy="369332"/>
              </a:xfrm>
              <a:prstGeom prst="rect">
                <a:avLst/>
              </a:prstGeom>
              <a:noFill/>
            </p:spPr>
            <p:txBody>
              <a:bodyPr wrap="square" rtlCol="0">
                <a:spAutoFit/>
              </a:bodyPr>
              <a:lstStyle/>
              <a:p>
                <a:r>
                  <a:rPr lang="en-US" altLang="zh-CN" dirty="0"/>
                  <a:t>6</a:t>
                </a:r>
                <a:endParaRPr lang="zh-CN" altLang="en-US" dirty="0"/>
              </a:p>
            </p:txBody>
          </p:sp>
        </p:grpSp>
      </p:grpSp>
    </p:spTree>
    <p:extLst>
      <p:ext uri="{BB962C8B-B14F-4D97-AF65-F5344CB8AC3E}">
        <p14:creationId xmlns:p14="http://schemas.microsoft.com/office/powerpoint/2010/main" val="18295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xEl>
                                              <p:pRg st="1" end="1"/>
                                            </p:txEl>
                                          </p:spTgt>
                                        </p:tgtEl>
                                        <p:attrNameLst>
                                          <p:attrName>style.visibility</p:attrName>
                                        </p:attrNameLst>
                                      </p:cBhvr>
                                      <p:to>
                                        <p:strVal val="visible"/>
                                      </p:to>
                                    </p:set>
                                    <p:animEffect transition="in" filter="fade">
                                      <p:cBhvr>
                                        <p:cTn id="7" dur="500"/>
                                        <p:tgtEl>
                                          <p:spTgt spid="4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6">
                                            <p:txEl>
                                              <p:pRg st="2" end="2"/>
                                            </p:txEl>
                                          </p:spTgt>
                                        </p:tgtEl>
                                        <p:attrNameLst>
                                          <p:attrName>style.visibility</p:attrName>
                                        </p:attrNameLst>
                                      </p:cBhvr>
                                      <p:to>
                                        <p:strVal val="visible"/>
                                      </p:to>
                                    </p:set>
                                    <p:animEffect transition="in" filter="fade">
                                      <p:cBhvr>
                                        <p:cTn id="10" dur="500"/>
                                        <p:tgtEl>
                                          <p:spTgt spid="4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6">
                                            <p:txEl>
                                              <p:pRg st="3" end="3"/>
                                            </p:txEl>
                                          </p:spTgt>
                                        </p:tgtEl>
                                        <p:attrNameLst>
                                          <p:attrName>style.visibility</p:attrName>
                                        </p:attrNameLst>
                                      </p:cBhvr>
                                      <p:to>
                                        <p:strVal val="visible"/>
                                      </p:to>
                                    </p:set>
                                    <p:animEffect transition="in" filter="fade">
                                      <p:cBhvr>
                                        <p:cTn id="13" dur="500"/>
                                        <p:tgtEl>
                                          <p:spTgt spid="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Family Tree Example: Feat. Visualize</a:t>
            </a:r>
            <a:endParaRPr lang="zh-CN" altLang="en-US" dirty="0"/>
          </a:p>
        </p:txBody>
      </p:sp>
      <p:pic>
        <p:nvPicPr>
          <p:cNvPr id="4" name="Picture 4" descr="hinton-hidds"/>
          <p:cNvPicPr>
            <a:picLocks noChangeAspect="1" noChangeArrowheads="1"/>
          </p:cNvPicPr>
          <p:nvPr/>
        </p:nvPicPr>
        <p:blipFill rotWithShape="1">
          <a:blip r:embed="rId3">
            <a:extLst>
              <a:ext uri="{28A0092B-C50C-407E-A947-70E740481C1C}">
                <a14:useLocalDpi xmlns:a14="http://schemas.microsoft.com/office/drawing/2010/main" val="0"/>
              </a:ext>
            </a:extLst>
          </a:blip>
          <a:srcRect t="52411" b="27403"/>
          <a:stretch/>
        </p:blipFill>
        <p:spPr bwMode="auto">
          <a:xfrm>
            <a:off x="0" y="2021664"/>
            <a:ext cx="9144000" cy="831272"/>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251520" y="1073488"/>
            <a:ext cx="5688632" cy="411296"/>
            <a:chOff x="251520" y="3274991"/>
            <a:chExt cx="5688632" cy="411296"/>
          </a:xfrm>
        </p:grpSpPr>
        <p:sp>
          <p:nvSpPr>
            <p:cNvPr id="5" name="TextBox 4"/>
            <p:cNvSpPr txBox="1"/>
            <p:nvPr/>
          </p:nvSpPr>
          <p:spPr>
            <a:xfrm>
              <a:off x="251520"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Christopher</a:t>
              </a:r>
              <a:endParaRPr lang="zh-CN" altLang="en-US" sz="2000" dirty="0"/>
            </a:p>
          </p:txBody>
        </p:sp>
        <p:sp>
          <p:nvSpPr>
            <p:cNvPr id="6" name="TextBox 5"/>
            <p:cNvSpPr txBox="1"/>
            <p:nvPr/>
          </p:nvSpPr>
          <p:spPr>
            <a:xfrm>
              <a:off x="611560" y="3275692"/>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Andrew</a:t>
              </a:r>
            </a:p>
          </p:txBody>
        </p:sp>
        <p:sp>
          <p:nvSpPr>
            <p:cNvPr id="7" name="TextBox 6"/>
            <p:cNvSpPr txBox="1"/>
            <p:nvPr/>
          </p:nvSpPr>
          <p:spPr>
            <a:xfrm>
              <a:off x="899592"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Arthur</a:t>
              </a:r>
              <a:endParaRPr lang="zh-CN" altLang="en-US" sz="2000" dirty="0"/>
            </a:p>
          </p:txBody>
        </p:sp>
        <p:sp>
          <p:nvSpPr>
            <p:cNvPr id="8" name="TextBox 7"/>
            <p:cNvSpPr txBox="1"/>
            <p:nvPr/>
          </p:nvSpPr>
          <p:spPr>
            <a:xfrm>
              <a:off x="1187624"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James</a:t>
              </a:r>
              <a:endParaRPr lang="zh-CN" altLang="en-US" sz="2000" dirty="0"/>
            </a:p>
          </p:txBody>
        </p:sp>
        <p:sp>
          <p:nvSpPr>
            <p:cNvPr id="9" name="TextBox 8"/>
            <p:cNvSpPr txBox="1"/>
            <p:nvPr/>
          </p:nvSpPr>
          <p:spPr>
            <a:xfrm>
              <a:off x="1475656"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Charles</a:t>
              </a:r>
              <a:endParaRPr lang="zh-CN" altLang="en-US" sz="2000" dirty="0"/>
            </a:p>
          </p:txBody>
        </p:sp>
        <p:sp>
          <p:nvSpPr>
            <p:cNvPr id="10" name="TextBox 9"/>
            <p:cNvSpPr txBox="1"/>
            <p:nvPr/>
          </p:nvSpPr>
          <p:spPr>
            <a:xfrm>
              <a:off x="1835696"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Colin</a:t>
              </a:r>
              <a:endParaRPr lang="zh-CN" altLang="en-US" sz="2000" dirty="0"/>
            </a:p>
          </p:txBody>
        </p:sp>
        <p:sp>
          <p:nvSpPr>
            <p:cNvPr id="11" name="TextBox 10"/>
            <p:cNvSpPr txBox="1"/>
            <p:nvPr/>
          </p:nvSpPr>
          <p:spPr>
            <a:xfrm>
              <a:off x="2195736" y="328528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Penelope</a:t>
              </a:r>
              <a:endParaRPr lang="zh-CN" altLang="en-US" sz="2000" dirty="0"/>
            </a:p>
          </p:txBody>
        </p:sp>
        <p:sp>
          <p:nvSpPr>
            <p:cNvPr id="12" name="TextBox 11"/>
            <p:cNvSpPr txBox="1"/>
            <p:nvPr/>
          </p:nvSpPr>
          <p:spPr>
            <a:xfrm>
              <a:off x="2555776"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Christine</a:t>
              </a:r>
              <a:endParaRPr lang="zh-CN" altLang="en-US" sz="2000" dirty="0"/>
            </a:p>
          </p:txBody>
        </p:sp>
        <p:sp>
          <p:nvSpPr>
            <p:cNvPr id="13" name="TextBox 12"/>
            <p:cNvSpPr txBox="1"/>
            <p:nvPr/>
          </p:nvSpPr>
          <p:spPr>
            <a:xfrm>
              <a:off x="2882615"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Victoria</a:t>
              </a:r>
              <a:endParaRPr lang="zh-CN" altLang="en-US" sz="2000" dirty="0"/>
            </a:p>
          </p:txBody>
        </p:sp>
        <p:sp>
          <p:nvSpPr>
            <p:cNvPr id="14" name="TextBox 13"/>
            <p:cNvSpPr txBox="1"/>
            <p:nvPr/>
          </p:nvSpPr>
          <p:spPr>
            <a:xfrm>
              <a:off x="3203848" y="3275692"/>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Jennifer</a:t>
              </a:r>
              <a:endParaRPr lang="zh-CN" altLang="en-US" sz="2000" dirty="0"/>
            </a:p>
          </p:txBody>
        </p:sp>
        <p:sp>
          <p:nvSpPr>
            <p:cNvPr id="15" name="TextBox 14"/>
            <p:cNvSpPr txBox="1"/>
            <p:nvPr/>
          </p:nvSpPr>
          <p:spPr>
            <a:xfrm>
              <a:off x="3491880" y="3286177"/>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Margaret</a:t>
              </a:r>
              <a:endParaRPr lang="zh-CN" altLang="en-US" sz="2000" dirty="0"/>
            </a:p>
          </p:txBody>
        </p:sp>
        <p:sp>
          <p:nvSpPr>
            <p:cNvPr id="16" name="TextBox 15"/>
            <p:cNvSpPr txBox="1"/>
            <p:nvPr/>
          </p:nvSpPr>
          <p:spPr>
            <a:xfrm>
              <a:off x="3851920"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Charlotte</a:t>
              </a:r>
            </a:p>
          </p:txBody>
        </p:sp>
      </p:grpSp>
      <p:pic>
        <p:nvPicPr>
          <p:cNvPr id="3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824930"/>
            <a:ext cx="8424936" cy="2044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 name="组合 31"/>
          <p:cNvGrpSpPr/>
          <p:nvPr/>
        </p:nvGrpSpPr>
        <p:grpSpPr>
          <a:xfrm>
            <a:off x="4355976" y="1073488"/>
            <a:ext cx="5688632" cy="411296"/>
            <a:chOff x="251520" y="3274991"/>
            <a:chExt cx="5688632" cy="411296"/>
          </a:xfrm>
        </p:grpSpPr>
        <p:sp>
          <p:nvSpPr>
            <p:cNvPr id="33" name="TextBox 32"/>
            <p:cNvSpPr txBox="1"/>
            <p:nvPr/>
          </p:nvSpPr>
          <p:spPr>
            <a:xfrm>
              <a:off x="251520"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Christopher</a:t>
              </a:r>
              <a:endParaRPr lang="zh-CN" altLang="en-US" sz="2000" dirty="0"/>
            </a:p>
          </p:txBody>
        </p:sp>
        <p:sp>
          <p:nvSpPr>
            <p:cNvPr id="34" name="TextBox 33"/>
            <p:cNvSpPr txBox="1"/>
            <p:nvPr/>
          </p:nvSpPr>
          <p:spPr>
            <a:xfrm>
              <a:off x="611560" y="3275692"/>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Andrew</a:t>
              </a:r>
            </a:p>
          </p:txBody>
        </p:sp>
        <p:sp>
          <p:nvSpPr>
            <p:cNvPr id="35" name="TextBox 34"/>
            <p:cNvSpPr txBox="1"/>
            <p:nvPr/>
          </p:nvSpPr>
          <p:spPr>
            <a:xfrm>
              <a:off x="899592"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Arthur</a:t>
              </a:r>
              <a:endParaRPr lang="zh-CN" altLang="en-US" sz="2000" dirty="0"/>
            </a:p>
          </p:txBody>
        </p:sp>
        <p:sp>
          <p:nvSpPr>
            <p:cNvPr id="36" name="TextBox 35"/>
            <p:cNvSpPr txBox="1"/>
            <p:nvPr/>
          </p:nvSpPr>
          <p:spPr>
            <a:xfrm>
              <a:off x="1187624"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James</a:t>
              </a:r>
              <a:endParaRPr lang="zh-CN" altLang="en-US" sz="2000" dirty="0"/>
            </a:p>
          </p:txBody>
        </p:sp>
        <p:sp>
          <p:nvSpPr>
            <p:cNvPr id="37" name="TextBox 36"/>
            <p:cNvSpPr txBox="1"/>
            <p:nvPr/>
          </p:nvSpPr>
          <p:spPr>
            <a:xfrm>
              <a:off x="1475656" y="3284984"/>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Charles</a:t>
              </a:r>
              <a:endParaRPr lang="zh-CN" altLang="en-US" sz="2000" dirty="0"/>
            </a:p>
          </p:txBody>
        </p:sp>
        <p:sp>
          <p:nvSpPr>
            <p:cNvPr id="38" name="TextBox 37"/>
            <p:cNvSpPr txBox="1"/>
            <p:nvPr/>
          </p:nvSpPr>
          <p:spPr>
            <a:xfrm>
              <a:off x="1835696"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Colin</a:t>
              </a:r>
              <a:endParaRPr lang="zh-CN" altLang="en-US" sz="2000" dirty="0"/>
            </a:p>
          </p:txBody>
        </p:sp>
        <p:sp>
          <p:nvSpPr>
            <p:cNvPr id="39" name="TextBox 38"/>
            <p:cNvSpPr txBox="1"/>
            <p:nvPr/>
          </p:nvSpPr>
          <p:spPr>
            <a:xfrm>
              <a:off x="2195736" y="328528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Penelope</a:t>
              </a:r>
              <a:endParaRPr lang="zh-CN" altLang="en-US" sz="2000" dirty="0"/>
            </a:p>
          </p:txBody>
        </p:sp>
        <p:sp>
          <p:nvSpPr>
            <p:cNvPr id="40" name="TextBox 39"/>
            <p:cNvSpPr txBox="1"/>
            <p:nvPr/>
          </p:nvSpPr>
          <p:spPr>
            <a:xfrm>
              <a:off x="2555776"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Christine</a:t>
              </a:r>
              <a:endParaRPr lang="zh-CN" altLang="en-US" sz="2000" dirty="0"/>
            </a:p>
          </p:txBody>
        </p:sp>
        <p:sp>
          <p:nvSpPr>
            <p:cNvPr id="41" name="TextBox 40"/>
            <p:cNvSpPr txBox="1"/>
            <p:nvPr/>
          </p:nvSpPr>
          <p:spPr>
            <a:xfrm>
              <a:off x="2882615"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Victoria</a:t>
              </a:r>
              <a:endParaRPr lang="zh-CN" altLang="en-US" sz="2000" dirty="0"/>
            </a:p>
          </p:txBody>
        </p:sp>
        <p:sp>
          <p:nvSpPr>
            <p:cNvPr id="42" name="TextBox 41"/>
            <p:cNvSpPr txBox="1"/>
            <p:nvPr/>
          </p:nvSpPr>
          <p:spPr>
            <a:xfrm>
              <a:off x="3203848" y="3275692"/>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Jennifer</a:t>
              </a:r>
              <a:endParaRPr lang="zh-CN" altLang="en-US" sz="2000" dirty="0"/>
            </a:p>
          </p:txBody>
        </p:sp>
        <p:sp>
          <p:nvSpPr>
            <p:cNvPr id="43" name="TextBox 42"/>
            <p:cNvSpPr txBox="1"/>
            <p:nvPr/>
          </p:nvSpPr>
          <p:spPr>
            <a:xfrm>
              <a:off x="3491880" y="3286177"/>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Margaret</a:t>
              </a:r>
              <a:endParaRPr lang="zh-CN" altLang="en-US" sz="2000" dirty="0"/>
            </a:p>
          </p:txBody>
        </p:sp>
        <p:sp>
          <p:nvSpPr>
            <p:cNvPr id="44" name="TextBox 43"/>
            <p:cNvSpPr txBox="1"/>
            <p:nvPr/>
          </p:nvSpPr>
          <p:spPr>
            <a:xfrm>
              <a:off x="3851920" y="3274991"/>
              <a:ext cx="2088232" cy="400110"/>
            </a:xfrm>
            <a:prstGeom prst="rect">
              <a:avLst/>
            </a:prstGeom>
            <a:noFill/>
            <a:scene3d>
              <a:camera prst="orthographicFront">
                <a:rot lat="0" lon="0" rev="3000000"/>
              </a:camera>
              <a:lightRig rig="threePt" dir="t"/>
            </a:scene3d>
          </p:spPr>
          <p:txBody>
            <a:bodyPr wrap="square" rtlCol="0">
              <a:spAutoFit/>
            </a:bodyPr>
            <a:lstStyle/>
            <a:p>
              <a:r>
                <a:rPr lang="en-US" altLang="zh-CN" sz="2000" dirty="0" smtClean="0"/>
                <a:t>Charlotte</a:t>
              </a:r>
            </a:p>
          </p:txBody>
        </p:sp>
      </p:grpSp>
      <p:sp>
        <p:nvSpPr>
          <p:cNvPr id="46" name="内容占位符 2"/>
          <p:cNvSpPr>
            <a:spLocks noGrp="1"/>
          </p:cNvSpPr>
          <p:nvPr>
            <p:ph idx="1"/>
          </p:nvPr>
        </p:nvSpPr>
        <p:spPr>
          <a:xfrm>
            <a:off x="457200" y="4797152"/>
            <a:ext cx="8229600" cy="1800200"/>
          </a:xfrm>
        </p:spPr>
        <p:txBody>
          <a:bodyPr>
            <a:normAutofit fontScale="92500" lnSpcReduction="20000"/>
          </a:bodyPr>
          <a:lstStyle/>
          <a:p>
            <a:r>
              <a:rPr lang="en-US" altLang="zh-CN" b="1" i="1" u="sng" dirty="0" smtClean="0"/>
              <a:t>Quiz 2</a:t>
            </a:r>
            <a:r>
              <a:rPr lang="en-US" altLang="zh-CN" dirty="0" smtClean="0"/>
              <a:t>: What does feature 2 try to represent ?</a:t>
            </a:r>
          </a:p>
          <a:p>
            <a:r>
              <a:rPr lang="en-US" altLang="zh-CN" dirty="0" smtClean="0"/>
              <a:t>Answer: Generation of the person</a:t>
            </a:r>
          </a:p>
          <a:p>
            <a:pPr lvl="1"/>
            <a:r>
              <a:rPr lang="en-US" altLang="zh-CN" dirty="0" smtClean="0"/>
              <a:t>Large Positive/Negative: Oldest/Youngest generation</a:t>
            </a:r>
          </a:p>
          <a:p>
            <a:pPr lvl="1"/>
            <a:r>
              <a:rPr lang="en-US" altLang="zh-CN" dirty="0" smtClean="0"/>
              <a:t>Intermediate:  Middle generation</a:t>
            </a:r>
            <a:endParaRPr lang="zh-CN" altLang="en-US" dirty="0"/>
          </a:p>
        </p:txBody>
      </p:sp>
      <p:sp>
        <p:nvSpPr>
          <p:cNvPr id="47" name="矩形 46"/>
          <p:cNvSpPr/>
          <p:nvPr/>
        </p:nvSpPr>
        <p:spPr>
          <a:xfrm>
            <a:off x="4644008" y="2074805"/>
            <a:ext cx="3888432" cy="70612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244036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xEl>
                                              <p:pRg st="1" end="1"/>
                                            </p:txEl>
                                          </p:spTgt>
                                        </p:tgtEl>
                                        <p:attrNameLst>
                                          <p:attrName>style.visibility</p:attrName>
                                        </p:attrNameLst>
                                      </p:cBhvr>
                                      <p:to>
                                        <p:strVal val="visible"/>
                                      </p:to>
                                    </p:set>
                                    <p:animEffect transition="in" filter="fade">
                                      <p:cBhvr>
                                        <p:cTn id="7" dur="500"/>
                                        <p:tgtEl>
                                          <p:spTgt spid="4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6">
                                            <p:txEl>
                                              <p:pRg st="2" end="2"/>
                                            </p:txEl>
                                          </p:spTgt>
                                        </p:tgtEl>
                                        <p:attrNameLst>
                                          <p:attrName>style.visibility</p:attrName>
                                        </p:attrNameLst>
                                      </p:cBhvr>
                                      <p:to>
                                        <p:strVal val="visible"/>
                                      </p:to>
                                    </p:set>
                                    <p:animEffect transition="in" filter="fade">
                                      <p:cBhvr>
                                        <p:cTn id="10" dur="500"/>
                                        <p:tgtEl>
                                          <p:spTgt spid="4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6">
                                            <p:txEl>
                                              <p:pRg st="3" end="3"/>
                                            </p:txEl>
                                          </p:spTgt>
                                        </p:tgtEl>
                                        <p:attrNameLst>
                                          <p:attrName>style.visibility</p:attrName>
                                        </p:attrNameLst>
                                      </p:cBhvr>
                                      <p:to>
                                        <p:strVal val="visible"/>
                                      </p:to>
                                    </p:set>
                                    <p:animEffect transition="in" filter="fade">
                                      <p:cBhvr>
                                        <p:cTn id="13" dur="500"/>
                                        <p:tgtEl>
                                          <p:spTgt spid="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Convolutional </a:t>
            </a:r>
            <a:br>
              <a:rPr lang="en-US" altLang="zh-CN" dirty="0" smtClean="0"/>
            </a:br>
            <a:r>
              <a:rPr lang="en-US" altLang="zh-CN" dirty="0" smtClean="0"/>
              <a:t>neural network</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25</a:t>
            </a:fld>
            <a:endParaRPr lang="zh-CN" altLang="en-US"/>
          </a:p>
        </p:txBody>
      </p:sp>
      <p:grpSp>
        <p:nvGrpSpPr>
          <p:cNvPr id="6" name="组合 5"/>
          <p:cNvGrpSpPr/>
          <p:nvPr/>
        </p:nvGrpSpPr>
        <p:grpSpPr>
          <a:xfrm>
            <a:off x="827584" y="1578989"/>
            <a:ext cx="4064601" cy="2728309"/>
            <a:chOff x="611559" y="1844824"/>
            <a:chExt cx="7560841" cy="5075114"/>
          </a:xfrm>
        </p:grpSpPr>
        <p:sp>
          <p:nvSpPr>
            <p:cNvPr id="7" name="椭圆 6"/>
            <p:cNvSpPr/>
            <p:nvPr/>
          </p:nvSpPr>
          <p:spPr>
            <a:xfrm>
              <a:off x="3131840" y="37890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211960" y="37890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555776" y="4401108"/>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635896" y="4401108"/>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79712" y="5013176"/>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059832" y="5013176"/>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148053" y="5013176"/>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256076" y="5013176"/>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439652" y="55892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519772" y="55892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607993" y="55892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716016" y="55892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311860" y="1844824"/>
              <a:ext cx="648072" cy="648072"/>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椭圆 19"/>
            <p:cNvSpPr/>
            <p:nvPr/>
          </p:nvSpPr>
          <p:spPr>
            <a:xfrm>
              <a:off x="2879812" y="2060848"/>
              <a:ext cx="648072" cy="648072"/>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21" name="直接箭头连接符 20"/>
            <p:cNvCxnSpPr>
              <a:stCxn id="7" idx="0"/>
              <a:endCxn id="20" idx="4"/>
            </p:cNvCxnSpPr>
            <p:nvPr/>
          </p:nvCxnSpPr>
          <p:spPr>
            <a:xfrm flipH="1" flipV="1">
              <a:off x="3203848" y="2708920"/>
              <a:ext cx="252028"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0"/>
              <a:endCxn id="20" idx="4"/>
            </p:cNvCxnSpPr>
            <p:nvPr/>
          </p:nvCxnSpPr>
          <p:spPr>
            <a:xfrm flipH="1" flipV="1">
              <a:off x="3203848" y="2708920"/>
              <a:ext cx="1332148"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0"/>
              <a:endCxn id="20" idx="4"/>
            </p:cNvCxnSpPr>
            <p:nvPr/>
          </p:nvCxnSpPr>
          <p:spPr>
            <a:xfrm flipV="1">
              <a:off x="2879812" y="2708920"/>
              <a:ext cx="324036"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0"/>
              <a:endCxn id="20" idx="4"/>
            </p:cNvCxnSpPr>
            <p:nvPr/>
          </p:nvCxnSpPr>
          <p:spPr>
            <a:xfrm flipH="1" flipV="1">
              <a:off x="3203848" y="2708920"/>
              <a:ext cx="756084"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087724" y="2852936"/>
              <a:ext cx="648072" cy="648072"/>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椭圆 25"/>
            <p:cNvSpPr/>
            <p:nvPr/>
          </p:nvSpPr>
          <p:spPr>
            <a:xfrm>
              <a:off x="1655676" y="3068960"/>
              <a:ext cx="648072" cy="648072"/>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27" name="直接箭头连接符 26"/>
            <p:cNvCxnSpPr>
              <a:stCxn id="7" idx="0"/>
              <a:endCxn id="19" idx="4"/>
            </p:cNvCxnSpPr>
            <p:nvPr/>
          </p:nvCxnSpPr>
          <p:spPr>
            <a:xfrm flipV="1">
              <a:off x="3455876" y="2492896"/>
              <a:ext cx="1800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8" idx="0"/>
              <a:endCxn id="19" idx="4"/>
            </p:cNvCxnSpPr>
            <p:nvPr/>
          </p:nvCxnSpPr>
          <p:spPr>
            <a:xfrm flipH="1" flipV="1">
              <a:off x="3635896" y="2492896"/>
              <a:ext cx="90010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9" idx="0"/>
              <a:endCxn id="19" idx="4"/>
            </p:cNvCxnSpPr>
            <p:nvPr/>
          </p:nvCxnSpPr>
          <p:spPr>
            <a:xfrm flipV="1">
              <a:off x="2879812" y="2492896"/>
              <a:ext cx="756084"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 idx="0"/>
              <a:endCxn id="19" idx="4"/>
            </p:cNvCxnSpPr>
            <p:nvPr/>
          </p:nvCxnSpPr>
          <p:spPr>
            <a:xfrm flipH="1" flipV="1">
              <a:off x="3635896" y="2492896"/>
              <a:ext cx="324036"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5328084" y="37890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408204" y="37890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752020" y="4401108"/>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832140" y="4401108"/>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336196" y="1844824"/>
              <a:ext cx="648072" cy="648072"/>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6" name="椭圆 35"/>
            <p:cNvSpPr/>
            <p:nvPr/>
          </p:nvSpPr>
          <p:spPr>
            <a:xfrm>
              <a:off x="5904148" y="2060848"/>
              <a:ext cx="648072" cy="648072"/>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37" name="直接箭头连接符 36"/>
            <p:cNvCxnSpPr>
              <a:stCxn id="31" idx="0"/>
              <a:endCxn id="36" idx="4"/>
            </p:cNvCxnSpPr>
            <p:nvPr/>
          </p:nvCxnSpPr>
          <p:spPr>
            <a:xfrm flipV="1">
              <a:off x="5652120" y="2708920"/>
              <a:ext cx="57606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2" idx="0"/>
              <a:endCxn id="36" idx="4"/>
            </p:cNvCxnSpPr>
            <p:nvPr/>
          </p:nvCxnSpPr>
          <p:spPr>
            <a:xfrm flipH="1" flipV="1">
              <a:off x="6228184" y="2708920"/>
              <a:ext cx="504056"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3" idx="0"/>
              <a:endCxn id="36" idx="4"/>
            </p:cNvCxnSpPr>
            <p:nvPr/>
          </p:nvCxnSpPr>
          <p:spPr>
            <a:xfrm flipV="1">
              <a:off x="5076056" y="2708920"/>
              <a:ext cx="1152128"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4" idx="0"/>
              <a:endCxn id="36" idx="4"/>
            </p:cNvCxnSpPr>
            <p:nvPr/>
          </p:nvCxnSpPr>
          <p:spPr>
            <a:xfrm flipV="1">
              <a:off x="6156176" y="2708920"/>
              <a:ext cx="72008"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1" idx="0"/>
              <a:endCxn id="35" idx="4"/>
            </p:cNvCxnSpPr>
            <p:nvPr/>
          </p:nvCxnSpPr>
          <p:spPr>
            <a:xfrm flipV="1">
              <a:off x="5652120" y="2492896"/>
              <a:ext cx="1008112"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2" idx="0"/>
              <a:endCxn id="35" idx="4"/>
            </p:cNvCxnSpPr>
            <p:nvPr/>
          </p:nvCxnSpPr>
          <p:spPr>
            <a:xfrm flipH="1" flipV="1">
              <a:off x="6660232" y="2492896"/>
              <a:ext cx="72008"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3" idx="0"/>
              <a:endCxn id="35" idx="4"/>
            </p:cNvCxnSpPr>
            <p:nvPr/>
          </p:nvCxnSpPr>
          <p:spPr>
            <a:xfrm flipV="1">
              <a:off x="5076056" y="2492896"/>
              <a:ext cx="1584176"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4" idx="0"/>
              <a:endCxn id="35" idx="4"/>
            </p:cNvCxnSpPr>
            <p:nvPr/>
          </p:nvCxnSpPr>
          <p:spPr>
            <a:xfrm flipV="1">
              <a:off x="6156176" y="2492896"/>
              <a:ext cx="504056"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4824028" y="1844824"/>
              <a:ext cx="648072" cy="648072"/>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椭圆 45"/>
            <p:cNvSpPr/>
            <p:nvPr/>
          </p:nvSpPr>
          <p:spPr>
            <a:xfrm>
              <a:off x="4391980" y="2060848"/>
              <a:ext cx="648072" cy="648072"/>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47" name="直接箭头连接符 46"/>
            <p:cNvCxnSpPr>
              <a:stCxn id="8" idx="0"/>
              <a:endCxn id="46" idx="4"/>
            </p:cNvCxnSpPr>
            <p:nvPr/>
          </p:nvCxnSpPr>
          <p:spPr>
            <a:xfrm flipV="1">
              <a:off x="4535996" y="2708920"/>
              <a:ext cx="180020"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1" idx="0"/>
              <a:endCxn id="46" idx="4"/>
            </p:cNvCxnSpPr>
            <p:nvPr/>
          </p:nvCxnSpPr>
          <p:spPr>
            <a:xfrm flipH="1" flipV="1">
              <a:off x="4716016" y="2708920"/>
              <a:ext cx="93610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10" idx="0"/>
              <a:endCxn id="46" idx="4"/>
            </p:cNvCxnSpPr>
            <p:nvPr/>
          </p:nvCxnSpPr>
          <p:spPr>
            <a:xfrm flipV="1">
              <a:off x="3959932" y="2708920"/>
              <a:ext cx="756084"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3" idx="0"/>
              <a:endCxn id="46" idx="4"/>
            </p:cNvCxnSpPr>
            <p:nvPr/>
          </p:nvCxnSpPr>
          <p:spPr>
            <a:xfrm flipH="1" flipV="1">
              <a:off x="4716016" y="2708920"/>
              <a:ext cx="360040"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8" idx="0"/>
              <a:endCxn id="45" idx="4"/>
            </p:cNvCxnSpPr>
            <p:nvPr/>
          </p:nvCxnSpPr>
          <p:spPr>
            <a:xfrm flipV="1">
              <a:off x="4535996" y="2492896"/>
              <a:ext cx="612068"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1" idx="0"/>
              <a:endCxn id="45" idx="4"/>
            </p:cNvCxnSpPr>
            <p:nvPr/>
          </p:nvCxnSpPr>
          <p:spPr>
            <a:xfrm flipH="1" flipV="1">
              <a:off x="5148064" y="2492896"/>
              <a:ext cx="504056"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0" idx="0"/>
              <a:endCxn id="45" idx="4"/>
            </p:cNvCxnSpPr>
            <p:nvPr/>
          </p:nvCxnSpPr>
          <p:spPr>
            <a:xfrm flipV="1">
              <a:off x="3959932" y="2492896"/>
              <a:ext cx="1188132"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3" idx="0"/>
              <a:endCxn id="45" idx="4"/>
            </p:cNvCxnSpPr>
            <p:nvPr/>
          </p:nvCxnSpPr>
          <p:spPr>
            <a:xfrm flipV="1">
              <a:off x="5076056" y="2492896"/>
              <a:ext cx="72008"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11" idx="0"/>
              <a:endCxn id="26" idx="4"/>
            </p:cNvCxnSpPr>
            <p:nvPr/>
          </p:nvCxnSpPr>
          <p:spPr>
            <a:xfrm flipH="1" flipV="1">
              <a:off x="1979712" y="3717032"/>
              <a:ext cx="324036"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9" idx="0"/>
              <a:endCxn id="26" idx="4"/>
            </p:cNvCxnSpPr>
            <p:nvPr/>
          </p:nvCxnSpPr>
          <p:spPr>
            <a:xfrm flipH="1" flipV="1">
              <a:off x="1979712" y="3717032"/>
              <a:ext cx="900100" cy="684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10" idx="0"/>
              <a:endCxn id="26" idx="4"/>
            </p:cNvCxnSpPr>
            <p:nvPr/>
          </p:nvCxnSpPr>
          <p:spPr>
            <a:xfrm flipH="1" flipV="1">
              <a:off x="1979712" y="3717032"/>
              <a:ext cx="1980220" cy="684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12" idx="0"/>
              <a:endCxn id="26" idx="4"/>
            </p:cNvCxnSpPr>
            <p:nvPr/>
          </p:nvCxnSpPr>
          <p:spPr>
            <a:xfrm flipH="1" flipV="1">
              <a:off x="1979712" y="3717032"/>
              <a:ext cx="1404156"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 idx="0"/>
              <a:endCxn id="25" idx="4"/>
            </p:cNvCxnSpPr>
            <p:nvPr/>
          </p:nvCxnSpPr>
          <p:spPr>
            <a:xfrm flipH="1" flipV="1">
              <a:off x="2411760" y="3501008"/>
              <a:ext cx="468052" cy="9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10" idx="0"/>
              <a:endCxn id="25" idx="4"/>
            </p:cNvCxnSpPr>
            <p:nvPr/>
          </p:nvCxnSpPr>
          <p:spPr>
            <a:xfrm flipH="1" flipV="1">
              <a:off x="2411760" y="3501008"/>
              <a:ext cx="1548172" cy="9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11" idx="0"/>
              <a:endCxn id="25" idx="4"/>
            </p:cNvCxnSpPr>
            <p:nvPr/>
          </p:nvCxnSpPr>
          <p:spPr>
            <a:xfrm flipV="1">
              <a:off x="2303748" y="3501008"/>
              <a:ext cx="108012"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12" idx="0"/>
              <a:endCxn id="25" idx="4"/>
            </p:cNvCxnSpPr>
            <p:nvPr/>
          </p:nvCxnSpPr>
          <p:spPr>
            <a:xfrm flipH="1" flipV="1">
              <a:off x="2411760" y="3501008"/>
              <a:ext cx="972108"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平行四边形 62"/>
            <p:cNvSpPr/>
            <p:nvPr/>
          </p:nvSpPr>
          <p:spPr>
            <a:xfrm>
              <a:off x="1115616" y="4293096"/>
              <a:ext cx="3852428" cy="1566174"/>
            </a:xfrm>
            <a:prstGeom prst="parallelogram">
              <a:avLst>
                <a:gd name="adj" fmla="val 10225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4" name="平行四边形 63"/>
            <p:cNvSpPr/>
            <p:nvPr/>
          </p:nvSpPr>
          <p:spPr>
            <a:xfrm>
              <a:off x="4031940" y="3645024"/>
              <a:ext cx="3852428" cy="1584176"/>
            </a:xfrm>
            <a:prstGeom prst="parallelogram">
              <a:avLst>
                <a:gd name="adj" fmla="val 10225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5" name="平行四边形 64"/>
            <p:cNvSpPr/>
            <p:nvPr/>
          </p:nvSpPr>
          <p:spPr>
            <a:xfrm>
              <a:off x="2843808" y="3645024"/>
              <a:ext cx="3852428" cy="1584176"/>
            </a:xfrm>
            <a:prstGeom prst="parallelogram">
              <a:avLst>
                <a:gd name="adj" fmla="val 10225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6" name="平行四边形 65"/>
            <p:cNvSpPr/>
            <p:nvPr/>
          </p:nvSpPr>
          <p:spPr>
            <a:xfrm>
              <a:off x="1763688" y="3645024"/>
              <a:ext cx="3852428" cy="1584176"/>
            </a:xfrm>
            <a:prstGeom prst="parallelogram">
              <a:avLst>
                <a:gd name="adj" fmla="val 10225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67" name="组合 66"/>
            <p:cNvGrpSpPr/>
            <p:nvPr/>
          </p:nvGrpSpPr>
          <p:grpSpPr>
            <a:xfrm>
              <a:off x="1043608" y="6381328"/>
              <a:ext cx="4356484" cy="538610"/>
              <a:chOff x="5364088" y="6309320"/>
              <a:chExt cx="4356484" cy="538610"/>
            </a:xfrm>
          </p:grpSpPr>
          <p:cxnSp>
            <p:nvCxnSpPr>
              <p:cNvPr id="80" name="直接箭头连接符 79"/>
              <p:cNvCxnSpPr/>
              <p:nvPr/>
            </p:nvCxnSpPr>
            <p:spPr>
              <a:xfrm flipH="1">
                <a:off x="5364088" y="6525344"/>
                <a:ext cx="1800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7650342" y="6525344"/>
                <a:ext cx="207023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236296" y="6309320"/>
                <a:ext cx="468052" cy="538610"/>
              </a:xfrm>
              <a:prstGeom prst="rect">
                <a:avLst/>
              </a:prstGeom>
              <a:noFill/>
            </p:spPr>
            <p:txBody>
              <a:bodyPr wrap="square" rtlCol="0">
                <a:spAutoFit/>
              </a:bodyPr>
              <a:lstStyle/>
              <a:p>
                <a:r>
                  <a:rPr lang="en-US" altLang="zh-CN" sz="2000" dirty="0"/>
                  <a:t>P</a:t>
                </a:r>
                <a:endParaRPr lang="zh-CN" altLang="en-US" sz="2000" dirty="0"/>
              </a:p>
            </p:txBody>
          </p:sp>
        </p:grpSp>
        <p:grpSp>
          <p:nvGrpSpPr>
            <p:cNvPr id="68" name="组合 67"/>
            <p:cNvGrpSpPr/>
            <p:nvPr/>
          </p:nvGrpSpPr>
          <p:grpSpPr>
            <a:xfrm>
              <a:off x="5652120" y="3861048"/>
              <a:ext cx="2520280" cy="2520280"/>
              <a:chOff x="5616116" y="4293096"/>
              <a:chExt cx="2520280" cy="2520280"/>
            </a:xfrm>
          </p:grpSpPr>
          <p:cxnSp>
            <p:nvCxnSpPr>
              <p:cNvPr id="77" name="直接箭头连接符 76"/>
              <p:cNvCxnSpPr/>
              <p:nvPr/>
            </p:nvCxnSpPr>
            <p:spPr>
              <a:xfrm flipH="1">
                <a:off x="5616116" y="5769260"/>
                <a:ext cx="1080120" cy="10441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V="1">
                <a:off x="7043806" y="4293096"/>
                <a:ext cx="1092590" cy="11243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696236" y="5382837"/>
                <a:ext cx="468052" cy="538610"/>
              </a:xfrm>
              <a:prstGeom prst="rect">
                <a:avLst/>
              </a:prstGeom>
              <a:noFill/>
            </p:spPr>
            <p:txBody>
              <a:bodyPr wrap="square" rtlCol="0">
                <a:spAutoFit/>
              </a:bodyPr>
              <a:lstStyle/>
              <a:p>
                <a:r>
                  <a:rPr lang="en-US" altLang="zh-CN" sz="2000" dirty="0" smtClean="0"/>
                  <a:t>Q</a:t>
                </a:r>
                <a:endParaRPr lang="zh-CN" altLang="en-US" sz="2000" dirty="0"/>
              </a:p>
            </p:txBody>
          </p:sp>
        </p:grpSp>
        <p:grpSp>
          <p:nvGrpSpPr>
            <p:cNvPr id="69" name="组合 68"/>
            <p:cNvGrpSpPr/>
            <p:nvPr/>
          </p:nvGrpSpPr>
          <p:grpSpPr>
            <a:xfrm>
              <a:off x="6984268" y="1844824"/>
              <a:ext cx="972108" cy="1008112"/>
              <a:chOff x="6372200" y="5085184"/>
              <a:chExt cx="972108" cy="1008112"/>
            </a:xfrm>
          </p:grpSpPr>
          <p:cxnSp>
            <p:nvCxnSpPr>
              <p:cNvPr id="74" name="直接箭头连接符 73"/>
              <p:cNvCxnSpPr/>
              <p:nvPr/>
            </p:nvCxnSpPr>
            <p:spPr>
              <a:xfrm flipH="1">
                <a:off x="6372200" y="5769260"/>
                <a:ext cx="324036" cy="3240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7043806" y="5085184"/>
                <a:ext cx="300502" cy="3322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696236" y="5382838"/>
                <a:ext cx="468053" cy="538610"/>
              </a:xfrm>
              <a:prstGeom prst="rect">
                <a:avLst/>
              </a:prstGeom>
              <a:noFill/>
            </p:spPr>
            <p:txBody>
              <a:bodyPr wrap="square" rtlCol="0">
                <a:spAutoFit/>
              </a:bodyPr>
              <a:lstStyle/>
              <a:p>
                <a:r>
                  <a:rPr lang="en-US" altLang="zh-CN" sz="2000" dirty="0" smtClean="0"/>
                  <a:t>M</a:t>
                </a:r>
                <a:endParaRPr lang="zh-CN" altLang="en-US" sz="2000" dirty="0"/>
              </a:p>
            </p:txBody>
          </p:sp>
        </p:grpSp>
        <p:grpSp>
          <p:nvGrpSpPr>
            <p:cNvPr id="70" name="组合 69"/>
            <p:cNvGrpSpPr/>
            <p:nvPr/>
          </p:nvGrpSpPr>
          <p:grpSpPr>
            <a:xfrm>
              <a:off x="611559" y="4437111"/>
              <a:ext cx="1449923" cy="1454561"/>
              <a:chOff x="6048164" y="4600740"/>
              <a:chExt cx="1789267" cy="1794990"/>
            </a:xfrm>
          </p:grpSpPr>
          <p:cxnSp>
            <p:nvCxnSpPr>
              <p:cNvPr id="71" name="直接箭头连接符 70"/>
              <p:cNvCxnSpPr/>
              <p:nvPr/>
            </p:nvCxnSpPr>
            <p:spPr>
              <a:xfrm flipH="1">
                <a:off x="6048164" y="5769260"/>
                <a:ext cx="648072" cy="6264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7043806" y="4600740"/>
                <a:ext cx="793625" cy="816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696236" y="5382836"/>
                <a:ext cx="468053" cy="664667"/>
              </a:xfrm>
              <a:prstGeom prst="rect">
                <a:avLst/>
              </a:prstGeom>
              <a:noFill/>
            </p:spPr>
            <p:txBody>
              <a:bodyPr wrap="square" rtlCol="0">
                <a:spAutoFit/>
              </a:bodyPr>
              <a:lstStyle/>
              <a:p>
                <a:r>
                  <a:rPr lang="en-US" altLang="zh-CN" sz="2000" dirty="0" smtClean="0"/>
                  <a:t>S</a:t>
                </a:r>
                <a:endParaRPr lang="zh-CN" altLang="en-US" sz="2000" dirty="0"/>
              </a:p>
            </p:txBody>
          </p:sp>
        </p:grpSp>
      </p:grpSp>
      <p:grpSp>
        <p:nvGrpSpPr>
          <p:cNvPr id="83" name="组合 82"/>
          <p:cNvGrpSpPr/>
          <p:nvPr/>
        </p:nvGrpSpPr>
        <p:grpSpPr>
          <a:xfrm>
            <a:off x="4458167" y="2517676"/>
            <a:ext cx="4192149" cy="1789935"/>
            <a:chOff x="760730" y="4077072"/>
            <a:chExt cx="6655586" cy="2841755"/>
          </a:xfrm>
        </p:grpSpPr>
        <p:sp>
          <p:nvSpPr>
            <p:cNvPr id="84" name="椭圆 83"/>
            <p:cNvSpPr/>
            <p:nvPr/>
          </p:nvSpPr>
          <p:spPr>
            <a:xfrm>
              <a:off x="1475656" y="5415607"/>
              <a:ext cx="930951" cy="720080"/>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smtClean="0"/>
                <a:t>0.02</a:t>
              </a:r>
              <a:endParaRPr lang="zh-CN" altLang="en-US" sz="1200" dirty="0"/>
            </a:p>
          </p:txBody>
        </p:sp>
        <p:sp>
          <p:nvSpPr>
            <p:cNvPr id="85" name="椭圆 84"/>
            <p:cNvSpPr/>
            <p:nvPr/>
          </p:nvSpPr>
          <p:spPr>
            <a:xfrm>
              <a:off x="760730" y="5661248"/>
              <a:ext cx="930951" cy="720080"/>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smtClean="0"/>
                <a:t>0.85</a:t>
              </a:r>
              <a:endParaRPr lang="zh-CN" altLang="en-US" sz="1200" dirty="0"/>
            </a:p>
          </p:txBody>
        </p:sp>
        <p:sp>
          <p:nvSpPr>
            <p:cNvPr id="86" name="椭圆 85"/>
            <p:cNvSpPr/>
            <p:nvPr/>
          </p:nvSpPr>
          <p:spPr>
            <a:xfrm>
              <a:off x="5796135" y="5415607"/>
              <a:ext cx="930951" cy="720080"/>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smtClean="0"/>
                <a:t>0.03</a:t>
              </a:r>
              <a:endParaRPr lang="zh-CN" altLang="en-US" sz="1200" dirty="0"/>
            </a:p>
          </p:txBody>
        </p:sp>
        <p:sp>
          <p:nvSpPr>
            <p:cNvPr id="87" name="椭圆 86"/>
            <p:cNvSpPr/>
            <p:nvPr/>
          </p:nvSpPr>
          <p:spPr>
            <a:xfrm>
              <a:off x="5081209" y="5631631"/>
              <a:ext cx="930951" cy="720080"/>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smtClean="0"/>
                <a:t>0.04</a:t>
              </a:r>
              <a:endParaRPr lang="zh-CN" altLang="en-US" sz="1200" dirty="0"/>
            </a:p>
          </p:txBody>
        </p:sp>
        <p:sp>
          <p:nvSpPr>
            <p:cNvPr id="88" name="椭圆 87"/>
            <p:cNvSpPr/>
            <p:nvPr/>
          </p:nvSpPr>
          <p:spPr>
            <a:xfrm>
              <a:off x="3713057" y="5415607"/>
              <a:ext cx="930951" cy="720080"/>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smtClean="0"/>
                <a:t>0.10</a:t>
              </a:r>
              <a:endParaRPr lang="zh-CN" altLang="en-US" sz="1200" dirty="0"/>
            </a:p>
          </p:txBody>
        </p:sp>
        <p:sp>
          <p:nvSpPr>
            <p:cNvPr id="89" name="椭圆 88"/>
            <p:cNvSpPr/>
            <p:nvPr/>
          </p:nvSpPr>
          <p:spPr>
            <a:xfrm>
              <a:off x="2998131" y="5631631"/>
              <a:ext cx="930951" cy="720080"/>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smtClean="0"/>
                <a:t>0.78</a:t>
              </a:r>
              <a:endParaRPr lang="zh-CN" altLang="en-US" sz="1200" dirty="0"/>
            </a:p>
          </p:txBody>
        </p:sp>
        <p:grpSp>
          <p:nvGrpSpPr>
            <p:cNvPr id="90" name="组合 89"/>
            <p:cNvGrpSpPr/>
            <p:nvPr/>
          </p:nvGrpSpPr>
          <p:grpSpPr>
            <a:xfrm>
              <a:off x="6444208" y="5415607"/>
              <a:ext cx="972108" cy="1008112"/>
              <a:chOff x="6372200" y="5085184"/>
              <a:chExt cx="972108" cy="1008112"/>
            </a:xfrm>
          </p:grpSpPr>
          <p:cxnSp>
            <p:nvCxnSpPr>
              <p:cNvPr id="104" name="直接箭头连接符 103"/>
              <p:cNvCxnSpPr/>
              <p:nvPr/>
            </p:nvCxnSpPr>
            <p:spPr>
              <a:xfrm flipH="1">
                <a:off x="6372200" y="5769260"/>
                <a:ext cx="324036" cy="3240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7043806" y="5085184"/>
                <a:ext cx="300502" cy="3322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696235" y="5382838"/>
                <a:ext cx="468053" cy="537499"/>
              </a:xfrm>
              <a:prstGeom prst="rect">
                <a:avLst/>
              </a:prstGeom>
              <a:noFill/>
            </p:spPr>
            <p:txBody>
              <a:bodyPr wrap="square" rtlCol="0">
                <a:spAutoFit/>
              </a:bodyPr>
              <a:lstStyle/>
              <a:p>
                <a:r>
                  <a:rPr lang="en-US" altLang="zh-CN" sz="1600" dirty="0" smtClean="0"/>
                  <a:t>M</a:t>
                </a:r>
                <a:endParaRPr lang="zh-CN" altLang="en-US" sz="1600" dirty="0"/>
              </a:p>
            </p:txBody>
          </p:sp>
        </p:grpSp>
        <p:grpSp>
          <p:nvGrpSpPr>
            <p:cNvPr id="91" name="组合 90"/>
            <p:cNvGrpSpPr/>
            <p:nvPr/>
          </p:nvGrpSpPr>
          <p:grpSpPr>
            <a:xfrm>
              <a:off x="1043608" y="6381329"/>
              <a:ext cx="5107414" cy="537498"/>
              <a:chOff x="5148064" y="6309320"/>
              <a:chExt cx="5107414" cy="520576"/>
            </a:xfrm>
          </p:grpSpPr>
          <p:cxnSp>
            <p:nvCxnSpPr>
              <p:cNvPr id="101" name="直接箭头连接符 100"/>
              <p:cNvCxnSpPr/>
              <p:nvPr/>
            </p:nvCxnSpPr>
            <p:spPr>
              <a:xfrm flipH="1">
                <a:off x="5148064" y="6525344"/>
                <a:ext cx="1440160" cy="148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8804833" y="6525344"/>
                <a:ext cx="145064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603863" y="6309320"/>
                <a:ext cx="2216609" cy="520576"/>
              </a:xfrm>
              <a:prstGeom prst="rect">
                <a:avLst/>
              </a:prstGeom>
              <a:noFill/>
            </p:spPr>
            <p:txBody>
              <a:bodyPr wrap="square" rtlCol="0">
                <a:spAutoFit/>
              </a:bodyPr>
              <a:lstStyle/>
              <a:p>
                <a:r>
                  <a:rPr lang="en-US" altLang="zh-CN" sz="1600" dirty="0" smtClean="0"/>
                  <a:t>(P-S+1)(Q-S+1)</a:t>
                </a:r>
                <a:endParaRPr lang="zh-CN" altLang="en-US" sz="1600" dirty="0"/>
              </a:p>
            </p:txBody>
          </p:sp>
        </p:grpSp>
        <p:grpSp>
          <p:nvGrpSpPr>
            <p:cNvPr id="92" name="组合 91"/>
            <p:cNvGrpSpPr/>
            <p:nvPr/>
          </p:nvGrpSpPr>
          <p:grpSpPr>
            <a:xfrm>
              <a:off x="1226206" y="4077072"/>
              <a:ext cx="4320479" cy="1584176"/>
              <a:chOff x="2230955" y="4077072"/>
              <a:chExt cx="3323447" cy="1584176"/>
            </a:xfrm>
          </p:grpSpPr>
          <p:sp>
            <p:nvSpPr>
              <p:cNvPr id="97" name="椭圆 96"/>
              <p:cNvSpPr/>
              <p:nvPr/>
            </p:nvSpPr>
            <p:spPr>
              <a:xfrm>
                <a:off x="3309090" y="4077072"/>
                <a:ext cx="720080" cy="720080"/>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smtClean="0"/>
                  <a:t>0.85</a:t>
                </a:r>
                <a:endParaRPr lang="zh-CN" altLang="en-US" sz="1200" dirty="0"/>
              </a:p>
            </p:txBody>
          </p:sp>
          <p:cxnSp>
            <p:nvCxnSpPr>
              <p:cNvPr id="98" name="直接箭头连接符 97"/>
              <p:cNvCxnSpPr>
                <a:stCxn id="85" idx="0"/>
                <a:endCxn id="97" idx="4"/>
              </p:cNvCxnSpPr>
              <p:nvPr/>
            </p:nvCxnSpPr>
            <p:spPr>
              <a:xfrm flipV="1">
                <a:off x="2230955" y="4797152"/>
                <a:ext cx="1438175" cy="864096"/>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89" idx="0"/>
                <a:endCxn id="97" idx="4"/>
              </p:cNvCxnSpPr>
              <p:nvPr/>
            </p:nvCxnSpPr>
            <p:spPr>
              <a:xfrm flipH="1" flipV="1">
                <a:off x="3669130" y="4797152"/>
                <a:ext cx="282903" cy="834479"/>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87" idx="0"/>
                <a:endCxn id="97" idx="4"/>
              </p:cNvCxnSpPr>
              <p:nvPr/>
            </p:nvCxnSpPr>
            <p:spPr>
              <a:xfrm flipH="1" flipV="1">
                <a:off x="3669130" y="4797152"/>
                <a:ext cx="1885272" cy="834479"/>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93" name="椭圆 92"/>
            <p:cNvSpPr/>
            <p:nvPr/>
          </p:nvSpPr>
          <p:spPr>
            <a:xfrm>
              <a:off x="4499992" y="4077072"/>
              <a:ext cx="936104" cy="720080"/>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smtClean="0"/>
                <a:t>0.10</a:t>
              </a:r>
              <a:endParaRPr lang="zh-CN" altLang="en-US" sz="1200" dirty="0"/>
            </a:p>
          </p:txBody>
        </p:sp>
        <p:cxnSp>
          <p:nvCxnSpPr>
            <p:cNvPr id="94" name="直接箭头连接符 93"/>
            <p:cNvCxnSpPr>
              <a:stCxn id="88" idx="0"/>
              <a:endCxn id="93" idx="4"/>
            </p:cNvCxnSpPr>
            <p:nvPr/>
          </p:nvCxnSpPr>
          <p:spPr>
            <a:xfrm flipV="1">
              <a:off x="4178533" y="4797152"/>
              <a:ext cx="789511" cy="618455"/>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86" idx="0"/>
              <a:endCxn id="93" idx="4"/>
            </p:cNvCxnSpPr>
            <p:nvPr/>
          </p:nvCxnSpPr>
          <p:spPr>
            <a:xfrm flipH="1" flipV="1">
              <a:off x="4968044" y="4797152"/>
              <a:ext cx="1293567" cy="618455"/>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84" idx="7"/>
              <a:endCxn id="93" idx="4"/>
            </p:cNvCxnSpPr>
            <p:nvPr/>
          </p:nvCxnSpPr>
          <p:spPr>
            <a:xfrm flipV="1">
              <a:off x="2270272" y="4797152"/>
              <a:ext cx="2697772" cy="723908"/>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716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gtEl>
                                        <p:attrNameLst>
                                          <p:attrName>style.opacity</p:attrName>
                                        </p:attrNameLst>
                                      </p:cBhvr>
                                      <p:to>
                                        <p:strVal val="0.5"/>
                                      </p:to>
                                    </p:set>
                                    <p:animEffect filter="image" prLst="opacity: 0.5">
                                      <p:cBhvr rctx="IE">
                                        <p:cTn id="7" dur="indefinite"/>
                                        <p:tgtEl>
                                          <p:spTgt spid="6"/>
                                        </p:tgtEl>
                                      </p:cBhvr>
                                    </p:animEffect>
                                  </p:childTnLst>
                                </p:cTn>
                              </p:par>
                              <p:par>
                                <p:cTn id="8" presetID="9" presetClass="emph" presetSubtype="0" nodeType="withEffect">
                                  <p:stCondLst>
                                    <p:cond delay="0"/>
                                  </p:stCondLst>
                                  <p:childTnLst>
                                    <p:set>
                                      <p:cBhvr rctx="PPT">
                                        <p:cTn id="9" dur="indefinite"/>
                                        <p:tgtEl>
                                          <p:spTgt spid="83"/>
                                        </p:tgtEl>
                                        <p:attrNameLst>
                                          <p:attrName>style.opacity</p:attrName>
                                        </p:attrNameLst>
                                      </p:cBhvr>
                                      <p:to>
                                        <p:strVal val="0.5"/>
                                      </p:to>
                                    </p:set>
                                    <p:animEffect filter="image" prLst="opacity: 0.5">
                                      <p:cBhvr rctx="IE">
                                        <p:cTn id="10" dur="indefinite"/>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Limit of Fully Connected Network</a:t>
            </a:r>
            <a:endParaRPr lang="zh-CN" altLang="en-US" dirty="0"/>
          </a:p>
        </p:txBody>
      </p:sp>
      <p:sp>
        <p:nvSpPr>
          <p:cNvPr id="3" name="内容占位符 2"/>
          <p:cNvSpPr>
            <a:spLocks noGrp="1"/>
          </p:cNvSpPr>
          <p:nvPr>
            <p:ph idx="1"/>
          </p:nvPr>
        </p:nvSpPr>
        <p:spPr>
          <a:xfrm>
            <a:off x="457200" y="4149080"/>
            <a:ext cx="8229600" cy="2285541"/>
          </a:xfrm>
        </p:spPr>
        <p:txBody>
          <a:bodyPr>
            <a:normAutofit fontScale="92500" lnSpcReduction="10000"/>
          </a:bodyPr>
          <a:lstStyle/>
          <a:p>
            <a:r>
              <a:rPr lang="en-US" altLang="zh-CN" dirty="0" smtClean="0"/>
              <a:t>Considering the task of hand-writing digit recognition, what if the image goes larger?</a:t>
            </a:r>
          </a:p>
          <a:p>
            <a:pPr lvl="1"/>
            <a:r>
              <a:rPr lang="en-US" altLang="zh-CN" dirty="0" smtClean="0"/>
              <a:t>Image Size: 96x96 </a:t>
            </a:r>
            <a:r>
              <a:rPr lang="en-US" altLang="zh-CN" dirty="0" smtClean="0">
                <a:sym typeface="Wingdings" pitchFamily="2" charset="2"/>
              </a:rPr>
              <a:t> 960x960 ?</a:t>
            </a:r>
          </a:p>
          <a:p>
            <a:pPr lvl="2"/>
            <a:r>
              <a:rPr lang="en-US" altLang="zh-CN" dirty="0" smtClean="0">
                <a:sym typeface="Wingdings" pitchFamily="2" charset="2"/>
              </a:rPr>
              <a:t>N: 96</a:t>
            </a:r>
            <a:r>
              <a:rPr lang="en-US" altLang="zh-CN" baseline="30000" dirty="0" smtClean="0">
                <a:sym typeface="Wingdings" pitchFamily="2" charset="2"/>
              </a:rPr>
              <a:t>2</a:t>
            </a:r>
            <a:r>
              <a:rPr lang="en-US" altLang="zh-CN" dirty="0" smtClean="0">
                <a:sym typeface="Wingdings" pitchFamily="2" charset="2"/>
              </a:rPr>
              <a:t>  960</a:t>
            </a:r>
            <a:r>
              <a:rPr lang="en-US" altLang="zh-CN" baseline="30000" dirty="0" smtClean="0">
                <a:sym typeface="Wingdings" pitchFamily="2" charset="2"/>
              </a:rPr>
              <a:t>2</a:t>
            </a:r>
          </a:p>
          <a:p>
            <a:pPr lvl="1"/>
            <a:r>
              <a:rPr lang="en-US" altLang="zh-CN" dirty="0" smtClean="0">
                <a:sym typeface="Wingdings" pitchFamily="2" charset="2"/>
              </a:rPr>
              <a:t>Almost 100M parameters (say, M=100)</a:t>
            </a:r>
            <a:endParaRPr lang="zh-CN" altLang="en-US" dirty="0"/>
          </a:p>
        </p:txBody>
      </p:sp>
      <p:sp>
        <p:nvSpPr>
          <p:cNvPr id="4" name="椭圆 3"/>
          <p:cNvSpPr/>
          <p:nvPr/>
        </p:nvSpPr>
        <p:spPr>
          <a:xfrm>
            <a:off x="1647312" y="2468203"/>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1</a:t>
            </a:r>
            <a:endParaRPr lang="zh-CN" altLang="en-US" sz="2400" i="1" baseline="-25000" dirty="0"/>
          </a:p>
        </p:txBody>
      </p:sp>
      <p:sp>
        <p:nvSpPr>
          <p:cNvPr id="5" name="椭圆 4"/>
          <p:cNvSpPr/>
          <p:nvPr/>
        </p:nvSpPr>
        <p:spPr>
          <a:xfrm>
            <a:off x="3666462" y="2462765"/>
            <a:ext cx="653509" cy="6535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smtClean="0"/>
              <a:t>h</a:t>
            </a:r>
            <a:r>
              <a:rPr lang="en-US" altLang="zh-CN" sz="2000" i="1" baseline="-25000" dirty="0" smtClean="0"/>
              <a:t>1</a:t>
            </a:r>
            <a:endParaRPr lang="zh-CN" altLang="en-US" sz="2000" i="1" baseline="-25000" dirty="0"/>
          </a:p>
        </p:txBody>
      </p:sp>
      <p:sp>
        <p:nvSpPr>
          <p:cNvPr id="6" name="椭圆 5"/>
          <p:cNvSpPr/>
          <p:nvPr/>
        </p:nvSpPr>
        <p:spPr>
          <a:xfrm>
            <a:off x="1647312" y="3404307"/>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err="1" smtClean="0"/>
              <a:t>x</a:t>
            </a:r>
            <a:r>
              <a:rPr lang="en-US" altLang="zh-CN" sz="2400" i="1" baseline="-25000" dirty="0" err="1"/>
              <a:t>N</a:t>
            </a:r>
            <a:endParaRPr lang="zh-CN" altLang="en-US" sz="2400" i="1" baseline="-25000" dirty="0"/>
          </a:p>
        </p:txBody>
      </p:sp>
      <p:sp>
        <p:nvSpPr>
          <p:cNvPr id="7" name="椭圆 6"/>
          <p:cNvSpPr/>
          <p:nvPr/>
        </p:nvSpPr>
        <p:spPr>
          <a:xfrm>
            <a:off x="1647312" y="1652540"/>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0</a:t>
            </a:r>
            <a:endParaRPr lang="zh-CN" altLang="en-US" sz="3200" dirty="0"/>
          </a:p>
        </p:txBody>
      </p:sp>
      <p:cxnSp>
        <p:nvCxnSpPr>
          <p:cNvPr id="8" name="直接箭头连接符 7"/>
          <p:cNvCxnSpPr>
            <a:stCxn id="7" idx="6"/>
            <a:endCxn id="5" idx="2"/>
          </p:cNvCxnSpPr>
          <p:nvPr/>
        </p:nvCxnSpPr>
        <p:spPr>
          <a:xfrm>
            <a:off x="2287020" y="1972394"/>
            <a:ext cx="1379442" cy="817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6"/>
            <a:endCxn id="5" idx="2"/>
          </p:cNvCxnSpPr>
          <p:nvPr/>
        </p:nvCxnSpPr>
        <p:spPr>
          <a:xfrm>
            <a:off x="2287020" y="2788057"/>
            <a:ext cx="1379442" cy="1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6"/>
            <a:endCxn id="5" idx="2"/>
          </p:cNvCxnSpPr>
          <p:nvPr/>
        </p:nvCxnSpPr>
        <p:spPr>
          <a:xfrm flipV="1">
            <a:off x="2287020" y="2789520"/>
            <a:ext cx="1379442" cy="9346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6"/>
            <a:endCxn id="16" idx="2"/>
          </p:cNvCxnSpPr>
          <p:nvPr/>
        </p:nvCxnSpPr>
        <p:spPr>
          <a:xfrm flipV="1">
            <a:off x="4319971" y="2365836"/>
            <a:ext cx="1362715" cy="423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666462" y="3398869"/>
            <a:ext cx="653509" cy="6535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err="1" smtClean="0"/>
              <a:t>h</a:t>
            </a:r>
            <a:r>
              <a:rPr lang="en-US" altLang="zh-CN" sz="2000" i="1" baseline="-25000" dirty="0" err="1"/>
              <a:t>M</a:t>
            </a:r>
            <a:endParaRPr lang="zh-CN" altLang="en-US" sz="2000" i="1" baseline="-25000" dirty="0"/>
          </a:p>
        </p:txBody>
      </p:sp>
      <p:cxnSp>
        <p:nvCxnSpPr>
          <p:cNvPr id="13" name="直接箭头连接符 12"/>
          <p:cNvCxnSpPr>
            <a:stCxn id="7" idx="6"/>
            <a:endCxn id="12" idx="2"/>
          </p:cNvCxnSpPr>
          <p:nvPr/>
        </p:nvCxnSpPr>
        <p:spPr>
          <a:xfrm>
            <a:off x="2287020" y="1972394"/>
            <a:ext cx="1379442" cy="1753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6"/>
            <a:endCxn id="12" idx="2"/>
          </p:cNvCxnSpPr>
          <p:nvPr/>
        </p:nvCxnSpPr>
        <p:spPr>
          <a:xfrm>
            <a:off x="2287020" y="3724161"/>
            <a:ext cx="1379442" cy="1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2" idx="6"/>
            <a:endCxn id="17" idx="2"/>
          </p:cNvCxnSpPr>
          <p:nvPr/>
        </p:nvCxnSpPr>
        <p:spPr>
          <a:xfrm flipV="1">
            <a:off x="4319971" y="3414320"/>
            <a:ext cx="1362715" cy="311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5682686" y="2039081"/>
            <a:ext cx="653509" cy="653509"/>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000" i="1" dirty="0"/>
              <a:t>z</a:t>
            </a:r>
            <a:r>
              <a:rPr lang="en-US" altLang="zh-CN" sz="2000" i="1" baseline="-25000" dirty="0" smtClean="0"/>
              <a:t>1</a:t>
            </a:r>
            <a:endParaRPr lang="zh-CN" altLang="en-US" sz="2000" i="1" baseline="-25000" dirty="0"/>
          </a:p>
        </p:txBody>
      </p:sp>
      <p:sp>
        <p:nvSpPr>
          <p:cNvPr id="17" name="椭圆 16"/>
          <p:cNvSpPr/>
          <p:nvPr/>
        </p:nvSpPr>
        <p:spPr>
          <a:xfrm>
            <a:off x="5682686" y="3087565"/>
            <a:ext cx="653509" cy="653509"/>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000" i="1" dirty="0" err="1"/>
              <a:t>z</a:t>
            </a:r>
            <a:r>
              <a:rPr lang="en-US" altLang="zh-CN" sz="2000" i="1" baseline="-25000" dirty="0" err="1" smtClean="0"/>
              <a:t>K</a:t>
            </a:r>
            <a:endParaRPr lang="zh-CN" altLang="en-US" sz="2000" i="1" baseline="-25000" dirty="0"/>
          </a:p>
        </p:txBody>
      </p:sp>
      <p:sp>
        <p:nvSpPr>
          <p:cNvPr id="18" name="椭圆 17"/>
          <p:cNvSpPr/>
          <p:nvPr/>
        </p:nvSpPr>
        <p:spPr>
          <a:xfrm>
            <a:off x="3671900" y="1724548"/>
            <a:ext cx="639708" cy="63970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i="1" dirty="0" smtClean="0"/>
              <a:t>h</a:t>
            </a:r>
            <a:r>
              <a:rPr lang="en-US" altLang="zh-CN" sz="2400" i="1" baseline="-25000" dirty="0" smtClean="0"/>
              <a:t>0</a:t>
            </a:r>
            <a:endParaRPr lang="zh-CN" altLang="en-US" sz="3200" dirty="0"/>
          </a:p>
        </p:txBody>
      </p:sp>
      <p:sp>
        <p:nvSpPr>
          <p:cNvPr id="19" name="椭圆 18"/>
          <p:cNvSpPr/>
          <p:nvPr/>
        </p:nvSpPr>
        <p:spPr>
          <a:xfrm>
            <a:off x="7698910" y="2039081"/>
            <a:ext cx="653509" cy="6535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i="1" dirty="0" smtClean="0"/>
              <a:t>y</a:t>
            </a:r>
            <a:r>
              <a:rPr lang="en-US" altLang="zh-CN" sz="2000" i="1" baseline="-25000" dirty="0" smtClean="0"/>
              <a:t>1</a:t>
            </a:r>
            <a:endParaRPr lang="zh-CN" altLang="en-US" sz="2000" i="1" baseline="-25000" dirty="0"/>
          </a:p>
        </p:txBody>
      </p:sp>
      <p:sp>
        <p:nvSpPr>
          <p:cNvPr id="20" name="椭圆 19"/>
          <p:cNvSpPr/>
          <p:nvPr/>
        </p:nvSpPr>
        <p:spPr>
          <a:xfrm>
            <a:off x="7698910" y="3087565"/>
            <a:ext cx="653509" cy="6535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i="1" dirty="0" err="1" smtClean="0"/>
              <a:t>y</a:t>
            </a:r>
            <a:r>
              <a:rPr lang="en-US" altLang="zh-CN" sz="2000" i="1" baseline="-25000" dirty="0" err="1" smtClean="0"/>
              <a:t>K</a:t>
            </a:r>
            <a:endParaRPr lang="zh-CN" altLang="en-US" sz="2000" i="1" baseline="-25000" dirty="0"/>
          </a:p>
        </p:txBody>
      </p:sp>
      <p:cxnSp>
        <p:nvCxnSpPr>
          <p:cNvPr id="21" name="直接箭头连接符 20"/>
          <p:cNvCxnSpPr>
            <a:stCxn id="18" idx="6"/>
            <a:endCxn id="16" idx="2"/>
          </p:cNvCxnSpPr>
          <p:nvPr/>
        </p:nvCxnSpPr>
        <p:spPr>
          <a:xfrm>
            <a:off x="4311608" y="2044402"/>
            <a:ext cx="1371078" cy="321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6"/>
            <a:endCxn id="17" idx="2"/>
          </p:cNvCxnSpPr>
          <p:nvPr/>
        </p:nvCxnSpPr>
        <p:spPr>
          <a:xfrm>
            <a:off x="4311608" y="2044402"/>
            <a:ext cx="1371078" cy="1369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6"/>
            <a:endCxn id="17" idx="2"/>
          </p:cNvCxnSpPr>
          <p:nvPr/>
        </p:nvCxnSpPr>
        <p:spPr>
          <a:xfrm>
            <a:off x="4319971" y="2789520"/>
            <a:ext cx="1362715" cy="62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2" idx="6"/>
            <a:endCxn id="16" idx="2"/>
          </p:cNvCxnSpPr>
          <p:nvPr/>
        </p:nvCxnSpPr>
        <p:spPr>
          <a:xfrm flipV="1">
            <a:off x="4319971" y="2365836"/>
            <a:ext cx="1362715" cy="1359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6" idx="6"/>
            <a:endCxn id="19" idx="2"/>
          </p:cNvCxnSpPr>
          <p:nvPr/>
        </p:nvCxnSpPr>
        <p:spPr>
          <a:xfrm>
            <a:off x="6336195" y="2365836"/>
            <a:ext cx="1362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7" idx="6"/>
            <a:endCxn id="20" idx="2"/>
          </p:cNvCxnSpPr>
          <p:nvPr/>
        </p:nvCxnSpPr>
        <p:spPr>
          <a:xfrm>
            <a:off x="6336195" y="3414320"/>
            <a:ext cx="1362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5328084" y="1392706"/>
                <a:ext cx="1656184" cy="4994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𝑧</m:t>
                          </m:r>
                        </m:e>
                        <m:sub>
                          <m:r>
                            <a:rPr lang="en-US" altLang="zh-CN" sz="2000" b="0" i="1" smtClean="0">
                              <a:latin typeface="Cambria Math"/>
                            </a:rPr>
                            <m:t>𝑘</m:t>
                          </m:r>
                        </m:sub>
                      </m:sSub>
                      <m:r>
                        <a:rPr lang="en-US" altLang="zh-CN" sz="2000" b="0" i="1" smtClean="0">
                          <a:latin typeface="Cambria Math"/>
                        </a:rPr>
                        <m:t>=</m:t>
                      </m:r>
                      <m:sSubSup>
                        <m:sSubSupPr>
                          <m:ctrlPr>
                            <a:rPr lang="zh-CN" altLang="en-US" sz="2000" i="1" smtClean="0">
                              <a:latin typeface="Cambria Math"/>
                            </a:rPr>
                          </m:ctrlPr>
                        </m:sSubSupPr>
                        <m:e>
                          <m:r>
                            <a:rPr lang="en-US" altLang="zh-CN" sz="2000" b="0" i="1" smtClean="0">
                              <a:latin typeface="Cambria Math"/>
                            </a:rPr>
                            <m:t>𝑓</m:t>
                          </m:r>
                        </m:e>
                        <m:sub>
                          <m:r>
                            <a:rPr lang="zh-CN" altLang="en-US" sz="2000" b="1" i="1" smtClean="0">
                              <a:latin typeface="Cambria Math"/>
                            </a:rPr>
                            <m:t>𝝋</m:t>
                          </m:r>
                        </m:sub>
                        <m:sup>
                          <m:d>
                            <m:dPr>
                              <m:ctrlPr>
                                <a:rPr lang="zh-CN" altLang="en-US" sz="2000" i="1">
                                  <a:latin typeface="Cambria Math"/>
                                </a:rPr>
                              </m:ctrlPr>
                            </m:dPr>
                            <m:e>
                              <m:r>
                                <a:rPr lang="en-US" altLang="zh-CN" sz="2000" b="0" i="1" smtClean="0">
                                  <a:latin typeface="Cambria Math"/>
                                </a:rPr>
                                <m:t>𝑘</m:t>
                              </m:r>
                            </m:e>
                          </m:d>
                        </m:sup>
                      </m:sSubSup>
                      <m:d>
                        <m:dPr>
                          <m:ctrlPr>
                            <a:rPr lang="zh-CN" altLang="en-US" sz="2000" i="1">
                              <a:latin typeface="Cambria Math"/>
                            </a:rPr>
                          </m:ctrlPr>
                        </m:dPr>
                        <m:e>
                          <m:r>
                            <a:rPr lang="en-US" altLang="zh-CN" sz="2000" b="1" i="1" smtClean="0">
                              <a:latin typeface="Cambria Math"/>
                            </a:rPr>
                            <m:t>𝒉</m:t>
                          </m:r>
                        </m:e>
                      </m:d>
                    </m:oMath>
                  </m:oMathPara>
                </a14:m>
                <a:endParaRPr lang="zh-CN" altLang="en-US"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328084" y="1392706"/>
                <a:ext cx="1656184" cy="499432"/>
              </a:xfrm>
              <a:prstGeom prst="rect">
                <a:avLst/>
              </a:prstGeom>
              <a:blipFill rotWithShape="1">
                <a:blip r:embed="rId3"/>
                <a:stretch>
                  <a:fillRect/>
                </a:stretch>
              </a:blipFill>
            </p:spPr>
            <p:txBody>
              <a:bodyPr/>
              <a:lstStyle/>
              <a:p>
                <a:r>
                  <a:rPr lang="zh-CN" altLang="en-US">
                    <a:noFill/>
                  </a:rPr>
                  <a:t> </a:t>
                </a:r>
              </a:p>
            </p:txBody>
          </p:sp>
        </mc:Fallback>
      </mc:AlternateContent>
      <p:sp>
        <p:nvSpPr>
          <p:cNvPr id="28" name="TextBox 27"/>
          <p:cNvSpPr txBox="1"/>
          <p:nvPr/>
        </p:nvSpPr>
        <p:spPr>
          <a:xfrm>
            <a:off x="111686" y="1748122"/>
            <a:ext cx="1319602" cy="830997"/>
          </a:xfrm>
          <a:prstGeom prst="rect">
            <a:avLst/>
          </a:prstGeom>
          <a:noFill/>
        </p:spPr>
        <p:txBody>
          <a:bodyPr wrap="square" rtlCol="0">
            <a:spAutoFit/>
          </a:bodyPr>
          <a:lstStyle/>
          <a:p>
            <a:r>
              <a:rPr lang="en-US" altLang="zh-CN" sz="2400" dirty="0" smtClean="0"/>
              <a:t>Neural</a:t>
            </a:r>
          </a:p>
          <a:p>
            <a:r>
              <a:rPr lang="en-US" altLang="zh-CN" sz="2400" dirty="0" smtClean="0"/>
              <a:t>Network</a:t>
            </a:r>
            <a:endParaRPr lang="zh-CN" altLang="en-US" sz="2400" dirty="0"/>
          </a:p>
        </p:txBody>
      </p:sp>
      <mc:AlternateContent xmlns:mc="http://schemas.openxmlformats.org/markup-compatibility/2006" xmlns:a14="http://schemas.microsoft.com/office/drawing/2010/main">
        <mc:Choice Requires="a14">
          <p:sp>
            <p:nvSpPr>
              <p:cNvPr id="29" name="TextBox 28"/>
              <p:cNvSpPr txBox="1"/>
              <p:nvPr/>
            </p:nvSpPr>
            <p:spPr>
              <a:xfrm>
                <a:off x="3203848" y="1196752"/>
                <a:ext cx="1764196" cy="4793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h</m:t>
                          </m:r>
                        </m:e>
                        <m:sub>
                          <m:r>
                            <a:rPr lang="en-US" altLang="zh-CN" sz="2000" b="0" i="1" smtClean="0">
                              <a:latin typeface="Cambria Math"/>
                            </a:rPr>
                            <m:t>𝑚</m:t>
                          </m:r>
                        </m:sub>
                      </m:sSub>
                      <m:r>
                        <a:rPr lang="en-US" altLang="zh-CN" sz="2000" b="0" i="1" smtClean="0">
                          <a:latin typeface="Cambria Math"/>
                        </a:rPr>
                        <m:t>=</m:t>
                      </m:r>
                      <m:sSubSup>
                        <m:sSubSupPr>
                          <m:ctrlPr>
                            <a:rPr lang="zh-CN" altLang="en-US" sz="2000" i="1" smtClean="0">
                              <a:latin typeface="Cambria Math"/>
                            </a:rPr>
                          </m:ctrlPr>
                        </m:sSubSupPr>
                        <m:e>
                          <m:r>
                            <a:rPr lang="en-US" altLang="zh-CN" sz="2000" b="0" i="1" smtClean="0">
                              <a:latin typeface="Cambria Math"/>
                            </a:rPr>
                            <m:t>𝑓</m:t>
                          </m:r>
                        </m:e>
                        <m:sub>
                          <m:r>
                            <a:rPr lang="zh-CN" altLang="en-US" sz="2000" b="1" i="1" smtClean="0">
                              <a:latin typeface="Cambria Math"/>
                            </a:rPr>
                            <m:t>𝜽</m:t>
                          </m:r>
                        </m:sub>
                        <m:sup>
                          <m:d>
                            <m:dPr>
                              <m:ctrlPr>
                                <a:rPr lang="zh-CN" altLang="en-US" sz="2000" i="1">
                                  <a:latin typeface="Cambria Math"/>
                                </a:rPr>
                              </m:ctrlPr>
                            </m:dPr>
                            <m:e>
                              <m:r>
                                <a:rPr lang="en-US" altLang="zh-CN" sz="2000" b="0" i="1" smtClean="0">
                                  <a:latin typeface="Cambria Math"/>
                                </a:rPr>
                                <m:t>𝑚</m:t>
                              </m:r>
                            </m:e>
                          </m:d>
                        </m:sup>
                      </m:sSubSup>
                      <m:d>
                        <m:dPr>
                          <m:ctrlPr>
                            <a:rPr lang="zh-CN" altLang="en-US" sz="2000" i="1">
                              <a:latin typeface="Cambria Math"/>
                            </a:rPr>
                          </m:ctrlPr>
                        </m:dPr>
                        <m:e>
                          <m:r>
                            <a:rPr lang="en-US" altLang="zh-CN" sz="2000" b="1" i="1" smtClean="0">
                              <a:latin typeface="Cambria Math"/>
                            </a:rPr>
                            <m:t>𝒙</m:t>
                          </m:r>
                        </m:e>
                      </m:d>
                    </m:oMath>
                  </m:oMathPara>
                </a14:m>
                <a:endParaRPr lang="zh-CN" altLang="en-US" sz="2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203848" y="1196752"/>
                <a:ext cx="1764196" cy="479362"/>
              </a:xfrm>
              <a:prstGeom prst="rect">
                <a:avLst/>
              </a:prstGeom>
              <a:blipFill rotWithShape="1">
                <a:blip r:embed="rId4"/>
                <a:stretch>
                  <a:fillRect b="-8861"/>
                </a:stretch>
              </a:blipFill>
            </p:spPr>
            <p:txBody>
              <a:bodyPr/>
              <a:lstStyle/>
              <a:p>
                <a:r>
                  <a:rPr lang="zh-CN" altLang="en-US">
                    <a:noFill/>
                  </a:rPr>
                  <a:t> </a:t>
                </a:r>
              </a:p>
            </p:txBody>
          </p:sp>
        </mc:Fallback>
      </mc:AlternateContent>
      <p:sp>
        <p:nvSpPr>
          <p:cNvPr id="30" name="TextBox 29"/>
          <p:cNvSpPr txBox="1"/>
          <p:nvPr/>
        </p:nvSpPr>
        <p:spPr>
          <a:xfrm>
            <a:off x="111686" y="2843686"/>
            <a:ext cx="1535626" cy="830997"/>
          </a:xfrm>
          <a:prstGeom prst="rect">
            <a:avLst/>
          </a:prstGeom>
          <a:noFill/>
        </p:spPr>
        <p:txBody>
          <a:bodyPr wrap="square" rtlCol="0">
            <a:spAutoFit/>
          </a:bodyPr>
          <a:lstStyle/>
          <a:p>
            <a:r>
              <a:rPr lang="en-US" altLang="zh-CN" sz="2400" b="1" i="1" dirty="0" smtClean="0">
                <a:solidFill>
                  <a:srgbClr val="0070C0"/>
                </a:solidFill>
              </a:rPr>
              <a:t>(N+1)*M+</a:t>
            </a:r>
          </a:p>
          <a:p>
            <a:r>
              <a:rPr lang="en-US" altLang="zh-CN" sz="2400" b="1" i="1" dirty="0" smtClean="0">
                <a:solidFill>
                  <a:srgbClr val="0070C0"/>
                </a:solidFill>
              </a:rPr>
              <a:t>(M+1)*K</a:t>
            </a:r>
            <a:endParaRPr lang="zh-CN" altLang="en-US" sz="2400" b="1" i="1" dirty="0">
              <a:solidFill>
                <a:srgbClr val="0070C0"/>
              </a:solidFill>
            </a:endParaRPr>
          </a:p>
        </p:txBody>
      </p:sp>
      <p:cxnSp>
        <p:nvCxnSpPr>
          <p:cNvPr id="32" name="直接箭头连接符 31"/>
          <p:cNvCxnSpPr>
            <a:stCxn id="4" idx="6"/>
            <a:endCxn id="12" idx="2"/>
          </p:cNvCxnSpPr>
          <p:nvPr/>
        </p:nvCxnSpPr>
        <p:spPr>
          <a:xfrm>
            <a:off x="2287020" y="2788057"/>
            <a:ext cx="1379442" cy="9375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灯片编号占位符 30"/>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84147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Fully </a:t>
            </a:r>
            <a:r>
              <a:rPr lang="en-US" altLang="zh-CN" dirty="0" err="1" smtClean="0"/>
              <a:t>v.s</a:t>
            </a:r>
            <a:r>
              <a:rPr lang="en-US" altLang="zh-CN" dirty="0" smtClean="0"/>
              <a:t>. Locally Connected</a:t>
            </a:r>
            <a:endParaRPr lang="zh-CN" altLang="en-US" dirty="0"/>
          </a:p>
        </p:txBody>
      </p:sp>
      <p:sp>
        <p:nvSpPr>
          <p:cNvPr id="3" name="内容占位符 2"/>
          <p:cNvSpPr>
            <a:spLocks noGrp="1"/>
          </p:cNvSpPr>
          <p:nvPr>
            <p:ph idx="1"/>
          </p:nvPr>
        </p:nvSpPr>
        <p:spPr>
          <a:xfrm>
            <a:off x="457200" y="1600200"/>
            <a:ext cx="8229600" cy="5141168"/>
          </a:xfrm>
        </p:spPr>
        <p:txBody>
          <a:bodyPr>
            <a:normAutofit/>
          </a:bodyPr>
          <a:lstStyle/>
          <a:p>
            <a:r>
              <a:rPr lang="en-US" altLang="zh-CN" dirty="0" smtClean="0"/>
              <a:t>Fully connected layer: feature functions are related to all input pixels</a:t>
            </a:r>
          </a:p>
          <a:p>
            <a:pPr lvl="1"/>
            <a:r>
              <a:rPr lang="en-US" altLang="zh-CN" dirty="0" smtClean="0"/>
              <a:t>Really necessary?</a:t>
            </a:r>
          </a:p>
          <a:p>
            <a:pPr lvl="1"/>
            <a:r>
              <a:rPr lang="en-US" altLang="zh-CN" dirty="0" smtClean="0"/>
              <a:t>What about extracting feature</a:t>
            </a:r>
            <a:br>
              <a:rPr lang="en-US" altLang="zh-CN" dirty="0" smtClean="0"/>
            </a:br>
            <a:r>
              <a:rPr lang="en-US" altLang="zh-CN" dirty="0" smtClean="0"/>
              <a:t>functions that only describe</a:t>
            </a:r>
            <a:r>
              <a:rPr lang="en-US" altLang="zh-CN" dirty="0"/>
              <a:t/>
            </a:r>
            <a:br>
              <a:rPr lang="en-US" altLang="zh-CN" dirty="0"/>
            </a:br>
            <a:r>
              <a:rPr lang="en-US" altLang="zh-CN" dirty="0" smtClean="0"/>
              <a:t>a small region of pixels??</a:t>
            </a:r>
          </a:p>
          <a:p>
            <a:r>
              <a:rPr lang="en-US" altLang="zh-CN" dirty="0" smtClean="0"/>
              <a:t>Locally connected layer</a:t>
            </a:r>
          </a:p>
          <a:p>
            <a:pPr lvl="1"/>
            <a:r>
              <a:rPr lang="en-US" altLang="zh-CN" dirty="0" smtClean="0"/>
              <a:t>connection is </a:t>
            </a:r>
            <a:r>
              <a:rPr lang="en-US" altLang="zh-CN" dirty="0" smtClean="0"/>
              <a:t>limited, but </a:t>
            </a:r>
            <a:r>
              <a:rPr lang="en-US" altLang="zh-CN" dirty="0" smtClean="0"/>
              <a:t>still</a:t>
            </a:r>
            <a:r>
              <a:rPr lang="en-US" altLang="zh-CN" dirty="0"/>
              <a:t/>
            </a:r>
            <a:br>
              <a:rPr lang="en-US" altLang="zh-CN" dirty="0"/>
            </a:br>
            <a:r>
              <a:rPr lang="en-US" altLang="zh-CN" dirty="0" smtClean="0"/>
              <a:t>many parameters</a:t>
            </a:r>
            <a:endParaRPr lang="en-US" altLang="zh-CN" dirty="0" smtClean="0"/>
          </a:p>
          <a:p>
            <a:pPr lvl="1"/>
            <a:r>
              <a:rPr lang="en-US" altLang="zh-CN" dirty="0" smtClean="0"/>
              <a:t>Is there a way to reduce more?</a:t>
            </a:r>
          </a:p>
        </p:txBody>
      </p:sp>
      <p:sp>
        <p:nvSpPr>
          <p:cNvPr id="4" name="椭圆 3"/>
          <p:cNvSpPr/>
          <p:nvPr/>
        </p:nvSpPr>
        <p:spPr>
          <a:xfrm>
            <a:off x="5998360" y="2930382"/>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a:t>2</a:t>
            </a:r>
            <a:endParaRPr lang="zh-CN" altLang="en-US" sz="2400" i="1" baseline="-25000" dirty="0"/>
          </a:p>
        </p:txBody>
      </p:sp>
      <p:sp>
        <p:nvSpPr>
          <p:cNvPr id="5" name="椭圆 4"/>
          <p:cNvSpPr/>
          <p:nvPr/>
        </p:nvSpPr>
        <p:spPr>
          <a:xfrm>
            <a:off x="8017510" y="2924944"/>
            <a:ext cx="653509" cy="6535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smtClean="0"/>
              <a:t>h</a:t>
            </a:r>
            <a:r>
              <a:rPr lang="en-US" altLang="zh-CN" sz="2000" i="1" baseline="-25000" dirty="0" smtClean="0"/>
              <a:t>1</a:t>
            </a:r>
            <a:endParaRPr lang="zh-CN" altLang="en-US" sz="2000" i="1" baseline="-25000" dirty="0"/>
          </a:p>
        </p:txBody>
      </p:sp>
      <p:sp>
        <p:nvSpPr>
          <p:cNvPr id="6" name="椭圆 5"/>
          <p:cNvSpPr/>
          <p:nvPr/>
        </p:nvSpPr>
        <p:spPr>
          <a:xfrm>
            <a:off x="6006723" y="6029652"/>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err="1" smtClean="0"/>
              <a:t>x</a:t>
            </a:r>
            <a:r>
              <a:rPr lang="en-US" altLang="zh-CN" sz="2400" i="1" baseline="-25000" dirty="0" err="1"/>
              <a:t>N</a:t>
            </a:r>
            <a:endParaRPr lang="zh-CN" altLang="en-US" sz="2400" i="1" baseline="-25000" dirty="0"/>
          </a:p>
        </p:txBody>
      </p:sp>
      <p:sp>
        <p:nvSpPr>
          <p:cNvPr id="7" name="椭圆 6"/>
          <p:cNvSpPr/>
          <p:nvPr/>
        </p:nvSpPr>
        <p:spPr>
          <a:xfrm>
            <a:off x="5998360" y="2204864"/>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a:t>1</a:t>
            </a:r>
            <a:endParaRPr lang="zh-CN" altLang="en-US" sz="3200" dirty="0"/>
          </a:p>
        </p:txBody>
      </p:sp>
      <p:cxnSp>
        <p:nvCxnSpPr>
          <p:cNvPr id="8" name="直接箭头连接符 7"/>
          <p:cNvCxnSpPr>
            <a:stCxn id="7" idx="6"/>
            <a:endCxn id="5" idx="2"/>
          </p:cNvCxnSpPr>
          <p:nvPr/>
        </p:nvCxnSpPr>
        <p:spPr>
          <a:xfrm>
            <a:off x="6638068" y="2524718"/>
            <a:ext cx="1379442" cy="7269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6"/>
            <a:endCxn id="5" idx="2"/>
          </p:cNvCxnSpPr>
          <p:nvPr/>
        </p:nvCxnSpPr>
        <p:spPr>
          <a:xfrm>
            <a:off x="6638068" y="3250236"/>
            <a:ext cx="1379442" cy="14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6"/>
            <a:endCxn id="5" idx="2"/>
          </p:cNvCxnSpPr>
          <p:nvPr/>
        </p:nvCxnSpPr>
        <p:spPr>
          <a:xfrm flipV="1">
            <a:off x="6646431" y="3251699"/>
            <a:ext cx="1371079" cy="30978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8017510" y="5517232"/>
            <a:ext cx="653509" cy="6535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smtClean="0"/>
              <a:t>h</a:t>
            </a:r>
            <a:r>
              <a:rPr lang="en-US" altLang="zh-CN" sz="2000" i="1" baseline="-25000" smtClean="0"/>
              <a:t>M</a:t>
            </a:r>
            <a:endParaRPr lang="zh-CN" altLang="en-US" sz="2000" i="1" baseline="-25000" dirty="0"/>
          </a:p>
        </p:txBody>
      </p:sp>
      <p:cxnSp>
        <p:nvCxnSpPr>
          <p:cNvPr id="12" name="直接箭头连接符 11"/>
          <p:cNvCxnSpPr>
            <a:stCxn id="7" idx="6"/>
            <a:endCxn id="11" idx="2"/>
          </p:cNvCxnSpPr>
          <p:nvPr/>
        </p:nvCxnSpPr>
        <p:spPr>
          <a:xfrm>
            <a:off x="6638068" y="2524718"/>
            <a:ext cx="1379442" cy="3319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6"/>
            <a:endCxn id="11" idx="2"/>
          </p:cNvCxnSpPr>
          <p:nvPr/>
        </p:nvCxnSpPr>
        <p:spPr>
          <a:xfrm flipV="1">
            <a:off x="6646431" y="5843987"/>
            <a:ext cx="1371079" cy="5055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6006723" y="3647951"/>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3</a:t>
            </a:r>
            <a:endParaRPr lang="zh-CN" altLang="en-US" sz="2400" i="1" baseline="-25000" dirty="0"/>
          </a:p>
        </p:txBody>
      </p:sp>
      <p:sp>
        <p:nvSpPr>
          <p:cNvPr id="15" name="椭圆 14"/>
          <p:cNvSpPr/>
          <p:nvPr/>
        </p:nvSpPr>
        <p:spPr>
          <a:xfrm>
            <a:off x="6015087" y="4365104"/>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4</a:t>
            </a:r>
            <a:endParaRPr lang="zh-CN" altLang="en-US" sz="2400" i="1" baseline="-25000" dirty="0"/>
          </a:p>
        </p:txBody>
      </p:sp>
      <p:sp>
        <p:nvSpPr>
          <p:cNvPr id="17" name="椭圆 16"/>
          <p:cNvSpPr/>
          <p:nvPr/>
        </p:nvSpPr>
        <p:spPr>
          <a:xfrm>
            <a:off x="8017510" y="3639587"/>
            <a:ext cx="653509" cy="6535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smtClean="0"/>
              <a:t>h</a:t>
            </a:r>
            <a:r>
              <a:rPr lang="en-US" altLang="zh-CN" sz="2000" i="1" baseline="-25000" dirty="0"/>
              <a:t>2</a:t>
            </a:r>
            <a:endParaRPr lang="zh-CN" altLang="en-US" sz="2000" i="1" baseline="-25000" dirty="0"/>
          </a:p>
        </p:txBody>
      </p:sp>
      <p:cxnSp>
        <p:nvCxnSpPr>
          <p:cNvPr id="19" name="直接箭头连接符 18"/>
          <p:cNvCxnSpPr>
            <a:stCxn id="7" idx="6"/>
            <a:endCxn id="17" idx="2"/>
          </p:cNvCxnSpPr>
          <p:nvPr/>
        </p:nvCxnSpPr>
        <p:spPr>
          <a:xfrm>
            <a:off x="6638068" y="2524718"/>
            <a:ext cx="1379442" cy="14416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4" idx="6"/>
            <a:endCxn id="17" idx="2"/>
          </p:cNvCxnSpPr>
          <p:nvPr/>
        </p:nvCxnSpPr>
        <p:spPr>
          <a:xfrm>
            <a:off x="6638068" y="3250236"/>
            <a:ext cx="1379442" cy="7161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 idx="6"/>
            <a:endCxn id="11" idx="2"/>
          </p:cNvCxnSpPr>
          <p:nvPr/>
        </p:nvCxnSpPr>
        <p:spPr>
          <a:xfrm>
            <a:off x="6638068" y="3250236"/>
            <a:ext cx="1379442" cy="25937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4" idx="6"/>
            <a:endCxn id="5" idx="2"/>
          </p:cNvCxnSpPr>
          <p:nvPr/>
        </p:nvCxnSpPr>
        <p:spPr>
          <a:xfrm flipV="1">
            <a:off x="6646431" y="3251699"/>
            <a:ext cx="1371079" cy="7161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4" idx="6"/>
            <a:endCxn id="17" idx="2"/>
          </p:cNvCxnSpPr>
          <p:nvPr/>
        </p:nvCxnSpPr>
        <p:spPr>
          <a:xfrm flipV="1">
            <a:off x="6646431" y="3966342"/>
            <a:ext cx="1371079" cy="14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6"/>
            <a:endCxn id="11" idx="2"/>
          </p:cNvCxnSpPr>
          <p:nvPr/>
        </p:nvCxnSpPr>
        <p:spPr>
          <a:xfrm>
            <a:off x="6646431" y="3967805"/>
            <a:ext cx="1371079" cy="18761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5" idx="6"/>
            <a:endCxn id="5" idx="2"/>
          </p:cNvCxnSpPr>
          <p:nvPr/>
        </p:nvCxnSpPr>
        <p:spPr>
          <a:xfrm flipV="1">
            <a:off x="6654795" y="3251699"/>
            <a:ext cx="1362715" cy="14332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6"/>
            <a:endCxn id="17" idx="2"/>
          </p:cNvCxnSpPr>
          <p:nvPr/>
        </p:nvCxnSpPr>
        <p:spPr>
          <a:xfrm flipV="1">
            <a:off x="6654795" y="3966342"/>
            <a:ext cx="1362715" cy="7186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5" idx="6"/>
            <a:endCxn id="11" idx="2"/>
          </p:cNvCxnSpPr>
          <p:nvPr/>
        </p:nvCxnSpPr>
        <p:spPr>
          <a:xfrm>
            <a:off x="6654795" y="4684958"/>
            <a:ext cx="1362715" cy="11590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 idx="6"/>
            <a:endCxn id="17" idx="2"/>
          </p:cNvCxnSpPr>
          <p:nvPr/>
        </p:nvCxnSpPr>
        <p:spPr>
          <a:xfrm flipV="1">
            <a:off x="6646431" y="3966342"/>
            <a:ext cx="1371079" cy="23831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6015087" y="5308957"/>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i="1" dirty="0" smtClean="0"/>
              <a:t>x</a:t>
            </a:r>
            <a:r>
              <a:rPr lang="en-US" altLang="zh-CN" sz="1400" i="1" baseline="-25000" dirty="0" smtClean="0"/>
              <a:t>N-1</a:t>
            </a:r>
            <a:endParaRPr lang="zh-CN" altLang="en-US" sz="1400" i="1" baseline="-25000" dirty="0"/>
          </a:p>
        </p:txBody>
      </p:sp>
      <p:cxnSp>
        <p:nvCxnSpPr>
          <p:cNvPr id="46" name="直接箭头连接符 45"/>
          <p:cNvCxnSpPr>
            <a:stCxn id="44" idx="6"/>
            <a:endCxn id="5" idx="2"/>
          </p:cNvCxnSpPr>
          <p:nvPr/>
        </p:nvCxnSpPr>
        <p:spPr>
          <a:xfrm flipV="1">
            <a:off x="6654795" y="3251699"/>
            <a:ext cx="1362715" cy="23771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4" idx="6"/>
            <a:endCxn id="17" idx="2"/>
          </p:cNvCxnSpPr>
          <p:nvPr/>
        </p:nvCxnSpPr>
        <p:spPr>
          <a:xfrm flipV="1">
            <a:off x="6654795" y="3966342"/>
            <a:ext cx="1362715" cy="16624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4" idx="6"/>
            <a:endCxn id="11" idx="2"/>
          </p:cNvCxnSpPr>
          <p:nvPr/>
        </p:nvCxnSpPr>
        <p:spPr>
          <a:xfrm>
            <a:off x="6654795" y="5628811"/>
            <a:ext cx="1362715" cy="2151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8022947" y="4365104"/>
            <a:ext cx="653509" cy="6535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smtClean="0"/>
              <a:t>h</a:t>
            </a:r>
            <a:r>
              <a:rPr lang="en-US" altLang="zh-CN" sz="2000" i="1" baseline="-25000" dirty="0" smtClean="0"/>
              <a:t>3</a:t>
            </a:r>
            <a:endParaRPr lang="zh-CN" altLang="en-US" sz="2000" i="1" baseline="-25000" dirty="0"/>
          </a:p>
        </p:txBody>
      </p:sp>
      <p:cxnSp>
        <p:nvCxnSpPr>
          <p:cNvPr id="53" name="直接箭头连接符 52"/>
          <p:cNvCxnSpPr>
            <a:stCxn id="7" idx="6"/>
            <a:endCxn id="51" idx="2"/>
          </p:cNvCxnSpPr>
          <p:nvPr/>
        </p:nvCxnSpPr>
        <p:spPr>
          <a:xfrm>
            <a:off x="6638068" y="2524718"/>
            <a:ext cx="1384879" cy="21671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 idx="6"/>
            <a:endCxn id="51" idx="2"/>
          </p:cNvCxnSpPr>
          <p:nvPr/>
        </p:nvCxnSpPr>
        <p:spPr>
          <a:xfrm>
            <a:off x="6638068" y="3250236"/>
            <a:ext cx="1384879" cy="14416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14" idx="6"/>
            <a:endCxn id="51" idx="2"/>
          </p:cNvCxnSpPr>
          <p:nvPr/>
        </p:nvCxnSpPr>
        <p:spPr>
          <a:xfrm>
            <a:off x="6646431" y="3967805"/>
            <a:ext cx="1376516" cy="7240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15" idx="6"/>
            <a:endCxn id="51" idx="2"/>
          </p:cNvCxnSpPr>
          <p:nvPr/>
        </p:nvCxnSpPr>
        <p:spPr>
          <a:xfrm>
            <a:off x="6654795" y="4684958"/>
            <a:ext cx="1368152" cy="69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44" idx="6"/>
            <a:endCxn id="51" idx="2"/>
          </p:cNvCxnSpPr>
          <p:nvPr/>
        </p:nvCxnSpPr>
        <p:spPr>
          <a:xfrm flipV="1">
            <a:off x="6654795" y="4691859"/>
            <a:ext cx="1368152" cy="936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6" idx="6"/>
            <a:endCxn id="51" idx="2"/>
          </p:cNvCxnSpPr>
          <p:nvPr/>
        </p:nvCxnSpPr>
        <p:spPr>
          <a:xfrm flipV="1">
            <a:off x="6646431" y="4691859"/>
            <a:ext cx="1376516" cy="165764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灯片编号占位符 15"/>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46704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8"/>
                                        </p:tgtEl>
                                        <p:attrNameLst>
                                          <p:attrName>style.color</p:attrName>
                                        </p:attrNameLst>
                                      </p:cBhvr>
                                      <p:by>
                                        <p:hsl h="7200000" s="0" l="0"/>
                                      </p:by>
                                    </p:animClr>
                                    <p:animClr clrSpc="hsl" dir="cw">
                                      <p:cBhvr>
                                        <p:cTn id="7" dur="500" fill="hold"/>
                                        <p:tgtEl>
                                          <p:spTgt spid="8"/>
                                        </p:tgtEl>
                                        <p:attrNameLst>
                                          <p:attrName>fillcolor</p:attrName>
                                        </p:attrNameLst>
                                      </p:cBhvr>
                                      <p:by>
                                        <p:hsl h="7200000" s="0" l="0"/>
                                      </p:by>
                                    </p:animClr>
                                    <p:animClr clrSpc="hsl" dir="cw">
                                      <p:cBhvr>
                                        <p:cTn id="8" dur="500" fill="hold"/>
                                        <p:tgtEl>
                                          <p:spTgt spid="8"/>
                                        </p:tgtEl>
                                        <p:attrNameLst>
                                          <p:attrName>stroke.color</p:attrName>
                                        </p:attrNameLst>
                                      </p:cBhvr>
                                      <p:by>
                                        <p:hsl h="7200000" s="0" l="0"/>
                                      </p:by>
                                    </p:animClr>
                                    <p:set>
                                      <p:cBhvr>
                                        <p:cTn id="9" dur="500" fill="hold"/>
                                        <p:tgtEl>
                                          <p:spTgt spid="8"/>
                                        </p:tgtEl>
                                        <p:attrNameLst>
                                          <p:attrName>fill.type</p:attrName>
                                        </p:attrNameLst>
                                      </p:cBhvr>
                                      <p:to>
                                        <p:strVal val="solid"/>
                                      </p:to>
                                    </p:set>
                                  </p:childTnLst>
                                </p:cTn>
                              </p:par>
                              <p:par>
                                <p:cTn id="10" presetID="21" presetClass="emph" presetSubtype="0" fill="hold" nodeType="withEffect">
                                  <p:stCondLst>
                                    <p:cond delay="0"/>
                                  </p:stCondLst>
                                  <p:childTnLst>
                                    <p:animClr clrSpc="hsl" dir="cw">
                                      <p:cBhvr override="childStyle">
                                        <p:cTn id="11" dur="500" fill="hold"/>
                                        <p:tgtEl>
                                          <p:spTgt spid="9"/>
                                        </p:tgtEl>
                                        <p:attrNameLst>
                                          <p:attrName>style.color</p:attrName>
                                        </p:attrNameLst>
                                      </p:cBhvr>
                                      <p:by>
                                        <p:hsl h="7200000" s="0" l="0"/>
                                      </p:by>
                                    </p:animClr>
                                    <p:animClr clrSpc="hsl" dir="cw">
                                      <p:cBhvr>
                                        <p:cTn id="12" dur="500" fill="hold"/>
                                        <p:tgtEl>
                                          <p:spTgt spid="9"/>
                                        </p:tgtEl>
                                        <p:attrNameLst>
                                          <p:attrName>fillcolor</p:attrName>
                                        </p:attrNameLst>
                                      </p:cBhvr>
                                      <p:by>
                                        <p:hsl h="7200000" s="0" l="0"/>
                                      </p:by>
                                    </p:animClr>
                                    <p:animClr clrSpc="hsl" dir="cw">
                                      <p:cBhvr>
                                        <p:cTn id="13" dur="500" fill="hold"/>
                                        <p:tgtEl>
                                          <p:spTgt spid="9"/>
                                        </p:tgtEl>
                                        <p:attrNameLst>
                                          <p:attrName>stroke.color</p:attrName>
                                        </p:attrNameLst>
                                      </p:cBhvr>
                                      <p:by>
                                        <p:hsl h="7200000" s="0" l="0"/>
                                      </p:by>
                                    </p:animClr>
                                    <p:set>
                                      <p:cBhvr>
                                        <p:cTn id="14" dur="500" fill="hold"/>
                                        <p:tgtEl>
                                          <p:spTgt spid="9"/>
                                        </p:tgtEl>
                                        <p:attrNameLst>
                                          <p:attrName>fill.type</p:attrName>
                                        </p:attrNameLst>
                                      </p:cBhvr>
                                      <p:to>
                                        <p:strVal val="solid"/>
                                      </p:to>
                                    </p:set>
                                  </p:childTnLst>
                                </p:cTn>
                              </p:par>
                              <p:par>
                                <p:cTn id="15" presetID="21" presetClass="emph" presetSubtype="0" fill="hold" nodeType="withEffect">
                                  <p:stCondLst>
                                    <p:cond delay="0"/>
                                  </p:stCondLst>
                                  <p:childTnLst>
                                    <p:animClr clrSpc="hsl" dir="cw">
                                      <p:cBhvr override="childStyle">
                                        <p:cTn id="16" dur="500" fill="hold"/>
                                        <p:tgtEl>
                                          <p:spTgt spid="25"/>
                                        </p:tgtEl>
                                        <p:attrNameLst>
                                          <p:attrName>style.color</p:attrName>
                                        </p:attrNameLst>
                                      </p:cBhvr>
                                      <p:by>
                                        <p:hsl h="7200000" s="0" l="0"/>
                                      </p:by>
                                    </p:animClr>
                                    <p:animClr clrSpc="hsl" dir="cw">
                                      <p:cBhvr>
                                        <p:cTn id="17" dur="500" fill="hold"/>
                                        <p:tgtEl>
                                          <p:spTgt spid="25"/>
                                        </p:tgtEl>
                                        <p:attrNameLst>
                                          <p:attrName>fillcolor</p:attrName>
                                        </p:attrNameLst>
                                      </p:cBhvr>
                                      <p:by>
                                        <p:hsl h="7200000" s="0" l="0"/>
                                      </p:by>
                                    </p:animClr>
                                    <p:animClr clrSpc="hsl" dir="cw">
                                      <p:cBhvr>
                                        <p:cTn id="18" dur="500" fill="hold"/>
                                        <p:tgtEl>
                                          <p:spTgt spid="25"/>
                                        </p:tgtEl>
                                        <p:attrNameLst>
                                          <p:attrName>stroke.color</p:attrName>
                                        </p:attrNameLst>
                                      </p:cBhvr>
                                      <p:by>
                                        <p:hsl h="7200000" s="0" l="0"/>
                                      </p:by>
                                    </p:animClr>
                                    <p:set>
                                      <p:cBhvr>
                                        <p:cTn id="19" dur="500" fill="hold"/>
                                        <p:tgtEl>
                                          <p:spTgt spid="25"/>
                                        </p:tgtEl>
                                        <p:attrNameLst>
                                          <p:attrName>fill.type</p:attrName>
                                        </p:attrNameLst>
                                      </p:cBhvr>
                                      <p:to>
                                        <p:strVal val="solid"/>
                                      </p:to>
                                    </p:set>
                                  </p:childTnLst>
                                </p:cTn>
                              </p:par>
                              <p:par>
                                <p:cTn id="20" presetID="21" presetClass="emph" presetSubtype="0" fill="hold" nodeType="withEffect">
                                  <p:stCondLst>
                                    <p:cond delay="0"/>
                                  </p:stCondLst>
                                  <p:childTnLst>
                                    <p:animClr clrSpc="hsl" dir="cw">
                                      <p:cBhvr override="childStyle">
                                        <p:cTn id="21" dur="500" fill="hold"/>
                                        <p:tgtEl>
                                          <p:spTgt spid="21"/>
                                        </p:tgtEl>
                                        <p:attrNameLst>
                                          <p:attrName>style.color</p:attrName>
                                        </p:attrNameLst>
                                      </p:cBhvr>
                                      <p:by>
                                        <p:hsl h="7200000" s="0" l="0"/>
                                      </p:by>
                                    </p:animClr>
                                    <p:animClr clrSpc="hsl" dir="cw">
                                      <p:cBhvr>
                                        <p:cTn id="22" dur="500" fill="hold"/>
                                        <p:tgtEl>
                                          <p:spTgt spid="21"/>
                                        </p:tgtEl>
                                        <p:attrNameLst>
                                          <p:attrName>fillcolor</p:attrName>
                                        </p:attrNameLst>
                                      </p:cBhvr>
                                      <p:by>
                                        <p:hsl h="7200000" s="0" l="0"/>
                                      </p:by>
                                    </p:animClr>
                                    <p:animClr clrSpc="hsl" dir="cw">
                                      <p:cBhvr>
                                        <p:cTn id="23" dur="500" fill="hold"/>
                                        <p:tgtEl>
                                          <p:spTgt spid="21"/>
                                        </p:tgtEl>
                                        <p:attrNameLst>
                                          <p:attrName>stroke.color</p:attrName>
                                        </p:attrNameLst>
                                      </p:cBhvr>
                                      <p:by>
                                        <p:hsl h="7200000" s="0" l="0"/>
                                      </p:by>
                                    </p:animClr>
                                    <p:set>
                                      <p:cBhvr>
                                        <p:cTn id="24" dur="500" fill="hold"/>
                                        <p:tgtEl>
                                          <p:spTgt spid="21"/>
                                        </p:tgtEl>
                                        <p:attrNameLst>
                                          <p:attrName>fill.type</p:attrName>
                                        </p:attrNameLst>
                                      </p:cBhvr>
                                      <p:to>
                                        <p:strVal val="solid"/>
                                      </p:to>
                                    </p:set>
                                  </p:childTnLst>
                                </p:cTn>
                              </p:par>
                              <p:par>
                                <p:cTn id="25" presetID="21" presetClass="emph" presetSubtype="0" fill="hold" nodeType="withEffect">
                                  <p:stCondLst>
                                    <p:cond delay="0"/>
                                  </p:stCondLst>
                                  <p:childTnLst>
                                    <p:animClr clrSpc="hsl" dir="cw">
                                      <p:cBhvr override="childStyle">
                                        <p:cTn id="26" dur="500" fill="hold"/>
                                        <p:tgtEl>
                                          <p:spTgt spid="27"/>
                                        </p:tgtEl>
                                        <p:attrNameLst>
                                          <p:attrName>style.color</p:attrName>
                                        </p:attrNameLst>
                                      </p:cBhvr>
                                      <p:by>
                                        <p:hsl h="7200000" s="0" l="0"/>
                                      </p:by>
                                    </p:animClr>
                                    <p:animClr clrSpc="hsl" dir="cw">
                                      <p:cBhvr>
                                        <p:cTn id="27" dur="500" fill="hold"/>
                                        <p:tgtEl>
                                          <p:spTgt spid="27"/>
                                        </p:tgtEl>
                                        <p:attrNameLst>
                                          <p:attrName>fillcolor</p:attrName>
                                        </p:attrNameLst>
                                      </p:cBhvr>
                                      <p:by>
                                        <p:hsl h="7200000" s="0" l="0"/>
                                      </p:by>
                                    </p:animClr>
                                    <p:animClr clrSpc="hsl" dir="cw">
                                      <p:cBhvr>
                                        <p:cTn id="28" dur="500" fill="hold"/>
                                        <p:tgtEl>
                                          <p:spTgt spid="27"/>
                                        </p:tgtEl>
                                        <p:attrNameLst>
                                          <p:attrName>stroke.color</p:attrName>
                                        </p:attrNameLst>
                                      </p:cBhvr>
                                      <p:by>
                                        <p:hsl h="7200000" s="0" l="0"/>
                                      </p:by>
                                    </p:animClr>
                                    <p:set>
                                      <p:cBhvr>
                                        <p:cTn id="29" dur="500" fill="hold"/>
                                        <p:tgtEl>
                                          <p:spTgt spid="27"/>
                                        </p:tgtEl>
                                        <p:attrNameLst>
                                          <p:attrName>fill.type</p:attrName>
                                        </p:attrNameLst>
                                      </p:cBhvr>
                                      <p:to>
                                        <p:strVal val="solid"/>
                                      </p:to>
                                    </p:set>
                                  </p:childTnLst>
                                </p:cTn>
                              </p:par>
                              <p:par>
                                <p:cTn id="30" presetID="21" presetClass="emph" presetSubtype="0" fill="hold" nodeType="withEffect">
                                  <p:stCondLst>
                                    <p:cond delay="0"/>
                                  </p:stCondLst>
                                  <p:childTnLst>
                                    <p:animClr clrSpc="hsl" dir="cw">
                                      <p:cBhvr override="childStyle">
                                        <p:cTn id="31" dur="500" fill="hold"/>
                                        <p:tgtEl>
                                          <p:spTgt spid="33"/>
                                        </p:tgtEl>
                                        <p:attrNameLst>
                                          <p:attrName>style.color</p:attrName>
                                        </p:attrNameLst>
                                      </p:cBhvr>
                                      <p:by>
                                        <p:hsl h="7200000" s="0" l="0"/>
                                      </p:by>
                                    </p:animClr>
                                    <p:animClr clrSpc="hsl" dir="cw">
                                      <p:cBhvr>
                                        <p:cTn id="32" dur="500" fill="hold"/>
                                        <p:tgtEl>
                                          <p:spTgt spid="33"/>
                                        </p:tgtEl>
                                        <p:attrNameLst>
                                          <p:attrName>fillcolor</p:attrName>
                                        </p:attrNameLst>
                                      </p:cBhvr>
                                      <p:by>
                                        <p:hsl h="7200000" s="0" l="0"/>
                                      </p:by>
                                    </p:animClr>
                                    <p:animClr clrSpc="hsl" dir="cw">
                                      <p:cBhvr>
                                        <p:cTn id="33" dur="500" fill="hold"/>
                                        <p:tgtEl>
                                          <p:spTgt spid="33"/>
                                        </p:tgtEl>
                                        <p:attrNameLst>
                                          <p:attrName>stroke.color</p:attrName>
                                        </p:attrNameLst>
                                      </p:cBhvr>
                                      <p:by>
                                        <p:hsl h="7200000" s="0" l="0"/>
                                      </p:by>
                                    </p:animClr>
                                    <p:set>
                                      <p:cBhvr>
                                        <p:cTn id="34" dur="500" fill="hold"/>
                                        <p:tgtEl>
                                          <p:spTgt spid="33"/>
                                        </p:tgtEl>
                                        <p:attrNameLst>
                                          <p:attrName>fill.type</p:attrName>
                                        </p:attrNameLst>
                                      </p:cBhvr>
                                      <p:to>
                                        <p:strVal val="solid"/>
                                      </p:to>
                                    </p:set>
                                  </p:childTnLst>
                                </p:cTn>
                              </p:par>
                              <p:par>
                                <p:cTn id="35" presetID="21" presetClass="emph" presetSubtype="0" fill="hold" nodeType="withEffect">
                                  <p:stCondLst>
                                    <p:cond delay="0"/>
                                  </p:stCondLst>
                                  <p:childTnLst>
                                    <p:animClr clrSpc="hsl" dir="cw">
                                      <p:cBhvr override="childStyle">
                                        <p:cTn id="36" dur="500" fill="hold"/>
                                        <p:tgtEl>
                                          <p:spTgt spid="57"/>
                                        </p:tgtEl>
                                        <p:attrNameLst>
                                          <p:attrName>style.color</p:attrName>
                                        </p:attrNameLst>
                                      </p:cBhvr>
                                      <p:by>
                                        <p:hsl h="7200000" s="0" l="0"/>
                                      </p:by>
                                    </p:animClr>
                                    <p:animClr clrSpc="hsl" dir="cw">
                                      <p:cBhvr>
                                        <p:cTn id="37" dur="500" fill="hold"/>
                                        <p:tgtEl>
                                          <p:spTgt spid="57"/>
                                        </p:tgtEl>
                                        <p:attrNameLst>
                                          <p:attrName>fillcolor</p:attrName>
                                        </p:attrNameLst>
                                      </p:cBhvr>
                                      <p:by>
                                        <p:hsl h="7200000" s="0" l="0"/>
                                      </p:by>
                                    </p:animClr>
                                    <p:animClr clrSpc="hsl" dir="cw">
                                      <p:cBhvr>
                                        <p:cTn id="38" dur="500" fill="hold"/>
                                        <p:tgtEl>
                                          <p:spTgt spid="57"/>
                                        </p:tgtEl>
                                        <p:attrNameLst>
                                          <p:attrName>stroke.color</p:attrName>
                                        </p:attrNameLst>
                                      </p:cBhvr>
                                      <p:by>
                                        <p:hsl h="7200000" s="0" l="0"/>
                                      </p:by>
                                    </p:animClr>
                                    <p:set>
                                      <p:cBhvr>
                                        <p:cTn id="39" dur="500" fill="hold"/>
                                        <p:tgtEl>
                                          <p:spTgt spid="57"/>
                                        </p:tgtEl>
                                        <p:attrNameLst>
                                          <p:attrName>fill.type</p:attrName>
                                        </p:attrNameLst>
                                      </p:cBhvr>
                                      <p:to>
                                        <p:strVal val="solid"/>
                                      </p:to>
                                    </p:set>
                                  </p:childTnLst>
                                </p:cTn>
                              </p:par>
                              <p:par>
                                <p:cTn id="40" presetID="21" presetClass="emph" presetSubtype="0" fill="hold" nodeType="withEffect">
                                  <p:stCondLst>
                                    <p:cond delay="0"/>
                                  </p:stCondLst>
                                  <p:childTnLst>
                                    <p:animClr clrSpc="hsl" dir="cw">
                                      <p:cBhvr override="childStyle">
                                        <p:cTn id="41" dur="500" fill="hold"/>
                                        <p:tgtEl>
                                          <p:spTgt spid="59"/>
                                        </p:tgtEl>
                                        <p:attrNameLst>
                                          <p:attrName>style.color</p:attrName>
                                        </p:attrNameLst>
                                      </p:cBhvr>
                                      <p:by>
                                        <p:hsl h="7200000" s="0" l="0"/>
                                      </p:by>
                                    </p:animClr>
                                    <p:animClr clrSpc="hsl" dir="cw">
                                      <p:cBhvr>
                                        <p:cTn id="42" dur="500" fill="hold"/>
                                        <p:tgtEl>
                                          <p:spTgt spid="59"/>
                                        </p:tgtEl>
                                        <p:attrNameLst>
                                          <p:attrName>fillcolor</p:attrName>
                                        </p:attrNameLst>
                                      </p:cBhvr>
                                      <p:by>
                                        <p:hsl h="7200000" s="0" l="0"/>
                                      </p:by>
                                    </p:animClr>
                                    <p:animClr clrSpc="hsl" dir="cw">
                                      <p:cBhvr>
                                        <p:cTn id="43" dur="500" fill="hold"/>
                                        <p:tgtEl>
                                          <p:spTgt spid="59"/>
                                        </p:tgtEl>
                                        <p:attrNameLst>
                                          <p:attrName>stroke.color</p:attrName>
                                        </p:attrNameLst>
                                      </p:cBhvr>
                                      <p:by>
                                        <p:hsl h="7200000" s="0" l="0"/>
                                      </p:by>
                                    </p:animClr>
                                    <p:set>
                                      <p:cBhvr>
                                        <p:cTn id="44" dur="500" fill="hold"/>
                                        <p:tgtEl>
                                          <p:spTgt spid="59"/>
                                        </p:tgtEl>
                                        <p:attrNameLst>
                                          <p:attrName>fill.type</p:attrName>
                                        </p:attrNameLst>
                                      </p:cBhvr>
                                      <p:to>
                                        <p:strVal val="solid"/>
                                      </p:to>
                                    </p:set>
                                  </p:childTnLst>
                                </p:cTn>
                              </p:par>
                              <p:par>
                                <p:cTn id="45" presetID="21" presetClass="emph" presetSubtype="0" fill="hold" nodeType="withEffect">
                                  <p:stCondLst>
                                    <p:cond delay="0"/>
                                  </p:stCondLst>
                                  <p:childTnLst>
                                    <p:animClr clrSpc="hsl" dir="cw">
                                      <p:cBhvr override="childStyle">
                                        <p:cTn id="46" dur="500" fill="hold"/>
                                        <p:tgtEl>
                                          <p:spTgt spid="50"/>
                                        </p:tgtEl>
                                        <p:attrNameLst>
                                          <p:attrName>style.color</p:attrName>
                                        </p:attrNameLst>
                                      </p:cBhvr>
                                      <p:by>
                                        <p:hsl h="7200000" s="0" l="0"/>
                                      </p:by>
                                    </p:animClr>
                                    <p:animClr clrSpc="hsl" dir="cw">
                                      <p:cBhvr>
                                        <p:cTn id="47" dur="500" fill="hold"/>
                                        <p:tgtEl>
                                          <p:spTgt spid="50"/>
                                        </p:tgtEl>
                                        <p:attrNameLst>
                                          <p:attrName>fillcolor</p:attrName>
                                        </p:attrNameLst>
                                      </p:cBhvr>
                                      <p:by>
                                        <p:hsl h="7200000" s="0" l="0"/>
                                      </p:by>
                                    </p:animClr>
                                    <p:animClr clrSpc="hsl" dir="cw">
                                      <p:cBhvr>
                                        <p:cTn id="48" dur="500" fill="hold"/>
                                        <p:tgtEl>
                                          <p:spTgt spid="50"/>
                                        </p:tgtEl>
                                        <p:attrNameLst>
                                          <p:attrName>stroke.color</p:attrName>
                                        </p:attrNameLst>
                                      </p:cBhvr>
                                      <p:by>
                                        <p:hsl h="7200000" s="0" l="0"/>
                                      </p:by>
                                    </p:animClr>
                                    <p:set>
                                      <p:cBhvr>
                                        <p:cTn id="49" dur="500" fill="hold"/>
                                        <p:tgtEl>
                                          <p:spTgt spid="50"/>
                                        </p:tgtEl>
                                        <p:attrNameLst>
                                          <p:attrName>fill.type</p:attrName>
                                        </p:attrNameLst>
                                      </p:cBhvr>
                                      <p:to>
                                        <p:strVal val="solid"/>
                                      </p:to>
                                    </p:set>
                                  </p:childTnLst>
                                </p:cTn>
                              </p:par>
                              <p:par>
                                <p:cTn id="50" presetID="21" presetClass="emph" presetSubtype="0" fill="hold" nodeType="withEffect">
                                  <p:stCondLst>
                                    <p:cond delay="0"/>
                                  </p:stCondLst>
                                  <p:childTnLst>
                                    <p:animClr clrSpc="hsl" dir="cw">
                                      <p:cBhvr override="childStyle">
                                        <p:cTn id="51" dur="500" fill="hold"/>
                                        <p:tgtEl>
                                          <p:spTgt spid="13"/>
                                        </p:tgtEl>
                                        <p:attrNameLst>
                                          <p:attrName>style.color</p:attrName>
                                        </p:attrNameLst>
                                      </p:cBhvr>
                                      <p:by>
                                        <p:hsl h="7200000" s="0" l="0"/>
                                      </p:by>
                                    </p:animClr>
                                    <p:animClr clrSpc="hsl" dir="cw">
                                      <p:cBhvr>
                                        <p:cTn id="52" dur="500" fill="hold"/>
                                        <p:tgtEl>
                                          <p:spTgt spid="13"/>
                                        </p:tgtEl>
                                        <p:attrNameLst>
                                          <p:attrName>fillcolor</p:attrName>
                                        </p:attrNameLst>
                                      </p:cBhvr>
                                      <p:by>
                                        <p:hsl h="7200000" s="0" l="0"/>
                                      </p:by>
                                    </p:animClr>
                                    <p:animClr clrSpc="hsl" dir="cw">
                                      <p:cBhvr>
                                        <p:cTn id="53" dur="500" fill="hold"/>
                                        <p:tgtEl>
                                          <p:spTgt spid="13"/>
                                        </p:tgtEl>
                                        <p:attrNameLst>
                                          <p:attrName>stroke.color</p:attrName>
                                        </p:attrNameLst>
                                      </p:cBhvr>
                                      <p:by>
                                        <p:hsl h="7200000" s="0" l="0"/>
                                      </p:by>
                                    </p:animClr>
                                    <p:set>
                                      <p:cBhvr>
                                        <p:cTn id="54" dur="500" fill="hold"/>
                                        <p:tgtEl>
                                          <p:spTgt spid="13"/>
                                        </p:tgtEl>
                                        <p:attrNameLst>
                                          <p:attrName>fill.type</p:attrName>
                                        </p:attrNameLst>
                                      </p:cBhvr>
                                      <p:to>
                                        <p:strVal val="solid"/>
                                      </p:to>
                                    </p:set>
                                  </p:childTnLst>
                                </p:cTn>
                              </p:par>
                              <p:par>
                                <p:cTn id="55" presetID="9" presetClass="emph" presetSubtype="0" nodeType="withEffect">
                                  <p:stCondLst>
                                    <p:cond delay="0"/>
                                  </p:stCondLst>
                                  <p:childTnLst>
                                    <p:set>
                                      <p:cBhvr rctx="PPT">
                                        <p:cTn id="56" dur="indefinite"/>
                                        <p:tgtEl>
                                          <p:spTgt spid="12"/>
                                        </p:tgtEl>
                                        <p:attrNameLst>
                                          <p:attrName>style.opacity</p:attrName>
                                        </p:attrNameLst>
                                      </p:cBhvr>
                                      <p:to>
                                        <p:strVal val="0.25"/>
                                      </p:to>
                                    </p:set>
                                    <p:animEffect filter="image" prLst="opacity: 0.25">
                                      <p:cBhvr rctx="IE">
                                        <p:cTn id="57" dur="indefinite"/>
                                        <p:tgtEl>
                                          <p:spTgt spid="12"/>
                                        </p:tgtEl>
                                      </p:cBhvr>
                                    </p:animEffect>
                                  </p:childTnLst>
                                </p:cTn>
                              </p:par>
                              <p:par>
                                <p:cTn id="58" presetID="9" presetClass="emph" presetSubtype="0" nodeType="withEffect">
                                  <p:stCondLst>
                                    <p:cond delay="0"/>
                                  </p:stCondLst>
                                  <p:childTnLst>
                                    <p:set>
                                      <p:cBhvr rctx="PPT">
                                        <p:cTn id="59" dur="indefinite"/>
                                        <p:tgtEl>
                                          <p:spTgt spid="23"/>
                                        </p:tgtEl>
                                        <p:attrNameLst>
                                          <p:attrName>style.opacity</p:attrName>
                                        </p:attrNameLst>
                                      </p:cBhvr>
                                      <p:to>
                                        <p:strVal val="0.25"/>
                                      </p:to>
                                    </p:set>
                                    <p:animEffect filter="image" prLst="opacity: 0.25">
                                      <p:cBhvr rctx="IE">
                                        <p:cTn id="60" dur="indefinite"/>
                                        <p:tgtEl>
                                          <p:spTgt spid="23"/>
                                        </p:tgtEl>
                                      </p:cBhvr>
                                    </p:animEffect>
                                  </p:childTnLst>
                                </p:cTn>
                              </p:par>
                              <p:par>
                                <p:cTn id="61" presetID="9" presetClass="emph" presetSubtype="0" nodeType="withEffect">
                                  <p:stCondLst>
                                    <p:cond delay="0"/>
                                  </p:stCondLst>
                                  <p:childTnLst>
                                    <p:set>
                                      <p:cBhvr rctx="PPT">
                                        <p:cTn id="62" dur="indefinite"/>
                                        <p:tgtEl>
                                          <p:spTgt spid="29"/>
                                        </p:tgtEl>
                                        <p:attrNameLst>
                                          <p:attrName>style.opacity</p:attrName>
                                        </p:attrNameLst>
                                      </p:cBhvr>
                                      <p:to>
                                        <p:strVal val="0.25"/>
                                      </p:to>
                                    </p:set>
                                    <p:animEffect filter="image" prLst="opacity: 0.25">
                                      <p:cBhvr rctx="IE">
                                        <p:cTn id="63" dur="indefinite"/>
                                        <p:tgtEl>
                                          <p:spTgt spid="29"/>
                                        </p:tgtEl>
                                      </p:cBhvr>
                                    </p:animEffect>
                                  </p:childTnLst>
                                </p:cTn>
                              </p:par>
                              <p:par>
                                <p:cTn id="64" presetID="9" presetClass="emph" presetSubtype="0" nodeType="withEffect">
                                  <p:stCondLst>
                                    <p:cond delay="0"/>
                                  </p:stCondLst>
                                  <p:childTnLst>
                                    <p:set>
                                      <p:cBhvr rctx="PPT">
                                        <p:cTn id="65" dur="indefinite"/>
                                        <p:tgtEl>
                                          <p:spTgt spid="35"/>
                                        </p:tgtEl>
                                        <p:attrNameLst>
                                          <p:attrName>style.opacity</p:attrName>
                                        </p:attrNameLst>
                                      </p:cBhvr>
                                      <p:to>
                                        <p:strVal val="0.25"/>
                                      </p:to>
                                    </p:set>
                                    <p:animEffect filter="image" prLst="opacity: 0.25">
                                      <p:cBhvr rctx="IE">
                                        <p:cTn id="66" dur="indefinite"/>
                                        <p:tgtEl>
                                          <p:spTgt spid="35"/>
                                        </p:tgtEl>
                                      </p:cBhvr>
                                    </p:animEffect>
                                  </p:childTnLst>
                                </p:cTn>
                              </p:par>
                              <p:par>
                                <p:cTn id="67" presetID="9" presetClass="emph" presetSubtype="0" nodeType="withEffect">
                                  <p:stCondLst>
                                    <p:cond delay="0"/>
                                  </p:stCondLst>
                                  <p:childTnLst>
                                    <p:set>
                                      <p:cBhvr rctx="PPT">
                                        <p:cTn id="68" dur="indefinite"/>
                                        <p:tgtEl>
                                          <p:spTgt spid="61"/>
                                        </p:tgtEl>
                                        <p:attrNameLst>
                                          <p:attrName>style.opacity</p:attrName>
                                        </p:attrNameLst>
                                      </p:cBhvr>
                                      <p:to>
                                        <p:strVal val="0.25"/>
                                      </p:to>
                                    </p:set>
                                    <p:animEffect filter="image" prLst="opacity: 0.25">
                                      <p:cBhvr rctx="IE">
                                        <p:cTn id="69" dur="indefinite"/>
                                        <p:tgtEl>
                                          <p:spTgt spid="61"/>
                                        </p:tgtEl>
                                      </p:cBhvr>
                                    </p:animEffect>
                                  </p:childTnLst>
                                </p:cTn>
                              </p:par>
                              <p:par>
                                <p:cTn id="70" presetID="9" presetClass="emph" presetSubtype="0" nodeType="withEffect">
                                  <p:stCondLst>
                                    <p:cond delay="0"/>
                                  </p:stCondLst>
                                  <p:childTnLst>
                                    <p:set>
                                      <p:cBhvr rctx="PPT">
                                        <p:cTn id="71" dur="indefinite"/>
                                        <p:tgtEl>
                                          <p:spTgt spid="63"/>
                                        </p:tgtEl>
                                        <p:attrNameLst>
                                          <p:attrName>style.opacity</p:attrName>
                                        </p:attrNameLst>
                                      </p:cBhvr>
                                      <p:to>
                                        <p:strVal val="0.25"/>
                                      </p:to>
                                    </p:set>
                                    <p:animEffect filter="image" prLst="opacity: 0.25">
                                      <p:cBhvr rctx="IE">
                                        <p:cTn id="72" dur="indefinite"/>
                                        <p:tgtEl>
                                          <p:spTgt spid="63"/>
                                        </p:tgtEl>
                                      </p:cBhvr>
                                    </p:animEffect>
                                  </p:childTnLst>
                                </p:cTn>
                              </p:par>
                              <p:par>
                                <p:cTn id="73" presetID="9" presetClass="emph" presetSubtype="0" nodeType="withEffect">
                                  <p:stCondLst>
                                    <p:cond delay="0"/>
                                  </p:stCondLst>
                                  <p:childTnLst>
                                    <p:set>
                                      <p:cBhvr rctx="PPT">
                                        <p:cTn id="74" dur="indefinite"/>
                                        <p:tgtEl>
                                          <p:spTgt spid="53"/>
                                        </p:tgtEl>
                                        <p:attrNameLst>
                                          <p:attrName>style.opacity</p:attrName>
                                        </p:attrNameLst>
                                      </p:cBhvr>
                                      <p:to>
                                        <p:strVal val="0.25"/>
                                      </p:to>
                                    </p:set>
                                    <p:animEffect filter="image" prLst="opacity: 0.25">
                                      <p:cBhvr rctx="IE">
                                        <p:cTn id="75" dur="indefinite"/>
                                        <p:tgtEl>
                                          <p:spTgt spid="53"/>
                                        </p:tgtEl>
                                      </p:cBhvr>
                                    </p:animEffect>
                                  </p:childTnLst>
                                </p:cTn>
                              </p:par>
                              <p:par>
                                <p:cTn id="76" presetID="9" presetClass="emph" presetSubtype="0" nodeType="withEffect">
                                  <p:stCondLst>
                                    <p:cond delay="0"/>
                                  </p:stCondLst>
                                  <p:childTnLst>
                                    <p:set>
                                      <p:cBhvr rctx="PPT">
                                        <p:cTn id="77" dur="indefinite"/>
                                        <p:tgtEl>
                                          <p:spTgt spid="48"/>
                                        </p:tgtEl>
                                        <p:attrNameLst>
                                          <p:attrName>style.opacity</p:attrName>
                                        </p:attrNameLst>
                                      </p:cBhvr>
                                      <p:to>
                                        <p:strVal val="0.25"/>
                                      </p:to>
                                    </p:set>
                                    <p:animEffect filter="image" prLst="opacity: 0.25">
                                      <p:cBhvr rctx="IE">
                                        <p:cTn id="78" dur="indefinite"/>
                                        <p:tgtEl>
                                          <p:spTgt spid="48"/>
                                        </p:tgtEl>
                                      </p:cBhvr>
                                    </p:animEffect>
                                  </p:childTnLst>
                                </p:cTn>
                              </p:par>
                              <p:par>
                                <p:cTn id="79" presetID="9" presetClass="emph" presetSubtype="0" nodeType="withEffect">
                                  <p:stCondLst>
                                    <p:cond delay="0"/>
                                  </p:stCondLst>
                                  <p:childTnLst>
                                    <p:set>
                                      <p:cBhvr rctx="PPT">
                                        <p:cTn id="80" dur="indefinite"/>
                                        <p:tgtEl>
                                          <p:spTgt spid="37"/>
                                        </p:tgtEl>
                                        <p:attrNameLst>
                                          <p:attrName>style.opacity</p:attrName>
                                        </p:attrNameLst>
                                      </p:cBhvr>
                                      <p:to>
                                        <p:strVal val="0.25"/>
                                      </p:to>
                                    </p:set>
                                    <p:animEffect filter="image" prLst="opacity: 0.25">
                                      <p:cBhvr rctx="IE">
                                        <p:cTn id="81" dur="indefinite"/>
                                        <p:tgtEl>
                                          <p:spTgt spid="37"/>
                                        </p:tgtEl>
                                      </p:cBhvr>
                                    </p:animEffect>
                                  </p:childTnLst>
                                </p:cTn>
                              </p:par>
                              <p:par>
                                <p:cTn id="82" presetID="9" presetClass="emph" presetSubtype="0" nodeType="withEffect">
                                  <p:stCondLst>
                                    <p:cond delay="0"/>
                                  </p:stCondLst>
                                  <p:childTnLst>
                                    <p:set>
                                      <p:cBhvr rctx="PPT">
                                        <p:cTn id="83" dur="indefinite"/>
                                        <p:tgtEl>
                                          <p:spTgt spid="55"/>
                                        </p:tgtEl>
                                        <p:attrNameLst>
                                          <p:attrName>style.opacity</p:attrName>
                                        </p:attrNameLst>
                                      </p:cBhvr>
                                      <p:to>
                                        <p:strVal val="0.25"/>
                                      </p:to>
                                    </p:set>
                                    <p:animEffect filter="image" prLst="opacity: 0.25">
                                      <p:cBhvr rctx="IE">
                                        <p:cTn id="84" dur="indefinite"/>
                                        <p:tgtEl>
                                          <p:spTgt spid="55"/>
                                        </p:tgtEl>
                                      </p:cBhvr>
                                    </p:animEffect>
                                  </p:childTnLst>
                                </p:cTn>
                              </p:par>
                              <p:par>
                                <p:cTn id="85" presetID="9" presetClass="emph" presetSubtype="0" nodeType="withEffect">
                                  <p:stCondLst>
                                    <p:cond delay="0"/>
                                  </p:stCondLst>
                                  <p:childTnLst>
                                    <p:set>
                                      <p:cBhvr rctx="PPT">
                                        <p:cTn id="86" dur="indefinite"/>
                                        <p:tgtEl>
                                          <p:spTgt spid="19"/>
                                        </p:tgtEl>
                                        <p:attrNameLst>
                                          <p:attrName>style.opacity</p:attrName>
                                        </p:attrNameLst>
                                      </p:cBhvr>
                                      <p:to>
                                        <p:strVal val="0.25"/>
                                      </p:to>
                                    </p:set>
                                    <p:animEffect filter="image" prLst="opacity: 0.25">
                                      <p:cBhvr rctx="IE">
                                        <p:cTn id="87" dur="indefinite"/>
                                        <p:tgtEl>
                                          <p:spTgt spid="19"/>
                                        </p:tgtEl>
                                      </p:cBhvr>
                                    </p:animEffect>
                                  </p:childTnLst>
                                </p:cTn>
                              </p:par>
                              <p:par>
                                <p:cTn id="88" presetID="9" presetClass="emph" presetSubtype="0" nodeType="withEffect">
                                  <p:stCondLst>
                                    <p:cond delay="0"/>
                                  </p:stCondLst>
                                  <p:childTnLst>
                                    <p:set>
                                      <p:cBhvr rctx="PPT">
                                        <p:cTn id="89" dur="indefinite"/>
                                        <p:tgtEl>
                                          <p:spTgt spid="31"/>
                                        </p:tgtEl>
                                        <p:attrNameLst>
                                          <p:attrName>style.opacity</p:attrName>
                                        </p:attrNameLst>
                                      </p:cBhvr>
                                      <p:to>
                                        <p:strVal val="0.25"/>
                                      </p:to>
                                    </p:set>
                                    <p:animEffect filter="image" prLst="opacity: 0.25">
                                      <p:cBhvr rctx="IE">
                                        <p:cTn id="90" dur="indefinite"/>
                                        <p:tgtEl>
                                          <p:spTgt spid="31"/>
                                        </p:tgtEl>
                                      </p:cBhvr>
                                    </p:animEffect>
                                  </p:childTnLst>
                                </p:cTn>
                              </p:par>
                              <p:par>
                                <p:cTn id="91" presetID="9" presetClass="emph" presetSubtype="0" nodeType="withEffect">
                                  <p:stCondLst>
                                    <p:cond delay="0"/>
                                  </p:stCondLst>
                                  <p:childTnLst>
                                    <p:set>
                                      <p:cBhvr rctx="PPT">
                                        <p:cTn id="92" dur="indefinite"/>
                                        <p:tgtEl>
                                          <p:spTgt spid="46"/>
                                        </p:tgtEl>
                                        <p:attrNameLst>
                                          <p:attrName>style.opacity</p:attrName>
                                        </p:attrNameLst>
                                      </p:cBhvr>
                                      <p:to>
                                        <p:strVal val="0.25"/>
                                      </p:to>
                                    </p:set>
                                    <p:animEffect filter="image" prLst="opacity: 0.25">
                                      <p:cBhvr rctx="IE">
                                        <p:cTn id="93" dur="indefinite"/>
                                        <p:tgtEl>
                                          <p:spTgt spid="46"/>
                                        </p:tgtEl>
                                      </p:cBhvr>
                                    </p:animEffect>
                                  </p:childTnLst>
                                </p:cTn>
                              </p:par>
                              <p:par>
                                <p:cTn id="94" presetID="9" presetClass="emph" presetSubtype="0" nodeType="withEffect">
                                  <p:stCondLst>
                                    <p:cond delay="0"/>
                                  </p:stCondLst>
                                  <p:childTnLst>
                                    <p:set>
                                      <p:cBhvr rctx="PPT">
                                        <p:cTn id="95" dur="indefinite"/>
                                        <p:tgtEl>
                                          <p:spTgt spid="10"/>
                                        </p:tgtEl>
                                        <p:attrNameLst>
                                          <p:attrName>style.opacity</p:attrName>
                                        </p:attrNameLst>
                                      </p:cBhvr>
                                      <p:to>
                                        <p:strVal val="0.25"/>
                                      </p:to>
                                    </p:set>
                                    <p:animEffect filter="image" prLst="opacity: 0.25">
                                      <p:cBhvr rctx="IE">
                                        <p:cTn id="96" dur="indefinite"/>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Convolutional Layer</a:t>
            </a:r>
            <a:endParaRPr lang="zh-CN" altLang="en-US" dirty="0"/>
          </a:p>
        </p:txBody>
      </p:sp>
      <p:sp>
        <p:nvSpPr>
          <p:cNvPr id="3" name="内容占位符 2"/>
          <p:cNvSpPr>
            <a:spLocks noGrp="1"/>
          </p:cNvSpPr>
          <p:nvPr>
            <p:ph idx="1"/>
          </p:nvPr>
        </p:nvSpPr>
        <p:spPr/>
        <p:txBody>
          <a:bodyPr/>
          <a:lstStyle/>
          <a:p>
            <a:r>
              <a:rPr lang="en-US" altLang="zh-CN" dirty="0" smtClean="0"/>
              <a:t>Important Intuition: Stationary</a:t>
            </a:r>
          </a:p>
          <a:p>
            <a:pPr lvl="1"/>
            <a:r>
              <a:rPr lang="en-US" altLang="zh-CN" dirty="0" smtClean="0"/>
              <a:t>Necessary to learn diff. features capturing the curve shape, just because of the diff. location?</a:t>
            </a:r>
          </a:p>
          <a:p>
            <a:pPr lvl="1"/>
            <a:r>
              <a:rPr lang="en-US" altLang="zh-CN" b="1" i="1" dirty="0" smtClean="0"/>
              <a:t>No!!</a:t>
            </a:r>
          </a:p>
          <a:p>
            <a:r>
              <a:rPr lang="en-US" altLang="zh-CN" b="1" dirty="0" smtClean="0"/>
              <a:t>Locally Connected Layers, Feature Sharing</a:t>
            </a:r>
          </a:p>
        </p:txBody>
      </p:sp>
      <p:grpSp>
        <p:nvGrpSpPr>
          <p:cNvPr id="5" name="组合 4"/>
          <p:cNvGrpSpPr/>
          <p:nvPr/>
        </p:nvGrpSpPr>
        <p:grpSpPr>
          <a:xfrm>
            <a:off x="1619672" y="4365104"/>
            <a:ext cx="6192688" cy="2376264"/>
            <a:chOff x="1619672" y="2879968"/>
            <a:chExt cx="6192688" cy="2376264"/>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879968"/>
              <a:ext cx="2376264"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2879968"/>
              <a:ext cx="2376264"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799692" y="3708060"/>
              <a:ext cx="756084" cy="75608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36196" y="4068100"/>
              <a:ext cx="756084" cy="75608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268355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Convolutional Layer Structure</a:t>
            </a:r>
            <a:endParaRPr lang="zh-CN" altLang="en-US" dirty="0"/>
          </a:p>
        </p:txBody>
      </p:sp>
      <p:sp>
        <p:nvSpPr>
          <p:cNvPr id="4" name="椭圆 3"/>
          <p:cNvSpPr/>
          <p:nvPr/>
        </p:nvSpPr>
        <p:spPr>
          <a:xfrm>
            <a:off x="3131840" y="37890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11960" y="37890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555776" y="4401108"/>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635896" y="4401108"/>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979712" y="5013176"/>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9832" y="5013176"/>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48053" y="5013176"/>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256076" y="5013176"/>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439652" y="55892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519772" y="55892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607993" y="55892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716016" y="55892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311860" y="1844824"/>
            <a:ext cx="648072" cy="648072"/>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椭圆 22"/>
          <p:cNvSpPr/>
          <p:nvPr/>
        </p:nvSpPr>
        <p:spPr>
          <a:xfrm>
            <a:off x="2879812" y="2060848"/>
            <a:ext cx="648072" cy="648072"/>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25" name="直接箭头连接符 24"/>
          <p:cNvCxnSpPr>
            <a:stCxn id="4" idx="0"/>
            <a:endCxn id="23" idx="4"/>
          </p:cNvCxnSpPr>
          <p:nvPr/>
        </p:nvCxnSpPr>
        <p:spPr>
          <a:xfrm flipH="1" flipV="1">
            <a:off x="3203848" y="2708920"/>
            <a:ext cx="252028"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0"/>
            <a:endCxn id="23" idx="4"/>
          </p:cNvCxnSpPr>
          <p:nvPr/>
        </p:nvCxnSpPr>
        <p:spPr>
          <a:xfrm flipH="1" flipV="1">
            <a:off x="3203848" y="2708920"/>
            <a:ext cx="1332148"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0" idx="0"/>
            <a:endCxn id="23" idx="4"/>
          </p:cNvCxnSpPr>
          <p:nvPr/>
        </p:nvCxnSpPr>
        <p:spPr>
          <a:xfrm flipV="1">
            <a:off x="2879812" y="2708920"/>
            <a:ext cx="324036"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1" idx="0"/>
            <a:endCxn id="23" idx="4"/>
          </p:cNvCxnSpPr>
          <p:nvPr/>
        </p:nvCxnSpPr>
        <p:spPr>
          <a:xfrm flipH="1" flipV="1">
            <a:off x="3203848" y="2708920"/>
            <a:ext cx="756084"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2087724" y="2852936"/>
            <a:ext cx="648072" cy="648072"/>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p:cNvSpPr/>
          <p:nvPr/>
        </p:nvSpPr>
        <p:spPr>
          <a:xfrm>
            <a:off x="1655676" y="3068960"/>
            <a:ext cx="648072" cy="648072"/>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51" name="直接箭头连接符 50"/>
          <p:cNvCxnSpPr>
            <a:stCxn id="4" idx="0"/>
            <a:endCxn id="22" idx="4"/>
          </p:cNvCxnSpPr>
          <p:nvPr/>
        </p:nvCxnSpPr>
        <p:spPr>
          <a:xfrm flipV="1">
            <a:off x="3455876" y="2492896"/>
            <a:ext cx="1800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5" idx="0"/>
            <a:endCxn id="22" idx="4"/>
          </p:cNvCxnSpPr>
          <p:nvPr/>
        </p:nvCxnSpPr>
        <p:spPr>
          <a:xfrm flipH="1" flipV="1">
            <a:off x="3635896" y="2492896"/>
            <a:ext cx="90010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10" idx="0"/>
            <a:endCxn id="22" idx="4"/>
          </p:cNvCxnSpPr>
          <p:nvPr/>
        </p:nvCxnSpPr>
        <p:spPr>
          <a:xfrm flipV="1">
            <a:off x="2879812" y="2492896"/>
            <a:ext cx="756084"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11" idx="0"/>
            <a:endCxn id="22" idx="4"/>
          </p:cNvCxnSpPr>
          <p:nvPr/>
        </p:nvCxnSpPr>
        <p:spPr>
          <a:xfrm flipH="1" flipV="1">
            <a:off x="3635896" y="2492896"/>
            <a:ext cx="324036"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5328084" y="37890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6408204" y="37890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752020" y="4401108"/>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5832140" y="4401108"/>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6336196" y="1844824"/>
            <a:ext cx="648072" cy="648072"/>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p:cNvSpPr/>
          <p:nvPr/>
        </p:nvSpPr>
        <p:spPr>
          <a:xfrm>
            <a:off x="5904148" y="2060848"/>
            <a:ext cx="648072" cy="648072"/>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5" name="直接箭头连接符 64"/>
          <p:cNvCxnSpPr>
            <a:stCxn id="59" idx="0"/>
            <a:endCxn id="64" idx="4"/>
          </p:cNvCxnSpPr>
          <p:nvPr/>
        </p:nvCxnSpPr>
        <p:spPr>
          <a:xfrm flipV="1">
            <a:off x="5652120" y="2708920"/>
            <a:ext cx="57606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60" idx="0"/>
            <a:endCxn id="64" idx="4"/>
          </p:cNvCxnSpPr>
          <p:nvPr/>
        </p:nvCxnSpPr>
        <p:spPr>
          <a:xfrm flipH="1" flipV="1">
            <a:off x="6228184" y="2708920"/>
            <a:ext cx="504056"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1" idx="0"/>
            <a:endCxn id="64" idx="4"/>
          </p:cNvCxnSpPr>
          <p:nvPr/>
        </p:nvCxnSpPr>
        <p:spPr>
          <a:xfrm flipV="1">
            <a:off x="5076056" y="2708920"/>
            <a:ext cx="1152128"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62" idx="0"/>
            <a:endCxn id="64" idx="4"/>
          </p:cNvCxnSpPr>
          <p:nvPr/>
        </p:nvCxnSpPr>
        <p:spPr>
          <a:xfrm flipV="1">
            <a:off x="6156176" y="2708920"/>
            <a:ext cx="72008"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59" idx="0"/>
            <a:endCxn id="63" idx="4"/>
          </p:cNvCxnSpPr>
          <p:nvPr/>
        </p:nvCxnSpPr>
        <p:spPr>
          <a:xfrm flipV="1">
            <a:off x="5652120" y="2492896"/>
            <a:ext cx="1008112"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0" idx="0"/>
            <a:endCxn id="63" idx="4"/>
          </p:cNvCxnSpPr>
          <p:nvPr/>
        </p:nvCxnSpPr>
        <p:spPr>
          <a:xfrm flipH="1" flipV="1">
            <a:off x="6660232" y="2492896"/>
            <a:ext cx="72008"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1" idx="0"/>
            <a:endCxn id="63" idx="4"/>
          </p:cNvCxnSpPr>
          <p:nvPr/>
        </p:nvCxnSpPr>
        <p:spPr>
          <a:xfrm flipV="1">
            <a:off x="5076056" y="2492896"/>
            <a:ext cx="1584176"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2" idx="0"/>
            <a:endCxn id="63" idx="4"/>
          </p:cNvCxnSpPr>
          <p:nvPr/>
        </p:nvCxnSpPr>
        <p:spPr>
          <a:xfrm flipV="1">
            <a:off x="6156176" y="2492896"/>
            <a:ext cx="504056"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824028" y="1844824"/>
            <a:ext cx="648072" cy="648072"/>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4" name="椭圆 73"/>
          <p:cNvSpPr/>
          <p:nvPr/>
        </p:nvSpPr>
        <p:spPr>
          <a:xfrm>
            <a:off x="4391980" y="2060848"/>
            <a:ext cx="648072" cy="648072"/>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76" name="直接箭头连接符 75"/>
          <p:cNvCxnSpPr>
            <a:stCxn id="5" idx="0"/>
            <a:endCxn id="74" idx="4"/>
          </p:cNvCxnSpPr>
          <p:nvPr/>
        </p:nvCxnSpPr>
        <p:spPr>
          <a:xfrm flipV="1">
            <a:off x="4535996" y="2708920"/>
            <a:ext cx="180020"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59" idx="0"/>
            <a:endCxn id="74" idx="4"/>
          </p:cNvCxnSpPr>
          <p:nvPr/>
        </p:nvCxnSpPr>
        <p:spPr>
          <a:xfrm flipH="1" flipV="1">
            <a:off x="4716016" y="2708920"/>
            <a:ext cx="93610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1" idx="0"/>
            <a:endCxn id="74" idx="4"/>
          </p:cNvCxnSpPr>
          <p:nvPr/>
        </p:nvCxnSpPr>
        <p:spPr>
          <a:xfrm flipV="1">
            <a:off x="3959932" y="2708920"/>
            <a:ext cx="756084"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1" idx="0"/>
            <a:endCxn id="74" idx="4"/>
          </p:cNvCxnSpPr>
          <p:nvPr/>
        </p:nvCxnSpPr>
        <p:spPr>
          <a:xfrm flipH="1" flipV="1">
            <a:off x="4716016" y="2708920"/>
            <a:ext cx="360040"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5" idx="0"/>
            <a:endCxn id="73" idx="4"/>
          </p:cNvCxnSpPr>
          <p:nvPr/>
        </p:nvCxnSpPr>
        <p:spPr>
          <a:xfrm flipV="1">
            <a:off x="4535996" y="2492896"/>
            <a:ext cx="612068"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59" idx="0"/>
            <a:endCxn id="73" idx="4"/>
          </p:cNvCxnSpPr>
          <p:nvPr/>
        </p:nvCxnSpPr>
        <p:spPr>
          <a:xfrm flipH="1" flipV="1">
            <a:off x="5148064" y="2492896"/>
            <a:ext cx="504056"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1" idx="0"/>
            <a:endCxn id="73" idx="4"/>
          </p:cNvCxnSpPr>
          <p:nvPr/>
        </p:nvCxnSpPr>
        <p:spPr>
          <a:xfrm flipV="1">
            <a:off x="3959932" y="2492896"/>
            <a:ext cx="1188132"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61" idx="0"/>
            <a:endCxn id="73" idx="4"/>
          </p:cNvCxnSpPr>
          <p:nvPr/>
        </p:nvCxnSpPr>
        <p:spPr>
          <a:xfrm flipV="1">
            <a:off x="5076056" y="2492896"/>
            <a:ext cx="72008"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14" idx="0"/>
            <a:endCxn id="47" idx="4"/>
          </p:cNvCxnSpPr>
          <p:nvPr/>
        </p:nvCxnSpPr>
        <p:spPr>
          <a:xfrm flipH="1" flipV="1">
            <a:off x="1979712" y="3717032"/>
            <a:ext cx="324036"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10" idx="0"/>
            <a:endCxn id="47" idx="4"/>
          </p:cNvCxnSpPr>
          <p:nvPr/>
        </p:nvCxnSpPr>
        <p:spPr>
          <a:xfrm flipH="1" flipV="1">
            <a:off x="1979712" y="3717032"/>
            <a:ext cx="900100" cy="684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11" idx="0"/>
            <a:endCxn id="47" idx="4"/>
          </p:cNvCxnSpPr>
          <p:nvPr/>
        </p:nvCxnSpPr>
        <p:spPr>
          <a:xfrm flipH="1" flipV="1">
            <a:off x="1979712" y="3717032"/>
            <a:ext cx="1980220" cy="684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15" idx="0"/>
            <a:endCxn id="47" idx="4"/>
          </p:cNvCxnSpPr>
          <p:nvPr/>
        </p:nvCxnSpPr>
        <p:spPr>
          <a:xfrm flipH="1" flipV="1">
            <a:off x="1979712" y="3717032"/>
            <a:ext cx="1404156"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10" idx="0"/>
            <a:endCxn id="46" idx="4"/>
          </p:cNvCxnSpPr>
          <p:nvPr/>
        </p:nvCxnSpPr>
        <p:spPr>
          <a:xfrm flipH="1" flipV="1">
            <a:off x="2411760" y="3501008"/>
            <a:ext cx="468052" cy="9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11" idx="0"/>
            <a:endCxn id="46" idx="4"/>
          </p:cNvCxnSpPr>
          <p:nvPr/>
        </p:nvCxnSpPr>
        <p:spPr>
          <a:xfrm flipH="1" flipV="1">
            <a:off x="2411760" y="3501008"/>
            <a:ext cx="1548172" cy="9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4" idx="0"/>
            <a:endCxn id="46" idx="4"/>
          </p:cNvCxnSpPr>
          <p:nvPr/>
        </p:nvCxnSpPr>
        <p:spPr>
          <a:xfrm flipV="1">
            <a:off x="2303748" y="3501008"/>
            <a:ext cx="108012"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5" idx="0"/>
            <a:endCxn id="46" idx="4"/>
          </p:cNvCxnSpPr>
          <p:nvPr/>
        </p:nvCxnSpPr>
        <p:spPr>
          <a:xfrm flipH="1" flipV="1">
            <a:off x="2411760" y="3501008"/>
            <a:ext cx="972108"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平行四边形 113"/>
          <p:cNvSpPr/>
          <p:nvPr/>
        </p:nvSpPr>
        <p:spPr>
          <a:xfrm>
            <a:off x="1115616" y="4293096"/>
            <a:ext cx="3852428" cy="1566174"/>
          </a:xfrm>
          <a:prstGeom prst="parallelogram">
            <a:avLst>
              <a:gd name="adj" fmla="val 10225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3" name="平行四边形 112"/>
          <p:cNvSpPr/>
          <p:nvPr/>
        </p:nvSpPr>
        <p:spPr>
          <a:xfrm>
            <a:off x="4031940" y="3645024"/>
            <a:ext cx="3852428" cy="1584176"/>
          </a:xfrm>
          <a:prstGeom prst="parallelogram">
            <a:avLst>
              <a:gd name="adj" fmla="val 10225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2" name="平行四边形 111"/>
          <p:cNvSpPr/>
          <p:nvPr/>
        </p:nvSpPr>
        <p:spPr>
          <a:xfrm>
            <a:off x="2843808" y="3645024"/>
            <a:ext cx="3852428" cy="1584176"/>
          </a:xfrm>
          <a:prstGeom prst="parallelogram">
            <a:avLst>
              <a:gd name="adj" fmla="val 10225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1" name="平行四边形 110"/>
          <p:cNvSpPr/>
          <p:nvPr/>
        </p:nvSpPr>
        <p:spPr>
          <a:xfrm>
            <a:off x="1763688" y="3645024"/>
            <a:ext cx="3852428" cy="1584176"/>
          </a:xfrm>
          <a:prstGeom prst="parallelogram">
            <a:avLst>
              <a:gd name="adj" fmla="val 10225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115" name="组合 114"/>
          <p:cNvGrpSpPr/>
          <p:nvPr/>
        </p:nvGrpSpPr>
        <p:grpSpPr>
          <a:xfrm>
            <a:off x="1043608" y="6381328"/>
            <a:ext cx="4356484" cy="461665"/>
            <a:chOff x="5364088" y="6309320"/>
            <a:chExt cx="4356484" cy="461665"/>
          </a:xfrm>
        </p:grpSpPr>
        <p:cxnSp>
          <p:nvCxnSpPr>
            <p:cNvPr id="116" name="直接箭头连接符 115"/>
            <p:cNvCxnSpPr/>
            <p:nvPr/>
          </p:nvCxnSpPr>
          <p:spPr>
            <a:xfrm flipH="1">
              <a:off x="5364088" y="6525344"/>
              <a:ext cx="1800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a:off x="7650342" y="6525344"/>
              <a:ext cx="207023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236296" y="6309320"/>
              <a:ext cx="468052" cy="461665"/>
            </a:xfrm>
            <a:prstGeom prst="rect">
              <a:avLst/>
            </a:prstGeom>
            <a:noFill/>
          </p:spPr>
          <p:txBody>
            <a:bodyPr wrap="square" rtlCol="0">
              <a:spAutoFit/>
            </a:bodyPr>
            <a:lstStyle/>
            <a:p>
              <a:r>
                <a:rPr lang="en-US" altLang="zh-CN" sz="2400" dirty="0"/>
                <a:t>P</a:t>
              </a:r>
              <a:endParaRPr lang="zh-CN" altLang="en-US" sz="2400" dirty="0"/>
            </a:p>
          </p:txBody>
        </p:sp>
      </p:grpSp>
      <p:grpSp>
        <p:nvGrpSpPr>
          <p:cNvPr id="124" name="组合 123"/>
          <p:cNvGrpSpPr/>
          <p:nvPr/>
        </p:nvGrpSpPr>
        <p:grpSpPr>
          <a:xfrm>
            <a:off x="5652120" y="3861048"/>
            <a:ext cx="2520280" cy="2520280"/>
            <a:chOff x="5616116" y="4293096"/>
            <a:chExt cx="2520280" cy="2520280"/>
          </a:xfrm>
        </p:grpSpPr>
        <p:cxnSp>
          <p:nvCxnSpPr>
            <p:cNvPr id="125" name="直接箭头连接符 124"/>
            <p:cNvCxnSpPr/>
            <p:nvPr/>
          </p:nvCxnSpPr>
          <p:spPr>
            <a:xfrm flipH="1">
              <a:off x="5616116" y="5769260"/>
              <a:ext cx="1080120" cy="10441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flipV="1">
              <a:off x="7043806" y="4293096"/>
              <a:ext cx="1092590" cy="11243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6696236" y="5382837"/>
              <a:ext cx="468052" cy="461665"/>
            </a:xfrm>
            <a:prstGeom prst="rect">
              <a:avLst/>
            </a:prstGeom>
            <a:noFill/>
          </p:spPr>
          <p:txBody>
            <a:bodyPr wrap="square" rtlCol="0">
              <a:spAutoFit/>
            </a:bodyPr>
            <a:lstStyle/>
            <a:p>
              <a:r>
                <a:rPr lang="en-US" altLang="zh-CN" sz="2400" dirty="0" smtClean="0"/>
                <a:t>Q</a:t>
              </a:r>
              <a:endParaRPr lang="zh-CN" altLang="en-US" sz="2400" dirty="0"/>
            </a:p>
          </p:txBody>
        </p:sp>
      </p:grpSp>
      <p:grpSp>
        <p:nvGrpSpPr>
          <p:cNvPr id="133" name="组合 132"/>
          <p:cNvGrpSpPr/>
          <p:nvPr/>
        </p:nvGrpSpPr>
        <p:grpSpPr>
          <a:xfrm>
            <a:off x="7200292" y="1844824"/>
            <a:ext cx="972108" cy="1008112"/>
            <a:chOff x="6372200" y="5085184"/>
            <a:chExt cx="972108" cy="1008112"/>
          </a:xfrm>
        </p:grpSpPr>
        <p:cxnSp>
          <p:nvCxnSpPr>
            <p:cNvPr id="134" name="直接箭头连接符 133"/>
            <p:cNvCxnSpPr/>
            <p:nvPr/>
          </p:nvCxnSpPr>
          <p:spPr>
            <a:xfrm flipH="1">
              <a:off x="6372200" y="5769260"/>
              <a:ext cx="324036" cy="3240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7043806" y="5085184"/>
              <a:ext cx="300502" cy="3322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6696236" y="5382837"/>
              <a:ext cx="468052" cy="461665"/>
            </a:xfrm>
            <a:prstGeom prst="rect">
              <a:avLst/>
            </a:prstGeom>
            <a:noFill/>
          </p:spPr>
          <p:txBody>
            <a:bodyPr wrap="square" rtlCol="0">
              <a:spAutoFit/>
            </a:bodyPr>
            <a:lstStyle/>
            <a:p>
              <a:r>
                <a:rPr lang="en-US" altLang="zh-CN" sz="2400" dirty="0" smtClean="0"/>
                <a:t>M</a:t>
              </a:r>
              <a:endParaRPr lang="zh-CN" altLang="en-US" sz="2400" dirty="0"/>
            </a:p>
          </p:txBody>
        </p:sp>
      </p:grpSp>
      <p:grpSp>
        <p:nvGrpSpPr>
          <p:cNvPr id="139" name="组合 138"/>
          <p:cNvGrpSpPr/>
          <p:nvPr/>
        </p:nvGrpSpPr>
        <p:grpSpPr>
          <a:xfrm>
            <a:off x="611559" y="4437111"/>
            <a:ext cx="1449923" cy="1454561"/>
            <a:chOff x="6048164" y="4600740"/>
            <a:chExt cx="1789267" cy="1794990"/>
          </a:xfrm>
        </p:grpSpPr>
        <p:cxnSp>
          <p:nvCxnSpPr>
            <p:cNvPr id="140" name="直接箭头连接符 139"/>
            <p:cNvCxnSpPr/>
            <p:nvPr/>
          </p:nvCxnSpPr>
          <p:spPr>
            <a:xfrm flipH="1">
              <a:off x="6048164" y="5769260"/>
              <a:ext cx="648072" cy="6264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7043806" y="4600740"/>
              <a:ext cx="793625" cy="816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696236" y="5382837"/>
              <a:ext cx="468052" cy="461665"/>
            </a:xfrm>
            <a:prstGeom prst="rect">
              <a:avLst/>
            </a:prstGeom>
            <a:noFill/>
          </p:spPr>
          <p:txBody>
            <a:bodyPr wrap="square" rtlCol="0">
              <a:spAutoFit/>
            </a:bodyPr>
            <a:lstStyle/>
            <a:p>
              <a:r>
                <a:rPr lang="en-US" altLang="zh-CN" sz="2400" dirty="0" smtClean="0"/>
                <a:t>S</a:t>
              </a:r>
              <a:endParaRPr lang="zh-CN" altLang="en-US" sz="2400" dirty="0"/>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t>29</a:t>
            </a:fld>
            <a:endParaRPr lang="zh-CN" altLang="en-US"/>
          </a:p>
        </p:txBody>
      </p:sp>
      <mc:AlternateContent xmlns:mc="http://schemas.openxmlformats.org/markup-compatibility/2006">
        <mc:Choice xmlns:a14="http://schemas.microsoft.com/office/drawing/2010/main" Requires="a14">
          <p:sp>
            <p:nvSpPr>
              <p:cNvPr id="81" name="TextBox 80"/>
              <p:cNvSpPr txBox="1"/>
              <p:nvPr/>
            </p:nvSpPr>
            <p:spPr>
              <a:xfrm>
                <a:off x="2699792" y="2708920"/>
                <a:ext cx="624678" cy="426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smtClean="0">
                                  <a:latin typeface="Cambria Math"/>
                                </a:rPr>
                                <m:t>𝟏</m:t>
                              </m:r>
                            </m:e>
                          </m:d>
                        </m:sup>
                      </m:sSup>
                    </m:oMath>
                  </m:oMathPara>
                </a14:m>
                <a:endParaRPr lang="zh-CN" altLang="en-US" sz="2000" dirty="0"/>
              </a:p>
            </p:txBody>
          </p:sp>
        </mc:Choice>
        <mc:Fallback>
          <p:sp>
            <p:nvSpPr>
              <p:cNvPr id="81" name="TextBox 80"/>
              <p:cNvSpPr txBox="1">
                <a:spLocks noRot="1" noChangeAspect="1" noMove="1" noResize="1" noEditPoints="1" noAdjustHandles="1" noChangeArrowheads="1" noChangeShapeType="1" noTextEdit="1"/>
              </p:cNvSpPr>
              <p:nvPr/>
            </p:nvSpPr>
            <p:spPr>
              <a:xfrm>
                <a:off x="2699792" y="2708920"/>
                <a:ext cx="624678" cy="426463"/>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3" name="TextBox 82"/>
              <p:cNvSpPr txBox="1"/>
              <p:nvPr/>
            </p:nvSpPr>
            <p:spPr>
              <a:xfrm>
                <a:off x="1547664" y="3938641"/>
                <a:ext cx="624678" cy="426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smtClean="0">
                                  <a:latin typeface="Cambria Math"/>
                                </a:rPr>
                                <m:t>𝟏</m:t>
                              </m:r>
                            </m:e>
                          </m:d>
                        </m:sup>
                      </m:sSup>
                    </m:oMath>
                  </m:oMathPara>
                </a14:m>
                <a:endParaRPr lang="zh-CN" altLang="en-US" sz="2000" dirty="0"/>
              </a:p>
            </p:txBody>
          </p:sp>
        </mc:Choice>
        <mc:Fallback>
          <p:sp>
            <p:nvSpPr>
              <p:cNvPr id="83" name="TextBox 82"/>
              <p:cNvSpPr txBox="1">
                <a:spLocks noRot="1" noChangeAspect="1" noMove="1" noResize="1" noEditPoints="1" noAdjustHandles="1" noChangeArrowheads="1" noChangeShapeType="1" noTextEdit="1"/>
              </p:cNvSpPr>
              <p:nvPr/>
            </p:nvSpPr>
            <p:spPr>
              <a:xfrm>
                <a:off x="1547664" y="3938641"/>
                <a:ext cx="624678" cy="426463"/>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5" name="TextBox 84"/>
              <p:cNvSpPr txBox="1"/>
              <p:nvPr/>
            </p:nvSpPr>
            <p:spPr>
              <a:xfrm>
                <a:off x="4091338" y="2714505"/>
                <a:ext cx="624678" cy="426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smtClean="0">
                                  <a:latin typeface="Cambria Math"/>
                                </a:rPr>
                                <m:t>𝟏</m:t>
                              </m:r>
                            </m:e>
                          </m:d>
                        </m:sup>
                      </m:sSup>
                    </m:oMath>
                  </m:oMathPara>
                </a14:m>
                <a:endParaRPr lang="zh-CN" altLang="en-US" sz="2000" dirty="0"/>
              </a:p>
            </p:txBody>
          </p:sp>
        </mc:Choice>
        <mc:Fallback>
          <p:sp>
            <p:nvSpPr>
              <p:cNvPr id="85" name="TextBox 84"/>
              <p:cNvSpPr txBox="1">
                <a:spLocks noRot="1" noChangeAspect="1" noMove="1" noResize="1" noEditPoints="1" noAdjustHandles="1" noChangeArrowheads="1" noChangeShapeType="1" noTextEdit="1"/>
              </p:cNvSpPr>
              <p:nvPr/>
            </p:nvSpPr>
            <p:spPr>
              <a:xfrm>
                <a:off x="4091338" y="2714505"/>
                <a:ext cx="624678" cy="426463"/>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7" name="TextBox 86"/>
              <p:cNvSpPr txBox="1"/>
              <p:nvPr/>
            </p:nvSpPr>
            <p:spPr>
              <a:xfrm>
                <a:off x="5531498" y="2708920"/>
                <a:ext cx="624678" cy="426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smtClean="0">
                                  <a:latin typeface="Cambria Math"/>
                                </a:rPr>
                                <m:t>𝟏</m:t>
                              </m:r>
                            </m:e>
                          </m:d>
                        </m:sup>
                      </m:sSup>
                    </m:oMath>
                  </m:oMathPara>
                </a14:m>
                <a:endParaRPr lang="zh-CN" altLang="en-US" sz="2000" dirty="0"/>
              </a:p>
            </p:txBody>
          </p:sp>
        </mc:Choice>
        <mc:Fallback>
          <p:sp>
            <p:nvSpPr>
              <p:cNvPr id="87" name="TextBox 86"/>
              <p:cNvSpPr txBox="1">
                <a:spLocks noRot="1" noChangeAspect="1" noMove="1" noResize="1" noEditPoints="1" noAdjustHandles="1" noChangeArrowheads="1" noChangeShapeType="1" noTextEdit="1"/>
              </p:cNvSpPr>
              <p:nvPr/>
            </p:nvSpPr>
            <p:spPr>
              <a:xfrm>
                <a:off x="5531498" y="2708920"/>
                <a:ext cx="624678" cy="426463"/>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9" name="TextBox 88"/>
              <p:cNvSpPr txBox="1"/>
              <p:nvPr/>
            </p:nvSpPr>
            <p:spPr>
              <a:xfrm>
                <a:off x="2555776" y="3362577"/>
                <a:ext cx="624678" cy="426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smtClean="0">
                                  <a:latin typeface="Cambria Math"/>
                                </a:rPr>
                                <m:t>𝑴</m:t>
                              </m:r>
                            </m:e>
                          </m:d>
                        </m:sup>
                      </m:sSup>
                    </m:oMath>
                  </m:oMathPara>
                </a14:m>
                <a:endParaRPr lang="zh-CN" altLang="en-US" sz="2000" dirty="0"/>
              </a:p>
            </p:txBody>
          </p:sp>
        </mc:Choice>
        <mc:Fallback>
          <p:sp>
            <p:nvSpPr>
              <p:cNvPr id="89" name="TextBox 88"/>
              <p:cNvSpPr txBox="1">
                <a:spLocks noRot="1" noChangeAspect="1" noMove="1" noResize="1" noEditPoints="1" noAdjustHandles="1" noChangeArrowheads="1" noChangeShapeType="1" noTextEdit="1"/>
              </p:cNvSpPr>
              <p:nvPr/>
            </p:nvSpPr>
            <p:spPr>
              <a:xfrm>
                <a:off x="2555776" y="3362577"/>
                <a:ext cx="624678" cy="426463"/>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1" name="TextBox 90"/>
              <p:cNvSpPr txBox="1"/>
              <p:nvPr/>
            </p:nvSpPr>
            <p:spPr>
              <a:xfrm>
                <a:off x="3731298" y="2348880"/>
                <a:ext cx="624678" cy="426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smtClean="0">
                                  <a:latin typeface="Cambria Math"/>
                                </a:rPr>
                                <m:t>𝑴</m:t>
                              </m:r>
                            </m:e>
                          </m:d>
                        </m:sup>
                      </m:sSup>
                    </m:oMath>
                  </m:oMathPara>
                </a14:m>
                <a:endParaRPr lang="zh-CN" altLang="en-US" sz="2000" dirty="0"/>
              </a:p>
            </p:txBody>
          </p:sp>
        </mc:Choice>
        <mc:Fallback>
          <p:sp>
            <p:nvSpPr>
              <p:cNvPr id="91" name="TextBox 90"/>
              <p:cNvSpPr txBox="1">
                <a:spLocks noRot="1" noChangeAspect="1" noMove="1" noResize="1" noEditPoints="1" noAdjustHandles="1" noChangeArrowheads="1" noChangeShapeType="1" noTextEdit="1"/>
              </p:cNvSpPr>
              <p:nvPr/>
            </p:nvSpPr>
            <p:spPr>
              <a:xfrm>
                <a:off x="3731298" y="2348880"/>
                <a:ext cx="624678" cy="426463"/>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2" name="TextBox 91"/>
              <p:cNvSpPr txBox="1"/>
              <p:nvPr/>
            </p:nvSpPr>
            <p:spPr>
              <a:xfrm>
                <a:off x="5243466" y="2420888"/>
                <a:ext cx="624678" cy="426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smtClean="0">
                                  <a:latin typeface="Cambria Math"/>
                                </a:rPr>
                                <m:t>𝑴</m:t>
                              </m:r>
                            </m:e>
                          </m:d>
                        </m:sup>
                      </m:sSup>
                    </m:oMath>
                  </m:oMathPara>
                </a14:m>
                <a:endParaRPr lang="zh-CN" altLang="en-US" sz="2000" dirty="0"/>
              </a:p>
            </p:txBody>
          </p:sp>
        </mc:Choice>
        <mc:Fallback>
          <p:sp>
            <p:nvSpPr>
              <p:cNvPr id="92" name="TextBox 91"/>
              <p:cNvSpPr txBox="1">
                <a:spLocks noRot="1" noChangeAspect="1" noMove="1" noResize="1" noEditPoints="1" noAdjustHandles="1" noChangeArrowheads="1" noChangeShapeType="1" noTextEdit="1"/>
              </p:cNvSpPr>
              <p:nvPr/>
            </p:nvSpPr>
            <p:spPr>
              <a:xfrm>
                <a:off x="5243466" y="2420888"/>
                <a:ext cx="624678" cy="426463"/>
              </a:xfrm>
              <a:prstGeom prst="rect">
                <a:avLst/>
              </a:prstGeom>
              <a:blipFill rotWithShape="1">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3" name="TextBox 92"/>
              <p:cNvSpPr txBox="1"/>
              <p:nvPr/>
            </p:nvSpPr>
            <p:spPr>
              <a:xfrm>
                <a:off x="6683626" y="2420888"/>
                <a:ext cx="624678" cy="426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smtClean="0">
                                  <a:latin typeface="Cambria Math"/>
                                </a:rPr>
                                <m:t>𝑴</m:t>
                              </m:r>
                            </m:e>
                          </m:d>
                        </m:sup>
                      </m:sSup>
                    </m:oMath>
                  </m:oMathPara>
                </a14:m>
                <a:endParaRPr lang="zh-CN" altLang="en-US" sz="2000" dirty="0"/>
              </a:p>
            </p:txBody>
          </p:sp>
        </mc:Choice>
        <mc:Fallback>
          <p:sp>
            <p:nvSpPr>
              <p:cNvPr id="93" name="TextBox 92"/>
              <p:cNvSpPr txBox="1">
                <a:spLocks noRot="1" noChangeAspect="1" noMove="1" noResize="1" noEditPoints="1" noAdjustHandles="1" noChangeArrowheads="1" noChangeShapeType="1" noTextEdit="1"/>
              </p:cNvSpPr>
              <p:nvPr/>
            </p:nvSpPr>
            <p:spPr>
              <a:xfrm>
                <a:off x="6683626" y="2420888"/>
                <a:ext cx="624678" cy="426463"/>
              </a:xfrm>
              <a:prstGeom prst="rect">
                <a:avLst/>
              </a:prstGeom>
              <a:blipFill rotWithShape="1">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312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1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par>
                                <p:cTn id="25" presetID="10" presetClass="entr" presetSubtype="0" fill="hold" nodeType="with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fade">
                                      <p:cBhvr>
                                        <p:cTn id="27" dur="500"/>
                                        <p:tgtEl>
                                          <p:spTgt spid="115"/>
                                        </p:tgtEl>
                                      </p:cBhvr>
                                    </p:animEffect>
                                  </p:childTnLst>
                                </p:cTn>
                              </p:par>
                              <p:par>
                                <p:cTn id="28" presetID="10" presetClass="entr" presetSubtype="0" fill="hold" nodeType="withEffect">
                                  <p:stCondLst>
                                    <p:cond delay="0"/>
                                  </p:stCondLst>
                                  <p:childTnLst>
                                    <p:set>
                                      <p:cBhvr>
                                        <p:cTn id="29" dur="1" fill="hold">
                                          <p:stCondLst>
                                            <p:cond delay="0"/>
                                          </p:stCondLst>
                                        </p:cTn>
                                        <p:tgtEl>
                                          <p:spTgt spid="124"/>
                                        </p:tgtEl>
                                        <p:attrNameLst>
                                          <p:attrName>style.visibility</p:attrName>
                                        </p:attrNameLst>
                                      </p:cBhvr>
                                      <p:to>
                                        <p:strVal val="visible"/>
                                      </p:to>
                                    </p:set>
                                    <p:animEffect transition="in" filter="fade">
                                      <p:cBhvr>
                                        <p:cTn id="30" dur="500"/>
                                        <p:tgtEl>
                                          <p:spTgt spid="124"/>
                                        </p:tgtEl>
                                      </p:cBhvr>
                                    </p:animEffect>
                                  </p:childTnLst>
                                </p:cTn>
                              </p:par>
                              <p:par>
                                <p:cTn id="31" presetID="10"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animEffect transition="in" filter="fade">
                                      <p:cBhvr>
                                        <p:cTn id="33" dur="500"/>
                                        <p:tgtEl>
                                          <p:spTgt spid="133"/>
                                        </p:tgtEl>
                                      </p:cBhvr>
                                    </p:animEffect>
                                  </p:childTnLst>
                                </p:cTn>
                              </p:par>
                              <p:par>
                                <p:cTn id="34" presetID="10" presetClass="entr" presetSubtype="0" fill="hold" nodeType="with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fade">
                                      <p:cBhvr>
                                        <p:cTn id="36" dur="500"/>
                                        <p:tgtEl>
                                          <p:spTgt spid="13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fade">
                                      <p:cBhvr>
                                        <p:cTn id="41" dur="500"/>
                                        <p:tgtEl>
                                          <p:spTgt spid="8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5"/>
                                        </p:tgtEl>
                                        <p:attrNameLst>
                                          <p:attrName>style.visibility</p:attrName>
                                        </p:attrNameLst>
                                      </p:cBhvr>
                                      <p:to>
                                        <p:strVal val="visible"/>
                                      </p:to>
                                    </p:set>
                                    <p:animEffect transition="in" filter="fade">
                                      <p:cBhvr>
                                        <p:cTn id="44" dur="500"/>
                                        <p:tgtEl>
                                          <p:spTgt spid="8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fade">
                                      <p:cBhvr>
                                        <p:cTn id="47" dur="500"/>
                                        <p:tgtEl>
                                          <p:spTgt spid="8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fade">
                                      <p:cBhvr>
                                        <p:cTn id="58" dur="500"/>
                                        <p:tgtEl>
                                          <p:spTgt spid="9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2"/>
                                        </p:tgtEl>
                                        <p:attrNameLst>
                                          <p:attrName>style.visibility</p:attrName>
                                        </p:attrNameLst>
                                      </p:cBhvr>
                                      <p:to>
                                        <p:strVal val="visible"/>
                                      </p:to>
                                    </p:set>
                                    <p:animEffect transition="in" filter="fade">
                                      <p:cBhvr>
                                        <p:cTn id="61" dur="500"/>
                                        <p:tgtEl>
                                          <p:spTgt spid="9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fade">
                                      <p:cBhvr>
                                        <p:cTn id="64"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3" grpId="0" animBg="1"/>
      <p:bldP spid="113" grpId="1" animBg="1"/>
      <p:bldP spid="112" grpId="0" animBg="1"/>
      <p:bldP spid="112" grpId="1" animBg="1"/>
      <p:bldP spid="111" grpId="0" animBg="1"/>
      <p:bldP spid="111" grpId="1" animBg="1"/>
      <p:bldP spid="81" grpId="0"/>
      <p:bldP spid="83" grpId="0"/>
      <p:bldP spid="85" grpId="0"/>
      <p:bldP spid="87" grpId="0"/>
      <p:bldP spid="89" grpId="0"/>
      <p:bldP spid="91" grpId="0"/>
      <p:bldP spid="92" grpId="0"/>
      <p:bldP spid="9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classification Overview</a:t>
            </a:r>
            <a:endParaRPr lang="zh-CN" altLang="en-US" dirty="0"/>
          </a:p>
        </p:txBody>
      </p:sp>
      <p:grpSp>
        <p:nvGrpSpPr>
          <p:cNvPr id="20" name="组合 19"/>
          <p:cNvGrpSpPr/>
          <p:nvPr/>
        </p:nvGrpSpPr>
        <p:grpSpPr>
          <a:xfrm>
            <a:off x="1072899" y="1412776"/>
            <a:ext cx="5342397" cy="2452459"/>
            <a:chOff x="1187624" y="1327552"/>
            <a:chExt cx="5832648" cy="2677512"/>
          </a:xfrm>
          <a:effectLst>
            <a:outerShdw sx="1000" sy="1000" algn="ctr" rotWithShape="0">
              <a:srgbClr val="000000"/>
            </a:outerShdw>
          </a:effectLst>
        </p:grpSpPr>
        <p:pic>
          <p:nvPicPr>
            <p:cNvPr id="6" name="Picture 4" descr="http://ufldl.stanford.edu/tutorial/images/Mnist_01.pn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r="25000" b="50000"/>
            <a:stretch/>
          </p:blipFill>
          <p:spPr bwMode="auto">
            <a:xfrm>
              <a:off x="1187624" y="1922832"/>
              <a:ext cx="1662151" cy="157065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779912" y="2318117"/>
              <a:ext cx="1800200" cy="78008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i="1" dirty="0" smtClean="0"/>
                <a:t>Classifier</a:t>
              </a:r>
              <a:endParaRPr lang="zh-CN" altLang="en-US" sz="2400" i="1" dirty="0"/>
            </a:p>
          </p:txBody>
        </p:sp>
        <p:sp>
          <p:nvSpPr>
            <p:cNvPr id="3" name="TextBox 2"/>
            <p:cNvSpPr txBox="1"/>
            <p:nvPr/>
          </p:nvSpPr>
          <p:spPr>
            <a:xfrm>
              <a:off x="6444208" y="1327552"/>
              <a:ext cx="576064" cy="461665"/>
            </a:xfrm>
            <a:prstGeom prst="rect">
              <a:avLst/>
            </a:prstGeom>
            <a:noFill/>
          </p:spPr>
          <p:txBody>
            <a:bodyPr wrap="square" rtlCol="0">
              <a:spAutoFit/>
            </a:bodyPr>
            <a:lstStyle/>
            <a:p>
              <a:r>
                <a:rPr lang="en-US" altLang="zh-CN" sz="2400" dirty="0" smtClean="0"/>
                <a:t>0?</a:t>
              </a:r>
              <a:endParaRPr lang="zh-CN" altLang="en-US" dirty="0"/>
            </a:p>
          </p:txBody>
        </p:sp>
        <p:sp>
          <p:nvSpPr>
            <p:cNvPr id="7" name="TextBox 6"/>
            <p:cNvSpPr txBox="1"/>
            <p:nvPr/>
          </p:nvSpPr>
          <p:spPr>
            <a:xfrm>
              <a:off x="6444208" y="1887215"/>
              <a:ext cx="576064" cy="461665"/>
            </a:xfrm>
            <a:prstGeom prst="rect">
              <a:avLst/>
            </a:prstGeom>
            <a:noFill/>
          </p:spPr>
          <p:txBody>
            <a:bodyPr wrap="square" rtlCol="0">
              <a:spAutoFit/>
            </a:bodyPr>
            <a:lstStyle/>
            <a:p>
              <a:r>
                <a:rPr lang="en-US" altLang="zh-CN" sz="2400" dirty="0"/>
                <a:t>1</a:t>
              </a:r>
              <a:r>
                <a:rPr lang="en-US" altLang="zh-CN" sz="2400" dirty="0" smtClean="0"/>
                <a:t>?</a:t>
              </a:r>
              <a:endParaRPr lang="zh-CN" altLang="en-US" dirty="0"/>
            </a:p>
          </p:txBody>
        </p:sp>
        <p:sp>
          <p:nvSpPr>
            <p:cNvPr id="8" name="TextBox 7"/>
            <p:cNvSpPr txBox="1"/>
            <p:nvPr/>
          </p:nvSpPr>
          <p:spPr>
            <a:xfrm>
              <a:off x="6444208" y="3543399"/>
              <a:ext cx="576064" cy="461665"/>
            </a:xfrm>
            <a:prstGeom prst="rect">
              <a:avLst/>
            </a:prstGeom>
            <a:noFill/>
          </p:spPr>
          <p:txBody>
            <a:bodyPr wrap="square" rtlCol="0">
              <a:spAutoFit/>
            </a:bodyPr>
            <a:lstStyle/>
            <a:p>
              <a:r>
                <a:rPr lang="en-US" altLang="zh-CN" sz="2400" dirty="0"/>
                <a:t>9</a:t>
              </a:r>
              <a:r>
                <a:rPr lang="en-US" altLang="zh-CN" sz="2400" dirty="0" smtClean="0"/>
                <a:t>?</a:t>
              </a:r>
              <a:endParaRPr lang="zh-CN" altLang="en-US" dirty="0"/>
            </a:p>
          </p:txBody>
        </p:sp>
        <p:sp>
          <p:nvSpPr>
            <p:cNvPr id="9" name="TextBox 8"/>
            <p:cNvSpPr txBox="1"/>
            <p:nvPr/>
          </p:nvSpPr>
          <p:spPr>
            <a:xfrm>
              <a:off x="6466274" y="2630153"/>
              <a:ext cx="553998" cy="654831"/>
            </a:xfrm>
            <a:prstGeom prst="rect">
              <a:avLst/>
            </a:prstGeom>
            <a:noFill/>
          </p:spPr>
          <p:txBody>
            <a:bodyPr vert="eaVert" wrap="square" rtlCol="0">
              <a:spAutoFit/>
            </a:bodyPr>
            <a:lstStyle/>
            <a:p>
              <a:r>
                <a:rPr lang="en-US" altLang="zh-CN" sz="2400" dirty="0" smtClean="0"/>
                <a:t>……</a:t>
              </a:r>
              <a:endParaRPr lang="zh-CN" altLang="en-US" sz="2400" dirty="0"/>
            </a:p>
          </p:txBody>
        </p:sp>
        <p:cxnSp>
          <p:nvCxnSpPr>
            <p:cNvPr id="11" name="直接箭头连接符 10"/>
            <p:cNvCxnSpPr>
              <a:stCxn id="2" idx="3"/>
              <a:endCxn id="3" idx="1"/>
            </p:cNvCxnSpPr>
            <p:nvPr/>
          </p:nvCxnSpPr>
          <p:spPr>
            <a:xfrm flipV="1">
              <a:off x="5580112" y="1558385"/>
              <a:ext cx="864096" cy="1149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 idx="3"/>
              <a:endCxn id="7" idx="1"/>
            </p:cNvCxnSpPr>
            <p:nvPr/>
          </p:nvCxnSpPr>
          <p:spPr>
            <a:xfrm flipV="1">
              <a:off x="5580112" y="2118048"/>
              <a:ext cx="864096" cy="590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 idx="3"/>
              <a:endCxn id="8" idx="1"/>
            </p:cNvCxnSpPr>
            <p:nvPr/>
          </p:nvCxnSpPr>
          <p:spPr>
            <a:xfrm>
              <a:off x="5580112" y="2708161"/>
              <a:ext cx="864096" cy="10660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3"/>
              <a:endCxn id="2" idx="1"/>
            </p:cNvCxnSpPr>
            <p:nvPr/>
          </p:nvCxnSpPr>
          <p:spPr>
            <a:xfrm>
              <a:off x="2849775" y="2708161"/>
              <a:ext cx="930137"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
        <p:nvSpPr>
          <p:cNvPr id="21" name="灯片编号占位符 20"/>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426940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Convolutional Layer Structure</a:t>
            </a:r>
            <a:endParaRPr lang="zh-CN" altLang="en-US" dirty="0"/>
          </a:p>
        </p:txBody>
      </p:sp>
      <p:sp>
        <p:nvSpPr>
          <p:cNvPr id="3" name="内容占位符 2"/>
          <p:cNvSpPr>
            <a:spLocks noGrp="1"/>
          </p:cNvSpPr>
          <p:nvPr>
            <p:ph idx="1"/>
          </p:nvPr>
        </p:nvSpPr>
        <p:spPr>
          <a:xfrm>
            <a:off x="457200" y="1600200"/>
            <a:ext cx="8229600" cy="5257799"/>
          </a:xfrm>
        </p:spPr>
        <p:txBody>
          <a:bodyPr>
            <a:normAutofit/>
          </a:bodyPr>
          <a:lstStyle/>
          <a:p>
            <a:r>
              <a:rPr lang="en-US" altLang="zh-CN" b="1" i="1" u="sng" dirty="0" smtClean="0"/>
              <a:t>Quiz 3-1</a:t>
            </a:r>
            <a:r>
              <a:rPr lang="en-US" altLang="zh-CN" dirty="0" smtClean="0"/>
              <a:t>: How many </a:t>
            </a:r>
            <a:r>
              <a:rPr lang="en-US" altLang="zh-CN" u="sng" dirty="0" smtClean="0"/>
              <a:t>different parameters</a:t>
            </a:r>
            <a:r>
              <a:rPr lang="en-US" altLang="zh-CN" dirty="0" smtClean="0"/>
              <a:t> are there in the conv. layer ?</a:t>
            </a:r>
          </a:p>
          <a:p>
            <a:r>
              <a:rPr lang="en-US" altLang="zh-CN" b="1" i="1" u="sng" dirty="0" smtClean="0"/>
              <a:t>Quiz 3-2</a:t>
            </a:r>
            <a:r>
              <a:rPr lang="en-US" altLang="zh-CN" dirty="0" smtClean="0"/>
              <a:t>: How many </a:t>
            </a:r>
            <a:r>
              <a:rPr lang="en-US" altLang="zh-CN" u="sng" dirty="0" smtClean="0"/>
              <a:t>output variables</a:t>
            </a:r>
            <a:r>
              <a:rPr lang="en-US" altLang="zh-CN" dirty="0" smtClean="0"/>
              <a:t> are there in the conv. layer ?</a:t>
            </a:r>
          </a:p>
          <a:p>
            <a:r>
              <a:rPr lang="en-US" altLang="zh-CN" dirty="0" smtClean="0"/>
              <a:t>3-1: </a:t>
            </a:r>
            <a:r>
              <a:rPr lang="en-US" altLang="zh-CN" b="1" i="1" dirty="0" smtClean="0">
                <a:solidFill>
                  <a:srgbClr val="0070C0"/>
                </a:solidFill>
              </a:rPr>
              <a:t>M(S</a:t>
            </a:r>
            <a:r>
              <a:rPr lang="en-US" altLang="zh-CN" b="1" i="1" baseline="30000" dirty="0" smtClean="0">
                <a:solidFill>
                  <a:srgbClr val="0070C0"/>
                </a:solidFill>
              </a:rPr>
              <a:t>2</a:t>
            </a:r>
            <a:r>
              <a:rPr lang="en-US" altLang="zh-CN" b="1" i="1" dirty="0" smtClean="0">
                <a:solidFill>
                  <a:srgbClr val="0070C0"/>
                </a:solidFill>
              </a:rPr>
              <a:t>+1)</a:t>
            </a:r>
          </a:p>
          <a:p>
            <a:r>
              <a:rPr lang="en-US" altLang="zh-CN" dirty="0" smtClean="0"/>
              <a:t>3-2: </a:t>
            </a:r>
            <a:r>
              <a:rPr lang="en-US" altLang="zh-CN" b="1" i="1" dirty="0" smtClean="0">
                <a:solidFill>
                  <a:srgbClr val="0070C0"/>
                </a:solidFill>
              </a:rPr>
              <a:t>M(P-S+1)(Q-S+1)</a:t>
            </a:r>
          </a:p>
        </p:txBody>
      </p:sp>
      <p:grpSp>
        <p:nvGrpSpPr>
          <p:cNvPr id="153" name="组合 152"/>
          <p:cNvGrpSpPr/>
          <p:nvPr/>
        </p:nvGrpSpPr>
        <p:grpSpPr>
          <a:xfrm>
            <a:off x="4042064" y="3429000"/>
            <a:ext cx="4778408" cy="3207443"/>
            <a:chOff x="611559" y="1844824"/>
            <a:chExt cx="7560841" cy="5075114"/>
          </a:xfrm>
        </p:grpSpPr>
        <p:sp>
          <p:nvSpPr>
            <p:cNvPr id="77" name="椭圆 76"/>
            <p:cNvSpPr/>
            <p:nvPr/>
          </p:nvSpPr>
          <p:spPr>
            <a:xfrm>
              <a:off x="3131840" y="37890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211960" y="37890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555776" y="4401108"/>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3635896" y="4401108"/>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1979712" y="5013176"/>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3059832" y="5013176"/>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4148053" y="5013176"/>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256076" y="5013176"/>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1439652" y="55892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2519772" y="55892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3607993" y="55892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4716016" y="55892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3311860" y="1844824"/>
              <a:ext cx="648072" cy="648072"/>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p:cNvSpPr/>
            <p:nvPr/>
          </p:nvSpPr>
          <p:spPr>
            <a:xfrm>
              <a:off x="2879812" y="2060848"/>
              <a:ext cx="648072" cy="648072"/>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91" name="直接箭头连接符 90"/>
            <p:cNvCxnSpPr>
              <a:stCxn id="77" idx="0"/>
              <a:endCxn id="90" idx="4"/>
            </p:cNvCxnSpPr>
            <p:nvPr/>
          </p:nvCxnSpPr>
          <p:spPr>
            <a:xfrm flipH="1" flipV="1">
              <a:off x="3203848" y="2708920"/>
              <a:ext cx="252028"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8" idx="0"/>
              <a:endCxn id="90" idx="4"/>
            </p:cNvCxnSpPr>
            <p:nvPr/>
          </p:nvCxnSpPr>
          <p:spPr>
            <a:xfrm flipH="1" flipV="1">
              <a:off x="3203848" y="2708920"/>
              <a:ext cx="1332148"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79" idx="0"/>
              <a:endCxn id="90" idx="4"/>
            </p:cNvCxnSpPr>
            <p:nvPr/>
          </p:nvCxnSpPr>
          <p:spPr>
            <a:xfrm flipV="1">
              <a:off x="2879812" y="2708920"/>
              <a:ext cx="324036"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80" idx="0"/>
              <a:endCxn id="90" idx="4"/>
            </p:cNvCxnSpPr>
            <p:nvPr/>
          </p:nvCxnSpPr>
          <p:spPr>
            <a:xfrm flipH="1" flipV="1">
              <a:off x="3203848" y="2708920"/>
              <a:ext cx="756084"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2087724" y="2852936"/>
              <a:ext cx="648072" cy="648072"/>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6" name="椭圆 95"/>
            <p:cNvSpPr/>
            <p:nvPr/>
          </p:nvSpPr>
          <p:spPr>
            <a:xfrm>
              <a:off x="1655676" y="3068960"/>
              <a:ext cx="648072" cy="648072"/>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97" name="直接箭头连接符 96"/>
            <p:cNvCxnSpPr>
              <a:stCxn id="77" idx="0"/>
              <a:endCxn id="89" idx="4"/>
            </p:cNvCxnSpPr>
            <p:nvPr/>
          </p:nvCxnSpPr>
          <p:spPr>
            <a:xfrm flipV="1">
              <a:off x="3455876" y="2492896"/>
              <a:ext cx="1800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78" idx="0"/>
              <a:endCxn id="89" idx="4"/>
            </p:cNvCxnSpPr>
            <p:nvPr/>
          </p:nvCxnSpPr>
          <p:spPr>
            <a:xfrm flipH="1" flipV="1">
              <a:off x="3635896" y="2492896"/>
              <a:ext cx="90010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79" idx="0"/>
              <a:endCxn id="89" idx="4"/>
            </p:cNvCxnSpPr>
            <p:nvPr/>
          </p:nvCxnSpPr>
          <p:spPr>
            <a:xfrm flipV="1">
              <a:off x="2879812" y="2492896"/>
              <a:ext cx="756084"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80" idx="0"/>
              <a:endCxn id="89" idx="4"/>
            </p:cNvCxnSpPr>
            <p:nvPr/>
          </p:nvCxnSpPr>
          <p:spPr>
            <a:xfrm flipH="1" flipV="1">
              <a:off x="3635896" y="2492896"/>
              <a:ext cx="324036"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椭圆 100"/>
            <p:cNvSpPr/>
            <p:nvPr/>
          </p:nvSpPr>
          <p:spPr>
            <a:xfrm>
              <a:off x="5328084" y="37890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6408204" y="3789040"/>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4752020" y="4401108"/>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5832140" y="4401108"/>
              <a:ext cx="648072" cy="648072"/>
            </a:xfrm>
            <a:prstGeom prst="ellipse">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6336196" y="1844824"/>
              <a:ext cx="648072" cy="648072"/>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6" name="椭圆 105"/>
            <p:cNvSpPr/>
            <p:nvPr/>
          </p:nvSpPr>
          <p:spPr>
            <a:xfrm>
              <a:off x="5904148" y="2060848"/>
              <a:ext cx="648072" cy="648072"/>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7" name="直接箭头连接符 106"/>
            <p:cNvCxnSpPr>
              <a:stCxn id="101" idx="0"/>
              <a:endCxn id="106" idx="4"/>
            </p:cNvCxnSpPr>
            <p:nvPr/>
          </p:nvCxnSpPr>
          <p:spPr>
            <a:xfrm flipV="1">
              <a:off x="5652120" y="2708920"/>
              <a:ext cx="57606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2" idx="0"/>
              <a:endCxn id="106" idx="4"/>
            </p:cNvCxnSpPr>
            <p:nvPr/>
          </p:nvCxnSpPr>
          <p:spPr>
            <a:xfrm flipH="1" flipV="1">
              <a:off x="6228184" y="2708920"/>
              <a:ext cx="504056"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03" idx="0"/>
              <a:endCxn id="106" idx="4"/>
            </p:cNvCxnSpPr>
            <p:nvPr/>
          </p:nvCxnSpPr>
          <p:spPr>
            <a:xfrm flipV="1">
              <a:off x="5076056" y="2708920"/>
              <a:ext cx="1152128"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04" idx="0"/>
              <a:endCxn id="106" idx="4"/>
            </p:cNvCxnSpPr>
            <p:nvPr/>
          </p:nvCxnSpPr>
          <p:spPr>
            <a:xfrm flipV="1">
              <a:off x="6156176" y="2708920"/>
              <a:ext cx="72008"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01" idx="0"/>
              <a:endCxn id="105" idx="4"/>
            </p:cNvCxnSpPr>
            <p:nvPr/>
          </p:nvCxnSpPr>
          <p:spPr>
            <a:xfrm flipV="1">
              <a:off x="5652120" y="2492896"/>
              <a:ext cx="1008112"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02" idx="0"/>
              <a:endCxn id="105" idx="4"/>
            </p:cNvCxnSpPr>
            <p:nvPr/>
          </p:nvCxnSpPr>
          <p:spPr>
            <a:xfrm flipH="1" flipV="1">
              <a:off x="6660232" y="2492896"/>
              <a:ext cx="72008"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03" idx="0"/>
              <a:endCxn id="105" idx="4"/>
            </p:cNvCxnSpPr>
            <p:nvPr/>
          </p:nvCxnSpPr>
          <p:spPr>
            <a:xfrm flipV="1">
              <a:off x="5076056" y="2492896"/>
              <a:ext cx="1584176"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04" idx="0"/>
              <a:endCxn id="105" idx="4"/>
            </p:cNvCxnSpPr>
            <p:nvPr/>
          </p:nvCxnSpPr>
          <p:spPr>
            <a:xfrm flipV="1">
              <a:off x="6156176" y="2492896"/>
              <a:ext cx="504056"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4824028" y="1844824"/>
              <a:ext cx="648072" cy="648072"/>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6" name="椭圆 115"/>
            <p:cNvSpPr/>
            <p:nvPr/>
          </p:nvSpPr>
          <p:spPr>
            <a:xfrm>
              <a:off x="4391980" y="2060848"/>
              <a:ext cx="648072" cy="648072"/>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17" name="直接箭头连接符 116"/>
            <p:cNvCxnSpPr>
              <a:stCxn id="78" idx="0"/>
              <a:endCxn id="116" idx="4"/>
            </p:cNvCxnSpPr>
            <p:nvPr/>
          </p:nvCxnSpPr>
          <p:spPr>
            <a:xfrm flipV="1">
              <a:off x="4535996" y="2708920"/>
              <a:ext cx="180020"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01" idx="0"/>
              <a:endCxn id="116" idx="4"/>
            </p:cNvCxnSpPr>
            <p:nvPr/>
          </p:nvCxnSpPr>
          <p:spPr>
            <a:xfrm flipH="1" flipV="1">
              <a:off x="4716016" y="2708920"/>
              <a:ext cx="93610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80" idx="0"/>
              <a:endCxn id="116" idx="4"/>
            </p:cNvCxnSpPr>
            <p:nvPr/>
          </p:nvCxnSpPr>
          <p:spPr>
            <a:xfrm flipV="1">
              <a:off x="3959932" y="2708920"/>
              <a:ext cx="756084"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03" idx="0"/>
              <a:endCxn id="116" idx="4"/>
            </p:cNvCxnSpPr>
            <p:nvPr/>
          </p:nvCxnSpPr>
          <p:spPr>
            <a:xfrm flipH="1" flipV="1">
              <a:off x="4716016" y="2708920"/>
              <a:ext cx="360040"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78" idx="0"/>
              <a:endCxn id="115" idx="4"/>
            </p:cNvCxnSpPr>
            <p:nvPr/>
          </p:nvCxnSpPr>
          <p:spPr>
            <a:xfrm flipV="1">
              <a:off x="4535996" y="2492896"/>
              <a:ext cx="612068"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01" idx="0"/>
              <a:endCxn id="115" idx="4"/>
            </p:cNvCxnSpPr>
            <p:nvPr/>
          </p:nvCxnSpPr>
          <p:spPr>
            <a:xfrm flipH="1" flipV="1">
              <a:off x="5148064" y="2492896"/>
              <a:ext cx="504056"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80" idx="0"/>
              <a:endCxn id="115" idx="4"/>
            </p:cNvCxnSpPr>
            <p:nvPr/>
          </p:nvCxnSpPr>
          <p:spPr>
            <a:xfrm flipV="1">
              <a:off x="3959932" y="2492896"/>
              <a:ext cx="1188132"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103" idx="0"/>
              <a:endCxn id="115" idx="4"/>
            </p:cNvCxnSpPr>
            <p:nvPr/>
          </p:nvCxnSpPr>
          <p:spPr>
            <a:xfrm flipV="1">
              <a:off x="5076056" y="2492896"/>
              <a:ext cx="72008" cy="1908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81" idx="0"/>
              <a:endCxn id="96" idx="4"/>
            </p:cNvCxnSpPr>
            <p:nvPr/>
          </p:nvCxnSpPr>
          <p:spPr>
            <a:xfrm flipH="1" flipV="1">
              <a:off x="1979712" y="3717032"/>
              <a:ext cx="324036"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9" idx="0"/>
              <a:endCxn id="96" idx="4"/>
            </p:cNvCxnSpPr>
            <p:nvPr/>
          </p:nvCxnSpPr>
          <p:spPr>
            <a:xfrm flipH="1" flipV="1">
              <a:off x="1979712" y="3717032"/>
              <a:ext cx="900100" cy="684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80" idx="0"/>
              <a:endCxn id="96" idx="4"/>
            </p:cNvCxnSpPr>
            <p:nvPr/>
          </p:nvCxnSpPr>
          <p:spPr>
            <a:xfrm flipH="1" flipV="1">
              <a:off x="1979712" y="3717032"/>
              <a:ext cx="1980220" cy="684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82" idx="0"/>
              <a:endCxn id="96" idx="4"/>
            </p:cNvCxnSpPr>
            <p:nvPr/>
          </p:nvCxnSpPr>
          <p:spPr>
            <a:xfrm flipH="1" flipV="1">
              <a:off x="1979712" y="3717032"/>
              <a:ext cx="1404156"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a:stCxn id="79" idx="0"/>
              <a:endCxn id="95" idx="4"/>
            </p:cNvCxnSpPr>
            <p:nvPr/>
          </p:nvCxnSpPr>
          <p:spPr>
            <a:xfrm flipH="1" flipV="1">
              <a:off x="2411760" y="3501008"/>
              <a:ext cx="468052" cy="9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80" idx="0"/>
              <a:endCxn id="95" idx="4"/>
            </p:cNvCxnSpPr>
            <p:nvPr/>
          </p:nvCxnSpPr>
          <p:spPr>
            <a:xfrm flipH="1" flipV="1">
              <a:off x="2411760" y="3501008"/>
              <a:ext cx="1548172" cy="9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a:stCxn id="81" idx="0"/>
              <a:endCxn id="95" idx="4"/>
            </p:cNvCxnSpPr>
            <p:nvPr/>
          </p:nvCxnSpPr>
          <p:spPr>
            <a:xfrm flipV="1">
              <a:off x="2303748" y="3501008"/>
              <a:ext cx="108012"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82" idx="0"/>
              <a:endCxn id="95" idx="4"/>
            </p:cNvCxnSpPr>
            <p:nvPr/>
          </p:nvCxnSpPr>
          <p:spPr>
            <a:xfrm flipH="1" flipV="1">
              <a:off x="2411760" y="3501008"/>
              <a:ext cx="972108"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平行四边形 132"/>
            <p:cNvSpPr/>
            <p:nvPr/>
          </p:nvSpPr>
          <p:spPr>
            <a:xfrm>
              <a:off x="1115616" y="4293096"/>
              <a:ext cx="3852428" cy="1566174"/>
            </a:xfrm>
            <a:prstGeom prst="parallelogram">
              <a:avLst>
                <a:gd name="adj" fmla="val 10225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4" name="平行四边形 133"/>
            <p:cNvSpPr/>
            <p:nvPr/>
          </p:nvSpPr>
          <p:spPr>
            <a:xfrm>
              <a:off x="4031940" y="3645024"/>
              <a:ext cx="3852428" cy="1584176"/>
            </a:xfrm>
            <a:prstGeom prst="parallelogram">
              <a:avLst>
                <a:gd name="adj" fmla="val 10225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5" name="平行四边形 134"/>
            <p:cNvSpPr/>
            <p:nvPr/>
          </p:nvSpPr>
          <p:spPr>
            <a:xfrm>
              <a:off x="2843808" y="3645024"/>
              <a:ext cx="3852428" cy="1584176"/>
            </a:xfrm>
            <a:prstGeom prst="parallelogram">
              <a:avLst>
                <a:gd name="adj" fmla="val 10225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6" name="平行四边形 135"/>
            <p:cNvSpPr/>
            <p:nvPr/>
          </p:nvSpPr>
          <p:spPr>
            <a:xfrm>
              <a:off x="1763688" y="3645024"/>
              <a:ext cx="3852428" cy="1584176"/>
            </a:xfrm>
            <a:prstGeom prst="parallelogram">
              <a:avLst>
                <a:gd name="adj" fmla="val 10225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137" name="组合 136"/>
            <p:cNvGrpSpPr/>
            <p:nvPr/>
          </p:nvGrpSpPr>
          <p:grpSpPr>
            <a:xfrm>
              <a:off x="1043608" y="6381328"/>
              <a:ext cx="4356484" cy="538610"/>
              <a:chOff x="5364088" y="6309320"/>
              <a:chExt cx="4356484" cy="538610"/>
            </a:xfrm>
          </p:grpSpPr>
          <p:cxnSp>
            <p:nvCxnSpPr>
              <p:cNvPr id="138" name="直接箭头连接符 137"/>
              <p:cNvCxnSpPr/>
              <p:nvPr/>
            </p:nvCxnSpPr>
            <p:spPr>
              <a:xfrm flipH="1">
                <a:off x="5364088" y="6525344"/>
                <a:ext cx="1800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7650342" y="6525344"/>
                <a:ext cx="207023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7236296" y="6309320"/>
                <a:ext cx="468052" cy="538610"/>
              </a:xfrm>
              <a:prstGeom prst="rect">
                <a:avLst/>
              </a:prstGeom>
              <a:noFill/>
            </p:spPr>
            <p:txBody>
              <a:bodyPr wrap="square" rtlCol="0">
                <a:spAutoFit/>
              </a:bodyPr>
              <a:lstStyle/>
              <a:p>
                <a:r>
                  <a:rPr lang="en-US" altLang="zh-CN" sz="2000" dirty="0"/>
                  <a:t>P</a:t>
                </a:r>
                <a:endParaRPr lang="zh-CN" altLang="en-US" sz="2000" dirty="0"/>
              </a:p>
            </p:txBody>
          </p:sp>
        </p:grpSp>
        <p:grpSp>
          <p:nvGrpSpPr>
            <p:cNvPr id="141" name="组合 140"/>
            <p:cNvGrpSpPr/>
            <p:nvPr/>
          </p:nvGrpSpPr>
          <p:grpSpPr>
            <a:xfrm>
              <a:off x="5652120" y="3861048"/>
              <a:ext cx="2520280" cy="2520280"/>
              <a:chOff x="5616116" y="4293096"/>
              <a:chExt cx="2520280" cy="2520280"/>
            </a:xfrm>
          </p:grpSpPr>
          <p:cxnSp>
            <p:nvCxnSpPr>
              <p:cNvPr id="142" name="直接箭头连接符 141"/>
              <p:cNvCxnSpPr/>
              <p:nvPr/>
            </p:nvCxnSpPr>
            <p:spPr>
              <a:xfrm flipH="1">
                <a:off x="5616116" y="5769260"/>
                <a:ext cx="1080120" cy="10441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flipV="1">
                <a:off x="7043806" y="4293096"/>
                <a:ext cx="1092590" cy="11243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6696236" y="5382837"/>
                <a:ext cx="468052" cy="538610"/>
              </a:xfrm>
              <a:prstGeom prst="rect">
                <a:avLst/>
              </a:prstGeom>
              <a:noFill/>
            </p:spPr>
            <p:txBody>
              <a:bodyPr wrap="square" rtlCol="0">
                <a:spAutoFit/>
              </a:bodyPr>
              <a:lstStyle/>
              <a:p>
                <a:r>
                  <a:rPr lang="en-US" altLang="zh-CN" sz="2000" dirty="0" smtClean="0"/>
                  <a:t>Q</a:t>
                </a:r>
                <a:endParaRPr lang="zh-CN" altLang="en-US" sz="2000" dirty="0"/>
              </a:p>
            </p:txBody>
          </p:sp>
        </p:grpSp>
        <p:grpSp>
          <p:nvGrpSpPr>
            <p:cNvPr id="145" name="组合 144"/>
            <p:cNvGrpSpPr/>
            <p:nvPr/>
          </p:nvGrpSpPr>
          <p:grpSpPr>
            <a:xfrm>
              <a:off x="6984268" y="1844824"/>
              <a:ext cx="972108" cy="1008112"/>
              <a:chOff x="6372200" y="5085184"/>
              <a:chExt cx="972108" cy="1008112"/>
            </a:xfrm>
          </p:grpSpPr>
          <p:cxnSp>
            <p:nvCxnSpPr>
              <p:cNvPr id="146" name="直接箭头连接符 145"/>
              <p:cNvCxnSpPr/>
              <p:nvPr/>
            </p:nvCxnSpPr>
            <p:spPr>
              <a:xfrm flipH="1">
                <a:off x="6372200" y="5769260"/>
                <a:ext cx="324036" cy="3240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flipV="1">
                <a:off x="7043806" y="5085184"/>
                <a:ext cx="300502" cy="3322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6696236" y="5382838"/>
                <a:ext cx="468053" cy="538610"/>
              </a:xfrm>
              <a:prstGeom prst="rect">
                <a:avLst/>
              </a:prstGeom>
              <a:noFill/>
            </p:spPr>
            <p:txBody>
              <a:bodyPr wrap="square" rtlCol="0">
                <a:spAutoFit/>
              </a:bodyPr>
              <a:lstStyle/>
              <a:p>
                <a:r>
                  <a:rPr lang="en-US" altLang="zh-CN" sz="2000" dirty="0" smtClean="0"/>
                  <a:t>M</a:t>
                </a:r>
                <a:endParaRPr lang="zh-CN" altLang="en-US" sz="2000" dirty="0"/>
              </a:p>
            </p:txBody>
          </p:sp>
        </p:grpSp>
        <p:grpSp>
          <p:nvGrpSpPr>
            <p:cNvPr id="149" name="组合 148"/>
            <p:cNvGrpSpPr/>
            <p:nvPr/>
          </p:nvGrpSpPr>
          <p:grpSpPr>
            <a:xfrm>
              <a:off x="611559" y="4437111"/>
              <a:ext cx="1449923" cy="1454561"/>
              <a:chOff x="6048164" y="4600740"/>
              <a:chExt cx="1789267" cy="1794990"/>
            </a:xfrm>
          </p:grpSpPr>
          <p:cxnSp>
            <p:nvCxnSpPr>
              <p:cNvPr id="150" name="直接箭头连接符 149"/>
              <p:cNvCxnSpPr/>
              <p:nvPr/>
            </p:nvCxnSpPr>
            <p:spPr>
              <a:xfrm flipH="1">
                <a:off x="6048164" y="5769260"/>
                <a:ext cx="648072" cy="6264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p:nvPr/>
            </p:nvCxnSpPr>
            <p:spPr>
              <a:xfrm flipV="1">
                <a:off x="7043806" y="4600740"/>
                <a:ext cx="793625" cy="816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6696236" y="5382836"/>
                <a:ext cx="468053" cy="664667"/>
              </a:xfrm>
              <a:prstGeom prst="rect">
                <a:avLst/>
              </a:prstGeom>
              <a:noFill/>
            </p:spPr>
            <p:txBody>
              <a:bodyPr wrap="square" rtlCol="0">
                <a:spAutoFit/>
              </a:bodyPr>
              <a:lstStyle/>
              <a:p>
                <a:r>
                  <a:rPr lang="en-US" altLang="zh-CN" sz="2000" dirty="0" smtClean="0"/>
                  <a:t>S</a:t>
                </a:r>
                <a:endParaRPr lang="zh-CN" altLang="en-US" sz="2000" dirty="0"/>
              </a:p>
            </p:txBody>
          </p:sp>
        </p:grpSp>
      </p:gr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305686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Final: Pooling Layer</a:t>
            </a:r>
            <a:endParaRPr lang="zh-CN" altLang="en-US" dirty="0"/>
          </a:p>
        </p:txBody>
      </p:sp>
      <p:sp>
        <p:nvSpPr>
          <p:cNvPr id="3" name="内容占位符 2"/>
          <p:cNvSpPr>
            <a:spLocks noGrp="1"/>
          </p:cNvSpPr>
          <p:nvPr>
            <p:ph idx="1"/>
          </p:nvPr>
        </p:nvSpPr>
        <p:spPr>
          <a:xfrm>
            <a:off x="457200" y="1423317"/>
            <a:ext cx="8229600" cy="4525963"/>
          </a:xfrm>
        </p:spPr>
        <p:txBody>
          <a:bodyPr/>
          <a:lstStyle/>
          <a:p>
            <a:r>
              <a:rPr lang="en-US" altLang="zh-CN" dirty="0" smtClean="0"/>
              <a:t>Goal: merge lots of M-dim feature vector into a single one as output features.</a:t>
            </a:r>
          </a:p>
          <a:p>
            <a:pPr lvl="1"/>
            <a:r>
              <a:rPr lang="en-US" altLang="zh-CN" dirty="0" smtClean="0"/>
              <a:t>Stationary again: aggregate the statistics of these features at various locations.</a:t>
            </a:r>
          </a:p>
          <a:p>
            <a:pPr lvl="1"/>
            <a:r>
              <a:rPr lang="en-US" altLang="zh-CN" dirty="0" smtClean="0"/>
              <a:t>Max Pooling, Average Pooling</a:t>
            </a:r>
          </a:p>
          <a:p>
            <a:pPr lvl="1"/>
            <a:endParaRPr lang="zh-CN" altLang="en-US" dirty="0"/>
          </a:p>
        </p:txBody>
      </p:sp>
      <p:grpSp>
        <p:nvGrpSpPr>
          <p:cNvPr id="32" name="组合 31"/>
          <p:cNvGrpSpPr/>
          <p:nvPr/>
        </p:nvGrpSpPr>
        <p:grpSpPr>
          <a:xfrm>
            <a:off x="1115616" y="2492895"/>
            <a:ext cx="6782134" cy="3088821"/>
            <a:chOff x="1187624" y="2967548"/>
            <a:chExt cx="6705107" cy="3053740"/>
          </a:xfrm>
        </p:grpSpPr>
        <p:sp>
          <p:nvSpPr>
            <p:cNvPr id="31" name="圆角矩形 30"/>
            <p:cNvSpPr/>
            <p:nvPr/>
          </p:nvSpPr>
          <p:spPr>
            <a:xfrm>
              <a:off x="3059832" y="3477434"/>
              <a:ext cx="936104" cy="25438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30" name="组合 29"/>
            <p:cNvGrpSpPr/>
            <p:nvPr/>
          </p:nvGrpSpPr>
          <p:grpSpPr>
            <a:xfrm>
              <a:off x="1187624" y="2967548"/>
              <a:ext cx="6705107" cy="2909724"/>
              <a:chOff x="1647312" y="1142654"/>
              <a:chExt cx="6705107" cy="2909724"/>
            </a:xfrm>
          </p:grpSpPr>
          <p:sp>
            <p:nvSpPr>
              <p:cNvPr id="4" name="椭圆 3"/>
              <p:cNvSpPr/>
              <p:nvPr/>
            </p:nvSpPr>
            <p:spPr>
              <a:xfrm>
                <a:off x="1647312" y="2468203"/>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1</a:t>
                </a:r>
                <a:endParaRPr lang="zh-CN" altLang="en-US" sz="2400" i="1" baseline="-25000" dirty="0"/>
              </a:p>
            </p:txBody>
          </p:sp>
          <p:sp>
            <p:nvSpPr>
              <p:cNvPr id="5" name="椭圆 4"/>
              <p:cNvSpPr/>
              <p:nvPr/>
            </p:nvSpPr>
            <p:spPr>
              <a:xfrm>
                <a:off x="3666462" y="2462765"/>
                <a:ext cx="653509" cy="6535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smtClean="0"/>
                  <a:t>h</a:t>
                </a:r>
                <a:r>
                  <a:rPr lang="en-US" altLang="zh-CN" sz="2000" i="1" baseline="-25000" dirty="0" smtClean="0"/>
                  <a:t>1</a:t>
                </a:r>
                <a:endParaRPr lang="zh-CN" altLang="en-US" sz="2000" i="1" baseline="-25000" dirty="0"/>
              </a:p>
            </p:txBody>
          </p:sp>
          <p:sp>
            <p:nvSpPr>
              <p:cNvPr id="6" name="椭圆 5"/>
              <p:cNvSpPr/>
              <p:nvPr/>
            </p:nvSpPr>
            <p:spPr>
              <a:xfrm>
                <a:off x="1647312" y="3404307"/>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err="1" smtClean="0"/>
                  <a:t>x</a:t>
                </a:r>
                <a:r>
                  <a:rPr lang="en-US" altLang="zh-CN" sz="2400" i="1" baseline="-25000" dirty="0" err="1"/>
                  <a:t>N</a:t>
                </a:r>
                <a:endParaRPr lang="zh-CN" altLang="en-US" sz="2400" i="1" baseline="-25000" dirty="0"/>
              </a:p>
            </p:txBody>
          </p:sp>
          <p:sp>
            <p:nvSpPr>
              <p:cNvPr id="7" name="椭圆 6"/>
              <p:cNvSpPr/>
              <p:nvPr/>
            </p:nvSpPr>
            <p:spPr>
              <a:xfrm>
                <a:off x="1647312" y="1652540"/>
                <a:ext cx="639708" cy="6397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i="1" dirty="0" smtClean="0"/>
                  <a:t>x</a:t>
                </a:r>
                <a:r>
                  <a:rPr lang="en-US" altLang="zh-CN" sz="2400" i="1" baseline="-25000" dirty="0" smtClean="0"/>
                  <a:t>0</a:t>
                </a:r>
                <a:endParaRPr lang="zh-CN" altLang="en-US" sz="3200" dirty="0"/>
              </a:p>
            </p:txBody>
          </p:sp>
          <p:cxnSp>
            <p:nvCxnSpPr>
              <p:cNvPr id="8" name="直接箭头连接符 7"/>
              <p:cNvCxnSpPr>
                <a:stCxn id="7" idx="6"/>
                <a:endCxn id="5" idx="2"/>
              </p:cNvCxnSpPr>
              <p:nvPr/>
            </p:nvCxnSpPr>
            <p:spPr>
              <a:xfrm>
                <a:off x="2287020" y="1972394"/>
                <a:ext cx="1379442" cy="817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6"/>
                <a:endCxn id="5" idx="2"/>
              </p:cNvCxnSpPr>
              <p:nvPr/>
            </p:nvCxnSpPr>
            <p:spPr>
              <a:xfrm>
                <a:off x="2287020" y="2788057"/>
                <a:ext cx="1379442" cy="1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6"/>
                <a:endCxn id="5" idx="2"/>
              </p:cNvCxnSpPr>
              <p:nvPr/>
            </p:nvCxnSpPr>
            <p:spPr>
              <a:xfrm flipV="1">
                <a:off x="2287020" y="2789520"/>
                <a:ext cx="1379442" cy="9346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6"/>
                <a:endCxn id="16" idx="2"/>
              </p:cNvCxnSpPr>
              <p:nvPr/>
            </p:nvCxnSpPr>
            <p:spPr>
              <a:xfrm flipV="1">
                <a:off x="4319971" y="2365836"/>
                <a:ext cx="1362715" cy="423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666462" y="3398869"/>
                <a:ext cx="653509" cy="6535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err="1" smtClean="0"/>
                  <a:t>h</a:t>
                </a:r>
                <a:r>
                  <a:rPr lang="en-US" altLang="zh-CN" sz="2000" i="1" baseline="-25000" dirty="0" err="1"/>
                  <a:t>M</a:t>
                </a:r>
                <a:endParaRPr lang="zh-CN" altLang="en-US" sz="2000" i="1" baseline="-25000" dirty="0"/>
              </a:p>
            </p:txBody>
          </p:sp>
          <p:cxnSp>
            <p:nvCxnSpPr>
              <p:cNvPr id="13" name="直接箭头连接符 12"/>
              <p:cNvCxnSpPr>
                <a:stCxn id="7" idx="6"/>
                <a:endCxn id="12" idx="2"/>
              </p:cNvCxnSpPr>
              <p:nvPr/>
            </p:nvCxnSpPr>
            <p:spPr>
              <a:xfrm>
                <a:off x="2287020" y="1972394"/>
                <a:ext cx="1379442" cy="1753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6"/>
                <a:endCxn id="12" idx="2"/>
              </p:cNvCxnSpPr>
              <p:nvPr/>
            </p:nvCxnSpPr>
            <p:spPr>
              <a:xfrm>
                <a:off x="2287020" y="3724161"/>
                <a:ext cx="1379442" cy="1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2" idx="6"/>
                <a:endCxn id="17" idx="2"/>
              </p:cNvCxnSpPr>
              <p:nvPr/>
            </p:nvCxnSpPr>
            <p:spPr>
              <a:xfrm flipV="1">
                <a:off x="4319971" y="3414320"/>
                <a:ext cx="1362715" cy="311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5682686" y="2039081"/>
                <a:ext cx="653509" cy="653509"/>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000" i="1" dirty="0"/>
                  <a:t>z</a:t>
                </a:r>
                <a:r>
                  <a:rPr lang="en-US" altLang="zh-CN" sz="2000" i="1" baseline="-25000" dirty="0" smtClean="0"/>
                  <a:t>1</a:t>
                </a:r>
                <a:endParaRPr lang="zh-CN" altLang="en-US" sz="2000" i="1" baseline="-25000" dirty="0"/>
              </a:p>
            </p:txBody>
          </p:sp>
          <p:sp>
            <p:nvSpPr>
              <p:cNvPr id="17" name="椭圆 16"/>
              <p:cNvSpPr/>
              <p:nvPr/>
            </p:nvSpPr>
            <p:spPr>
              <a:xfrm>
                <a:off x="5682686" y="3087565"/>
                <a:ext cx="653509" cy="653509"/>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000" i="1" dirty="0" err="1"/>
                  <a:t>z</a:t>
                </a:r>
                <a:r>
                  <a:rPr lang="en-US" altLang="zh-CN" sz="2000" i="1" baseline="-25000" dirty="0" err="1" smtClean="0"/>
                  <a:t>K</a:t>
                </a:r>
                <a:endParaRPr lang="zh-CN" altLang="en-US" sz="2000" i="1" baseline="-25000" dirty="0"/>
              </a:p>
            </p:txBody>
          </p:sp>
          <p:sp>
            <p:nvSpPr>
              <p:cNvPr id="18" name="椭圆 17"/>
              <p:cNvSpPr/>
              <p:nvPr/>
            </p:nvSpPr>
            <p:spPr>
              <a:xfrm>
                <a:off x="3671900" y="1724548"/>
                <a:ext cx="639708" cy="63970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i="1" dirty="0" smtClean="0"/>
                  <a:t>h</a:t>
                </a:r>
                <a:r>
                  <a:rPr lang="en-US" altLang="zh-CN" sz="2400" i="1" baseline="-25000" dirty="0" smtClean="0"/>
                  <a:t>0</a:t>
                </a:r>
                <a:endParaRPr lang="zh-CN" altLang="en-US" sz="3200" dirty="0"/>
              </a:p>
            </p:txBody>
          </p:sp>
          <p:sp>
            <p:nvSpPr>
              <p:cNvPr id="19" name="椭圆 18"/>
              <p:cNvSpPr/>
              <p:nvPr/>
            </p:nvSpPr>
            <p:spPr>
              <a:xfrm>
                <a:off x="7698910" y="2039081"/>
                <a:ext cx="653509" cy="6535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i="1" dirty="0" smtClean="0"/>
                  <a:t>y</a:t>
                </a:r>
                <a:r>
                  <a:rPr lang="en-US" altLang="zh-CN" sz="2000" i="1" baseline="-25000" dirty="0" smtClean="0"/>
                  <a:t>1</a:t>
                </a:r>
                <a:endParaRPr lang="zh-CN" altLang="en-US" sz="2000" i="1" baseline="-25000" dirty="0"/>
              </a:p>
            </p:txBody>
          </p:sp>
          <p:sp>
            <p:nvSpPr>
              <p:cNvPr id="20" name="椭圆 19"/>
              <p:cNvSpPr/>
              <p:nvPr/>
            </p:nvSpPr>
            <p:spPr>
              <a:xfrm>
                <a:off x="7698910" y="3087565"/>
                <a:ext cx="653509" cy="6535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i="1" dirty="0" err="1" smtClean="0"/>
                  <a:t>y</a:t>
                </a:r>
                <a:r>
                  <a:rPr lang="en-US" altLang="zh-CN" sz="2000" i="1" baseline="-25000" dirty="0" err="1" smtClean="0"/>
                  <a:t>K</a:t>
                </a:r>
                <a:endParaRPr lang="zh-CN" altLang="en-US" sz="2000" i="1" baseline="-25000" dirty="0"/>
              </a:p>
            </p:txBody>
          </p:sp>
          <p:cxnSp>
            <p:nvCxnSpPr>
              <p:cNvPr id="21" name="直接箭头连接符 20"/>
              <p:cNvCxnSpPr>
                <a:stCxn id="18" idx="6"/>
                <a:endCxn id="16" idx="2"/>
              </p:cNvCxnSpPr>
              <p:nvPr/>
            </p:nvCxnSpPr>
            <p:spPr>
              <a:xfrm>
                <a:off x="4311608" y="2044402"/>
                <a:ext cx="1371078" cy="321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6"/>
                <a:endCxn id="17" idx="2"/>
              </p:cNvCxnSpPr>
              <p:nvPr/>
            </p:nvCxnSpPr>
            <p:spPr>
              <a:xfrm>
                <a:off x="4311608" y="2044402"/>
                <a:ext cx="1371078" cy="1369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6"/>
                <a:endCxn id="17" idx="2"/>
              </p:cNvCxnSpPr>
              <p:nvPr/>
            </p:nvCxnSpPr>
            <p:spPr>
              <a:xfrm>
                <a:off x="4319971" y="2789520"/>
                <a:ext cx="1362715" cy="62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2" idx="6"/>
                <a:endCxn id="16" idx="2"/>
              </p:cNvCxnSpPr>
              <p:nvPr/>
            </p:nvCxnSpPr>
            <p:spPr>
              <a:xfrm flipV="1">
                <a:off x="4319971" y="2365836"/>
                <a:ext cx="1362715" cy="1359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6" idx="6"/>
                <a:endCxn id="19" idx="2"/>
              </p:cNvCxnSpPr>
              <p:nvPr/>
            </p:nvCxnSpPr>
            <p:spPr>
              <a:xfrm>
                <a:off x="6336195" y="2365836"/>
                <a:ext cx="1362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7" idx="6"/>
                <a:endCxn id="20" idx="2"/>
              </p:cNvCxnSpPr>
              <p:nvPr/>
            </p:nvCxnSpPr>
            <p:spPr>
              <a:xfrm>
                <a:off x="6336195" y="3414320"/>
                <a:ext cx="1362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5328084" y="1338608"/>
                    <a:ext cx="1656185" cy="4937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𝑧</m:t>
                              </m:r>
                            </m:e>
                            <m:sub>
                              <m:r>
                                <a:rPr lang="en-US" altLang="zh-CN" sz="2000" b="0" i="1" smtClean="0">
                                  <a:latin typeface="Cambria Math"/>
                                </a:rPr>
                                <m:t>𝑘</m:t>
                              </m:r>
                            </m:sub>
                          </m:sSub>
                          <m:r>
                            <a:rPr lang="en-US" altLang="zh-CN" sz="2000" b="0" i="1" smtClean="0">
                              <a:latin typeface="Cambria Math"/>
                            </a:rPr>
                            <m:t>=</m:t>
                          </m:r>
                          <m:sSubSup>
                            <m:sSubSupPr>
                              <m:ctrlPr>
                                <a:rPr lang="zh-CN" altLang="en-US" sz="2000" i="1" smtClean="0">
                                  <a:latin typeface="Cambria Math"/>
                                </a:rPr>
                              </m:ctrlPr>
                            </m:sSubSupPr>
                            <m:e>
                              <m:r>
                                <a:rPr lang="en-US" altLang="zh-CN" sz="2000" b="0" i="1" smtClean="0">
                                  <a:latin typeface="Cambria Math"/>
                                </a:rPr>
                                <m:t>𝑓</m:t>
                              </m:r>
                            </m:e>
                            <m:sub>
                              <m:r>
                                <a:rPr lang="zh-CN" altLang="en-US" sz="2000" b="1" i="1" smtClean="0">
                                  <a:latin typeface="Cambria Math"/>
                                </a:rPr>
                                <m:t>𝝋</m:t>
                              </m:r>
                            </m:sub>
                            <m:sup>
                              <m:d>
                                <m:dPr>
                                  <m:ctrlPr>
                                    <a:rPr lang="zh-CN" altLang="en-US" sz="2000" i="1">
                                      <a:latin typeface="Cambria Math"/>
                                    </a:rPr>
                                  </m:ctrlPr>
                                </m:dPr>
                                <m:e>
                                  <m:r>
                                    <a:rPr lang="en-US" altLang="zh-CN" sz="2000" b="0" i="1" smtClean="0">
                                      <a:latin typeface="Cambria Math"/>
                                    </a:rPr>
                                    <m:t>𝑘</m:t>
                                  </m:r>
                                </m:e>
                              </m:d>
                            </m:sup>
                          </m:sSubSup>
                          <m:d>
                            <m:dPr>
                              <m:ctrlPr>
                                <a:rPr lang="zh-CN" altLang="en-US" sz="2000" i="1">
                                  <a:latin typeface="Cambria Math"/>
                                </a:rPr>
                              </m:ctrlPr>
                            </m:dPr>
                            <m:e>
                              <m:r>
                                <a:rPr lang="en-US" altLang="zh-CN" sz="2000" b="1" i="1" smtClean="0">
                                  <a:latin typeface="Cambria Math"/>
                                </a:rPr>
                                <m:t>𝒉</m:t>
                              </m:r>
                            </m:e>
                          </m:d>
                        </m:oMath>
                      </m:oMathPara>
                    </a14:m>
                    <a:endParaRPr lang="zh-CN" altLang="en-US"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328084" y="1338608"/>
                    <a:ext cx="1656185" cy="49376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060926" y="1142654"/>
                    <a:ext cx="2142073" cy="4739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h</m:t>
                              </m:r>
                            </m:e>
                            <m:sub>
                              <m:r>
                                <a:rPr lang="en-US" altLang="zh-CN" sz="2000" b="0" i="1" smtClean="0">
                                  <a:latin typeface="Cambria Math"/>
                                </a:rPr>
                                <m:t>𝑚</m:t>
                              </m:r>
                            </m:sub>
                          </m:sSub>
                          <m:r>
                            <a:rPr lang="en-US" altLang="zh-CN" sz="2000" b="0" i="1" smtClean="0">
                              <a:latin typeface="Cambria Math"/>
                            </a:rPr>
                            <m:t>=</m:t>
                          </m:r>
                          <m:sSubSup>
                            <m:sSubSupPr>
                              <m:ctrlPr>
                                <a:rPr lang="zh-CN" altLang="en-US" sz="2000" i="1" smtClean="0">
                                  <a:latin typeface="Cambria Math"/>
                                </a:rPr>
                              </m:ctrlPr>
                            </m:sSubSupPr>
                            <m:e>
                              <m:r>
                                <a:rPr lang="en-US" altLang="zh-CN" sz="2000" b="0" i="1" smtClean="0">
                                  <a:latin typeface="Cambria Math"/>
                                </a:rPr>
                                <m:t>𝑓</m:t>
                              </m:r>
                            </m:e>
                            <m:sub>
                              <m:r>
                                <a:rPr lang="zh-CN" altLang="en-US" sz="2000" b="1" i="1" smtClean="0">
                                  <a:latin typeface="Cambria Math"/>
                                </a:rPr>
                                <m:t>𝜽</m:t>
                              </m:r>
                            </m:sub>
                            <m:sup>
                              <m:d>
                                <m:dPr>
                                  <m:ctrlPr>
                                    <a:rPr lang="zh-CN" altLang="en-US" sz="2000" i="1">
                                      <a:latin typeface="Cambria Math"/>
                                    </a:rPr>
                                  </m:ctrlPr>
                                </m:dPr>
                                <m:e>
                                  <m:r>
                                    <a:rPr lang="en-US" altLang="zh-CN" sz="2000" b="0" i="1" smtClean="0">
                                      <a:latin typeface="Cambria Math"/>
                                    </a:rPr>
                                    <m:t>𝑚</m:t>
                                  </m:r>
                                </m:e>
                              </m:d>
                            </m:sup>
                          </m:sSubSup>
                          <m:d>
                            <m:dPr>
                              <m:ctrlPr>
                                <a:rPr lang="zh-CN" altLang="en-US" sz="2000" i="1">
                                  <a:latin typeface="Cambria Math"/>
                                </a:rPr>
                              </m:ctrlPr>
                            </m:dPr>
                            <m:e>
                              <m:r>
                                <a:rPr lang="en-US" altLang="zh-CN" sz="2000" b="1" i="1" smtClean="0">
                                  <a:latin typeface="Cambria Math"/>
                                </a:rPr>
                                <m:t>𝒙</m:t>
                              </m:r>
                            </m:e>
                          </m:d>
                        </m:oMath>
                      </m:oMathPara>
                    </a14:m>
                    <a:endParaRPr lang="zh-CN" altLang="en-US"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3060926" y="1142654"/>
                    <a:ext cx="2142073" cy="473918"/>
                  </a:xfrm>
                  <a:prstGeom prst="rect">
                    <a:avLst/>
                  </a:prstGeom>
                  <a:blipFill rotWithShape="1">
                    <a:blip r:embed="rId4"/>
                    <a:stretch>
                      <a:fillRect b="-8861"/>
                    </a:stretch>
                  </a:blipFill>
                </p:spPr>
                <p:txBody>
                  <a:bodyPr/>
                  <a:lstStyle/>
                  <a:p>
                    <a:r>
                      <a:rPr lang="zh-CN" altLang="en-US">
                        <a:noFill/>
                      </a:rPr>
                      <a:t> </a:t>
                    </a:r>
                  </a:p>
                </p:txBody>
              </p:sp>
            </mc:Fallback>
          </mc:AlternateContent>
          <p:cxnSp>
            <p:nvCxnSpPr>
              <p:cNvPr id="29" name="直接箭头连接符 28"/>
              <p:cNvCxnSpPr>
                <a:stCxn id="4" idx="6"/>
                <a:endCxn id="12" idx="2"/>
              </p:cNvCxnSpPr>
              <p:nvPr/>
            </p:nvCxnSpPr>
            <p:spPr>
              <a:xfrm>
                <a:off x="2287020" y="2788057"/>
                <a:ext cx="1379442" cy="9375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grpSp>
        <p:nvGrpSpPr>
          <p:cNvPr id="100" name="组合 99"/>
          <p:cNvGrpSpPr/>
          <p:nvPr/>
        </p:nvGrpSpPr>
        <p:grpSpPr>
          <a:xfrm>
            <a:off x="899592" y="4077072"/>
            <a:ext cx="6655586" cy="2780928"/>
            <a:chOff x="760730" y="4077072"/>
            <a:chExt cx="6655586" cy="2780928"/>
          </a:xfrm>
        </p:grpSpPr>
        <p:sp>
          <p:nvSpPr>
            <p:cNvPr id="33" name="椭圆 32"/>
            <p:cNvSpPr/>
            <p:nvPr/>
          </p:nvSpPr>
          <p:spPr>
            <a:xfrm>
              <a:off x="1475656" y="5415607"/>
              <a:ext cx="930951" cy="720080"/>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0.02</a:t>
              </a:r>
              <a:endParaRPr lang="zh-CN" altLang="en-US" dirty="0"/>
            </a:p>
          </p:txBody>
        </p:sp>
        <p:sp>
          <p:nvSpPr>
            <p:cNvPr id="34" name="椭圆 33"/>
            <p:cNvSpPr/>
            <p:nvPr/>
          </p:nvSpPr>
          <p:spPr>
            <a:xfrm>
              <a:off x="760730" y="5661248"/>
              <a:ext cx="930951" cy="720080"/>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0.85</a:t>
              </a:r>
              <a:endParaRPr lang="zh-CN" altLang="en-US" dirty="0"/>
            </a:p>
          </p:txBody>
        </p:sp>
        <p:sp>
          <p:nvSpPr>
            <p:cNvPr id="35" name="椭圆 34"/>
            <p:cNvSpPr/>
            <p:nvPr/>
          </p:nvSpPr>
          <p:spPr>
            <a:xfrm>
              <a:off x="5796135" y="5415607"/>
              <a:ext cx="930951" cy="720080"/>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0.03</a:t>
              </a:r>
              <a:endParaRPr lang="zh-CN" altLang="en-US" dirty="0"/>
            </a:p>
          </p:txBody>
        </p:sp>
        <p:sp>
          <p:nvSpPr>
            <p:cNvPr id="36" name="椭圆 35"/>
            <p:cNvSpPr/>
            <p:nvPr/>
          </p:nvSpPr>
          <p:spPr>
            <a:xfrm>
              <a:off x="5081209" y="5631631"/>
              <a:ext cx="930951" cy="720080"/>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0.04</a:t>
              </a:r>
              <a:endParaRPr lang="zh-CN" altLang="en-US" dirty="0"/>
            </a:p>
          </p:txBody>
        </p:sp>
        <p:sp>
          <p:nvSpPr>
            <p:cNvPr id="37" name="椭圆 36"/>
            <p:cNvSpPr/>
            <p:nvPr/>
          </p:nvSpPr>
          <p:spPr>
            <a:xfrm>
              <a:off x="3713057" y="5415607"/>
              <a:ext cx="930951" cy="720080"/>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0.10</a:t>
              </a:r>
              <a:endParaRPr lang="zh-CN" altLang="en-US" dirty="0"/>
            </a:p>
          </p:txBody>
        </p:sp>
        <p:sp>
          <p:nvSpPr>
            <p:cNvPr id="38" name="椭圆 37"/>
            <p:cNvSpPr/>
            <p:nvPr/>
          </p:nvSpPr>
          <p:spPr>
            <a:xfrm>
              <a:off x="2998131" y="5631631"/>
              <a:ext cx="930951" cy="720080"/>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0.78</a:t>
              </a:r>
              <a:endParaRPr lang="zh-CN" altLang="en-US" dirty="0"/>
            </a:p>
          </p:txBody>
        </p:sp>
        <p:grpSp>
          <p:nvGrpSpPr>
            <p:cNvPr id="39" name="组合 38"/>
            <p:cNvGrpSpPr/>
            <p:nvPr/>
          </p:nvGrpSpPr>
          <p:grpSpPr>
            <a:xfrm>
              <a:off x="6444208" y="5415607"/>
              <a:ext cx="972108" cy="1008112"/>
              <a:chOff x="6372200" y="5085184"/>
              <a:chExt cx="972108" cy="1008112"/>
            </a:xfrm>
          </p:grpSpPr>
          <p:cxnSp>
            <p:nvCxnSpPr>
              <p:cNvPr id="40" name="直接箭头连接符 39"/>
              <p:cNvCxnSpPr/>
              <p:nvPr/>
            </p:nvCxnSpPr>
            <p:spPr>
              <a:xfrm flipH="1">
                <a:off x="6372200" y="5769260"/>
                <a:ext cx="324036" cy="3240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7043806" y="5085184"/>
                <a:ext cx="300502" cy="3322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696236" y="5382837"/>
                <a:ext cx="468052" cy="461665"/>
              </a:xfrm>
              <a:prstGeom prst="rect">
                <a:avLst/>
              </a:prstGeom>
              <a:noFill/>
            </p:spPr>
            <p:txBody>
              <a:bodyPr wrap="square" rtlCol="0">
                <a:spAutoFit/>
              </a:bodyPr>
              <a:lstStyle/>
              <a:p>
                <a:r>
                  <a:rPr lang="en-US" altLang="zh-CN" sz="2400" dirty="0" smtClean="0"/>
                  <a:t>M</a:t>
                </a:r>
                <a:endParaRPr lang="zh-CN" altLang="en-US" sz="2400" dirty="0"/>
              </a:p>
            </p:txBody>
          </p:sp>
        </p:grpSp>
        <p:grpSp>
          <p:nvGrpSpPr>
            <p:cNvPr id="43" name="组合 42"/>
            <p:cNvGrpSpPr/>
            <p:nvPr/>
          </p:nvGrpSpPr>
          <p:grpSpPr>
            <a:xfrm>
              <a:off x="1043608" y="6381328"/>
              <a:ext cx="5107414" cy="476672"/>
              <a:chOff x="5148064" y="6309320"/>
              <a:chExt cx="5107414" cy="461665"/>
            </a:xfrm>
          </p:grpSpPr>
          <p:cxnSp>
            <p:nvCxnSpPr>
              <p:cNvPr id="44" name="直接箭头连接符 43"/>
              <p:cNvCxnSpPr/>
              <p:nvPr/>
            </p:nvCxnSpPr>
            <p:spPr>
              <a:xfrm flipH="1">
                <a:off x="5148064" y="6525344"/>
                <a:ext cx="1440160" cy="148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8804833" y="6525344"/>
                <a:ext cx="145064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603863" y="6309320"/>
                <a:ext cx="2216609" cy="461665"/>
              </a:xfrm>
              <a:prstGeom prst="rect">
                <a:avLst/>
              </a:prstGeom>
              <a:noFill/>
            </p:spPr>
            <p:txBody>
              <a:bodyPr wrap="square" rtlCol="0">
                <a:spAutoFit/>
              </a:bodyPr>
              <a:lstStyle/>
              <a:p>
                <a:r>
                  <a:rPr lang="en-US" altLang="zh-CN" sz="2400" dirty="0" smtClean="0"/>
                  <a:t>(P-S+1)(Q-S+1)</a:t>
                </a:r>
                <a:endParaRPr lang="zh-CN" altLang="en-US" sz="2400" dirty="0"/>
              </a:p>
            </p:txBody>
          </p:sp>
        </p:grpSp>
        <p:grpSp>
          <p:nvGrpSpPr>
            <p:cNvPr id="62" name="组合 61"/>
            <p:cNvGrpSpPr/>
            <p:nvPr/>
          </p:nvGrpSpPr>
          <p:grpSpPr>
            <a:xfrm>
              <a:off x="1226206" y="4077072"/>
              <a:ext cx="4320479" cy="1584176"/>
              <a:chOff x="2230955" y="4077072"/>
              <a:chExt cx="3323447" cy="1584176"/>
            </a:xfrm>
          </p:grpSpPr>
          <p:sp>
            <p:nvSpPr>
              <p:cNvPr id="55" name="椭圆 54"/>
              <p:cNvSpPr/>
              <p:nvPr/>
            </p:nvSpPr>
            <p:spPr>
              <a:xfrm>
                <a:off x="3309090" y="4077072"/>
                <a:ext cx="720080" cy="720080"/>
              </a:xfrm>
              <a:prstGeom prst="ellipse">
                <a:avLst/>
              </a:prstGeom>
              <a:solidFill>
                <a:schemeClr val="accent2">
                  <a:lumMod val="75000"/>
                </a:schemeClr>
              </a:solidFill>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0.85</a:t>
                </a:r>
                <a:endParaRPr lang="zh-CN" altLang="en-US" dirty="0"/>
              </a:p>
            </p:txBody>
          </p:sp>
          <p:cxnSp>
            <p:nvCxnSpPr>
              <p:cNvPr id="57" name="直接箭头连接符 56"/>
              <p:cNvCxnSpPr>
                <a:stCxn id="34" idx="0"/>
                <a:endCxn id="55" idx="4"/>
              </p:cNvCxnSpPr>
              <p:nvPr/>
            </p:nvCxnSpPr>
            <p:spPr>
              <a:xfrm flipV="1">
                <a:off x="2230955" y="4797152"/>
                <a:ext cx="1438175" cy="864096"/>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38" idx="0"/>
                <a:endCxn id="55" idx="4"/>
              </p:cNvCxnSpPr>
              <p:nvPr/>
            </p:nvCxnSpPr>
            <p:spPr>
              <a:xfrm flipH="1" flipV="1">
                <a:off x="3669130" y="4797152"/>
                <a:ext cx="282903" cy="834479"/>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6" idx="0"/>
                <a:endCxn id="55" idx="4"/>
              </p:cNvCxnSpPr>
              <p:nvPr/>
            </p:nvCxnSpPr>
            <p:spPr>
              <a:xfrm flipH="1" flipV="1">
                <a:off x="3669130" y="4797152"/>
                <a:ext cx="1885272" cy="834479"/>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78" name="椭圆 77"/>
            <p:cNvSpPr/>
            <p:nvPr/>
          </p:nvSpPr>
          <p:spPr>
            <a:xfrm>
              <a:off x="4499992" y="4077072"/>
              <a:ext cx="936104" cy="720080"/>
            </a:xfrm>
            <a:prstGeom prst="ellipse">
              <a:avLst/>
            </a:prstGeom>
            <a:ln>
              <a:solidFill>
                <a:schemeClr val="accent2">
                  <a:lumMod val="50000"/>
                </a:schemeClr>
              </a:solidFill>
            </a:ln>
            <a:scene3d>
              <a:camera prst="orthographicFront">
                <a:rot lat="0" lon="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0.10</a:t>
              </a:r>
              <a:endParaRPr lang="zh-CN" altLang="en-US" dirty="0"/>
            </a:p>
          </p:txBody>
        </p:sp>
        <p:cxnSp>
          <p:nvCxnSpPr>
            <p:cNvPr id="88" name="直接箭头连接符 87"/>
            <p:cNvCxnSpPr>
              <a:stCxn id="37" idx="0"/>
              <a:endCxn id="78" idx="4"/>
            </p:cNvCxnSpPr>
            <p:nvPr/>
          </p:nvCxnSpPr>
          <p:spPr>
            <a:xfrm flipV="1">
              <a:off x="4178533" y="4797152"/>
              <a:ext cx="789511" cy="618455"/>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35" idx="0"/>
              <a:endCxn id="78" idx="4"/>
            </p:cNvCxnSpPr>
            <p:nvPr/>
          </p:nvCxnSpPr>
          <p:spPr>
            <a:xfrm flipH="1" flipV="1">
              <a:off x="4968044" y="4797152"/>
              <a:ext cx="1293567" cy="618455"/>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33" idx="7"/>
              <a:endCxn id="78" idx="4"/>
            </p:cNvCxnSpPr>
            <p:nvPr/>
          </p:nvCxnSpPr>
          <p:spPr>
            <a:xfrm flipV="1">
              <a:off x="2270272" y="4797152"/>
              <a:ext cx="2697772" cy="723908"/>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103" name="组合 102"/>
          <p:cNvGrpSpPr/>
          <p:nvPr/>
        </p:nvGrpSpPr>
        <p:grpSpPr>
          <a:xfrm>
            <a:off x="1319432" y="3884871"/>
            <a:ext cx="1036853" cy="1056297"/>
            <a:chOff x="7719995" y="5360894"/>
            <a:chExt cx="1036853" cy="1056297"/>
          </a:xfrm>
        </p:grpSpPr>
        <p:sp>
          <p:nvSpPr>
            <p:cNvPr id="104" name="矩形 103"/>
            <p:cNvSpPr/>
            <p:nvPr/>
          </p:nvSpPr>
          <p:spPr>
            <a:xfrm>
              <a:off x="7719995" y="5360894"/>
              <a:ext cx="1036853" cy="1056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9659" y="5403804"/>
              <a:ext cx="977524" cy="97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2" name="组合 101"/>
          <p:cNvGrpSpPr/>
          <p:nvPr/>
        </p:nvGrpSpPr>
        <p:grpSpPr>
          <a:xfrm>
            <a:off x="5743184" y="3849818"/>
            <a:ext cx="1036853" cy="1056297"/>
            <a:chOff x="7567595" y="3645024"/>
            <a:chExt cx="1036853" cy="1056297"/>
          </a:xfrm>
        </p:grpSpPr>
        <p:sp>
          <p:nvSpPr>
            <p:cNvPr id="101" name="矩形 100"/>
            <p:cNvSpPr/>
            <p:nvPr/>
          </p:nvSpPr>
          <p:spPr>
            <a:xfrm>
              <a:off x="7567595" y="3645024"/>
              <a:ext cx="1036853" cy="1056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3684770"/>
              <a:ext cx="988824" cy="945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717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0015" y="1700808"/>
            <a:ext cx="2090057" cy="2077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 name="TextBox 104"/>
          <p:cNvSpPr txBox="1"/>
          <p:nvPr/>
        </p:nvSpPr>
        <p:spPr>
          <a:xfrm>
            <a:off x="6588224" y="4869160"/>
            <a:ext cx="1751348" cy="461665"/>
          </a:xfrm>
          <a:prstGeom prst="rect">
            <a:avLst/>
          </a:prstGeom>
          <a:noFill/>
        </p:spPr>
        <p:txBody>
          <a:bodyPr wrap="square" rtlCol="0">
            <a:spAutoFit/>
          </a:bodyPr>
          <a:lstStyle/>
          <a:p>
            <a:r>
              <a:rPr lang="en-US" altLang="zh-CN" sz="2400" i="1" dirty="0" smtClean="0">
                <a:solidFill>
                  <a:schemeClr val="accent1">
                    <a:lumMod val="75000"/>
                  </a:schemeClr>
                </a:solidFill>
              </a:rPr>
              <a:t>max pooling</a:t>
            </a:r>
            <a:endParaRPr lang="zh-CN" altLang="en-US" sz="2400" i="1" dirty="0">
              <a:solidFill>
                <a:schemeClr val="accent1">
                  <a:lumMod val="75000"/>
                </a:schemeClr>
              </a:solidFill>
            </a:endParaRPr>
          </a:p>
        </p:txBody>
      </p:sp>
      <p:sp>
        <p:nvSpPr>
          <p:cNvPr id="7168" name="灯片编号占位符 7167"/>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12278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2"/>
                                        </p:tgtEl>
                                      </p:cBhvr>
                                    </p:animEffect>
                                    <p:set>
                                      <p:cBhvr>
                                        <p:cTn id="12" dur="1" fill="hold">
                                          <p:stCondLst>
                                            <p:cond delay="499"/>
                                          </p:stCondLst>
                                        </p:cTn>
                                        <p:tgtEl>
                                          <p:spTgt spid="3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500"/>
                                        <p:tgtEl>
                                          <p:spTgt spid="102"/>
                                        </p:tgtEl>
                                      </p:cBhvr>
                                    </p:animEffect>
                                  </p:childTnLst>
                                </p:cTn>
                              </p:par>
                              <p:par>
                                <p:cTn id="24" presetID="10" presetClass="entr" presetSubtype="0" fill="hold" nodeType="with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fade">
                                      <p:cBhvr>
                                        <p:cTn id="26" dur="500"/>
                                        <p:tgtEl>
                                          <p:spTgt spid="10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fade">
                                      <p:cBhvr>
                                        <p:cTn id="31" dur="500"/>
                                        <p:tgtEl>
                                          <p:spTgt spid="10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5"/>
                                        </p:tgtEl>
                                        <p:attrNameLst>
                                          <p:attrName>style.visibility</p:attrName>
                                        </p:attrNameLst>
                                      </p:cBhvr>
                                      <p:to>
                                        <p:strVal val="visible"/>
                                      </p:to>
                                    </p:set>
                                    <p:animEffect transition="in" filter="fade">
                                      <p:cBhvr>
                                        <p:cTn id="34" dur="500"/>
                                        <p:tgtEl>
                                          <p:spTgt spid="10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3">
                                            <p:txEl>
                                              <p:pRg st="0" end="0"/>
                                            </p:txEl>
                                          </p:spTgt>
                                        </p:tgtEl>
                                      </p:cBhvr>
                                    </p:animEffect>
                                    <p:set>
                                      <p:cBhvr>
                                        <p:cTn id="39" dur="1" fill="hold">
                                          <p:stCondLst>
                                            <p:cond delay="499"/>
                                          </p:stCondLst>
                                        </p:cTn>
                                        <p:tgtEl>
                                          <p:spTgt spid="3">
                                            <p:txEl>
                                              <p:pRg st="0" end="0"/>
                                            </p:txEl>
                                          </p:spTgt>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3">
                                            <p:txEl>
                                              <p:pRg st="1" end="1"/>
                                            </p:txEl>
                                          </p:spTgt>
                                        </p:tgtEl>
                                      </p:cBhvr>
                                    </p:animEffect>
                                    <p:set>
                                      <p:cBhvr>
                                        <p:cTn id="42" dur="1" fill="hold">
                                          <p:stCondLst>
                                            <p:cond delay="499"/>
                                          </p:stCondLst>
                                        </p:cTn>
                                        <p:tgtEl>
                                          <p:spTgt spid="3">
                                            <p:txEl>
                                              <p:pRg st="1" end="1"/>
                                            </p:txEl>
                                          </p:spTgt>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3">
                                            <p:txEl>
                                              <p:pRg st="2" end="2"/>
                                            </p:txEl>
                                          </p:spTgt>
                                        </p:tgtEl>
                                      </p:cBhvr>
                                    </p:animEffect>
                                    <p:set>
                                      <p:cBhvr>
                                        <p:cTn id="45"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172"/>
                                        </p:tgtEl>
                                        <p:attrNameLst>
                                          <p:attrName>style.visibility</p:attrName>
                                        </p:attrNameLst>
                                      </p:cBhvr>
                                      <p:to>
                                        <p:strVal val="visible"/>
                                      </p:to>
                                    </p:set>
                                    <p:animEffect transition="in" filter="fade">
                                      <p:cBhvr>
                                        <p:cTn id="5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t>CNN in Natural </a:t>
            </a:r>
            <a:br>
              <a:rPr lang="en-US" altLang="zh-CN" dirty="0" smtClean="0"/>
            </a:br>
            <a:r>
              <a:rPr lang="en-US" altLang="zh-CN" dirty="0" smtClean="0"/>
              <a:t>language understanding</a:t>
            </a:r>
            <a:endParaRPr lang="zh-CN" altLang="en-US" dirty="0"/>
          </a:p>
        </p:txBody>
      </p:sp>
      <p:sp>
        <p:nvSpPr>
          <p:cNvPr id="5" name="文本占位符 4"/>
          <p:cNvSpPr>
            <a:spLocks noGrp="1"/>
          </p:cNvSpPr>
          <p:nvPr>
            <p:ph type="body" idx="1"/>
          </p:nvPr>
        </p:nvSpPr>
        <p:spPr/>
        <p:txBody>
          <a:bodyPr/>
          <a:lstStyle/>
          <a:p>
            <a:r>
              <a:rPr lang="en-US" altLang="zh-CN" dirty="0"/>
              <a:t>Representing Text for Joint Embedding of Text and Knowledge Bases</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8919764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smtClean="0"/>
              <a:t>Representing Text for Joint Embedding of Text and Knowledge Bases</a:t>
            </a:r>
            <a:endParaRPr lang="zh-CN" altLang="en-US" dirty="0"/>
          </a:p>
        </p:txBody>
      </p:sp>
      <p:sp>
        <p:nvSpPr>
          <p:cNvPr id="5" name="内容占位符 4"/>
          <p:cNvSpPr>
            <a:spLocks noGrp="1"/>
          </p:cNvSpPr>
          <p:nvPr>
            <p:ph idx="1"/>
          </p:nvPr>
        </p:nvSpPr>
        <p:spPr/>
        <p:txBody>
          <a:bodyPr/>
          <a:lstStyle/>
          <a:p>
            <a:r>
              <a:rPr lang="en-US" altLang="zh-CN" dirty="0" smtClean="0"/>
              <a:t>Author: Kristina </a:t>
            </a:r>
            <a:r>
              <a:rPr lang="en-US" altLang="zh-CN" dirty="0" err="1" smtClean="0"/>
              <a:t>Toutanova</a:t>
            </a:r>
            <a:r>
              <a:rPr lang="en-US" altLang="zh-CN" dirty="0" smtClean="0"/>
              <a:t>, </a:t>
            </a:r>
            <a:r>
              <a:rPr lang="en-US" altLang="zh-CN" dirty="0" err="1" smtClean="0"/>
              <a:t>Danqi</a:t>
            </a:r>
            <a:r>
              <a:rPr lang="en-US" altLang="zh-CN" dirty="0" smtClean="0"/>
              <a:t> Chen, Patrick </a:t>
            </a:r>
            <a:r>
              <a:rPr lang="en-US" altLang="zh-CN" dirty="0" err="1" smtClean="0"/>
              <a:t>Pantel</a:t>
            </a:r>
            <a:r>
              <a:rPr lang="en-US" altLang="zh-CN" dirty="0" smtClean="0"/>
              <a:t>, et al.</a:t>
            </a:r>
          </a:p>
          <a:p>
            <a:r>
              <a:rPr lang="en-US" altLang="zh-CN" dirty="0" smtClean="0"/>
              <a:t>Venue: EMNLP 2015</a:t>
            </a:r>
            <a:endParaRPr lang="en-US" altLang="zh-CN" dirty="0"/>
          </a:p>
          <a:p>
            <a:r>
              <a:rPr lang="en-US" altLang="zh-CN" dirty="0" smtClean="0"/>
              <a:t>Objective: Learn the </a:t>
            </a:r>
            <a:r>
              <a:rPr lang="en-US" altLang="zh-CN" dirty="0" err="1" smtClean="0"/>
              <a:t>embeddings</a:t>
            </a:r>
            <a:r>
              <a:rPr lang="en-US" altLang="zh-CN" dirty="0" smtClean="0"/>
              <a:t> of textual relation and on a </a:t>
            </a:r>
            <a:r>
              <a:rPr lang="en-US" altLang="zh-CN" i="1" dirty="0" smtClean="0"/>
              <a:t>uniform vector space</a:t>
            </a:r>
          </a:p>
          <a:p>
            <a:r>
              <a:rPr lang="en-US" altLang="zh-CN" dirty="0" smtClean="0"/>
              <a:t>Final Goal: Knowledge Base Completion</a:t>
            </a:r>
          </a:p>
          <a:p>
            <a:pPr lvl="1"/>
            <a:r>
              <a:rPr lang="en-US" altLang="zh-CN" dirty="0" smtClean="0"/>
              <a:t>Add new &lt;</a:t>
            </a:r>
            <a:r>
              <a:rPr lang="en-US" altLang="zh-CN" i="1" dirty="0" smtClean="0"/>
              <a:t>e</a:t>
            </a:r>
            <a:r>
              <a:rPr lang="en-US" altLang="zh-CN" i="1" baseline="-25000" dirty="0" smtClean="0"/>
              <a:t>1</a:t>
            </a:r>
            <a:r>
              <a:rPr lang="en-US" altLang="zh-CN" i="1" dirty="0" smtClean="0"/>
              <a:t>, r, e</a:t>
            </a:r>
            <a:r>
              <a:rPr lang="en-US" altLang="zh-CN" i="1" baseline="-25000" dirty="0" smtClean="0"/>
              <a:t>2</a:t>
            </a:r>
            <a:r>
              <a:rPr lang="en-US" altLang="zh-CN" dirty="0" smtClean="0"/>
              <a:t>&gt; triple into an incomplete KB</a:t>
            </a:r>
          </a:p>
          <a:p>
            <a:pPr lvl="1"/>
            <a:r>
              <a:rPr lang="en-US" altLang="zh-CN" dirty="0" smtClean="0"/>
              <a:t>&lt;</a:t>
            </a:r>
            <a:r>
              <a:rPr lang="en-US" altLang="zh-CN" i="1" dirty="0" err="1" smtClean="0"/>
              <a:t>Kangqi_Luo</a:t>
            </a:r>
            <a:r>
              <a:rPr lang="en-US" altLang="zh-CN" dirty="0" smtClean="0"/>
              <a:t>, </a:t>
            </a:r>
            <a:r>
              <a:rPr lang="en-US" altLang="zh-CN" i="1" dirty="0" err="1" smtClean="0"/>
              <a:t>place_of_birth</a:t>
            </a:r>
            <a:r>
              <a:rPr lang="en-US" altLang="zh-CN" dirty="0" smtClean="0"/>
              <a:t>, </a:t>
            </a:r>
            <a:r>
              <a:rPr lang="en-US" altLang="zh-CN" i="1" dirty="0" smtClean="0"/>
              <a:t>China</a:t>
            </a:r>
            <a:r>
              <a:rPr lang="en-US" altLang="zh-CN" dirty="0" smtClean="0"/>
              <a:t>&gt;</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1442598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2" y="3284984"/>
            <a:ext cx="911245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smtClean="0"/>
              <a:t>Modeled as Classification Problem</a:t>
            </a:r>
            <a:endParaRPr lang="zh-CN" altLang="en-US" dirty="0"/>
          </a:p>
        </p:txBody>
      </p:sp>
      <p:sp>
        <p:nvSpPr>
          <p:cNvPr id="3" name="内容占位符 2"/>
          <p:cNvSpPr>
            <a:spLocks noGrp="1"/>
          </p:cNvSpPr>
          <p:nvPr>
            <p:ph idx="1"/>
          </p:nvPr>
        </p:nvSpPr>
        <p:spPr/>
        <p:txBody>
          <a:bodyPr/>
          <a:lstStyle/>
          <a:p>
            <a:r>
              <a:rPr lang="en-US" altLang="zh-CN" dirty="0" smtClean="0"/>
              <a:t>Knowledge base: FB15k-237</a:t>
            </a:r>
          </a:p>
          <a:p>
            <a:pPr lvl="1"/>
            <a:r>
              <a:rPr lang="en-US" altLang="zh-CN" dirty="0" smtClean="0"/>
              <a:t>&lt;e</a:t>
            </a:r>
            <a:r>
              <a:rPr lang="en-US" altLang="zh-CN" baseline="-25000" dirty="0" smtClean="0"/>
              <a:t>1</a:t>
            </a:r>
            <a:r>
              <a:rPr lang="en-US" altLang="zh-CN" dirty="0" smtClean="0"/>
              <a:t>, </a:t>
            </a:r>
            <a:r>
              <a:rPr lang="en-US" altLang="zh-CN" dirty="0" err="1" smtClean="0"/>
              <a:t>r</a:t>
            </a:r>
            <a:r>
              <a:rPr lang="en-US" altLang="zh-CN" baseline="-25000" dirty="0" err="1"/>
              <a:t>f</a:t>
            </a:r>
            <a:r>
              <a:rPr lang="en-US" altLang="zh-CN" baseline="-25000" dirty="0" err="1" smtClean="0"/>
              <a:t>b</a:t>
            </a:r>
            <a:r>
              <a:rPr lang="en-US" altLang="zh-CN" dirty="0" smtClean="0"/>
              <a:t>, e</a:t>
            </a:r>
            <a:r>
              <a:rPr lang="en-US" altLang="zh-CN" baseline="-25000" dirty="0" smtClean="0"/>
              <a:t>2</a:t>
            </a:r>
            <a:r>
              <a:rPr lang="en-US" altLang="zh-CN" dirty="0" smtClean="0"/>
              <a:t>&gt; triples (subset of Freebase)</a:t>
            </a:r>
          </a:p>
          <a:p>
            <a:pPr lvl="1"/>
            <a:r>
              <a:rPr lang="en-US" altLang="zh-CN" dirty="0" smtClean="0"/>
              <a:t>&lt;</a:t>
            </a:r>
            <a:r>
              <a:rPr lang="en-US" altLang="zh-CN" dirty="0"/>
              <a:t>e</a:t>
            </a:r>
            <a:r>
              <a:rPr lang="en-US" altLang="zh-CN" baseline="-25000" dirty="0"/>
              <a:t>1</a:t>
            </a:r>
            <a:r>
              <a:rPr lang="en-US" altLang="zh-CN" dirty="0"/>
              <a:t>, </a:t>
            </a:r>
            <a:r>
              <a:rPr lang="en-US" altLang="zh-CN" dirty="0" err="1" smtClean="0"/>
              <a:t>r</a:t>
            </a:r>
            <a:r>
              <a:rPr lang="en-US" altLang="zh-CN" baseline="-25000" dirty="0" err="1" smtClean="0"/>
              <a:t>tx</a:t>
            </a:r>
            <a:r>
              <a:rPr lang="en-US" altLang="zh-CN" dirty="0" smtClean="0"/>
              <a:t>, </a:t>
            </a:r>
            <a:r>
              <a:rPr lang="en-US" altLang="zh-CN" dirty="0"/>
              <a:t>e</a:t>
            </a:r>
            <a:r>
              <a:rPr lang="en-US" altLang="zh-CN" baseline="-25000" dirty="0"/>
              <a:t>2</a:t>
            </a:r>
            <a:r>
              <a:rPr lang="en-US" altLang="zh-CN" dirty="0" smtClean="0"/>
              <a:t>&gt; triples (ClueWeb12 + FB Annotation)</a:t>
            </a:r>
          </a:p>
          <a:p>
            <a:pPr lvl="1"/>
            <a:endParaRPr lang="en-US" altLang="zh-CN" dirty="0"/>
          </a:p>
          <a:p>
            <a:r>
              <a:rPr lang="en-US" altLang="zh-CN" dirty="0" smtClean="0"/>
              <a:t>Training Data: Pos. &amp; Neg. &lt;e</a:t>
            </a:r>
            <a:r>
              <a:rPr lang="en-US" altLang="zh-CN" baseline="-25000" dirty="0" smtClean="0"/>
              <a:t>1</a:t>
            </a:r>
            <a:r>
              <a:rPr lang="en-US" altLang="zh-CN" dirty="0" smtClean="0"/>
              <a:t>, r, e</a:t>
            </a:r>
            <a:r>
              <a:rPr lang="en-US" altLang="zh-CN" baseline="-25000" dirty="0" smtClean="0"/>
              <a:t>2</a:t>
            </a:r>
            <a:r>
              <a:rPr lang="en-US" altLang="zh-CN" dirty="0" smtClean="0"/>
              <a:t>&gt; triples </a:t>
            </a:r>
          </a:p>
          <a:p>
            <a:pPr lvl="1"/>
            <a:r>
              <a:rPr lang="en-US" altLang="zh-CN" dirty="0" smtClean="0"/>
              <a:t>positives: coming from KB facts</a:t>
            </a:r>
          </a:p>
          <a:p>
            <a:pPr lvl="1"/>
            <a:r>
              <a:rPr lang="en-US" altLang="zh-CN" dirty="0" smtClean="0"/>
              <a:t>negatives: randomly generated by close world assumption</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322389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242"/>
                                        </p:tgtEl>
                                      </p:cBhvr>
                                    </p:animEffect>
                                    <p:set>
                                      <p:cBhvr>
                                        <p:cTn id="12" dur="1" fill="hold">
                                          <p:stCondLst>
                                            <p:cond delay="499"/>
                                          </p:stCondLst>
                                        </p:cTn>
                                        <p:tgtEl>
                                          <p:spTgt spid="1024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Modeled as Classification Problem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229600" cy="4853136"/>
              </a:xfrm>
            </p:spPr>
            <p:txBody>
              <a:bodyPr>
                <a:normAutofit/>
              </a:bodyPr>
              <a:lstStyle/>
              <a:p>
                <a:r>
                  <a:rPr lang="en-US" altLang="zh-CN" dirty="0" smtClean="0"/>
                  <a:t>Why use </a:t>
                </a:r>
                <a:r>
                  <a:rPr lang="en-US" altLang="zh-CN" i="1" dirty="0" smtClean="0"/>
                  <a:t>K</a:t>
                </a:r>
                <a:r>
                  <a:rPr lang="en-US" altLang="zh-CN" dirty="0" smtClean="0"/>
                  <a:t>-dim vector representation?</a:t>
                </a:r>
              </a:p>
              <a:p>
                <a:pPr lvl="1"/>
                <a:r>
                  <a:rPr lang="en-US" altLang="zh-CN" dirty="0" smtClean="0"/>
                  <a:t>Model the confidence of unseen &lt;e</a:t>
                </a:r>
                <a:r>
                  <a:rPr lang="en-US" altLang="zh-CN" baseline="-25000" dirty="0" smtClean="0"/>
                  <a:t>1</a:t>
                </a:r>
                <a:r>
                  <a:rPr lang="en-US" altLang="zh-CN" dirty="0" smtClean="0"/>
                  <a:t>, r, e</a:t>
                </a:r>
                <a:r>
                  <a:rPr lang="en-US" altLang="zh-CN" baseline="-25000" dirty="0" smtClean="0"/>
                  <a:t>2</a:t>
                </a:r>
                <a:r>
                  <a:rPr lang="en-US" altLang="zh-CN" dirty="0" smtClean="0"/>
                  <a:t>&gt; as a real number</a:t>
                </a:r>
              </a:p>
              <a:p>
                <a:pPr lvl="2"/>
                <a14:m>
                  <m:oMath xmlns:m="http://schemas.openxmlformats.org/officeDocument/2006/math">
                    <m:r>
                      <a:rPr lang="en-US" altLang="zh-CN" b="0" i="1" smtClean="0">
                        <a:latin typeface="Cambria Math"/>
                      </a:rPr>
                      <m:t>𝑠𝑐𝑜𝑟𝑒</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𝑒</m:t>
                            </m:r>
                          </m:e>
                          <m:sub>
                            <m:r>
                              <a:rPr lang="en-US" altLang="zh-CN" b="0" i="1" smtClean="0">
                                <a:latin typeface="Cambria Math"/>
                              </a:rPr>
                              <m:t>1</m:t>
                            </m:r>
                          </m:sub>
                        </m:sSub>
                        <m:r>
                          <a:rPr lang="en-US" altLang="zh-CN" b="0" i="1" smtClean="0">
                            <a:latin typeface="Cambria Math"/>
                          </a:rPr>
                          <m:t>, </m:t>
                        </m:r>
                        <m:r>
                          <a:rPr lang="en-US" altLang="zh-CN" b="0" i="1" smtClean="0">
                            <a:latin typeface="Cambria Math"/>
                          </a:rPr>
                          <m:t>𝑟</m:t>
                        </m:r>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𝑒</m:t>
                            </m:r>
                          </m:e>
                          <m:sub>
                            <m:r>
                              <a:rPr lang="en-US" altLang="zh-CN" b="0" i="1" smtClean="0">
                                <a:latin typeface="Cambria Math"/>
                              </a:rPr>
                              <m:t>2</m:t>
                            </m:r>
                          </m:sub>
                        </m:sSub>
                      </m:e>
                    </m:d>
                    <m:r>
                      <a:rPr lang="en-US" altLang="zh-CN" b="0" i="1" smtClean="0">
                        <a:latin typeface="Cambria Math"/>
                      </a:rPr>
                      <m:t>=</m:t>
                    </m:r>
                    <m:r>
                      <a:rPr lang="en-US" altLang="zh-CN" b="1" i="1" smtClean="0">
                        <a:latin typeface="Cambria Math"/>
                      </a:rPr>
                      <m:t>𝒗</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𝑟</m:t>
                            </m:r>
                          </m:e>
                          <m:sub>
                            <m:r>
                              <a:rPr lang="en-US" altLang="zh-CN" b="0" i="1" smtClean="0">
                                <a:latin typeface="Cambria Math"/>
                              </a:rPr>
                              <m:t>𝑙𝑓</m:t>
                            </m:r>
                          </m:sub>
                        </m:sSub>
                      </m:e>
                    </m:d>
                    <m:r>
                      <a:rPr lang="en-US" altLang="zh-CN" b="0" i="1" smtClean="0">
                        <a:latin typeface="Cambria Math"/>
                        <a:ea typeface="Cambria Math"/>
                      </a:rPr>
                      <m:t>∙</m:t>
                    </m:r>
                    <m:r>
                      <a:rPr lang="en-US" altLang="zh-CN" b="1" i="1" smtClean="0">
                        <a:latin typeface="Cambria Math"/>
                        <a:ea typeface="Cambria Math"/>
                      </a:rPr>
                      <m:t>𝒗</m:t>
                    </m:r>
                    <m:d>
                      <m:dPr>
                        <m:ctrlPr>
                          <a:rPr lang="en-US" altLang="zh-CN" b="0" i="1" smtClean="0">
                            <a:latin typeface="Cambria Math"/>
                            <a:ea typeface="Cambria Math"/>
                          </a:rPr>
                        </m:ctrlPr>
                      </m:dPr>
                      <m:e>
                        <m:sSub>
                          <m:sSubPr>
                            <m:ctrlPr>
                              <a:rPr lang="en-US" altLang="zh-CN" b="0" i="1" smtClean="0">
                                <a:latin typeface="Cambria Math"/>
                                <a:ea typeface="Cambria Math"/>
                              </a:rPr>
                            </m:ctrlPr>
                          </m:sSubPr>
                          <m:e>
                            <m:r>
                              <a:rPr lang="en-US" altLang="zh-CN" b="0" i="1" smtClean="0">
                                <a:latin typeface="Cambria Math"/>
                                <a:ea typeface="Cambria Math"/>
                              </a:rPr>
                              <m:t>𝑒</m:t>
                            </m:r>
                          </m:e>
                          <m:sub>
                            <m:r>
                              <a:rPr lang="en-US" altLang="zh-CN" b="0" i="1" smtClean="0">
                                <a:latin typeface="Cambria Math"/>
                                <a:ea typeface="Cambria Math"/>
                              </a:rPr>
                              <m:t>1</m:t>
                            </m:r>
                          </m:sub>
                        </m:sSub>
                      </m:e>
                    </m:d>
                    <m:r>
                      <a:rPr lang="en-US" altLang="zh-CN" b="0" i="1" smtClean="0">
                        <a:latin typeface="Cambria Math"/>
                        <a:ea typeface="Cambria Math"/>
                      </a:rPr>
                      <m:t>+</m:t>
                    </m:r>
                    <m:r>
                      <a:rPr lang="en-US" altLang="zh-CN" b="1" i="1" smtClean="0">
                        <a:latin typeface="Cambria Math"/>
                        <a:ea typeface="Cambria Math"/>
                      </a:rPr>
                      <m:t>𝒗</m:t>
                    </m:r>
                    <m:d>
                      <m:dPr>
                        <m:ctrlPr>
                          <a:rPr lang="en-US" altLang="zh-CN" b="0" i="1" smtClean="0">
                            <a:latin typeface="Cambria Math"/>
                            <a:ea typeface="Cambria Math"/>
                          </a:rPr>
                        </m:ctrlPr>
                      </m:dPr>
                      <m:e>
                        <m:sSub>
                          <m:sSubPr>
                            <m:ctrlPr>
                              <a:rPr lang="en-US" altLang="zh-CN" b="0" i="1" smtClean="0">
                                <a:latin typeface="Cambria Math"/>
                                <a:ea typeface="Cambria Math"/>
                              </a:rPr>
                            </m:ctrlPr>
                          </m:sSubPr>
                          <m:e>
                            <m:r>
                              <a:rPr lang="en-US" altLang="zh-CN" b="0" i="1" smtClean="0">
                                <a:latin typeface="Cambria Math"/>
                                <a:ea typeface="Cambria Math"/>
                              </a:rPr>
                              <m:t>𝑟</m:t>
                            </m:r>
                          </m:e>
                          <m:sub>
                            <m:r>
                              <a:rPr lang="en-US" altLang="zh-CN" b="0" i="1" smtClean="0">
                                <a:latin typeface="Cambria Math"/>
                                <a:ea typeface="Cambria Math"/>
                              </a:rPr>
                              <m:t>𝑟𝑡</m:t>
                            </m:r>
                          </m:sub>
                        </m:sSub>
                      </m:e>
                    </m:d>
                    <m:r>
                      <a:rPr lang="en-US" altLang="zh-CN" b="0" i="1" smtClean="0">
                        <a:latin typeface="Cambria Math"/>
                        <a:ea typeface="Cambria Math"/>
                      </a:rPr>
                      <m:t>∙</m:t>
                    </m:r>
                    <m:r>
                      <a:rPr lang="en-US" altLang="zh-CN" b="1" i="1" smtClean="0">
                        <a:latin typeface="Cambria Math"/>
                        <a:ea typeface="Cambria Math"/>
                      </a:rPr>
                      <m:t>𝒗</m:t>
                    </m:r>
                    <m:d>
                      <m:dPr>
                        <m:ctrlPr>
                          <a:rPr lang="en-US" altLang="zh-CN" b="0" i="1" smtClean="0">
                            <a:latin typeface="Cambria Math"/>
                            <a:ea typeface="Cambria Math"/>
                          </a:rPr>
                        </m:ctrlPr>
                      </m:dPr>
                      <m:e>
                        <m:sSub>
                          <m:sSubPr>
                            <m:ctrlPr>
                              <a:rPr lang="en-US" altLang="zh-CN" b="0" i="1" smtClean="0">
                                <a:latin typeface="Cambria Math"/>
                                <a:ea typeface="Cambria Math"/>
                              </a:rPr>
                            </m:ctrlPr>
                          </m:sSubPr>
                          <m:e>
                            <m:r>
                              <a:rPr lang="en-US" altLang="zh-CN" b="0" i="1" smtClean="0">
                                <a:latin typeface="Cambria Math"/>
                                <a:ea typeface="Cambria Math"/>
                              </a:rPr>
                              <m:t>𝑒</m:t>
                            </m:r>
                          </m:e>
                          <m:sub>
                            <m:r>
                              <a:rPr lang="en-US" altLang="zh-CN" b="0" i="1" smtClean="0">
                                <a:latin typeface="Cambria Math"/>
                                <a:ea typeface="Cambria Math"/>
                              </a:rPr>
                              <m:t>2</m:t>
                            </m:r>
                          </m:sub>
                        </m:sSub>
                      </m:e>
                    </m:d>
                  </m:oMath>
                </a14:m>
                <a:endParaRPr lang="en-US" altLang="zh-CN" b="0" dirty="0" smtClean="0">
                  <a:ea typeface="Cambria Math"/>
                </a:endParaRPr>
              </a:p>
              <a:p>
                <a:pPr lvl="2"/>
                <a14:m>
                  <m:oMath xmlns:m="http://schemas.openxmlformats.org/officeDocument/2006/math">
                    <m:r>
                      <a:rPr lang="en-US" altLang="zh-CN" b="0" i="1" smtClean="0">
                        <a:latin typeface="Cambria Math"/>
                      </a:rPr>
                      <m:t>𝑠𝑐𝑜𝑟𝑒</m:t>
                    </m:r>
                    <m:d>
                      <m:dPr>
                        <m:ctrlPr>
                          <a:rPr lang="en-US" altLang="zh-CN" i="1">
                            <a:latin typeface="Cambria Math"/>
                          </a:rPr>
                        </m:ctrlPr>
                      </m:dPr>
                      <m:e>
                        <m:sSub>
                          <m:sSubPr>
                            <m:ctrlPr>
                              <a:rPr lang="en-US" altLang="zh-CN" i="1">
                                <a:latin typeface="Cambria Math"/>
                              </a:rPr>
                            </m:ctrlPr>
                          </m:sSubPr>
                          <m:e>
                            <m:r>
                              <a:rPr lang="en-US" altLang="zh-CN" i="1">
                                <a:latin typeface="Cambria Math"/>
                              </a:rPr>
                              <m:t>𝑒</m:t>
                            </m:r>
                          </m:e>
                          <m:sub>
                            <m:r>
                              <a:rPr lang="en-US" altLang="zh-CN" i="1">
                                <a:latin typeface="Cambria Math"/>
                              </a:rPr>
                              <m:t>1</m:t>
                            </m:r>
                          </m:sub>
                        </m:sSub>
                        <m:r>
                          <a:rPr lang="en-US" altLang="zh-CN" i="1">
                            <a:latin typeface="Cambria Math"/>
                          </a:rPr>
                          <m:t>, </m:t>
                        </m:r>
                        <m:r>
                          <a:rPr lang="en-US" altLang="zh-CN" i="1">
                            <a:latin typeface="Cambria Math"/>
                          </a:rPr>
                          <m:t>𝑟</m:t>
                        </m:r>
                        <m:r>
                          <a:rPr lang="en-US" altLang="zh-CN" i="1">
                            <a:latin typeface="Cambria Math"/>
                          </a:rPr>
                          <m:t>,</m:t>
                        </m:r>
                        <m:sSub>
                          <m:sSubPr>
                            <m:ctrlPr>
                              <a:rPr lang="en-US" altLang="zh-CN" i="1">
                                <a:latin typeface="Cambria Math"/>
                              </a:rPr>
                            </m:ctrlPr>
                          </m:sSubPr>
                          <m:e>
                            <m:r>
                              <a:rPr lang="en-US" altLang="zh-CN" i="1">
                                <a:latin typeface="Cambria Math"/>
                              </a:rPr>
                              <m:t>𝑒</m:t>
                            </m:r>
                          </m:e>
                          <m:sub>
                            <m:r>
                              <a:rPr lang="en-US" altLang="zh-CN" i="1">
                                <a:latin typeface="Cambria Math"/>
                              </a:rPr>
                              <m:t>2</m:t>
                            </m:r>
                          </m:sub>
                        </m:sSub>
                      </m:e>
                    </m:d>
                    <m:r>
                      <a:rPr lang="en-US" altLang="zh-CN" i="1">
                        <a:latin typeface="Cambria Math"/>
                      </a:rPr>
                      <m:t>=</m:t>
                    </m:r>
                    <m:r>
                      <a:rPr lang="en-US" altLang="zh-CN" b="1" i="1">
                        <a:latin typeface="Cambria Math"/>
                      </a:rPr>
                      <m:t>𝒗</m:t>
                    </m:r>
                    <m:d>
                      <m:dPr>
                        <m:ctrlPr>
                          <a:rPr lang="en-US" altLang="zh-CN" i="1">
                            <a:latin typeface="Cambria Math"/>
                          </a:rPr>
                        </m:ctrlPr>
                      </m:dPr>
                      <m:e>
                        <m:r>
                          <a:rPr lang="en-US" altLang="zh-CN" b="0" i="1" smtClean="0">
                            <a:latin typeface="Cambria Math"/>
                          </a:rPr>
                          <m:t>𝑟</m:t>
                        </m:r>
                      </m:e>
                    </m:d>
                    <m:r>
                      <a:rPr lang="en-US" altLang="zh-CN" i="1">
                        <a:latin typeface="Cambria Math"/>
                        <a:ea typeface="Cambria Math"/>
                      </a:rPr>
                      <m:t>∙</m:t>
                    </m:r>
                    <m:r>
                      <a:rPr lang="en-US" altLang="zh-CN" b="0" i="1" smtClean="0">
                        <a:latin typeface="Cambria Math"/>
                        <a:ea typeface="Cambria Math"/>
                      </a:rPr>
                      <m:t>(</m:t>
                    </m:r>
                    <m:r>
                      <a:rPr lang="en-US" altLang="zh-CN" b="1" i="1">
                        <a:latin typeface="Cambria Math"/>
                        <a:ea typeface="Cambria Math"/>
                      </a:rPr>
                      <m:t>𝒗</m:t>
                    </m:r>
                    <m:d>
                      <m:dPr>
                        <m:ctrlPr>
                          <a:rPr lang="en-US" altLang="zh-CN" i="1">
                            <a:latin typeface="Cambria Math"/>
                            <a:ea typeface="Cambria Math"/>
                          </a:rPr>
                        </m:ctrlPr>
                      </m:dPr>
                      <m:e>
                        <m:sSub>
                          <m:sSubPr>
                            <m:ctrlPr>
                              <a:rPr lang="en-US" altLang="zh-CN" i="1">
                                <a:latin typeface="Cambria Math"/>
                                <a:ea typeface="Cambria Math"/>
                              </a:rPr>
                            </m:ctrlPr>
                          </m:sSubPr>
                          <m:e>
                            <m:r>
                              <a:rPr lang="en-US" altLang="zh-CN" i="1">
                                <a:latin typeface="Cambria Math"/>
                                <a:ea typeface="Cambria Math"/>
                              </a:rPr>
                              <m:t>𝑒</m:t>
                            </m:r>
                          </m:e>
                          <m:sub>
                            <m:r>
                              <a:rPr lang="en-US" altLang="zh-CN" i="1">
                                <a:latin typeface="Cambria Math"/>
                                <a:ea typeface="Cambria Math"/>
                              </a:rPr>
                              <m:t>1</m:t>
                            </m:r>
                          </m:sub>
                        </m:sSub>
                      </m:e>
                    </m:d>
                    <m:r>
                      <a:rPr lang="en-US" altLang="zh-CN" i="1" smtClean="0">
                        <a:latin typeface="Cambria Math"/>
                        <a:ea typeface="Cambria Math"/>
                      </a:rPr>
                      <m:t>∘</m:t>
                    </m:r>
                    <m:r>
                      <a:rPr lang="en-US" altLang="zh-CN" b="1" i="1" smtClean="0">
                        <a:latin typeface="Cambria Math"/>
                        <a:ea typeface="Cambria Math"/>
                      </a:rPr>
                      <m:t>𝒗</m:t>
                    </m:r>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𝑒</m:t>
                        </m:r>
                      </m:e>
                      <m:sub>
                        <m:r>
                          <a:rPr lang="en-US" altLang="zh-CN" b="0" i="1" smtClean="0">
                            <a:latin typeface="Cambria Math"/>
                            <a:ea typeface="Cambria Math"/>
                          </a:rPr>
                          <m:t>2</m:t>
                        </m:r>
                      </m:sub>
                    </m:sSub>
                    <m:r>
                      <a:rPr lang="en-US" altLang="zh-CN" b="0" i="1" smtClean="0">
                        <a:latin typeface="Cambria Math"/>
                        <a:ea typeface="Cambria Math"/>
                      </a:rPr>
                      <m:t>))</m:t>
                    </m:r>
                  </m:oMath>
                </a14:m>
                <a:endParaRPr lang="en-US" altLang="zh-CN" dirty="0" smtClean="0"/>
              </a:p>
              <a:p>
                <a:r>
                  <a:rPr lang="en-US" altLang="zh-CN" dirty="0" smtClean="0"/>
                  <a:t>Just learn </a:t>
                </a:r>
                <a14:m>
                  <m:oMath xmlns:m="http://schemas.openxmlformats.org/officeDocument/2006/math">
                    <m:r>
                      <a:rPr lang="en-US" altLang="zh-CN" b="1" i="1">
                        <a:latin typeface="Cambria Math"/>
                      </a:rPr>
                      <m:t>𝒗</m:t>
                    </m:r>
                    <m:d>
                      <m:dPr>
                        <m:ctrlPr>
                          <a:rPr lang="en-US" altLang="zh-CN" i="1">
                            <a:latin typeface="Cambria Math"/>
                          </a:rPr>
                        </m:ctrlPr>
                      </m:dPr>
                      <m:e>
                        <m:r>
                          <a:rPr lang="en-US" altLang="zh-CN" i="1" smtClean="0">
                            <a:latin typeface="Cambria Math"/>
                            <a:ea typeface="Cambria Math"/>
                          </a:rPr>
                          <m:t>∙</m:t>
                        </m:r>
                      </m:e>
                    </m:d>
                    <m:r>
                      <a:rPr lang="en-US" altLang="zh-CN" i="1">
                        <a:latin typeface="Cambria Math"/>
                      </a:rPr>
                      <m:t> </m:t>
                    </m:r>
                  </m:oMath>
                </a14:m>
                <a:r>
                  <a:rPr lang="en-US" altLang="zh-CN" dirty="0" smtClean="0"/>
                  <a:t>for each entity / relation.</a:t>
                </a:r>
              </a:p>
              <a:p>
                <a:pPr lvl="1"/>
                <a:r>
                  <a:rPr lang="en-US" altLang="zh-CN" dirty="0" smtClean="0"/>
                  <a:t>Based on a loss function related with confidence function.</a:t>
                </a:r>
              </a:p>
              <a:p>
                <a:pPr lvl="1"/>
                <a:r>
                  <a:rPr lang="en-US" altLang="zh-CN" dirty="0" smtClean="0"/>
                  <a:t>Minimize loss function by gradient descent.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229600" cy="4853136"/>
              </a:xfrm>
              <a:blipFill rotWithShape="1">
                <a:blip r:embed="rId3"/>
                <a:stretch>
                  <a:fillRect l="-1630" t="-163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5336709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Facing Huge Number of Parameters</a:t>
            </a:r>
            <a:endParaRPr lang="zh-CN" altLang="en-US" dirty="0"/>
          </a:p>
        </p:txBody>
      </p:sp>
      <p:sp>
        <p:nvSpPr>
          <p:cNvPr id="3" name="内容占位符 2"/>
          <p:cNvSpPr>
            <a:spLocks noGrp="1"/>
          </p:cNvSpPr>
          <p:nvPr>
            <p:ph idx="1"/>
          </p:nvPr>
        </p:nvSpPr>
        <p:spPr/>
        <p:txBody>
          <a:bodyPr/>
          <a:lstStyle/>
          <a:p>
            <a:r>
              <a:rPr lang="en-US" altLang="zh-CN" dirty="0" smtClean="0"/>
              <a:t>How many parameters shall we learn?</a:t>
            </a:r>
          </a:p>
          <a:p>
            <a:pPr lvl="1"/>
            <a:r>
              <a:rPr lang="en-US" altLang="zh-CN" i="1" dirty="0" smtClean="0"/>
              <a:t>K</a:t>
            </a:r>
            <a:r>
              <a:rPr lang="en-US" altLang="zh-CN" dirty="0" smtClean="0"/>
              <a:t> parameters for each entity / relation.</a:t>
            </a:r>
          </a:p>
          <a:p>
            <a:r>
              <a:rPr lang="en-US" altLang="zh-CN" dirty="0" smtClean="0"/>
              <a:t>There are too many different textual relation patterns!!</a:t>
            </a:r>
          </a:p>
          <a:p>
            <a:pPr lvl="1"/>
            <a:r>
              <a:rPr lang="en-US" altLang="zh-CN" dirty="0" smtClean="0"/>
              <a:t>In fact, some </a:t>
            </a:r>
            <a:r>
              <a:rPr lang="en-US" altLang="zh-CN" dirty="0"/>
              <a:t>relation patterns are really similar.</a:t>
            </a:r>
          </a:p>
          <a:p>
            <a:pPr lvl="1"/>
            <a:endParaRPr lang="en-US" altLang="zh-CN" dirty="0" smtClean="0"/>
          </a:p>
        </p:txBody>
      </p:sp>
      <p:grpSp>
        <p:nvGrpSpPr>
          <p:cNvPr id="5" name="组合 4"/>
          <p:cNvGrpSpPr/>
          <p:nvPr/>
        </p:nvGrpSpPr>
        <p:grpSpPr>
          <a:xfrm>
            <a:off x="68560" y="4437112"/>
            <a:ext cx="9039944" cy="1989770"/>
            <a:chOff x="68560" y="4437112"/>
            <a:chExt cx="9039944" cy="198977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60" y="4437112"/>
              <a:ext cx="9039944" cy="198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691680" y="5445224"/>
              <a:ext cx="1080120" cy="30125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
        <p:nvSpPr>
          <p:cNvPr id="6" name="灯片编号占位符 5"/>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1454987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Mining Substructures under Pattern</a:t>
            </a:r>
            <a:endParaRPr lang="zh-CN" altLang="en-US" dirty="0"/>
          </a:p>
        </p:txBody>
      </p:sp>
      <p:sp>
        <p:nvSpPr>
          <p:cNvPr id="3" name="内容占位符 2"/>
          <p:cNvSpPr>
            <a:spLocks noGrp="1"/>
          </p:cNvSpPr>
          <p:nvPr>
            <p:ph idx="1"/>
          </p:nvPr>
        </p:nvSpPr>
        <p:spPr>
          <a:xfrm>
            <a:off x="457200" y="1600201"/>
            <a:ext cx="8229600" cy="1108720"/>
          </a:xfrm>
        </p:spPr>
        <p:txBody>
          <a:bodyPr/>
          <a:lstStyle/>
          <a:p>
            <a:r>
              <a:rPr lang="en-US" altLang="zh-CN" dirty="0" smtClean="0"/>
              <a:t>Different dependency paths share substructures under a certain window.</a:t>
            </a:r>
            <a:endParaRPr lang="zh-CN" altLang="en-US"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340768"/>
            <a:ext cx="7776864" cy="464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3528" y="6165304"/>
            <a:ext cx="8424936" cy="461665"/>
          </a:xfrm>
          <a:prstGeom prst="rect">
            <a:avLst/>
          </a:prstGeom>
          <a:noFill/>
        </p:spPr>
        <p:txBody>
          <a:bodyPr wrap="square" rtlCol="0">
            <a:spAutoFit/>
          </a:bodyPr>
          <a:lstStyle/>
          <a:p>
            <a:r>
              <a:rPr lang="en-US" altLang="zh-CN" sz="2400" dirty="0" smtClean="0"/>
              <a:t>Textual patterns occurring with &lt;e</a:t>
            </a:r>
            <a:r>
              <a:rPr lang="en-US" altLang="zh-CN" sz="2400" baseline="-25000" dirty="0" smtClean="0"/>
              <a:t>1</a:t>
            </a:r>
            <a:r>
              <a:rPr lang="en-US" altLang="zh-CN" sz="2400" dirty="0" smtClean="0"/>
              <a:t>, e</a:t>
            </a:r>
            <a:r>
              <a:rPr lang="en-US" altLang="zh-CN" sz="2400" baseline="-25000" dirty="0" smtClean="0"/>
              <a:t>2</a:t>
            </a:r>
            <a:r>
              <a:rPr lang="en-US" altLang="zh-CN" sz="2400" dirty="0" smtClean="0"/>
              <a:t>&gt; in FB relation</a:t>
            </a:r>
            <a:r>
              <a:rPr lang="en-US" altLang="zh-CN" sz="2400" dirty="0"/>
              <a:t> </a:t>
            </a:r>
            <a:r>
              <a:rPr lang="en-US" altLang="zh-CN" sz="2400" i="1" dirty="0" err="1"/>
              <a:t>org_founded</a:t>
            </a:r>
            <a:r>
              <a:rPr lang="en-US" altLang="zh-CN" sz="2400" dirty="0" smtClean="0"/>
              <a:t>.</a:t>
            </a:r>
            <a:endParaRPr lang="zh-CN" altLang="en-US" sz="2400" dirty="0"/>
          </a:p>
        </p:txBody>
      </p:sp>
      <p:sp>
        <p:nvSpPr>
          <p:cNvPr id="8" name="圆角矩形 7"/>
          <p:cNvSpPr/>
          <p:nvPr/>
        </p:nvSpPr>
        <p:spPr>
          <a:xfrm>
            <a:off x="2267744" y="2564904"/>
            <a:ext cx="1944216" cy="36004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圆角矩形 8"/>
          <p:cNvSpPr/>
          <p:nvPr/>
        </p:nvSpPr>
        <p:spPr>
          <a:xfrm>
            <a:off x="2195736" y="2996952"/>
            <a:ext cx="1944216" cy="36004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圆角矩形 9"/>
          <p:cNvSpPr/>
          <p:nvPr/>
        </p:nvSpPr>
        <p:spPr>
          <a:xfrm>
            <a:off x="3563888" y="1772816"/>
            <a:ext cx="1728192" cy="360040"/>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1" name="圆角矩形 10"/>
          <p:cNvSpPr/>
          <p:nvPr/>
        </p:nvSpPr>
        <p:spPr>
          <a:xfrm>
            <a:off x="3923928" y="2564904"/>
            <a:ext cx="1728192" cy="360040"/>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2" name="圆角矩形 11"/>
          <p:cNvSpPr/>
          <p:nvPr/>
        </p:nvSpPr>
        <p:spPr>
          <a:xfrm>
            <a:off x="3779912" y="2996952"/>
            <a:ext cx="1728192" cy="360040"/>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3" name="圆角矩形 12"/>
          <p:cNvSpPr/>
          <p:nvPr/>
        </p:nvSpPr>
        <p:spPr>
          <a:xfrm>
            <a:off x="3131840" y="3429000"/>
            <a:ext cx="2592288" cy="360040"/>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4" name="圆角矩形 13"/>
          <p:cNvSpPr/>
          <p:nvPr/>
        </p:nvSpPr>
        <p:spPr>
          <a:xfrm>
            <a:off x="2267744" y="2204864"/>
            <a:ext cx="2592288" cy="288032"/>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5" name="圆角矩形 14"/>
          <p:cNvSpPr/>
          <p:nvPr/>
        </p:nvSpPr>
        <p:spPr>
          <a:xfrm>
            <a:off x="2267744" y="4725144"/>
            <a:ext cx="1728192" cy="36004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圆角矩形 15"/>
          <p:cNvSpPr/>
          <p:nvPr/>
        </p:nvSpPr>
        <p:spPr>
          <a:xfrm>
            <a:off x="3851920" y="5157192"/>
            <a:ext cx="1728192" cy="36004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296758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fade">
                                      <p:cBhvr>
                                        <p:cTn id="7" dur="500"/>
                                        <p:tgtEl>
                                          <p:spTgt spid="112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CNN: Modeling Feat. for a Pattern</a:t>
            </a:r>
            <a:endParaRPr lang="zh-CN"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196752"/>
            <a:ext cx="7524725" cy="478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TextBox 3"/>
              <p:cNvSpPr txBox="1"/>
              <p:nvPr/>
            </p:nvSpPr>
            <p:spPr>
              <a:xfrm>
                <a:off x="467544" y="5949280"/>
                <a:ext cx="8069106" cy="846322"/>
              </a:xfrm>
              <a:prstGeom prst="rect">
                <a:avLst/>
              </a:prstGeom>
              <a:noFill/>
            </p:spPr>
            <p:txBody>
              <a:bodyPr wrap="square" rtlCol="0">
                <a:spAutoFit/>
              </a:bodyPr>
              <a:lstStyle/>
              <a:p>
                <a:r>
                  <a:rPr lang="en-US" altLang="zh-CN" sz="2400" dirty="0" smtClean="0"/>
                  <a:t>Input: textual relation pattern, </a:t>
                </a:r>
              </a:p>
              <a:p>
                <a:r>
                  <a:rPr lang="en-US" altLang="zh-CN" sz="2400" dirty="0" smtClean="0"/>
                  <a:t>represented as </a:t>
                </a:r>
                <a14:m>
                  <m:oMath xmlns:m="http://schemas.openxmlformats.org/officeDocument/2006/math">
                    <m:sSup>
                      <m:sSupPr>
                        <m:ctrlPr>
                          <a:rPr lang="en-US" altLang="zh-CN" sz="2400" i="1" smtClean="0">
                            <a:latin typeface="Cambria Math"/>
                          </a:rPr>
                        </m:ctrlPr>
                      </m:sSupPr>
                      <m:e>
                        <m:r>
                          <a:rPr lang="en-US" altLang="zh-CN" sz="2400" b="0" i="1" smtClean="0">
                            <a:latin typeface="Cambria Math"/>
                          </a:rPr>
                          <m:t>𝑤</m:t>
                        </m:r>
                      </m:e>
                      <m:sup>
                        <m:r>
                          <a:rPr lang="en-US" altLang="zh-CN" sz="2400" b="0" i="1" smtClean="0">
                            <a:latin typeface="Cambria Math"/>
                          </a:rPr>
                          <m:t>(</m:t>
                        </m:r>
                        <m:r>
                          <a:rPr lang="en-US" altLang="zh-CN" sz="2400" b="0" i="1" smtClean="0">
                            <a:latin typeface="Cambria Math"/>
                          </a:rPr>
                          <m:t>𝑖</m:t>
                        </m:r>
                        <m:r>
                          <a:rPr lang="en-US" altLang="zh-CN" sz="2400" b="0" i="1" smtClean="0">
                            <a:latin typeface="Cambria Math"/>
                          </a:rPr>
                          <m:t>)</m:t>
                        </m:r>
                      </m:sup>
                    </m:sSup>
                    <m:r>
                      <a:rPr lang="en-US" altLang="zh-CN" sz="2400" b="0" i="1" smtClean="0">
                        <a:latin typeface="Cambria Math"/>
                      </a:rPr>
                      <m:t>=</m:t>
                    </m:r>
                    <m:d>
                      <m:dPr>
                        <m:begChr m:val="["/>
                        <m:endChr m:val="]"/>
                        <m:ctrlPr>
                          <a:rPr lang="en-US" altLang="zh-CN" sz="2400" b="0" i="1" smtClean="0">
                            <a:latin typeface="Cambria Math"/>
                          </a:rPr>
                        </m:ctrlPr>
                      </m:dPr>
                      <m:e>
                        <m:r>
                          <a:rPr lang="en-US" altLang="zh-CN" sz="2400" b="0" i="1" smtClean="0">
                            <a:latin typeface="Cambria Math"/>
                          </a:rPr>
                          <m:t>0,…,1…, 0</m:t>
                        </m:r>
                      </m:e>
                    </m:d>
                    <m:r>
                      <a:rPr lang="en-US" altLang="zh-CN" sz="2400" b="0" i="1" baseline="30000" smtClean="0">
                        <a:latin typeface="Cambria Math"/>
                      </a:rPr>
                      <m:t>𝑇</m:t>
                    </m:r>
                  </m:oMath>
                </a14:m>
                <a:r>
                  <a:rPr lang="en-US" altLang="zh-CN" sz="2400" dirty="0" smtClean="0"/>
                  <a:t> for each element</a:t>
                </a:r>
                <a:endParaRPr lang="zh-CN" alt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467544" y="5949280"/>
                <a:ext cx="8069106" cy="846322"/>
              </a:xfrm>
              <a:prstGeom prst="rect">
                <a:avLst/>
              </a:prstGeom>
              <a:blipFill rotWithShape="1">
                <a:blip r:embed="rId4"/>
                <a:stretch>
                  <a:fillRect l="-1209" t="-5755" b="-158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7020272" y="4416342"/>
                <a:ext cx="1846403" cy="4769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a:rPr>
                          </m:ctrlPr>
                        </m:sSupPr>
                        <m:e>
                          <m:r>
                            <a:rPr lang="en-US" altLang="zh-CN" sz="2400" b="1" i="1" smtClean="0">
                              <a:latin typeface="Cambria Math"/>
                            </a:rPr>
                            <m:t>𝒗</m:t>
                          </m:r>
                        </m:e>
                        <m:sup>
                          <m:r>
                            <a:rPr lang="en-US" altLang="zh-CN" sz="2400" b="1" i="1" smtClean="0">
                              <a:latin typeface="Cambria Math"/>
                            </a:rPr>
                            <m:t>(</m:t>
                          </m:r>
                          <m:r>
                            <a:rPr lang="en-US" altLang="zh-CN" sz="2400" b="1" i="1" smtClean="0">
                              <a:latin typeface="Cambria Math"/>
                            </a:rPr>
                            <m:t>𝒊</m:t>
                          </m:r>
                          <m:r>
                            <a:rPr lang="en-US" altLang="zh-CN" sz="2400" b="1" i="1" smtClean="0">
                              <a:latin typeface="Cambria Math"/>
                            </a:rPr>
                            <m:t>)</m:t>
                          </m:r>
                        </m:sup>
                      </m:sSup>
                      <m:r>
                        <a:rPr lang="en-US" altLang="zh-CN" sz="2400" b="0" i="1" smtClean="0">
                          <a:latin typeface="Cambria Math"/>
                        </a:rPr>
                        <m:t>=</m:t>
                      </m:r>
                      <m:r>
                        <a:rPr lang="en-US" altLang="zh-CN" sz="2400" b="0" i="1" smtClean="0">
                          <a:latin typeface="Cambria Math"/>
                        </a:rPr>
                        <m:t>𝑉</m:t>
                      </m:r>
                      <m:sSup>
                        <m:sSupPr>
                          <m:ctrlPr>
                            <a:rPr lang="en-US" altLang="zh-CN" sz="2400" b="1" i="1" smtClean="0">
                              <a:latin typeface="Cambria Math"/>
                            </a:rPr>
                          </m:ctrlPr>
                        </m:sSupPr>
                        <m:e>
                          <m:r>
                            <a:rPr lang="en-US" altLang="zh-CN" sz="2400" b="1" i="1" smtClean="0">
                              <a:latin typeface="Cambria Math"/>
                            </a:rPr>
                            <m:t>𝒘</m:t>
                          </m:r>
                        </m:e>
                        <m:sup>
                          <m:r>
                            <a:rPr lang="en-US" altLang="zh-CN" sz="2400" b="1" i="1" smtClean="0">
                              <a:latin typeface="Cambria Math"/>
                            </a:rPr>
                            <m:t>(</m:t>
                          </m:r>
                          <m:r>
                            <a:rPr lang="en-US" altLang="zh-CN" sz="2400" b="1" i="1" smtClean="0">
                              <a:latin typeface="Cambria Math"/>
                            </a:rPr>
                            <m:t>𝒊</m:t>
                          </m:r>
                          <m:r>
                            <a:rPr lang="en-US" altLang="zh-CN" sz="2400" b="1" i="1" smtClean="0">
                              <a:latin typeface="Cambria Math"/>
                            </a:rPr>
                            <m:t>)</m:t>
                          </m:r>
                        </m:sup>
                      </m:sSup>
                    </m:oMath>
                  </m:oMathPara>
                </a14:m>
                <a:endParaRPr lang="zh-CN" altLang="en-US" sz="2400" b="1" dirty="0"/>
              </a:p>
            </p:txBody>
          </p:sp>
        </mc:Choice>
        <mc:Fallback>
          <p:sp>
            <p:nvSpPr>
              <p:cNvPr id="6" name="TextBox 5"/>
              <p:cNvSpPr txBox="1">
                <a:spLocks noRot="1" noChangeAspect="1" noMove="1" noResize="1" noEditPoints="1" noAdjustHandles="1" noChangeArrowheads="1" noChangeShapeType="1" noTextEdit="1"/>
              </p:cNvSpPr>
              <p:nvPr/>
            </p:nvSpPr>
            <p:spPr>
              <a:xfrm>
                <a:off x="7020272" y="4416342"/>
                <a:ext cx="1846403" cy="47699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6254117" y="3190413"/>
                <a:ext cx="2256067" cy="610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latin typeface="Cambria Math"/>
                            </a:rPr>
                          </m:ctrlPr>
                        </m:sSubSupPr>
                        <m:e>
                          <m:r>
                            <a:rPr lang="zh-CN" altLang="en-US" sz="2400" b="0" i="1">
                              <a:latin typeface="Cambria Math"/>
                            </a:rPr>
                            <m:t>h</m:t>
                          </m:r>
                        </m:e>
                        <m:sub>
                          <m:r>
                            <a:rPr lang="zh-CN" altLang="en-US" sz="2400" b="0" i="1">
                              <a:latin typeface="Cambria Math"/>
                            </a:rPr>
                            <m:t>𝑗</m:t>
                          </m:r>
                        </m:sub>
                        <m:sup>
                          <m:d>
                            <m:dPr>
                              <m:ctrlPr>
                                <a:rPr lang="zh-CN" altLang="en-US" sz="2400" i="1">
                                  <a:latin typeface="Cambria Math"/>
                                </a:rPr>
                              </m:ctrlPr>
                            </m:dPr>
                            <m:e>
                              <m:r>
                                <a:rPr lang="zh-CN" altLang="en-US" sz="2400" b="0" i="1">
                                  <a:latin typeface="Cambria Math"/>
                                </a:rPr>
                                <m:t>𝑖</m:t>
                              </m:r>
                            </m:e>
                          </m:d>
                        </m:sup>
                      </m:sSubSup>
                      <m:r>
                        <a:rPr lang="en-US" altLang="zh-CN" sz="2400" b="0" i="1" smtClean="0">
                          <a:latin typeface="Cambria Math"/>
                        </a:rPr>
                        <m:t>=</m:t>
                      </m:r>
                      <m:sSub>
                        <m:sSubPr>
                          <m:ctrlPr>
                            <a:rPr lang="en-US" altLang="zh-CN" sz="2400" i="1">
                              <a:latin typeface="Cambria Math"/>
                            </a:rPr>
                          </m:ctrlPr>
                        </m:sSubPr>
                        <m:e>
                          <m:r>
                            <a:rPr lang="en-US" altLang="zh-CN" sz="2400" i="1">
                              <a:latin typeface="Cambria Math"/>
                            </a:rPr>
                            <m:t>𝑓</m:t>
                          </m:r>
                        </m:e>
                        <m:sub>
                          <m:sSub>
                            <m:sSubPr>
                              <m:ctrlPr>
                                <a:rPr lang="en-US" altLang="zh-CN" sz="2400" i="1" smtClean="0">
                                  <a:latin typeface="Cambria Math"/>
                                </a:rPr>
                              </m:ctrlPr>
                            </m:sSubPr>
                            <m:e>
                              <m:r>
                                <a:rPr lang="zh-CN" altLang="en-US" sz="2400" b="1" i="1" smtClean="0">
                                  <a:latin typeface="Cambria Math"/>
                                </a:rPr>
                                <m:t>𝜽</m:t>
                              </m:r>
                            </m:e>
                            <m:sub>
                              <m:r>
                                <a:rPr lang="en-US" altLang="zh-CN" sz="2400" b="0" i="1" smtClean="0">
                                  <a:latin typeface="Cambria Math"/>
                                </a:rPr>
                                <m:t>𝑗</m:t>
                              </m:r>
                            </m:sub>
                          </m:sSub>
                        </m:sub>
                      </m:sSub>
                      <m:d>
                        <m:dPr>
                          <m:ctrlPr>
                            <a:rPr lang="en-US" altLang="zh-CN" sz="2400" i="1">
                              <a:latin typeface="Cambria Math"/>
                            </a:rPr>
                          </m:ctrlPr>
                        </m:dPr>
                        <m:e>
                          <m:sSup>
                            <m:sSupPr>
                              <m:ctrlPr>
                                <a:rPr lang="en-US" altLang="zh-CN" sz="2400" b="1" i="1" smtClean="0">
                                  <a:latin typeface="Cambria Math"/>
                                </a:rPr>
                              </m:ctrlPr>
                            </m:sSupPr>
                            <m:e>
                              <m:r>
                                <a:rPr lang="en-US" altLang="zh-CN" sz="2400" b="1" i="1" smtClean="0">
                                  <a:latin typeface="Cambria Math"/>
                                </a:rPr>
                                <m:t>𝒈</m:t>
                              </m:r>
                            </m:e>
                            <m:sup>
                              <m:r>
                                <a:rPr lang="en-US" altLang="zh-CN" sz="2400" b="1" i="1" smtClean="0">
                                  <a:latin typeface="Cambria Math"/>
                                </a:rPr>
                                <m:t>(</m:t>
                              </m:r>
                              <m:r>
                                <a:rPr lang="en-US" altLang="zh-CN" sz="2400" b="1" i="1" smtClean="0">
                                  <a:latin typeface="Cambria Math"/>
                                </a:rPr>
                                <m:t>𝒊</m:t>
                              </m:r>
                              <m:r>
                                <a:rPr lang="en-US" altLang="zh-CN" sz="2400" b="1" i="1" smtClean="0">
                                  <a:latin typeface="Cambria Math"/>
                                </a:rPr>
                                <m:t>)</m:t>
                              </m:r>
                            </m:sup>
                          </m:sSup>
                        </m:e>
                      </m:d>
                    </m:oMath>
                  </m:oMathPara>
                </a14:m>
                <a:endParaRPr lang="zh-CN" alt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6254117" y="3190413"/>
                <a:ext cx="2256067" cy="610552"/>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5940152" y="2780928"/>
                <a:ext cx="3088410" cy="4129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a:rPr>
                          </m:ctrlPr>
                        </m:sSupPr>
                        <m:e>
                          <m:r>
                            <a:rPr lang="en-US" altLang="zh-CN" sz="2000" b="1" i="1" smtClean="0">
                              <a:latin typeface="Cambria Math"/>
                            </a:rPr>
                            <m:t>𝒈</m:t>
                          </m:r>
                        </m:e>
                        <m:sup>
                          <m:r>
                            <a:rPr lang="en-US" altLang="zh-CN" sz="2000" b="1" i="1" smtClean="0">
                              <a:latin typeface="Cambria Math"/>
                            </a:rPr>
                            <m:t>(</m:t>
                          </m:r>
                          <m:r>
                            <a:rPr lang="en-US" altLang="zh-CN" sz="2000" b="1" i="1" smtClean="0">
                              <a:latin typeface="Cambria Math"/>
                            </a:rPr>
                            <m:t>𝒊</m:t>
                          </m:r>
                          <m:r>
                            <a:rPr lang="en-US" altLang="zh-CN" sz="2000" b="1" i="1" smtClean="0">
                              <a:latin typeface="Cambria Math"/>
                            </a:rPr>
                            <m:t>)</m:t>
                          </m:r>
                        </m:sup>
                      </m:sSup>
                      <m:r>
                        <a:rPr lang="en-US" altLang="zh-CN" sz="2000" b="0" i="1" smtClean="0">
                          <a:latin typeface="Cambria Math"/>
                        </a:rPr>
                        <m:t>=</m:t>
                      </m:r>
                      <m:sSup>
                        <m:sSupPr>
                          <m:ctrlPr>
                            <a:rPr lang="en-US" altLang="zh-CN" sz="2000" b="1" i="1" smtClean="0">
                              <a:latin typeface="Cambria Math"/>
                            </a:rPr>
                          </m:ctrlPr>
                        </m:sSupPr>
                        <m:e>
                          <m:r>
                            <a:rPr lang="en-US" altLang="zh-CN" sz="2000" b="1" i="1" smtClean="0">
                              <a:latin typeface="Cambria Math"/>
                            </a:rPr>
                            <m:t>𝒗</m:t>
                          </m:r>
                        </m:e>
                        <m:sup>
                          <m:r>
                            <a:rPr lang="en-US" altLang="zh-CN" sz="2000" b="1" i="1" smtClean="0">
                              <a:latin typeface="Cambria Math"/>
                            </a:rPr>
                            <m:t>(</m:t>
                          </m:r>
                          <m:r>
                            <a:rPr lang="en-US" altLang="zh-CN" sz="2000" b="1" i="1" smtClean="0">
                              <a:latin typeface="Cambria Math"/>
                            </a:rPr>
                            <m:t>𝒊</m:t>
                          </m:r>
                          <m:r>
                            <a:rPr lang="en-US" altLang="zh-CN" sz="2000" b="1" i="1" smtClean="0">
                              <a:latin typeface="Cambria Math"/>
                            </a:rPr>
                            <m:t>−</m:t>
                          </m:r>
                          <m:r>
                            <a:rPr lang="en-US" altLang="zh-CN" sz="2000" b="1" i="1" smtClean="0">
                              <a:latin typeface="Cambria Math"/>
                            </a:rPr>
                            <m:t>𝟏</m:t>
                          </m:r>
                          <m:r>
                            <a:rPr lang="en-US" altLang="zh-CN" sz="2000" b="1" i="1" smtClean="0">
                              <a:latin typeface="Cambria Math"/>
                            </a:rPr>
                            <m:t>)</m:t>
                          </m:r>
                        </m:sup>
                      </m:sSup>
                      <m:r>
                        <a:rPr lang="en-US" altLang="zh-CN" sz="2000" i="1">
                          <a:latin typeface="Cambria Math"/>
                          <a:ea typeface="Cambria Math"/>
                        </a:rPr>
                        <m:t>⨁</m:t>
                      </m:r>
                      <m:sSup>
                        <m:sSupPr>
                          <m:ctrlPr>
                            <a:rPr lang="en-US" altLang="zh-CN" sz="2000" b="1" i="1" smtClean="0">
                              <a:latin typeface="Cambria Math"/>
                              <a:ea typeface="Cambria Math"/>
                            </a:rPr>
                          </m:ctrlPr>
                        </m:sSupPr>
                        <m:e>
                          <m:r>
                            <a:rPr lang="en-US" altLang="zh-CN" sz="2000" b="1" i="1" smtClean="0">
                              <a:latin typeface="Cambria Math"/>
                              <a:ea typeface="Cambria Math"/>
                            </a:rPr>
                            <m:t>𝒗</m:t>
                          </m:r>
                        </m:e>
                        <m:sup>
                          <m:r>
                            <a:rPr lang="en-US" altLang="zh-CN" sz="2000" b="1" i="1" smtClean="0">
                              <a:latin typeface="Cambria Math"/>
                              <a:ea typeface="Cambria Math"/>
                            </a:rPr>
                            <m:t>(</m:t>
                          </m:r>
                          <m:r>
                            <a:rPr lang="en-US" altLang="zh-CN" sz="2000" b="1" i="1" smtClean="0">
                              <a:latin typeface="Cambria Math"/>
                              <a:ea typeface="Cambria Math"/>
                            </a:rPr>
                            <m:t>𝒊</m:t>
                          </m:r>
                          <m:r>
                            <a:rPr lang="en-US" altLang="zh-CN" sz="2000" b="1" i="1" smtClean="0">
                              <a:latin typeface="Cambria Math"/>
                              <a:ea typeface="Cambria Math"/>
                            </a:rPr>
                            <m:t>)</m:t>
                          </m:r>
                        </m:sup>
                      </m:sSup>
                      <m:r>
                        <a:rPr lang="en-US" altLang="zh-CN" sz="2000" b="0" i="1" smtClean="0">
                          <a:latin typeface="Cambria Math"/>
                          <a:ea typeface="Cambria Math"/>
                        </a:rPr>
                        <m:t>⨁</m:t>
                      </m:r>
                      <m:sSup>
                        <m:sSupPr>
                          <m:ctrlPr>
                            <a:rPr lang="en-US" altLang="zh-CN" sz="2000" b="1" i="1" smtClean="0">
                              <a:latin typeface="Cambria Math"/>
                              <a:ea typeface="Cambria Math"/>
                            </a:rPr>
                          </m:ctrlPr>
                        </m:sSupPr>
                        <m:e>
                          <m:r>
                            <a:rPr lang="en-US" altLang="zh-CN" sz="2000" b="1" i="1" smtClean="0">
                              <a:latin typeface="Cambria Math"/>
                              <a:ea typeface="Cambria Math"/>
                            </a:rPr>
                            <m:t>𝒗</m:t>
                          </m:r>
                        </m:e>
                        <m:sup>
                          <m:r>
                            <a:rPr lang="en-US" altLang="zh-CN" sz="2000" b="1" i="1" smtClean="0">
                              <a:latin typeface="Cambria Math"/>
                              <a:ea typeface="Cambria Math"/>
                            </a:rPr>
                            <m:t>(</m:t>
                          </m:r>
                          <m:r>
                            <a:rPr lang="en-US" altLang="zh-CN" sz="2000" b="1" i="1" smtClean="0">
                              <a:latin typeface="Cambria Math"/>
                              <a:ea typeface="Cambria Math"/>
                            </a:rPr>
                            <m:t>𝒊</m:t>
                          </m:r>
                          <m:r>
                            <a:rPr lang="en-US" altLang="zh-CN" sz="2000" b="1" i="1" smtClean="0">
                              <a:latin typeface="Cambria Math"/>
                              <a:ea typeface="Cambria Math"/>
                            </a:rPr>
                            <m:t>+</m:t>
                          </m:r>
                          <m:r>
                            <a:rPr lang="en-US" altLang="zh-CN" sz="2000" b="1" i="1" smtClean="0">
                              <a:latin typeface="Cambria Math"/>
                              <a:ea typeface="Cambria Math"/>
                            </a:rPr>
                            <m:t>𝟏</m:t>
                          </m:r>
                          <m:r>
                            <a:rPr lang="en-US" altLang="zh-CN" sz="2000" b="1" i="1" smtClean="0">
                              <a:latin typeface="Cambria Math"/>
                              <a:ea typeface="Cambria Math"/>
                            </a:rPr>
                            <m:t>)</m:t>
                          </m:r>
                        </m:sup>
                      </m:sSup>
                    </m:oMath>
                  </m:oMathPara>
                </a14:m>
                <a:endParaRPr lang="zh-CN" altLang="en-US" sz="2000" b="1" dirty="0"/>
              </a:p>
            </p:txBody>
          </p:sp>
        </mc:Choice>
        <mc:Fallback>
          <p:sp>
            <p:nvSpPr>
              <p:cNvPr id="8" name="TextBox 7"/>
              <p:cNvSpPr txBox="1">
                <a:spLocks noRot="1" noChangeAspect="1" noMove="1" noResize="1" noEditPoints="1" noAdjustHandles="1" noChangeArrowheads="1" noChangeShapeType="1" noTextEdit="1"/>
              </p:cNvSpPr>
              <p:nvPr/>
            </p:nvSpPr>
            <p:spPr>
              <a:xfrm>
                <a:off x="5940152" y="2780928"/>
                <a:ext cx="3088410" cy="412934"/>
              </a:xfrm>
              <a:prstGeom prst="rect">
                <a:avLst/>
              </a:prstGeom>
              <a:blipFill rotWithShape="1">
                <a:blip r:embed="rId7"/>
                <a:stretch>
                  <a:fillRect b="-7353"/>
                </a:stretch>
              </a:blipFill>
            </p:spPr>
            <p:txBody>
              <a:bodyPr/>
              <a:lstStyle/>
              <a:p>
                <a:r>
                  <a:rPr lang="zh-CN" altLang="en-US">
                    <a:noFill/>
                  </a:rPr>
                  <a:t> </a:t>
                </a:r>
              </a:p>
            </p:txBody>
          </p:sp>
        </mc:Fallback>
      </mc:AlternateContent>
      <p:sp>
        <p:nvSpPr>
          <p:cNvPr id="9" name="TextBox 8"/>
          <p:cNvSpPr txBox="1"/>
          <p:nvPr/>
        </p:nvSpPr>
        <p:spPr>
          <a:xfrm>
            <a:off x="323528" y="2942194"/>
            <a:ext cx="1008112" cy="830997"/>
          </a:xfrm>
          <a:prstGeom prst="rect">
            <a:avLst/>
          </a:prstGeom>
          <a:noFill/>
        </p:spPr>
        <p:txBody>
          <a:bodyPr wrap="square" rtlCol="0">
            <a:spAutoFit/>
          </a:bodyPr>
          <a:lstStyle/>
          <a:p>
            <a:r>
              <a:rPr lang="en-US" altLang="zh-CN" sz="2400" dirty="0" smtClean="0"/>
              <a:t>Conv. Layer</a:t>
            </a:r>
            <a:endParaRPr lang="zh-CN" altLang="en-US" sz="2400" dirty="0"/>
          </a:p>
        </p:txBody>
      </p:sp>
      <p:sp>
        <p:nvSpPr>
          <p:cNvPr id="11" name="TextBox 10"/>
          <p:cNvSpPr txBox="1"/>
          <p:nvPr/>
        </p:nvSpPr>
        <p:spPr>
          <a:xfrm>
            <a:off x="1835696" y="1484784"/>
            <a:ext cx="1152128" cy="830997"/>
          </a:xfrm>
          <a:prstGeom prst="rect">
            <a:avLst/>
          </a:prstGeom>
          <a:noFill/>
        </p:spPr>
        <p:txBody>
          <a:bodyPr wrap="square" rtlCol="0">
            <a:spAutoFit/>
          </a:bodyPr>
          <a:lstStyle/>
          <a:p>
            <a:r>
              <a:rPr lang="en-US" altLang="zh-CN" sz="2400" dirty="0" smtClean="0"/>
              <a:t>Max</a:t>
            </a:r>
          </a:p>
          <a:p>
            <a:r>
              <a:rPr lang="en-US" altLang="zh-CN" sz="2400" dirty="0" smtClean="0"/>
              <a:t>Pooling</a:t>
            </a:r>
            <a:endParaRPr lang="zh-CN" altLang="en-US" sz="2400" dirty="0"/>
          </a:p>
        </p:txBody>
      </p:sp>
      <mc:AlternateContent xmlns:mc="http://schemas.openxmlformats.org/markup-compatibility/2006">
        <mc:Choice xmlns:a14="http://schemas.microsoft.com/office/drawing/2010/main" Requires="a14">
          <p:sp>
            <p:nvSpPr>
              <p:cNvPr id="12" name="TextBox 11"/>
              <p:cNvSpPr txBox="1"/>
              <p:nvPr/>
            </p:nvSpPr>
            <p:spPr>
              <a:xfrm>
                <a:off x="4502201" y="1833995"/>
                <a:ext cx="2734096" cy="5994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latin typeface="Cambria Math"/>
                            </a:rPr>
                          </m:ctrlPr>
                        </m:sSubSupPr>
                        <m:e>
                          <m:r>
                            <a:rPr lang="en-US" altLang="zh-CN" sz="2400" b="0" i="1" smtClean="0">
                              <a:latin typeface="Cambria Math"/>
                            </a:rPr>
                            <m:t>𝑟</m:t>
                          </m:r>
                        </m:e>
                        <m:sub>
                          <m:r>
                            <a:rPr lang="zh-CN" altLang="en-US" sz="2400" b="0" i="1">
                              <a:latin typeface="Cambria Math"/>
                            </a:rPr>
                            <m:t>𝑗</m:t>
                          </m:r>
                        </m:sub>
                        <m:sup/>
                      </m:sSubSup>
                      <m:r>
                        <a:rPr lang="en-US" altLang="zh-CN" sz="2400" b="0" i="1" smtClean="0">
                          <a:latin typeface="Cambria Math"/>
                        </a:rPr>
                        <m:t>=</m:t>
                      </m:r>
                      <m:r>
                        <m:rPr>
                          <m:sty m:val="p"/>
                        </m:rPr>
                        <a:rPr lang="en-US" altLang="zh-CN" sz="2400" i="0" smtClean="0">
                          <a:latin typeface="Cambria Math"/>
                        </a:rPr>
                        <m:t>max</m:t>
                      </m:r>
                      <m:r>
                        <a:rPr lang="en-US" altLang="zh-CN" sz="2400" b="0" i="1" smtClean="0">
                          <a:latin typeface="Cambria Math"/>
                        </a:rPr>
                        <m:t>⁡{</m:t>
                      </m:r>
                      <m:sSubSup>
                        <m:sSubSupPr>
                          <m:ctrlPr>
                            <a:rPr lang="zh-CN" altLang="en-US" sz="2400" i="1">
                              <a:latin typeface="Cambria Math"/>
                            </a:rPr>
                          </m:ctrlPr>
                        </m:sSubSupPr>
                        <m:e>
                          <m:r>
                            <a:rPr lang="zh-CN" altLang="en-US" sz="2400" i="1">
                              <a:latin typeface="Cambria Math"/>
                            </a:rPr>
                            <m:t>h</m:t>
                          </m:r>
                        </m:e>
                        <m:sub>
                          <m:r>
                            <a:rPr lang="zh-CN" altLang="en-US" sz="2400" i="1">
                              <a:latin typeface="Cambria Math"/>
                            </a:rPr>
                            <m:t>𝑗</m:t>
                          </m:r>
                        </m:sub>
                        <m:sup>
                          <m:d>
                            <m:dPr>
                              <m:ctrlPr>
                                <a:rPr lang="zh-CN" altLang="en-US" sz="2400" i="1">
                                  <a:latin typeface="Cambria Math"/>
                                </a:rPr>
                              </m:ctrlPr>
                            </m:dPr>
                            <m:e>
                              <m:r>
                                <a:rPr lang="zh-CN" altLang="en-US" sz="2400" i="1">
                                  <a:latin typeface="Cambria Math"/>
                                </a:rPr>
                                <m:t>𝑖</m:t>
                              </m:r>
                            </m:e>
                          </m:d>
                        </m:sup>
                      </m:sSubSup>
                      <m:r>
                        <a:rPr lang="en-US" altLang="zh-CN" sz="2400" b="0" i="1" smtClean="0">
                          <a:latin typeface="Cambria Math"/>
                        </a:rPr>
                        <m:t>}</m:t>
                      </m:r>
                    </m:oMath>
                  </m:oMathPara>
                </a14:m>
                <a:endParaRPr lang="zh-CN" altLang="en-US" sz="2400" dirty="0"/>
              </a:p>
            </p:txBody>
          </p:sp>
        </mc:Choice>
        <mc:Fallback>
          <p:sp>
            <p:nvSpPr>
              <p:cNvPr id="12" name="TextBox 11"/>
              <p:cNvSpPr txBox="1">
                <a:spLocks noRot="1" noChangeAspect="1" noMove="1" noResize="1" noEditPoints="1" noAdjustHandles="1" noChangeArrowheads="1" noChangeShapeType="1" noTextEdit="1"/>
              </p:cNvSpPr>
              <p:nvPr/>
            </p:nvSpPr>
            <p:spPr>
              <a:xfrm>
                <a:off x="4502201" y="1833995"/>
                <a:ext cx="2734096" cy="599459"/>
              </a:xfrm>
              <a:prstGeom prst="rect">
                <a:avLst/>
              </a:prstGeom>
              <a:blipFill rotWithShape="1">
                <a:blip r:embed="rId8"/>
                <a:stretch>
                  <a:fillRect/>
                </a:stretch>
              </a:blipFill>
            </p:spPr>
            <p:txBody>
              <a:bodyPr/>
              <a:lstStyle/>
              <a:p>
                <a:r>
                  <a:rPr lang="zh-CN" altLang="en-US">
                    <a:noFill/>
                  </a:rPr>
                  <a:t> </a:t>
                </a:r>
              </a:p>
            </p:txBody>
          </p:sp>
        </mc:Fallback>
      </mc:AlternateContent>
      <p:sp>
        <p:nvSpPr>
          <p:cNvPr id="10" name="TextBox 9"/>
          <p:cNvSpPr txBox="1"/>
          <p:nvPr/>
        </p:nvSpPr>
        <p:spPr>
          <a:xfrm>
            <a:off x="3885599" y="1455167"/>
            <a:ext cx="4790857" cy="461665"/>
          </a:xfrm>
          <a:prstGeom prst="rect">
            <a:avLst/>
          </a:prstGeom>
          <a:noFill/>
        </p:spPr>
        <p:txBody>
          <a:bodyPr wrap="square" rtlCol="0">
            <a:spAutoFit/>
          </a:bodyPr>
          <a:lstStyle/>
          <a:p>
            <a:r>
              <a:rPr lang="en-US" altLang="zh-CN" sz="2400" dirty="0" smtClean="0"/>
              <a:t>Output: Embedding of whole pattern</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42281299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 Result</a:t>
            </a:r>
            <a:endParaRPr lang="zh-CN" altLang="en-US" dirty="0"/>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1538288"/>
            <a:ext cx="791527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4364" y="5589240"/>
            <a:ext cx="7915274" cy="830997"/>
          </a:xfrm>
          <a:prstGeom prst="rect">
            <a:avLst/>
          </a:prstGeom>
          <a:noFill/>
        </p:spPr>
        <p:txBody>
          <a:bodyPr wrap="square" rtlCol="0">
            <a:spAutoFit/>
          </a:bodyPr>
          <a:lstStyle/>
          <a:p>
            <a:r>
              <a:rPr lang="en-US" altLang="zh-CN" sz="2400" dirty="0" smtClean="0"/>
              <a:t>Results on FB15k-237 for </a:t>
            </a:r>
            <a:r>
              <a:rPr lang="en-US" altLang="zh-CN" sz="2400" dirty="0" err="1" smtClean="0"/>
              <a:t>KB+text</a:t>
            </a:r>
            <a:r>
              <a:rPr lang="en-US" altLang="zh-CN" sz="2400" dirty="0" smtClean="0"/>
              <a:t> inference, with basic models versus proposed CONV-augmented models.</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1325523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Focus on Classification</a:t>
            </a:r>
            <a:endParaRPr lang="zh-CN" altLang="en-US" dirty="0"/>
          </a:p>
        </p:txBody>
      </p:sp>
      <p:sp>
        <p:nvSpPr>
          <p:cNvPr id="5" name="内容占位符 4"/>
          <p:cNvSpPr>
            <a:spLocks noGrp="1"/>
          </p:cNvSpPr>
          <p:nvPr>
            <p:ph idx="1"/>
          </p:nvPr>
        </p:nvSpPr>
        <p:spPr>
          <a:xfrm>
            <a:off x="457200" y="1600200"/>
            <a:ext cx="8229600" cy="5069159"/>
          </a:xfrm>
        </p:spPr>
        <p:txBody>
          <a:bodyPr>
            <a:normAutofit/>
          </a:bodyPr>
          <a:lstStyle/>
          <a:p>
            <a:r>
              <a:rPr lang="en-US" altLang="zh-CN" dirty="0" smtClean="0"/>
              <a:t>POS </a:t>
            </a:r>
            <a:r>
              <a:rPr lang="en-US" altLang="zh-CN" dirty="0" smtClean="0"/>
              <a:t>tagging </a:t>
            </a:r>
          </a:p>
          <a:p>
            <a:pPr lvl="1"/>
            <a:r>
              <a:rPr lang="en-US" altLang="zh-CN" dirty="0" smtClean="0"/>
              <a:t>Input:    The </a:t>
            </a:r>
            <a:r>
              <a:rPr lang="en-US" altLang="zh-CN" dirty="0" smtClean="0"/>
              <a:t>quick fox jumps over the lazy dog</a:t>
            </a:r>
          </a:p>
          <a:p>
            <a:pPr lvl="1"/>
            <a:r>
              <a:rPr lang="en-US" altLang="zh-CN" dirty="0" smtClean="0"/>
              <a:t>Output:  </a:t>
            </a:r>
            <a:r>
              <a:rPr lang="en-US" altLang="zh-CN" dirty="0" smtClean="0"/>
              <a:t>DT     JJ     NN   VBZ    IN    DT   JJ    </a:t>
            </a:r>
            <a:r>
              <a:rPr lang="en-US" altLang="zh-CN" dirty="0" smtClean="0"/>
              <a:t>NN</a:t>
            </a:r>
          </a:p>
          <a:p>
            <a:pPr lvl="1"/>
            <a:r>
              <a:rPr lang="en-US" altLang="zh-CN" dirty="0" smtClean="0"/>
              <a:t>Picked from </a:t>
            </a:r>
            <a:r>
              <a:rPr lang="en-US" altLang="zh-CN" i="1" dirty="0"/>
              <a:t>K</a:t>
            </a:r>
            <a:r>
              <a:rPr lang="en-US" altLang="zh-CN" dirty="0"/>
              <a:t> possible </a:t>
            </a:r>
            <a:r>
              <a:rPr lang="en-US" altLang="zh-CN" dirty="0" smtClean="0"/>
              <a:t>POS tags</a:t>
            </a:r>
          </a:p>
          <a:p>
            <a:pPr lvl="1"/>
            <a:endParaRPr lang="en-US" altLang="zh-CN" dirty="0" smtClean="0"/>
          </a:p>
          <a:p>
            <a:r>
              <a:rPr lang="en-US" altLang="zh-CN" dirty="0" smtClean="0"/>
              <a:t>Hand-writing Digit Recognition</a:t>
            </a:r>
            <a:endParaRPr lang="zh-CN" altLang="en-US" dirty="0"/>
          </a:p>
        </p:txBody>
      </p:sp>
      <p:grpSp>
        <p:nvGrpSpPr>
          <p:cNvPr id="3" name="组合 2"/>
          <p:cNvGrpSpPr/>
          <p:nvPr/>
        </p:nvGrpSpPr>
        <p:grpSpPr>
          <a:xfrm>
            <a:off x="1115616" y="4954686"/>
            <a:ext cx="6768752" cy="1570658"/>
            <a:chOff x="1331640" y="4221088"/>
            <a:chExt cx="6768752" cy="1570658"/>
          </a:xfrm>
        </p:grpSpPr>
        <p:pic>
          <p:nvPicPr>
            <p:cNvPr id="14340" name="Picture 4" descr="http://ufldl.stanford.edu/tutorial/images/Mnist_01.pn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r="25000" b="50000"/>
            <a:stretch/>
          </p:blipFill>
          <p:spPr bwMode="auto">
            <a:xfrm>
              <a:off x="1331640" y="4221088"/>
              <a:ext cx="1662151" cy="1570658"/>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http://ufldl.stanford.edu/tutorial/images/Mnist_01.pn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50000" r="25000"/>
            <a:stretch/>
          </p:blipFill>
          <p:spPr bwMode="auto">
            <a:xfrm>
              <a:off x="4926073" y="4221088"/>
              <a:ext cx="1662151" cy="15706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275856" y="4797152"/>
              <a:ext cx="1224136" cy="584775"/>
            </a:xfrm>
            <a:prstGeom prst="rect">
              <a:avLst/>
            </a:prstGeom>
            <a:noFill/>
          </p:spPr>
          <p:txBody>
            <a:bodyPr wrap="square" rtlCol="0">
              <a:spAutoFit/>
            </a:bodyPr>
            <a:lstStyle/>
            <a:p>
              <a:r>
                <a:rPr lang="en-US" altLang="zh-CN" sz="3200" dirty="0" smtClean="0">
                  <a:sym typeface="Wingdings" pitchFamily="2" charset="2"/>
                </a:rPr>
                <a:t> 0</a:t>
              </a:r>
              <a:endParaRPr lang="zh-CN" altLang="en-US" sz="3200" dirty="0"/>
            </a:p>
          </p:txBody>
        </p:sp>
        <p:sp>
          <p:nvSpPr>
            <p:cNvPr id="8" name="TextBox 7"/>
            <p:cNvSpPr txBox="1"/>
            <p:nvPr/>
          </p:nvSpPr>
          <p:spPr>
            <a:xfrm>
              <a:off x="6732240" y="4797152"/>
              <a:ext cx="1368152" cy="584775"/>
            </a:xfrm>
            <a:prstGeom prst="rect">
              <a:avLst/>
            </a:prstGeom>
            <a:noFill/>
          </p:spPr>
          <p:txBody>
            <a:bodyPr wrap="square" rtlCol="0">
              <a:spAutoFit/>
            </a:bodyPr>
            <a:lstStyle/>
            <a:p>
              <a:r>
                <a:rPr lang="en-US" altLang="zh-CN" sz="3200" dirty="0" smtClean="0">
                  <a:sym typeface="Wingdings" pitchFamily="2" charset="2"/>
                </a:rPr>
                <a:t> 1</a:t>
              </a:r>
              <a:endParaRPr lang="zh-CN" altLang="en-US" sz="3200" dirty="0"/>
            </a:p>
          </p:txBody>
        </p:sp>
      </p:grpSp>
      <p:sp>
        <p:nvSpPr>
          <p:cNvPr id="6" name="灯片编号占位符 5"/>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13217778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a:xfrm>
            <a:off x="457200" y="1600200"/>
            <a:ext cx="8229600" cy="4997152"/>
          </a:xfrm>
        </p:spPr>
        <p:txBody>
          <a:bodyPr/>
          <a:lstStyle/>
          <a:p>
            <a:r>
              <a:rPr lang="en-US" altLang="zh-CN" dirty="0" smtClean="0"/>
              <a:t>NN provides the framework for mining flexible and more complex features.</a:t>
            </a:r>
          </a:p>
          <a:p>
            <a:r>
              <a:rPr lang="en-US" altLang="zh-CN" dirty="0" smtClean="0"/>
              <a:t>Intuition for CNN: instead of global features, local features are also expressive, and more efficient.</a:t>
            </a:r>
          </a:p>
          <a:p>
            <a:r>
              <a:rPr lang="en-US" altLang="zh-CN" dirty="0" smtClean="0"/>
              <a:t>“Stationary” property is a double-edged sword</a:t>
            </a:r>
          </a:p>
          <a:p>
            <a:pPr lvl="1"/>
            <a:r>
              <a:rPr lang="en-US" altLang="zh-CN" dirty="0" smtClean="0"/>
              <a:t>Dramatically reduces the number of </a:t>
            </a:r>
            <a:r>
              <a:rPr lang="en-US" altLang="zh-CN" dirty="0" err="1" smtClean="0"/>
              <a:t>params</a:t>
            </a:r>
            <a:r>
              <a:rPr lang="en-US" altLang="zh-CN" dirty="0" smtClean="0"/>
              <a:t>.</a:t>
            </a:r>
          </a:p>
          <a:p>
            <a:pPr lvl="1"/>
            <a:r>
              <a:rPr lang="en-US" altLang="zh-CN" dirty="0" smtClean="0"/>
              <a:t>Drop the location information</a:t>
            </a:r>
          </a:p>
          <a:p>
            <a:pPr lvl="1"/>
            <a:r>
              <a:rPr lang="en-US" altLang="zh-CN" dirty="0" smtClean="0"/>
              <a:t>Don’t use CNN, if location does matters.</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13359986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THANKS for listening!!</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3449848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Different Models</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2325191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Different Models</a:t>
            </a:r>
            <a:endParaRPr lang="zh-CN" altLang="en-US" dirty="0"/>
          </a:p>
        </p:txBody>
      </p:sp>
      <p:sp>
        <p:nvSpPr>
          <p:cNvPr id="3" name="内容占位符 2"/>
          <p:cNvSpPr>
            <a:spLocks noGrp="1"/>
          </p:cNvSpPr>
          <p:nvPr>
            <p:ph idx="1"/>
          </p:nvPr>
        </p:nvSpPr>
        <p:spPr/>
        <p:txBody>
          <a:bodyPr/>
          <a:lstStyle/>
          <a:p>
            <a:r>
              <a:rPr lang="en-US" altLang="zh-CN" dirty="0" smtClean="0"/>
              <a:t>Generative</a:t>
            </a:r>
          </a:p>
          <a:p>
            <a:pPr lvl="1"/>
            <a:r>
              <a:rPr lang="en-US" altLang="zh-CN" dirty="0" smtClean="0"/>
              <a:t>Naive Bayesian</a:t>
            </a:r>
          </a:p>
          <a:p>
            <a:pPr lvl="1"/>
            <a:r>
              <a:rPr lang="en-US" altLang="zh-CN" dirty="0" smtClean="0"/>
              <a:t>Hidden Markov Model</a:t>
            </a:r>
            <a:endParaRPr lang="en-US" altLang="zh-CN" dirty="0"/>
          </a:p>
          <a:p>
            <a:r>
              <a:rPr lang="en-US" altLang="zh-CN" dirty="0" smtClean="0"/>
              <a:t>Discriminative</a:t>
            </a:r>
          </a:p>
          <a:p>
            <a:pPr lvl="1"/>
            <a:r>
              <a:rPr lang="en-US" altLang="zh-CN" dirty="0" smtClean="0"/>
              <a:t>SVM</a:t>
            </a:r>
          </a:p>
          <a:p>
            <a:pPr lvl="1"/>
            <a:r>
              <a:rPr lang="en-US" altLang="zh-CN" dirty="0" smtClean="0"/>
              <a:t>Max Entropy Model (Logistic, </a:t>
            </a:r>
            <a:r>
              <a:rPr lang="en-US" altLang="zh-CN" dirty="0" err="1" smtClean="0"/>
              <a:t>Softmax</a:t>
            </a:r>
            <a:r>
              <a:rPr lang="en-US" altLang="zh-CN" dirty="0" smtClean="0"/>
              <a:t>)</a:t>
            </a:r>
          </a:p>
          <a:p>
            <a:pPr lvl="1"/>
            <a:r>
              <a:rPr lang="en-US" altLang="zh-CN" dirty="0" smtClean="0"/>
              <a:t>Conditional Random Field</a:t>
            </a:r>
          </a:p>
          <a:p>
            <a:pPr lvl="1"/>
            <a:r>
              <a:rPr lang="en-US" altLang="zh-CN" b="1" dirty="0" smtClean="0"/>
              <a:t>Neural Network</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1922523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Close to NN: </a:t>
            </a:r>
            <a:r>
              <a:rPr lang="en-US" altLang="zh-CN" dirty="0" err="1" smtClean="0"/>
              <a:t>Softmax</a:t>
            </a:r>
            <a:r>
              <a:rPr lang="en-US" altLang="zh-CN" dirty="0" smtClean="0"/>
              <a:t> Regression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639341"/>
                <a:ext cx="8229600" cy="4525963"/>
              </a:xfrm>
            </p:spPr>
            <p:txBody>
              <a:bodyPr>
                <a:normAutofit/>
              </a:bodyPr>
              <a:lstStyle/>
              <a:p>
                <a:r>
                  <a:rPr lang="en-US" altLang="zh-CN" dirty="0" smtClean="0"/>
                  <a:t>Input </a:t>
                </a:r>
                <a14:m>
                  <m:oMath xmlns:m="http://schemas.openxmlformats.org/officeDocument/2006/math">
                    <m:r>
                      <a:rPr lang="en-US" altLang="zh-CN" b="1" i="1" smtClean="0">
                        <a:latin typeface="Cambria Math"/>
                      </a:rPr>
                      <m:t>𝒙</m:t>
                    </m:r>
                  </m:oMath>
                </a14:m>
                <a:r>
                  <a:rPr lang="en-US" altLang="zh-CN" dirty="0" smtClean="0"/>
                  <a:t>: sentence(</a:t>
                </a:r>
                <a14:m>
                  <m:oMath xmlns:m="http://schemas.openxmlformats.org/officeDocument/2006/math">
                    <m:r>
                      <a:rPr lang="en-US" altLang="zh-CN" b="1" i="1" smtClean="0">
                        <a:latin typeface="Cambria Math"/>
                      </a:rPr>
                      <m:t>𝒔</m:t>
                    </m:r>
                  </m:oMath>
                </a14:m>
                <a:r>
                  <a:rPr lang="en-US" altLang="zh-CN" dirty="0" smtClean="0"/>
                  <a:t>) + history POS (</a:t>
                </a:r>
                <a14:m>
                  <m:oMath xmlns:m="http://schemas.openxmlformats.org/officeDocument/2006/math">
                    <m:sSub>
                      <m:sSubPr>
                        <m:ctrlPr>
                          <a:rPr lang="en-US" altLang="zh-CN" i="1">
                            <a:latin typeface="Cambria Math"/>
                          </a:rPr>
                        </m:ctrlPr>
                      </m:sSubPr>
                      <m:e>
                        <m:r>
                          <a:rPr lang="en-US" altLang="zh-CN" i="1">
                            <a:latin typeface="Cambria Math"/>
                          </a:rPr>
                          <m:t>𝑦</m:t>
                        </m:r>
                      </m:e>
                      <m:sub>
                        <m:r>
                          <a:rPr lang="en-US" altLang="zh-CN" i="1">
                            <a:latin typeface="Cambria Math"/>
                          </a:rPr>
                          <m:t>𝑖</m:t>
                        </m:r>
                        <m:r>
                          <a:rPr lang="en-US" altLang="zh-CN" i="1">
                            <a:latin typeface="Cambria Math"/>
                          </a:rPr>
                          <m:t>−1</m:t>
                        </m:r>
                      </m:sub>
                    </m:sSub>
                    <m:r>
                      <a:rPr lang="en-US" altLang="zh-CN" i="1">
                        <a:latin typeface="Cambria Math"/>
                      </a:rPr>
                      <m:t>,</m:t>
                    </m:r>
                    <m:sSub>
                      <m:sSubPr>
                        <m:ctrlPr>
                          <a:rPr lang="en-US" altLang="zh-CN" i="1">
                            <a:latin typeface="Cambria Math"/>
                          </a:rPr>
                        </m:ctrlPr>
                      </m:sSubPr>
                      <m:e>
                        <m:r>
                          <a:rPr lang="en-US" altLang="zh-CN" i="1">
                            <a:latin typeface="Cambria Math"/>
                          </a:rPr>
                          <m:t>𝑦</m:t>
                        </m:r>
                      </m:e>
                      <m:sub>
                        <m:r>
                          <a:rPr lang="en-US" altLang="zh-CN" i="1">
                            <a:latin typeface="Cambria Math"/>
                          </a:rPr>
                          <m:t>𝑖</m:t>
                        </m:r>
                        <m:r>
                          <a:rPr lang="en-US" altLang="zh-CN" i="1">
                            <a:latin typeface="Cambria Math"/>
                          </a:rPr>
                          <m:t>−2</m:t>
                        </m:r>
                      </m:sub>
                    </m:sSub>
                  </m:oMath>
                </a14:m>
                <a:r>
                  <a:rPr lang="en-US" altLang="zh-CN" dirty="0" smtClean="0"/>
                  <a:t>)</a:t>
                </a:r>
              </a:p>
              <a:p>
                <a:pPr lvl="1"/>
                <a:r>
                  <a:rPr lang="en-US" altLang="zh-CN" b="1" i="1" dirty="0"/>
                  <a:t>The quick fox jumps over the lazy </a:t>
                </a:r>
                <a:r>
                  <a:rPr lang="en-US" altLang="zh-CN" b="1" i="1" dirty="0" smtClean="0"/>
                  <a:t>dog</a:t>
                </a:r>
                <a:endParaRPr lang="en-US" altLang="zh-CN" i="1" dirty="0"/>
              </a:p>
              <a:p>
                <a:pPr lvl="1"/>
                <a:r>
                  <a:rPr lang="en-US" altLang="zh-CN" dirty="0"/>
                  <a:t> DT     JJ     </a:t>
                </a:r>
                <a:r>
                  <a:rPr lang="en-US" altLang="zh-CN" b="1" i="1" dirty="0"/>
                  <a:t>NN   VBZ</a:t>
                </a:r>
                <a:r>
                  <a:rPr lang="en-US" altLang="zh-CN" i="1" dirty="0"/>
                  <a:t>  </a:t>
                </a:r>
                <a:r>
                  <a:rPr lang="en-US" altLang="zh-CN" i="1" dirty="0" smtClean="0"/>
                  <a:t>   </a:t>
                </a:r>
                <a:r>
                  <a:rPr lang="en-US" altLang="zh-CN" dirty="0" smtClean="0"/>
                  <a:t>?</a:t>
                </a:r>
              </a:p>
              <a:p>
                <a:r>
                  <a:rPr lang="en-US" altLang="zh-CN" dirty="0" smtClean="0"/>
                  <a:t>output </a:t>
                </a:r>
                <a14:m>
                  <m:oMath xmlns:m="http://schemas.openxmlformats.org/officeDocument/2006/math">
                    <m:sSub>
                      <m:sSubPr>
                        <m:ctrlPr>
                          <a:rPr lang="en-US" altLang="zh-CN" i="1" smtClean="0">
                            <a:latin typeface="Cambria Math"/>
                          </a:rPr>
                        </m:ctrlPr>
                      </m:sSubPr>
                      <m:e>
                        <m:r>
                          <a:rPr lang="en-US" altLang="zh-CN" b="0" i="1" smtClean="0">
                            <a:latin typeface="Cambria Math"/>
                          </a:rPr>
                          <m:t>𝑦</m:t>
                        </m:r>
                      </m:e>
                      <m:sub>
                        <m:r>
                          <a:rPr lang="en-US" altLang="zh-CN" b="0" i="1" smtClean="0">
                            <a:latin typeface="Cambria Math"/>
                          </a:rPr>
                          <m:t>𝑖</m:t>
                        </m:r>
                      </m:sub>
                    </m:sSub>
                  </m:oMath>
                </a14:m>
                <a:r>
                  <a:rPr lang="en-US" altLang="zh-CN" dirty="0" smtClean="0"/>
                  <a:t>: POS for the i-</a:t>
                </a:r>
                <a:r>
                  <a:rPr lang="en-US" altLang="zh-CN" dirty="0" err="1" smtClean="0"/>
                  <a:t>th</a:t>
                </a:r>
                <a:r>
                  <a:rPr lang="en-US" altLang="zh-CN" dirty="0" smtClean="0"/>
                  <a:t> word</a:t>
                </a:r>
              </a:p>
              <a:p>
                <a:r>
                  <a:rPr lang="en-US" altLang="zh-CN" dirty="0" smtClean="0"/>
                  <a:t>try to model: </a:t>
                </a:r>
                <a14:m>
                  <m:oMath xmlns:m="http://schemas.openxmlformats.org/officeDocument/2006/math">
                    <m:r>
                      <a:rPr lang="en-US" altLang="zh-CN" b="0" i="1" smtClean="0">
                        <a:latin typeface="Cambria Math"/>
                      </a:rPr>
                      <m:t>𝑝</m:t>
                    </m:r>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𝑦</m:t>
                        </m:r>
                      </m:e>
                      <m:sub>
                        <m:r>
                          <a:rPr lang="en-US" altLang="zh-CN" b="0" i="1" smtClean="0">
                            <a:latin typeface="Cambria Math"/>
                          </a:rPr>
                          <m:t>𝑖</m:t>
                        </m:r>
                      </m:sub>
                    </m:sSub>
                    <m:r>
                      <a:rPr lang="en-US" altLang="zh-CN" b="0" i="1" smtClean="0">
                        <a:latin typeface="Cambria Math"/>
                      </a:rPr>
                      <m:t>|</m:t>
                    </m:r>
                    <m:r>
                      <a:rPr lang="en-US" altLang="zh-CN" b="1" i="1" smtClean="0">
                        <a:latin typeface="Cambria Math"/>
                      </a:rPr>
                      <m:t>𝒙</m:t>
                    </m:r>
                    <m:r>
                      <a:rPr lang="en-US" altLang="zh-CN" b="0" i="1" smtClean="0">
                        <a:latin typeface="Cambria Math"/>
                      </a:rPr>
                      <m:t>)</m:t>
                    </m:r>
                  </m:oMath>
                </a14:m>
                <a:endParaRPr lang="en-US" altLang="zh-CN" dirty="0" smtClean="0"/>
              </a:p>
              <a:p>
                <a:r>
                  <a:rPr lang="en-US" altLang="zh-CN" dirty="0" smtClean="0"/>
                  <a:t>key</a:t>
                </a:r>
                <a:r>
                  <a:rPr lang="en-US" altLang="zh-CN" dirty="0" smtClean="0"/>
                  <a:t>: design “fingerprint detectors</a:t>
                </a:r>
                <a:r>
                  <a:rPr lang="en-US" altLang="zh-CN" dirty="0" smtClean="0"/>
                  <a:t>”</a:t>
                </a:r>
              </a:p>
              <a:p>
                <a:pPr lvl="1"/>
                <a:r>
                  <a:rPr lang="en-US" altLang="zh-CN" dirty="0" smtClean="0"/>
                  <a:t>create feature functions </a:t>
                </a:r>
                <a14:m>
                  <m:oMath xmlns:m="http://schemas.openxmlformats.org/officeDocument/2006/math">
                    <m:r>
                      <a:rPr lang="en-US" altLang="zh-CN" b="0" i="1" smtClean="0">
                        <a:latin typeface="Cambria Math"/>
                      </a:rPr>
                      <m:t>𝑓𝑣</m:t>
                    </m:r>
                    <m:r>
                      <a:rPr lang="en-US" altLang="zh-CN" b="0" i="1" baseline="-25000" smtClean="0">
                        <a:latin typeface="Cambria Math"/>
                      </a:rPr>
                      <m:t>1</m:t>
                    </m:r>
                    <m:d>
                      <m:dPr>
                        <m:ctrlPr>
                          <a:rPr lang="en-US" altLang="zh-CN" b="0" i="1" smtClean="0">
                            <a:latin typeface="Cambria Math"/>
                          </a:rPr>
                        </m:ctrlPr>
                      </m:dPr>
                      <m:e>
                        <m:r>
                          <a:rPr lang="en-US" altLang="zh-CN" b="1" i="1" smtClean="0">
                            <a:latin typeface="Cambria Math"/>
                          </a:rPr>
                          <m:t>𝒙</m:t>
                        </m:r>
                      </m:e>
                    </m:d>
                    <m:r>
                      <a:rPr lang="en-US" altLang="zh-CN" b="0" i="1" smtClean="0">
                        <a:latin typeface="Cambria Math"/>
                      </a:rPr>
                      <m:t>, </m:t>
                    </m:r>
                    <m:r>
                      <a:rPr lang="en-US" altLang="zh-CN" b="0" i="1" smtClean="0">
                        <a:latin typeface="Cambria Math"/>
                      </a:rPr>
                      <m:t>𝑓𝑣</m:t>
                    </m:r>
                    <m:r>
                      <a:rPr lang="en-US" altLang="zh-CN" b="0" i="1" baseline="-25000" smtClean="0">
                        <a:latin typeface="Cambria Math"/>
                      </a:rPr>
                      <m:t>2</m:t>
                    </m:r>
                    <m:d>
                      <m:dPr>
                        <m:ctrlPr>
                          <a:rPr lang="en-US" altLang="zh-CN" b="0" i="1" smtClean="0">
                            <a:latin typeface="Cambria Math"/>
                          </a:rPr>
                        </m:ctrlPr>
                      </m:dPr>
                      <m:e>
                        <m:r>
                          <a:rPr lang="en-US" altLang="zh-CN" b="1" i="1" smtClean="0">
                            <a:latin typeface="Cambria Math"/>
                          </a:rPr>
                          <m:t>𝒙</m:t>
                        </m:r>
                      </m:e>
                    </m:d>
                    <m:r>
                      <a:rPr lang="en-US" altLang="zh-CN" b="0" i="1" smtClean="0">
                        <a:latin typeface="Cambria Math"/>
                      </a:rPr>
                      <m:t>, …</m:t>
                    </m:r>
                  </m:oMath>
                </a14:m>
                <a:endParaRPr lang="en-US" altLang="zh-CN" b="0" dirty="0" smtClean="0"/>
              </a:p>
              <a:p>
                <a:pPr lvl="1"/>
                <a:r>
                  <a:rPr lang="en-US" altLang="zh-CN" b="1" i="1" dirty="0" smtClean="0"/>
                  <a:t>x</a:t>
                </a:r>
                <a:r>
                  <a:rPr lang="en-US" altLang="zh-CN" dirty="0" smtClean="0"/>
                  <a:t> </a:t>
                </a:r>
                <a:r>
                  <a:rPr lang="en-US" altLang="zh-CN" dirty="0" smtClean="0">
                    <a:sym typeface="Wingdings" pitchFamily="2" charset="2"/>
                  </a:rPr>
                  <a:t> feature vector [0, 1, 0, 0, 1, ……]</a:t>
                </a:r>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639341"/>
                <a:ext cx="8229600" cy="4525963"/>
              </a:xfrm>
              <a:blipFill rotWithShape="1">
                <a:blip r:embed="rId3"/>
                <a:stretch>
                  <a:fillRect l="-1630" t="-1617" r="-593" b="-80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541761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Feat</a:t>
            </a:r>
            <a:r>
              <a:rPr lang="en-US" altLang="zh-CN" dirty="0" smtClean="0"/>
              <a:t>ure</a:t>
            </a:r>
            <a:r>
              <a:rPr lang="en-US" altLang="zh-CN" dirty="0" smtClean="0"/>
              <a:t> Functions in </a:t>
            </a:r>
            <a:r>
              <a:rPr lang="en-US" altLang="zh-CN" dirty="0" err="1" smtClean="0"/>
              <a:t>Sof</a:t>
            </a:r>
            <a:r>
              <a:rPr lang="en-US" altLang="zh-CN" dirty="0" err="1" smtClean="0"/>
              <a:t>tmax</a:t>
            </a:r>
            <a:endParaRPr lang="zh-CN" altLang="en-US" dirty="0"/>
          </a:p>
        </p:txBody>
      </p:sp>
      <mc:AlternateContent xmlns:mc="http://schemas.openxmlformats.org/markup-compatibility/2006">
        <mc:Choice xmlns:a14="http://schemas.microsoft.com/office/drawing/2010/main" Requires="a14">
          <p:sp>
            <p:nvSpPr>
              <p:cNvPr id="4" name="TextBox 3"/>
              <p:cNvSpPr txBox="1"/>
              <p:nvPr/>
            </p:nvSpPr>
            <p:spPr>
              <a:xfrm>
                <a:off x="395536" y="1446900"/>
                <a:ext cx="4176464" cy="83157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sz="2800" b="0" i="1" smtClean="0">
                              <a:latin typeface="Cambria Math"/>
                            </a:rPr>
                          </m:ctrlPr>
                        </m:sSubPr>
                        <m:e>
                          <m:r>
                            <a:rPr lang="en-US" altLang="zh-CN" sz="2800" b="0" i="1" smtClean="0">
                              <a:latin typeface="Cambria Math"/>
                            </a:rPr>
                            <m:t>𝑓</m:t>
                          </m:r>
                          <m:r>
                            <a:rPr lang="en-US" altLang="zh-CN" sz="2800" b="0" i="1" smtClean="0">
                              <a:latin typeface="Cambria Math"/>
                            </a:rPr>
                            <m:t>𝑣</m:t>
                          </m:r>
                        </m:e>
                        <m:sub>
                          <m:r>
                            <a:rPr lang="en-US" altLang="zh-CN" sz="2800" b="0" i="1" smtClean="0">
                              <a:latin typeface="Cambria Math"/>
                            </a:rPr>
                            <m:t>1</m:t>
                          </m:r>
                        </m:sub>
                      </m:sSub>
                      <m:d>
                        <m:dPr>
                          <m:ctrlPr>
                            <a:rPr lang="en-US" altLang="zh-CN" sz="2800" b="0" i="1" smtClean="0">
                              <a:latin typeface="Cambria Math"/>
                            </a:rPr>
                          </m:ctrlPr>
                        </m:dPr>
                        <m:e>
                          <m:r>
                            <a:rPr lang="en-US" altLang="zh-CN" sz="2800" b="1" i="1" smtClean="0">
                              <a:latin typeface="Cambria Math"/>
                            </a:rPr>
                            <m:t>𝒙</m:t>
                          </m:r>
                        </m:e>
                      </m:d>
                      <m:r>
                        <a:rPr lang="en-US" altLang="zh-CN" sz="2800" b="0" i="1" smtClean="0">
                          <a:latin typeface="Cambria Math"/>
                        </a:rPr>
                        <m:t>=</m:t>
                      </m:r>
                      <m:d>
                        <m:dPr>
                          <m:begChr m:val="{"/>
                          <m:endChr m:val=""/>
                          <m:ctrlPr>
                            <a:rPr lang="en-US" altLang="zh-CN" sz="2800" b="0" i="1" smtClean="0">
                              <a:latin typeface="Cambria Math"/>
                            </a:rPr>
                          </m:ctrlPr>
                        </m:dPr>
                        <m:e>
                          <m:eqArr>
                            <m:eqArrPr>
                              <m:ctrlPr>
                                <a:rPr lang="en-US" altLang="zh-CN" sz="2800" b="0" i="1" smtClean="0">
                                  <a:latin typeface="Cambria Math"/>
                                </a:rPr>
                              </m:ctrlPr>
                            </m:eqArrPr>
                            <m:e>
                              <m:r>
                                <a:rPr lang="en-US" altLang="zh-CN" sz="2800" b="0" i="1" smtClean="0">
                                  <a:latin typeface="Cambria Math"/>
                                </a:rPr>
                                <m:t>1   </m:t>
                              </m:r>
                              <m:sSub>
                                <m:sSubPr>
                                  <m:ctrlPr>
                                    <a:rPr lang="en-US" altLang="zh-CN" sz="2800" b="0" i="1" smtClean="0">
                                      <a:latin typeface="Cambria Math"/>
                                    </a:rPr>
                                  </m:ctrlPr>
                                </m:sSubPr>
                                <m:e>
                                  <m:r>
                                    <a:rPr lang="en-US" altLang="zh-CN" sz="2800" b="0" i="1" smtClean="0">
                                      <a:latin typeface="Cambria Math"/>
                                    </a:rPr>
                                    <m:t>𝑦</m:t>
                                  </m:r>
                                </m:e>
                                <m:sub>
                                  <m:r>
                                    <a:rPr lang="en-US" altLang="zh-CN" sz="2800" b="0" i="1" smtClean="0">
                                      <a:latin typeface="Cambria Math"/>
                                    </a:rPr>
                                    <m:t>𝑖</m:t>
                                  </m:r>
                                  <m:r>
                                    <a:rPr lang="en-US" altLang="zh-CN" sz="2800" b="0" i="1" smtClean="0">
                                      <a:latin typeface="Cambria Math"/>
                                    </a:rPr>
                                    <m:t>−1</m:t>
                                  </m:r>
                                </m:sub>
                              </m:sSub>
                              <m:r>
                                <a:rPr lang="en-US" altLang="zh-CN" sz="2800" b="0" i="1" smtClean="0">
                                  <a:latin typeface="Cambria Math"/>
                                </a:rPr>
                                <m:t>=</m:t>
                              </m:r>
                              <m:r>
                                <a:rPr lang="en-US" altLang="zh-CN" sz="2800" b="0" i="1" smtClean="0">
                                  <a:latin typeface="Cambria Math"/>
                                </a:rPr>
                                <m:t>𝑉𝐵𝑍</m:t>
                              </m:r>
                              <m:r>
                                <a:rPr lang="en-US" altLang="zh-CN" sz="2800" b="0" i="1" smtClean="0">
                                  <a:latin typeface="Cambria Math"/>
                                </a:rPr>
                                <m:t> </m:t>
                              </m:r>
                            </m:e>
                            <m:e>
                              <m:r>
                                <a:rPr lang="en-US" altLang="zh-CN" sz="2800" b="0" i="1" smtClean="0">
                                  <a:latin typeface="Cambria Math"/>
                                </a:rPr>
                                <m:t>0</m:t>
                              </m:r>
                              <m:r>
                                <a:rPr lang="en-US" altLang="zh-CN" sz="2800" b="0" i="1" smtClean="0">
                                  <a:latin typeface="Cambria Math"/>
                                </a:rPr>
                                <m:t>      </m:t>
                              </m:r>
                              <m:r>
                                <a:rPr lang="en-US" altLang="zh-CN" sz="2800" b="0" i="1" smtClean="0">
                                  <a:latin typeface="Cambria Math"/>
                                </a:rPr>
                                <m:t>𝑜𝑡h𝑒𝑟𝑤𝑖𝑠𝑒</m:t>
                              </m:r>
                            </m:e>
                          </m:eqArr>
                        </m:e>
                      </m:d>
                    </m:oMath>
                  </m:oMathPara>
                </a14:m>
                <a:endParaRPr lang="zh-CN" alt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395536" y="1446900"/>
                <a:ext cx="4176464" cy="831574"/>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716016" y="1878948"/>
                <a:ext cx="4176464" cy="83952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sz="2800" b="0" i="1" smtClean="0">
                              <a:latin typeface="Cambria Math"/>
                            </a:rPr>
                          </m:ctrlPr>
                        </m:sSubPr>
                        <m:e>
                          <m:r>
                            <a:rPr lang="en-US" altLang="zh-CN" sz="2800" b="0" i="1" smtClean="0">
                              <a:latin typeface="Cambria Math"/>
                            </a:rPr>
                            <m:t>𝑓</m:t>
                          </m:r>
                          <m:r>
                            <a:rPr lang="en-US" altLang="zh-CN" sz="2800" b="0" i="1" smtClean="0">
                              <a:latin typeface="Cambria Math"/>
                            </a:rPr>
                            <m:t>𝑣</m:t>
                          </m:r>
                        </m:e>
                        <m:sub>
                          <m:r>
                            <a:rPr lang="en-US" altLang="zh-CN" sz="2800" b="0" i="1" smtClean="0">
                              <a:latin typeface="Cambria Math"/>
                            </a:rPr>
                            <m:t>2</m:t>
                          </m:r>
                        </m:sub>
                      </m:sSub>
                      <m:d>
                        <m:dPr>
                          <m:ctrlPr>
                            <a:rPr lang="en-US" altLang="zh-CN" sz="2800" b="0" i="1" smtClean="0">
                              <a:latin typeface="Cambria Math"/>
                            </a:rPr>
                          </m:ctrlPr>
                        </m:dPr>
                        <m:e>
                          <m:r>
                            <a:rPr lang="en-US" altLang="zh-CN" sz="2800" b="1" i="1" smtClean="0">
                              <a:latin typeface="Cambria Math"/>
                            </a:rPr>
                            <m:t>𝒙</m:t>
                          </m:r>
                        </m:e>
                      </m:d>
                      <m:r>
                        <a:rPr lang="en-US" altLang="zh-CN" sz="2800" b="0" i="1" smtClean="0">
                          <a:latin typeface="Cambria Math"/>
                        </a:rPr>
                        <m:t>=</m:t>
                      </m:r>
                      <m:d>
                        <m:dPr>
                          <m:begChr m:val="{"/>
                          <m:endChr m:val=""/>
                          <m:ctrlPr>
                            <a:rPr lang="en-US" altLang="zh-CN" sz="2800" b="0" i="1" smtClean="0">
                              <a:latin typeface="Cambria Math"/>
                            </a:rPr>
                          </m:ctrlPr>
                        </m:dPr>
                        <m:e>
                          <m:eqArr>
                            <m:eqArrPr>
                              <m:ctrlPr>
                                <a:rPr lang="en-US" altLang="zh-CN" sz="2800" b="0" i="1" smtClean="0">
                                  <a:latin typeface="Cambria Math"/>
                                </a:rPr>
                              </m:ctrlPr>
                            </m:eqArrPr>
                            <m:e>
                              <m:r>
                                <a:rPr lang="en-US" altLang="zh-CN" sz="2800" b="0" i="1" smtClean="0">
                                  <a:latin typeface="Cambria Math"/>
                                </a:rPr>
                                <m:t>1</m:t>
                              </m:r>
                              <m:r>
                                <a:rPr lang="en-US" altLang="zh-CN" sz="2800" b="0" i="1" smtClean="0">
                                  <a:latin typeface="Cambria Math"/>
                                </a:rPr>
                                <m:t>     </m:t>
                              </m:r>
                              <m:r>
                                <a:rPr lang="en-US" altLang="zh-CN" sz="2800" b="0" i="1" smtClean="0">
                                  <a:latin typeface="Cambria Math"/>
                                </a:rPr>
                                <m:t>   |</m:t>
                              </m:r>
                              <m:sSub>
                                <m:sSubPr>
                                  <m:ctrlPr>
                                    <a:rPr lang="en-US" altLang="zh-CN" sz="2800" b="0" i="1" smtClean="0">
                                      <a:latin typeface="Cambria Math"/>
                                    </a:rPr>
                                  </m:ctrlPr>
                                </m:sSubPr>
                                <m:e>
                                  <m:r>
                                    <a:rPr lang="en-US" altLang="zh-CN" sz="2800" b="0" i="1" smtClean="0">
                                      <a:latin typeface="Cambria Math"/>
                                    </a:rPr>
                                    <m:t>𝑠</m:t>
                                  </m:r>
                                </m:e>
                                <m:sub>
                                  <m:r>
                                    <a:rPr lang="en-US" altLang="zh-CN" sz="2800" b="0" i="1" smtClean="0">
                                      <a:latin typeface="Cambria Math"/>
                                    </a:rPr>
                                    <m:t>𝑖</m:t>
                                  </m:r>
                                </m:sub>
                              </m:sSub>
                              <m:r>
                                <a:rPr lang="en-US" altLang="zh-CN" sz="2800" b="0" i="1" smtClean="0">
                                  <a:latin typeface="Cambria Math"/>
                                </a:rPr>
                                <m:t>|</m:t>
                              </m:r>
                              <m:r>
                                <a:rPr lang="en-US" altLang="zh-CN" sz="2800" b="0" i="1" smtClean="0">
                                  <a:latin typeface="Cambria Math"/>
                                  <a:ea typeface="Cambria Math"/>
                                </a:rPr>
                                <m:t>≤4</m:t>
                              </m:r>
                            </m:e>
                            <m:e>
                              <m:r>
                                <a:rPr lang="en-US" altLang="zh-CN" sz="2800" b="0" i="1" smtClean="0">
                                  <a:latin typeface="Cambria Math"/>
                                </a:rPr>
                                <m:t>0 </m:t>
                              </m:r>
                              <m:r>
                                <a:rPr lang="en-US" altLang="zh-CN" sz="2800" b="0" i="1" smtClean="0">
                                  <a:latin typeface="Cambria Math"/>
                                </a:rPr>
                                <m:t> </m:t>
                              </m:r>
                              <m:r>
                                <a:rPr lang="en-US" altLang="zh-CN" sz="2800" b="0" i="1" smtClean="0">
                                  <a:latin typeface="Cambria Math"/>
                                </a:rPr>
                                <m:t>𝑜𝑡h𝑒𝑟𝑤𝑖𝑠𝑒</m:t>
                              </m:r>
                            </m:e>
                          </m:eqArr>
                        </m:e>
                      </m:d>
                    </m:oMath>
                  </m:oMathPara>
                </a14:m>
                <a:endParaRPr lang="zh-CN" alt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4716016" y="1878948"/>
                <a:ext cx="4176464" cy="839525"/>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23528" y="2696107"/>
                <a:ext cx="4752528" cy="83952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sz="2800" b="0" i="1" smtClean="0">
                              <a:latin typeface="Cambria Math"/>
                            </a:rPr>
                          </m:ctrlPr>
                        </m:sSubPr>
                        <m:e>
                          <m:r>
                            <a:rPr lang="en-US" altLang="zh-CN" sz="2800" b="0" i="1" smtClean="0">
                              <a:latin typeface="Cambria Math"/>
                            </a:rPr>
                            <m:t>𝑓</m:t>
                          </m:r>
                          <m:r>
                            <a:rPr lang="en-US" altLang="zh-CN" sz="2800" b="0" i="1" smtClean="0">
                              <a:latin typeface="Cambria Math"/>
                            </a:rPr>
                            <m:t>𝑣</m:t>
                          </m:r>
                        </m:e>
                        <m:sub>
                          <m:r>
                            <a:rPr lang="en-US" altLang="zh-CN" sz="2800" b="0" i="1" smtClean="0">
                              <a:latin typeface="Cambria Math"/>
                            </a:rPr>
                            <m:t>𝑀</m:t>
                          </m:r>
                        </m:sub>
                      </m:sSub>
                      <m:d>
                        <m:dPr>
                          <m:ctrlPr>
                            <a:rPr lang="en-US" altLang="zh-CN" sz="2800" b="0" i="1" smtClean="0">
                              <a:latin typeface="Cambria Math"/>
                            </a:rPr>
                          </m:ctrlPr>
                        </m:dPr>
                        <m:e>
                          <m:r>
                            <a:rPr lang="en-US" altLang="zh-CN" sz="2800" b="1" i="1" smtClean="0">
                              <a:latin typeface="Cambria Math"/>
                            </a:rPr>
                            <m:t>𝒙</m:t>
                          </m:r>
                        </m:e>
                      </m:d>
                      <m:r>
                        <a:rPr lang="en-US" altLang="zh-CN" sz="2800" b="0" i="1" smtClean="0">
                          <a:latin typeface="Cambria Math"/>
                        </a:rPr>
                        <m:t>=</m:t>
                      </m:r>
                      <m:d>
                        <m:dPr>
                          <m:begChr m:val="{"/>
                          <m:endChr m:val=""/>
                          <m:ctrlPr>
                            <a:rPr lang="en-US" altLang="zh-CN" sz="2800" b="0" i="1" smtClean="0">
                              <a:latin typeface="Cambria Math"/>
                            </a:rPr>
                          </m:ctrlPr>
                        </m:dPr>
                        <m:e>
                          <m:eqArr>
                            <m:eqArrPr>
                              <m:ctrlPr>
                                <a:rPr lang="en-US" altLang="zh-CN" sz="2800" b="0" i="1" smtClean="0">
                                  <a:latin typeface="Cambria Math"/>
                                </a:rPr>
                              </m:ctrlPr>
                            </m:eqArrPr>
                            <m:e>
                              <m:r>
                                <a:rPr lang="en-US" altLang="zh-CN" sz="2800" b="0" i="1" smtClean="0">
                                  <a:latin typeface="Cambria Math"/>
                                </a:rPr>
                                <m:t>1</m:t>
                              </m:r>
                              <m:r>
                                <a:rPr lang="en-US" altLang="zh-CN" sz="2800" b="0" i="1" smtClean="0">
                                  <a:latin typeface="Cambria Math"/>
                                </a:rPr>
                                <m:t>     </m:t>
                              </m:r>
                              <m:r>
                                <a:rPr lang="en-US" altLang="zh-CN" sz="2800" b="0" i="1" smtClean="0">
                                  <a:latin typeface="Cambria Math"/>
                                </a:rPr>
                                <m:t>   </m:t>
                              </m:r>
                              <m:sSub>
                                <m:sSubPr>
                                  <m:ctrlPr>
                                    <a:rPr lang="en-US" altLang="zh-CN" sz="2800" b="0" i="1" smtClean="0">
                                      <a:latin typeface="Cambria Math"/>
                                    </a:rPr>
                                  </m:ctrlPr>
                                </m:sSubPr>
                                <m:e>
                                  <m:r>
                                    <a:rPr lang="en-US" altLang="zh-CN" sz="2800" b="0" i="1" smtClean="0">
                                      <a:latin typeface="Cambria Math"/>
                                    </a:rPr>
                                    <m:t>𝑠</m:t>
                                  </m:r>
                                </m:e>
                                <m:sub>
                                  <m:r>
                                    <a:rPr lang="en-US" altLang="zh-CN" sz="2800" b="0" i="1" smtClean="0">
                                      <a:latin typeface="Cambria Math"/>
                                    </a:rPr>
                                    <m:t>𝑖</m:t>
                                  </m:r>
                                </m:sub>
                              </m:sSub>
                              <m:r>
                                <a:rPr lang="en-US" altLang="zh-CN" sz="2800" b="0" i="1" smtClean="0">
                                  <a:latin typeface="Cambria Math"/>
                                </a:rPr>
                                <m:t>="</m:t>
                              </m:r>
                              <m:r>
                                <a:rPr lang="en-US" altLang="zh-CN" sz="2800" b="0" i="1" smtClean="0">
                                  <a:latin typeface="Cambria Math"/>
                                </a:rPr>
                                <m:t>𝑡h𝑒</m:t>
                              </m:r>
                              <m:r>
                                <a:rPr lang="en-US" altLang="zh-CN" sz="2800" b="0" i="1" smtClean="0">
                                  <a:latin typeface="Cambria Math"/>
                                </a:rPr>
                                <m:t>"</m:t>
                              </m:r>
                            </m:e>
                            <m:e>
                              <m:r>
                                <a:rPr lang="en-US" altLang="zh-CN" sz="2800" b="0" i="1" smtClean="0">
                                  <a:latin typeface="Cambria Math"/>
                                </a:rPr>
                                <m:t>0 </m:t>
                              </m:r>
                              <m:r>
                                <a:rPr lang="en-US" altLang="zh-CN" sz="2800" b="0" i="1" smtClean="0">
                                  <a:latin typeface="Cambria Math"/>
                                </a:rPr>
                                <m:t>      </m:t>
                              </m:r>
                              <m:r>
                                <a:rPr lang="en-US" altLang="zh-CN" sz="2800" b="0" i="1" smtClean="0">
                                  <a:latin typeface="Cambria Math"/>
                                </a:rPr>
                                <m:t>𝑜𝑡h𝑒𝑟𝑤𝑖𝑠𝑒</m:t>
                              </m:r>
                            </m:e>
                          </m:eqArr>
                        </m:e>
                      </m:d>
                    </m:oMath>
                  </m:oMathPara>
                </a14:m>
                <a:endParaRPr lang="zh-CN" alt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323528" y="2696107"/>
                <a:ext cx="4752528" cy="839525"/>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96494" y="3670516"/>
                <a:ext cx="8279962" cy="2350772"/>
              </a:xfrm>
              <a:prstGeom prst="rect">
                <a:avLst/>
              </a:prstGeom>
              <a:noFill/>
            </p:spPr>
            <p:txBody>
              <a:bodyPr wrap="square" rtlCol="0">
                <a:spAutoFit/>
              </a:bodyPr>
              <a:lstStyle/>
              <a:p>
                <a:r>
                  <a:rPr lang="en-US" altLang="zh-CN" sz="2800" dirty="0" smtClean="0"/>
                  <a:t>Question: How does the machine learn the correct POS given the feature vector </a:t>
                </a:r>
                <a14:m>
                  <m:oMath xmlns:m="http://schemas.openxmlformats.org/officeDocument/2006/math">
                    <m:r>
                      <a:rPr lang="en-US" altLang="zh-CN" sz="2800" b="1" i="1" smtClean="0">
                        <a:latin typeface="Cambria Math"/>
                      </a:rPr>
                      <m:t>𝒇𝒗</m:t>
                    </m:r>
                    <m:r>
                      <a:rPr lang="en-US" altLang="zh-CN" sz="2800" b="0" i="1" smtClean="0">
                        <a:latin typeface="Cambria Math"/>
                      </a:rPr>
                      <m:t>(</m:t>
                    </m:r>
                    <m:r>
                      <a:rPr lang="en-US" altLang="zh-CN" sz="2800" b="1" i="1" smtClean="0">
                        <a:latin typeface="Cambria Math"/>
                      </a:rPr>
                      <m:t>𝒙</m:t>
                    </m:r>
                    <m:r>
                      <a:rPr lang="en-US" altLang="zh-CN" sz="2800" b="0" i="1" smtClean="0">
                        <a:latin typeface="Cambria Math"/>
                      </a:rPr>
                      <m:t>)</m:t>
                    </m:r>
                  </m:oMath>
                </a14:m>
                <a:r>
                  <a:rPr lang="zh-CN" altLang="en-US" sz="2800" dirty="0" smtClean="0"/>
                  <a:t> </a:t>
                </a:r>
                <a:r>
                  <a:rPr lang="en-US" altLang="zh-CN" sz="2800" dirty="0" smtClean="0"/>
                  <a:t>?</a:t>
                </a:r>
              </a:p>
              <a:p>
                <a:endParaRPr lang="en-US" altLang="zh-CN" sz="2800" dirty="0"/>
              </a:p>
              <a:p>
                <a:r>
                  <a:rPr lang="en-US" altLang="zh-CN" sz="2800" dirty="0" smtClean="0"/>
                  <a:t>For </a:t>
                </a:r>
                <a:r>
                  <a:rPr lang="en-US" altLang="zh-CN" sz="2800" i="1" dirty="0" smtClean="0"/>
                  <a:t>k</a:t>
                </a:r>
                <a:r>
                  <a:rPr lang="en-US" altLang="zh-CN" sz="2800" dirty="0" smtClean="0"/>
                  <a:t>-</a:t>
                </a:r>
                <a:r>
                  <a:rPr lang="en-US" altLang="zh-CN" sz="2800" dirty="0" err="1" smtClean="0"/>
                  <a:t>th</a:t>
                </a:r>
                <a:r>
                  <a:rPr lang="en-US" altLang="zh-CN" sz="2800" dirty="0" smtClean="0"/>
                  <a:t> candidate POS, the model learns weight vector </a:t>
                </a:r>
                <a14:m>
                  <m:oMath xmlns:m="http://schemas.openxmlformats.org/officeDocument/2006/math">
                    <m:sSup>
                      <m:sSupPr>
                        <m:ctrlPr>
                          <a:rPr lang="en-US" altLang="zh-CN" sz="2800" i="1" smtClean="0">
                            <a:latin typeface="Cambria Math"/>
                          </a:rPr>
                        </m:ctrlPr>
                      </m:sSupPr>
                      <m:e>
                        <m:r>
                          <a:rPr lang="zh-CN" altLang="en-US" sz="2800" b="1" i="1" smtClean="0">
                            <a:latin typeface="Cambria Math"/>
                          </a:rPr>
                          <m:t>𝜽</m:t>
                        </m:r>
                      </m:e>
                      <m:sup>
                        <m:r>
                          <a:rPr lang="en-US" altLang="zh-CN" sz="2800" b="0" i="1" smtClean="0">
                            <a:latin typeface="Cambria Math"/>
                          </a:rPr>
                          <m:t>(</m:t>
                        </m:r>
                        <m:r>
                          <a:rPr lang="en-US" altLang="zh-CN" sz="2800" b="0" i="1" smtClean="0">
                            <a:latin typeface="Cambria Math"/>
                          </a:rPr>
                          <m:t>𝑘</m:t>
                        </m:r>
                        <m:r>
                          <a:rPr lang="en-US" altLang="zh-CN" sz="2800" b="0" i="1" smtClean="0">
                            <a:latin typeface="Cambria Math"/>
                          </a:rPr>
                          <m:t>)</m:t>
                        </m:r>
                      </m:sup>
                    </m:sSup>
                  </m:oMath>
                </a14:m>
                <a:r>
                  <a:rPr lang="en-US" altLang="zh-CN" sz="2800" dirty="0" smtClean="0"/>
                  <a:t> (confidence score) from every feature function.</a:t>
                </a:r>
                <a:endParaRPr lang="zh-CN" altLang="en-US" sz="2800" dirty="0"/>
              </a:p>
            </p:txBody>
          </p:sp>
        </mc:Choice>
        <mc:Fallback>
          <p:sp>
            <p:nvSpPr>
              <p:cNvPr id="11" name="TextBox 10"/>
              <p:cNvSpPr txBox="1">
                <a:spLocks noRot="1" noChangeAspect="1" noMove="1" noResize="1" noEditPoints="1" noAdjustHandles="1" noChangeArrowheads="1" noChangeShapeType="1" noTextEdit="1"/>
              </p:cNvSpPr>
              <p:nvPr/>
            </p:nvSpPr>
            <p:spPr>
              <a:xfrm>
                <a:off x="396494" y="3670516"/>
                <a:ext cx="8279962" cy="2350772"/>
              </a:xfrm>
              <a:prstGeom prst="rect">
                <a:avLst/>
              </a:prstGeom>
              <a:blipFill rotWithShape="1">
                <a:blip r:embed="rId6"/>
                <a:stretch>
                  <a:fillRect l="-1473" t="-2332" r="-810" b="-2850"/>
                </a:stretch>
              </a:blipFill>
            </p:spPr>
            <p:txBody>
              <a:bodyPr/>
              <a:lstStyle/>
              <a:p>
                <a:r>
                  <a:rPr lang="zh-CN" altLang="en-US">
                    <a:noFill/>
                  </a:rPr>
                  <a:t> </a:t>
                </a:r>
              </a:p>
            </p:txBody>
          </p:sp>
        </mc:Fallback>
      </mc:AlternateContent>
      <p:sp>
        <p:nvSpPr>
          <p:cNvPr id="12" name="灯片编号占位符 11"/>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3149418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35496" y="4149080"/>
            <a:ext cx="1404156" cy="954107"/>
          </a:xfrm>
          <a:prstGeom prst="rect">
            <a:avLst/>
          </a:prstGeom>
          <a:noFill/>
        </p:spPr>
        <p:txBody>
          <a:bodyPr wrap="square" rtlCol="0">
            <a:spAutoFit/>
          </a:bodyPr>
          <a:lstStyle/>
          <a:p>
            <a:r>
              <a:rPr lang="en-US" altLang="zh-CN" sz="2800" dirty="0" smtClean="0">
                <a:solidFill>
                  <a:schemeClr val="accent2"/>
                </a:solidFill>
              </a:rPr>
              <a:t>feature vectors</a:t>
            </a:r>
            <a:endParaRPr lang="zh-CN" altLang="en-US" sz="2800" dirty="0">
              <a:solidFill>
                <a:schemeClr val="accent2"/>
              </a:solidFill>
            </a:endParaRPr>
          </a:p>
        </p:txBody>
      </p:sp>
      <p:sp>
        <p:nvSpPr>
          <p:cNvPr id="2" name="标题 1"/>
          <p:cNvSpPr>
            <a:spLocks noGrp="1"/>
          </p:cNvSpPr>
          <p:nvPr>
            <p:ph type="title"/>
          </p:nvPr>
        </p:nvSpPr>
        <p:spPr/>
        <p:txBody>
          <a:bodyPr/>
          <a:lstStyle/>
          <a:p>
            <a:r>
              <a:rPr lang="en-US" altLang="zh-CN" dirty="0" err="1" smtClean="0"/>
              <a:t>Softmax</a:t>
            </a:r>
            <a:r>
              <a:rPr lang="en-US" altLang="zh-CN" dirty="0" smtClean="0"/>
              <a:t> Regression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556792"/>
                <a:ext cx="8229600" cy="1584176"/>
              </a:xfrm>
            </p:spPr>
            <p:txBody>
              <a:bodyPr/>
              <a:lstStyle/>
              <a:p>
                <a14:m>
                  <m:oMath xmlns:m="http://schemas.openxmlformats.org/officeDocument/2006/math">
                    <m:r>
                      <a:rPr lang="en-US" altLang="zh-CN" b="0" i="1" smtClean="0">
                        <a:latin typeface="Cambria Math"/>
                      </a:rPr>
                      <m:t>𝑃</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𝑦</m:t>
                            </m:r>
                          </m:e>
                          <m:sub>
                            <m:r>
                              <a:rPr lang="en-US" altLang="zh-CN" b="0" i="1" smtClean="0">
                                <a:latin typeface="Cambria Math"/>
                              </a:rPr>
                              <m:t>𝑘</m:t>
                            </m:r>
                          </m:sub>
                        </m:sSub>
                      </m:e>
                      <m:e>
                        <m:r>
                          <a:rPr lang="en-US" altLang="zh-CN" b="1" i="1" smtClean="0">
                            <a:latin typeface="Cambria Math"/>
                          </a:rPr>
                          <m:t>𝒇𝒗</m:t>
                        </m:r>
                        <m:r>
                          <a:rPr lang="en-US" altLang="zh-CN" b="0" i="1" smtClean="0">
                            <a:latin typeface="Cambria Math"/>
                          </a:rPr>
                          <m:t>;</m:t>
                        </m:r>
                        <m:sSup>
                          <m:sSupPr>
                            <m:ctrlPr>
                              <a:rPr lang="en-US" altLang="zh-CN" b="1" i="1" smtClean="0">
                                <a:latin typeface="Cambria Math"/>
                              </a:rPr>
                            </m:ctrlPr>
                          </m:sSupPr>
                          <m:e>
                            <m:r>
                              <a:rPr lang="zh-CN" altLang="en-US" b="1" i="1" smtClean="0">
                                <a:latin typeface="Cambria Math"/>
                              </a:rPr>
                              <m:t>𝜽</m:t>
                            </m:r>
                          </m:e>
                          <m:sup>
                            <m:r>
                              <a:rPr lang="en-US" altLang="zh-CN" b="1" i="1" smtClean="0">
                                <a:latin typeface="Cambria Math"/>
                              </a:rPr>
                              <m:t>(</m:t>
                            </m:r>
                            <m:r>
                              <a:rPr lang="en-US" altLang="zh-CN" b="1" i="1" smtClean="0">
                                <a:latin typeface="Cambria Math"/>
                              </a:rPr>
                              <m:t>𝒌</m:t>
                            </m:r>
                            <m:r>
                              <a:rPr lang="en-US" altLang="zh-CN" b="1" i="1" smtClean="0">
                                <a:latin typeface="Cambria Math"/>
                              </a:rPr>
                              <m:t>)</m:t>
                            </m:r>
                          </m:sup>
                        </m:sSup>
                      </m:e>
                    </m:d>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𝑍</m:t>
                        </m:r>
                        <m:r>
                          <a:rPr lang="en-US" altLang="zh-CN" b="0" i="1" smtClean="0">
                            <a:latin typeface="Cambria Math"/>
                          </a:rPr>
                          <m:t>(</m:t>
                        </m:r>
                        <m:r>
                          <a:rPr lang="en-US" altLang="zh-CN" b="1" i="1" smtClean="0">
                            <a:latin typeface="Cambria Math"/>
                          </a:rPr>
                          <m:t>𝒇𝒗</m:t>
                        </m:r>
                        <m:r>
                          <a:rPr lang="en-US" altLang="zh-CN" b="0" i="1" smtClean="0">
                            <a:latin typeface="Cambria Math"/>
                          </a:rPr>
                          <m:t>)</m:t>
                        </m:r>
                      </m:den>
                    </m:f>
                    <m:r>
                      <a:rPr lang="en-US" altLang="zh-CN" b="0" i="1" smtClean="0">
                        <a:latin typeface="Cambria Math"/>
                      </a:rPr>
                      <m:t> </m:t>
                    </m:r>
                    <m:r>
                      <a:rPr lang="en-US" altLang="zh-CN" b="0" i="1" smtClean="0">
                        <a:latin typeface="Cambria Math"/>
                      </a:rPr>
                      <m:t>𝑒𝑥𝑝</m:t>
                    </m:r>
                    <m:r>
                      <a:rPr lang="en-US" altLang="zh-CN" b="0" i="1" smtClean="0">
                        <a:latin typeface="Cambria Math"/>
                      </a:rPr>
                      <m:t>{</m:t>
                    </m:r>
                    <m:sSup>
                      <m:sSupPr>
                        <m:ctrlPr>
                          <a:rPr lang="en-US" altLang="zh-CN" b="1" i="1">
                            <a:latin typeface="Cambria Math"/>
                          </a:rPr>
                        </m:ctrlPr>
                      </m:sSupPr>
                      <m:e>
                        <m:r>
                          <a:rPr lang="zh-CN" altLang="en-US" b="1" i="1">
                            <a:latin typeface="Cambria Math"/>
                          </a:rPr>
                          <m:t>𝜽</m:t>
                        </m:r>
                      </m:e>
                      <m:sup>
                        <m:r>
                          <a:rPr lang="en-US" altLang="zh-CN" b="1" i="1">
                            <a:latin typeface="Cambria Math"/>
                          </a:rPr>
                          <m:t>(</m:t>
                        </m:r>
                        <m:r>
                          <a:rPr lang="en-US" altLang="zh-CN" b="1" i="1">
                            <a:latin typeface="Cambria Math"/>
                          </a:rPr>
                          <m:t>𝒌</m:t>
                        </m:r>
                        <m:r>
                          <a:rPr lang="en-US" altLang="zh-CN" b="1" i="1">
                            <a:latin typeface="Cambria Math"/>
                          </a:rPr>
                          <m:t>)</m:t>
                        </m:r>
                      </m:sup>
                    </m:sSup>
                    <m:r>
                      <a:rPr lang="en-US" altLang="zh-CN" b="1" i="1" smtClean="0">
                        <a:latin typeface="Cambria Math"/>
                        <a:ea typeface="Cambria Math"/>
                      </a:rPr>
                      <m:t>∙</m:t>
                    </m:r>
                    <m:r>
                      <a:rPr lang="en-US" altLang="zh-CN" b="1" i="1" smtClean="0">
                        <a:latin typeface="Cambria Math"/>
                      </a:rPr>
                      <m:t>𝒇𝒗</m:t>
                    </m:r>
                    <m:r>
                      <a:rPr lang="en-US" altLang="zh-CN" b="0" i="1" smtClean="0">
                        <a:latin typeface="Cambria Math"/>
                      </a:rPr>
                      <m:t>}</m:t>
                    </m:r>
                  </m:oMath>
                </a14:m>
                <a:endParaRPr lang="en-US" altLang="zh-CN" dirty="0" smtClean="0"/>
              </a:p>
              <a:p>
                <a:pPr lvl="1"/>
                <a14:m>
                  <m:oMath xmlns:m="http://schemas.openxmlformats.org/officeDocument/2006/math">
                    <m:r>
                      <a:rPr lang="en-US" altLang="zh-CN" b="0" i="1" smtClean="0">
                        <a:latin typeface="Cambria Math"/>
                      </a:rPr>
                      <m:t>𝑍</m:t>
                    </m:r>
                    <m:r>
                      <a:rPr lang="en-US" altLang="zh-CN" b="0" i="1" smtClean="0">
                        <a:latin typeface="Cambria Math"/>
                      </a:rPr>
                      <m:t>(</m:t>
                    </m:r>
                    <m:r>
                      <a:rPr lang="en-US" altLang="zh-CN" b="1" i="1" smtClean="0">
                        <a:latin typeface="Cambria Math"/>
                      </a:rPr>
                      <m:t>𝒇𝒗</m:t>
                    </m:r>
                    <m:r>
                      <a:rPr lang="en-US" altLang="zh-CN" b="0" i="1" smtClean="0">
                        <a:latin typeface="Cambria Math"/>
                      </a:rPr>
                      <m:t>)=</m:t>
                    </m:r>
                    <m:nary>
                      <m:naryPr>
                        <m:chr m:val="∑"/>
                        <m:limLoc m:val="subSup"/>
                        <m:ctrlPr>
                          <a:rPr lang="en-US" altLang="zh-CN" b="0" i="1" smtClean="0">
                            <a:latin typeface="Cambria Math"/>
                          </a:rPr>
                        </m:ctrlPr>
                      </m:naryPr>
                      <m:sub>
                        <m:r>
                          <m:rPr>
                            <m:brk m:alnAt="25"/>
                          </m:rPr>
                          <a:rPr lang="en-US" altLang="zh-CN" b="0" i="1" smtClean="0">
                            <a:latin typeface="Cambria Math"/>
                          </a:rPr>
                          <m:t>𝑘</m:t>
                        </m:r>
                        <m:r>
                          <a:rPr lang="en-US" altLang="zh-CN" b="0" i="1" smtClean="0">
                            <a:latin typeface="Cambria Math"/>
                          </a:rPr>
                          <m:t>=1</m:t>
                        </m:r>
                      </m:sub>
                      <m:sup>
                        <m:r>
                          <a:rPr lang="en-US" altLang="zh-CN" b="0" i="1" smtClean="0">
                            <a:latin typeface="Cambria Math"/>
                          </a:rPr>
                          <m:t>𝐾</m:t>
                        </m:r>
                      </m:sup>
                      <m:e>
                        <m:r>
                          <a:rPr lang="en-US" altLang="zh-CN" b="0" i="1" smtClean="0">
                            <a:latin typeface="Cambria Math"/>
                          </a:rPr>
                          <m:t>𝑒𝑥𝑝</m:t>
                        </m:r>
                        <m:r>
                          <a:rPr lang="en-US" altLang="zh-CN" b="0" i="1" smtClean="0">
                            <a:latin typeface="Cambria Math"/>
                          </a:rPr>
                          <m:t>⁡{</m:t>
                        </m:r>
                        <m:sSup>
                          <m:sSupPr>
                            <m:ctrlPr>
                              <a:rPr lang="en-US" altLang="zh-CN" b="1" i="1">
                                <a:latin typeface="Cambria Math"/>
                              </a:rPr>
                            </m:ctrlPr>
                          </m:sSupPr>
                          <m:e>
                            <m:r>
                              <a:rPr lang="zh-CN" altLang="en-US" b="1" i="1">
                                <a:latin typeface="Cambria Math"/>
                              </a:rPr>
                              <m:t>𝜽</m:t>
                            </m:r>
                          </m:e>
                          <m:sup>
                            <m:r>
                              <a:rPr lang="en-US" altLang="zh-CN" b="1" i="1">
                                <a:latin typeface="Cambria Math"/>
                              </a:rPr>
                              <m:t>(</m:t>
                            </m:r>
                            <m:r>
                              <a:rPr lang="en-US" altLang="zh-CN" b="1" i="1">
                                <a:latin typeface="Cambria Math"/>
                              </a:rPr>
                              <m:t>𝒌</m:t>
                            </m:r>
                            <m:r>
                              <a:rPr lang="en-US" altLang="zh-CN" b="1" i="1">
                                <a:latin typeface="Cambria Math"/>
                              </a:rPr>
                              <m:t>)</m:t>
                            </m:r>
                          </m:sup>
                        </m:sSup>
                        <m:r>
                          <a:rPr lang="en-US" altLang="zh-CN" b="1" i="1">
                            <a:latin typeface="Cambria Math"/>
                            <a:ea typeface="Cambria Math"/>
                          </a:rPr>
                          <m:t>∙</m:t>
                        </m:r>
                        <m:r>
                          <a:rPr lang="en-US" altLang="zh-CN" b="1" i="1" smtClean="0">
                            <a:latin typeface="Cambria Math"/>
                          </a:rPr>
                          <m:t>𝒇𝒗</m:t>
                        </m:r>
                        <m:r>
                          <a:rPr lang="en-US" altLang="zh-CN" b="0" i="1" smtClean="0">
                            <a:latin typeface="Cambria Math"/>
                          </a:rPr>
                          <m:t>}</m:t>
                        </m:r>
                      </m:e>
                    </m:nary>
                  </m:oMath>
                </a14:m>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556792"/>
                <a:ext cx="8229600" cy="1584176"/>
              </a:xfrm>
              <a:blipFill rotWithShape="1">
                <a:blip r:embed="rId3"/>
                <a:stretch>
                  <a:fillRect/>
                </a:stretch>
              </a:blipFill>
            </p:spPr>
            <p:txBody>
              <a:bodyPr/>
              <a:lstStyle/>
              <a:p>
                <a:r>
                  <a:rPr lang="zh-CN" altLang="en-US">
                    <a:noFill/>
                  </a:rPr>
                  <a:t> </a:t>
                </a:r>
              </a:p>
            </p:txBody>
          </p:sp>
        </mc:Fallback>
      </mc:AlternateContent>
      <p:sp>
        <p:nvSpPr>
          <p:cNvPr id="5" name="椭圆 4"/>
          <p:cNvSpPr/>
          <p:nvPr/>
        </p:nvSpPr>
        <p:spPr>
          <a:xfrm>
            <a:off x="2051720" y="3356992"/>
            <a:ext cx="775360" cy="77536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i="1" dirty="0" smtClean="0"/>
              <a:t>fv</a:t>
            </a:r>
            <a:r>
              <a:rPr lang="en-US" altLang="zh-CN" sz="2400" i="1" baseline="-25000" dirty="0" smtClean="0"/>
              <a:t>1</a:t>
            </a:r>
            <a:endParaRPr lang="zh-CN" altLang="en-US" sz="2400" i="1" baseline="-25000" dirty="0"/>
          </a:p>
        </p:txBody>
      </p:sp>
      <p:sp>
        <p:nvSpPr>
          <p:cNvPr id="6" name="椭圆 5"/>
          <p:cNvSpPr/>
          <p:nvPr/>
        </p:nvSpPr>
        <p:spPr>
          <a:xfrm>
            <a:off x="6276798" y="3429000"/>
            <a:ext cx="707470" cy="70747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i="1" dirty="0" smtClean="0"/>
              <a:t>y</a:t>
            </a:r>
            <a:r>
              <a:rPr lang="en-US" altLang="zh-CN" sz="2400" i="1" baseline="-25000" dirty="0" smtClean="0"/>
              <a:t>1</a:t>
            </a:r>
            <a:endParaRPr lang="zh-CN" altLang="en-US" sz="2400" i="1" baseline="-25000" dirty="0"/>
          </a:p>
        </p:txBody>
      </p:sp>
      <p:sp>
        <p:nvSpPr>
          <p:cNvPr id="7" name="椭圆 6"/>
          <p:cNvSpPr/>
          <p:nvPr/>
        </p:nvSpPr>
        <p:spPr>
          <a:xfrm>
            <a:off x="2051720" y="4237816"/>
            <a:ext cx="775360" cy="77536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i="1" dirty="0" smtClean="0"/>
              <a:t>fv</a:t>
            </a:r>
            <a:r>
              <a:rPr lang="en-US" altLang="zh-CN" sz="2400" i="1" baseline="-25000" dirty="0" smtClean="0"/>
              <a:t>2</a:t>
            </a:r>
            <a:endParaRPr lang="zh-CN" altLang="en-US" sz="2400" i="1" baseline="-25000" dirty="0"/>
          </a:p>
        </p:txBody>
      </p:sp>
      <p:sp>
        <p:nvSpPr>
          <p:cNvPr id="8" name="椭圆 7"/>
          <p:cNvSpPr/>
          <p:nvPr/>
        </p:nvSpPr>
        <p:spPr>
          <a:xfrm>
            <a:off x="2051720" y="5517232"/>
            <a:ext cx="775360" cy="77536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i="1" dirty="0" err="1" smtClean="0"/>
              <a:t>fv</a:t>
            </a:r>
            <a:r>
              <a:rPr lang="en-US" altLang="zh-CN" sz="2000" i="1" baseline="-25000" dirty="0" err="1"/>
              <a:t>M</a:t>
            </a:r>
            <a:endParaRPr lang="zh-CN" altLang="en-US" sz="2000" i="1" baseline="-25000" dirty="0"/>
          </a:p>
        </p:txBody>
      </p:sp>
      <p:sp>
        <p:nvSpPr>
          <p:cNvPr id="11" name="椭圆 10"/>
          <p:cNvSpPr/>
          <p:nvPr/>
        </p:nvSpPr>
        <p:spPr>
          <a:xfrm>
            <a:off x="6276798" y="4737754"/>
            <a:ext cx="707470" cy="70747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i="1" dirty="0" err="1" smtClean="0"/>
              <a:t>y</a:t>
            </a:r>
            <a:r>
              <a:rPr lang="en-US" altLang="zh-CN" sz="2400" i="1" baseline="-25000" dirty="0" err="1" smtClean="0"/>
              <a:t>K</a:t>
            </a:r>
            <a:endParaRPr lang="zh-CN" altLang="en-US" sz="2400" i="1" baseline="-25000" dirty="0"/>
          </a:p>
        </p:txBody>
      </p:sp>
      <p:sp>
        <p:nvSpPr>
          <p:cNvPr id="12" name="椭圆 11"/>
          <p:cNvSpPr/>
          <p:nvPr/>
        </p:nvSpPr>
        <p:spPr>
          <a:xfrm>
            <a:off x="4584610" y="3429000"/>
            <a:ext cx="707470" cy="707470"/>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400" i="1" dirty="0"/>
              <a:t>z</a:t>
            </a:r>
            <a:r>
              <a:rPr lang="en-US" altLang="zh-CN" sz="2400" i="1" baseline="-25000" dirty="0" smtClean="0"/>
              <a:t>1</a:t>
            </a:r>
            <a:endParaRPr lang="zh-CN" altLang="en-US" sz="2400" i="1" baseline="-25000" dirty="0"/>
          </a:p>
        </p:txBody>
      </p:sp>
      <p:sp>
        <p:nvSpPr>
          <p:cNvPr id="13" name="椭圆 12"/>
          <p:cNvSpPr/>
          <p:nvPr/>
        </p:nvSpPr>
        <p:spPr>
          <a:xfrm>
            <a:off x="4584610" y="4737754"/>
            <a:ext cx="707470" cy="707470"/>
          </a:xfrm>
          <a:prstGeom prst="ellipse">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400" i="1" dirty="0" err="1" smtClean="0"/>
              <a:t>z</a:t>
            </a:r>
            <a:r>
              <a:rPr lang="en-US" altLang="zh-CN" sz="2400" i="1" baseline="-25000" dirty="0" err="1"/>
              <a:t>K</a:t>
            </a:r>
            <a:endParaRPr lang="zh-CN" altLang="en-US" sz="2400" i="1" baseline="-25000" dirty="0"/>
          </a:p>
        </p:txBody>
      </p:sp>
      <p:cxnSp>
        <p:nvCxnSpPr>
          <p:cNvPr id="15" name="直接箭头连接符 14"/>
          <p:cNvCxnSpPr>
            <a:stCxn id="5" idx="6"/>
            <a:endCxn id="12" idx="2"/>
          </p:cNvCxnSpPr>
          <p:nvPr/>
        </p:nvCxnSpPr>
        <p:spPr>
          <a:xfrm>
            <a:off x="2827080" y="3744672"/>
            <a:ext cx="1757530" cy="38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6"/>
            <a:endCxn id="12" idx="2"/>
          </p:cNvCxnSpPr>
          <p:nvPr/>
        </p:nvCxnSpPr>
        <p:spPr>
          <a:xfrm flipV="1">
            <a:off x="2827080" y="3782735"/>
            <a:ext cx="1757530" cy="842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6"/>
            <a:endCxn id="12" idx="2"/>
          </p:cNvCxnSpPr>
          <p:nvPr/>
        </p:nvCxnSpPr>
        <p:spPr>
          <a:xfrm flipV="1">
            <a:off x="2827080" y="3782735"/>
            <a:ext cx="1757530" cy="21221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6"/>
            <a:endCxn id="13" idx="2"/>
          </p:cNvCxnSpPr>
          <p:nvPr/>
        </p:nvCxnSpPr>
        <p:spPr>
          <a:xfrm>
            <a:off x="2827080" y="3744672"/>
            <a:ext cx="1757530" cy="1346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7" idx="6"/>
            <a:endCxn id="13" idx="2"/>
          </p:cNvCxnSpPr>
          <p:nvPr/>
        </p:nvCxnSpPr>
        <p:spPr>
          <a:xfrm>
            <a:off x="2827080" y="4625496"/>
            <a:ext cx="1757530" cy="465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6"/>
            <a:endCxn id="13" idx="2"/>
          </p:cNvCxnSpPr>
          <p:nvPr/>
        </p:nvCxnSpPr>
        <p:spPr>
          <a:xfrm flipV="1">
            <a:off x="2827080" y="5091489"/>
            <a:ext cx="1757530" cy="813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6"/>
            <a:endCxn id="6" idx="2"/>
          </p:cNvCxnSpPr>
          <p:nvPr/>
        </p:nvCxnSpPr>
        <p:spPr>
          <a:xfrm>
            <a:off x="5292080" y="3782735"/>
            <a:ext cx="9847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6"/>
            <a:endCxn id="11" idx="2"/>
          </p:cNvCxnSpPr>
          <p:nvPr/>
        </p:nvCxnSpPr>
        <p:spPr>
          <a:xfrm>
            <a:off x="5292080" y="5091489"/>
            <a:ext cx="9847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11660" y="6292592"/>
            <a:ext cx="6480720" cy="400110"/>
          </a:xfrm>
          <a:prstGeom prst="rect">
            <a:avLst/>
          </a:prstGeom>
          <a:noFill/>
        </p:spPr>
        <p:txBody>
          <a:bodyPr wrap="square" rtlCol="0">
            <a:spAutoFit/>
          </a:bodyPr>
          <a:lstStyle/>
          <a:p>
            <a:r>
              <a:rPr lang="en-US" altLang="zh-CN" sz="2000" dirty="0" smtClean="0"/>
              <a:t>          |               Linear               |    normalization    |</a:t>
            </a:r>
            <a:endParaRPr lang="zh-CN" altLang="en-US" sz="2000" dirty="0"/>
          </a:p>
        </p:txBody>
      </p:sp>
      <mc:AlternateContent xmlns:mc="http://schemas.openxmlformats.org/markup-compatibility/2006">
        <mc:Choice xmlns:a14="http://schemas.microsoft.com/office/drawing/2010/main" Requires="a14">
          <p:sp>
            <p:nvSpPr>
              <p:cNvPr id="31" name="TextBox 30"/>
              <p:cNvSpPr txBox="1"/>
              <p:nvPr/>
            </p:nvSpPr>
            <p:spPr>
              <a:xfrm>
                <a:off x="3959931" y="5517232"/>
                <a:ext cx="1698493" cy="4210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𝑧</m:t>
                          </m:r>
                        </m:e>
                        <m:sub>
                          <m:r>
                            <a:rPr lang="en-US" altLang="zh-CN" sz="2000" b="0" i="1" smtClean="0">
                              <a:latin typeface="Cambria Math"/>
                            </a:rPr>
                            <m:t>𝑘</m:t>
                          </m:r>
                        </m:sub>
                      </m:sSub>
                      <m:r>
                        <a:rPr lang="en-US" altLang="zh-CN" sz="2000" b="0" i="1" smtClean="0">
                          <a:latin typeface="Cambria Math"/>
                        </a:rPr>
                        <m:t>=</m:t>
                      </m:r>
                      <m:sSup>
                        <m:sSupPr>
                          <m:ctrlPr>
                            <a:rPr lang="en-US" altLang="zh-CN" sz="2000" b="1" i="1">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a:latin typeface="Cambria Math"/>
                                </a:rPr>
                                <m:t>𝒌</m:t>
                              </m:r>
                            </m:e>
                          </m:d>
                        </m:sup>
                      </m:sSup>
                      <m:r>
                        <a:rPr lang="en-US" altLang="zh-CN" sz="2000" b="1" i="1">
                          <a:latin typeface="Cambria Math"/>
                          <a:ea typeface="Cambria Math"/>
                        </a:rPr>
                        <m:t>∙</m:t>
                      </m:r>
                      <m:r>
                        <a:rPr lang="en-US" altLang="zh-CN" sz="2000" b="1" i="1" smtClean="0">
                          <a:latin typeface="Cambria Math"/>
                          <a:ea typeface="Cambria Math"/>
                        </a:rPr>
                        <m:t>𝒇𝒗</m:t>
                      </m:r>
                    </m:oMath>
                  </m:oMathPara>
                </a14:m>
                <a:endParaRPr lang="zh-CN" altLang="en-US" sz="2000" dirty="0"/>
              </a:p>
            </p:txBody>
          </p:sp>
        </mc:Choice>
        <mc:Fallback>
          <p:sp>
            <p:nvSpPr>
              <p:cNvPr id="31" name="TextBox 30"/>
              <p:cNvSpPr txBox="1">
                <a:spLocks noRot="1" noChangeAspect="1" noMove="1" noResize="1" noEditPoints="1" noAdjustHandles="1" noChangeArrowheads="1" noChangeShapeType="1" noTextEdit="1"/>
              </p:cNvSpPr>
              <p:nvPr/>
            </p:nvSpPr>
            <p:spPr>
              <a:xfrm>
                <a:off x="3959931" y="5517232"/>
                <a:ext cx="1698493" cy="421013"/>
              </a:xfrm>
              <a:prstGeom prst="rect">
                <a:avLst/>
              </a:prstGeom>
              <a:blipFill rotWithShape="1">
                <a:blip r:embed="rId4"/>
                <a:stretch>
                  <a:fillRect r="-719" b="-14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832140" y="5517232"/>
                <a:ext cx="241226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𝑦</m:t>
                          </m:r>
                        </m:e>
                        <m:sub>
                          <m:r>
                            <a:rPr lang="en-US" altLang="zh-CN" sz="2000" b="0" i="1" smtClean="0">
                              <a:latin typeface="Cambria Math"/>
                            </a:rPr>
                            <m:t>𝑘</m:t>
                          </m:r>
                        </m:sub>
                      </m:sSub>
                      <m:r>
                        <a:rPr lang="en-US" altLang="zh-CN" sz="2000" b="0" i="1" smtClean="0">
                          <a:latin typeface="Cambria Math"/>
                        </a:rPr>
                        <m:t>=</m:t>
                      </m:r>
                      <m:f>
                        <m:fPr>
                          <m:type m:val="lin"/>
                          <m:ctrlPr>
                            <a:rPr lang="en-US" altLang="zh-CN" sz="2000" b="0" i="1" smtClean="0">
                              <a:latin typeface="Cambria Math"/>
                            </a:rPr>
                          </m:ctrlPr>
                        </m:fPr>
                        <m:num>
                          <m:r>
                            <m:rPr>
                              <m:sty m:val="p"/>
                            </m:rPr>
                            <a:rPr lang="en-US" altLang="zh-CN" sz="2000" b="0" i="0" smtClean="0">
                              <a:latin typeface="Cambria Math"/>
                            </a:rPr>
                            <m:t>exp</m:t>
                          </m:r>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𝑧</m:t>
                              </m:r>
                            </m:e>
                            <m:sub>
                              <m:r>
                                <a:rPr lang="en-US" altLang="zh-CN" sz="2000" b="0" i="1" smtClean="0">
                                  <a:latin typeface="Cambria Math"/>
                                </a:rPr>
                                <m:t>𝑘</m:t>
                              </m:r>
                            </m:sub>
                          </m:sSub>
                          <m:r>
                            <a:rPr lang="en-US" altLang="zh-CN" sz="2000" b="0" i="1" smtClean="0">
                              <a:latin typeface="Cambria Math"/>
                            </a:rPr>
                            <m:t>}</m:t>
                          </m:r>
                        </m:num>
                        <m:den>
                          <m:r>
                            <a:rPr lang="en-US" altLang="zh-CN" sz="2000" b="0" i="1" smtClean="0">
                              <a:latin typeface="Cambria Math"/>
                            </a:rPr>
                            <m:t>𝑍</m:t>
                          </m:r>
                        </m:den>
                      </m:f>
                    </m:oMath>
                  </m:oMathPara>
                </a14:m>
                <a:endParaRPr lang="en-US" altLang="zh-CN" sz="32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832140" y="5517232"/>
                <a:ext cx="2412268" cy="400110"/>
              </a:xfrm>
              <a:prstGeom prst="rect">
                <a:avLst/>
              </a:prstGeom>
              <a:blipFill rotWithShape="1">
                <a:blip r:embed="rId5"/>
                <a:stretch>
                  <a:fillRect t="-116667" r="-12405" b="-177273"/>
                </a:stretch>
              </a:blipFill>
            </p:spPr>
            <p:txBody>
              <a:bodyPr/>
              <a:lstStyle/>
              <a:p>
                <a:r>
                  <a:rPr lang="zh-CN" altLang="en-US">
                    <a:noFill/>
                  </a:rPr>
                  <a:t> </a:t>
                </a:r>
              </a:p>
            </p:txBody>
          </p:sp>
        </mc:Fallback>
      </mc:AlternateContent>
      <p:sp>
        <p:nvSpPr>
          <p:cNvPr id="34" name="TextBox 33"/>
          <p:cNvSpPr txBox="1"/>
          <p:nvPr/>
        </p:nvSpPr>
        <p:spPr>
          <a:xfrm>
            <a:off x="7308304" y="3933056"/>
            <a:ext cx="1800200" cy="954107"/>
          </a:xfrm>
          <a:prstGeom prst="rect">
            <a:avLst/>
          </a:prstGeom>
          <a:noFill/>
        </p:spPr>
        <p:txBody>
          <a:bodyPr wrap="square" rtlCol="0">
            <a:spAutoFit/>
          </a:bodyPr>
          <a:lstStyle/>
          <a:p>
            <a:r>
              <a:rPr lang="en-US" altLang="zh-CN" sz="2800" dirty="0" smtClean="0">
                <a:solidFill>
                  <a:schemeClr val="accent1"/>
                </a:solidFill>
              </a:rPr>
              <a:t>probability</a:t>
            </a:r>
          </a:p>
          <a:p>
            <a:r>
              <a:rPr lang="en-US" altLang="zh-CN" sz="2800" dirty="0" smtClean="0">
                <a:solidFill>
                  <a:schemeClr val="accent1"/>
                </a:solidFill>
              </a:rPr>
              <a:t>of </a:t>
            </a:r>
            <a:r>
              <a:rPr lang="en-US" altLang="zh-CN" sz="2800" dirty="0" smtClean="0">
                <a:solidFill>
                  <a:schemeClr val="accent1"/>
                </a:solidFill>
              </a:rPr>
              <a:t>tags</a:t>
            </a:r>
            <a:endParaRPr lang="zh-CN" altLang="en-US" sz="2800" dirty="0">
              <a:solidFill>
                <a:schemeClr val="accent1"/>
              </a:solidFill>
            </a:endParaRPr>
          </a:p>
        </p:txBody>
      </p:sp>
      <mc:AlternateContent xmlns:mc="http://schemas.openxmlformats.org/markup-compatibility/2006">
        <mc:Choice xmlns:a14="http://schemas.microsoft.com/office/drawing/2010/main" Requires="a14">
          <p:sp>
            <p:nvSpPr>
              <p:cNvPr id="24" name="TextBox 23"/>
              <p:cNvSpPr txBox="1"/>
              <p:nvPr/>
            </p:nvSpPr>
            <p:spPr>
              <a:xfrm>
                <a:off x="4139952" y="4437112"/>
                <a:ext cx="504056" cy="4210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a:latin typeface="Cambria Math"/>
                                </a:rPr>
                                <m:t>𝒌</m:t>
                              </m:r>
                            </m:e>
                          </m:d>
                        </m:sup>
                      </m:sSup>
                    </m:oMath>
                  </m:oMathPara>
                </a14:m>
                <a:endParaRPr lang="zh-CN" altLang="en-US" sz="2000" dirty="0"/>
              </a:p>
            </p:txBody>
          </p:sp>
        </mc:Choice>
        <mc:Fallback>
          <p:sp>
            <p:nvSpPr>
              <p:cNvPr id="24" name="TextBox 23"/>
              <p:cNvSpPr txBox="1">
                <a:spLocks noRot="1" noChangeAspect="1" noMove="1" noResize="1" noEditPoints="1" noAdjustHandles="1" noChangeArrowheads="1" noChangeShapeType="1" noTextEdit="1"/>
              </p:cNvSpPr>
              <p:nvPr/>
            </p:nvSpPr>
            <p:spPr>
              <a:xfrm>
                <a:off x="4139952" y="4437112"/>
                <a:ext cx="504056" cy="421013"/>
              </a:xfrm>
              <a:prstGeom prst="rect">
                <a:avLst/>
              </a:prstGeom>
              <a:blipFill rotWithShape="1">
                <a:blip r:embed="rId6"/>
                <a:stretch>
                  <a:fillRect r="-36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3947322" y="3356992"/>
                <a:ext cx="624678" cy="426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a:rPr>
                          </m:ctrlPr>
                        </m:sSupPr>
                        <m:e>
                          <m:r>
                            <a:rPr lang="zh-CN" altLang="en-US" sz="2000" b="1" i="1">
                              <a:latin typeface="Cambria Math"/>
                            </a:rPr>
                            <m:t>𝜽</m:t>
                          </m:r>
                        </m:e>
                        <m:sup>
                          <m:d>
                            <m:dPr>
                              <m:ctrlPr>
                                <a:rPr lang="en-US" altLang="zh-CN" sz="2000" b="1" i="1">
                                  <a:latin typeface="Cambria Math"/>
                                </a:rPr>
                              </m:ctrlPr>
                            </m:dPr>
                            <m:e>
                              <m:r>
                                <a:rPr lang="en-US" altLang="zh-CN" sz="2000" b="1" i="1" smtClean="0">
                                  <a:latin typeface="Cambria Math"/>
                                </a:rPr>
                                <m:t>𝟏</m:t>
                              </m:r>
                            </m:e>
                          </m:d>
                        </m:sup>
                      </m:sSup>
                    </m:oMath>
                  </m:oMathPara>
                </a14:m>
                <a:endParaRPr lang="zh-CN" altLang="en-US" sz="2000" dirty="0"/>
              </a:p>
            </p:txBody>
          </p:sp>
        </mc:Choice>
        <mc:Fallback>
          <p:sp>
            <p:nvSpPr>
              <p:cNvPr id="26" name="TextBox 25"/>
              <p:cNvSpPr txBox="1">
                <a:spLocks noRot="1" noChangeAspect="1" noMove="1" noResize="1" noEditPoints="1" noAdjustHandles="1" noChangeArrowheads="1" noChangeShapeType="1" noTextEdit="1"/>
              </p:cNvSpPr>
              <p:nvPr/>
            </p:nvSpPr>
            <p:spPr>
              <a:xfrm>
                <a:off x="3947322" y="3356992"/>
                <a:ext cx="624678" cy="426463"/>
              </a:xfrm>
              <a:prstGeom prst="rect">
                <a:avLst/>
              </a:prstGeom>
              <a:blipFill rotWithShape="1">
                <a:blip r:embed="rId7"/>
                <a:stretch>
                  <a:fillRect/>
                </a:stretch>
              </a:blipFill>
            </p:spPr>
            <p:txBody>
              <a:bodyPr/>
              <a:lstStyle/>
              <a:p>
                <a:r>
                  <a:rPr lang="zh-CN" altLang="en-US">
                    <a:noFill/>
                  </a:rPr>
                  <a:t> </a:t>
                </a:r>
              </a:p>
            </p:txBody>
          </p:sp>
        </mc:Fallback>
      </mc:AlternateContent>
      <p:sp>
        <p:nvSpPr>
          <p:cNvPr id="4" name="TextBox 3"/>
          <p:cNvSpPr txBox="1"/>
          <p:nvPr/>
        </p:nvSpPr>
        <p:spPr>
          <a:xfrm>
            <a:off x="1655676" y="3481844"/>
            <a:ext cx="468052" cy="523220"/>
          </a:xfrm>
          <a:prstGeom prst="rect">
            <a:avLst/>
          </a:prstGeom>
          <a:noFill/>
        </p:spPr>
        <p:txBody>
          <a:bodyPr wrap="square" rtlCol="0">
            <a:spAutoFit/>
          </a:bodyPr>
          <a:lstStyle/>
          <a:p>
            <a:r>
              <a:rPr lang="en-US" altLang="zh-CN" sz="2800" dirty="0" smtClean="0"/>
              <a:t>1</a:t>
            </a:r>
            <a:endParaRPr lang="zh-CN" altLang="en-US" sz="2800" dirty="0"/>
          </a:p>
        </p:txBody>
      </p:sp>
      <p:sp>
        <p:nvSpPr>
          <p:cNvPr id="28" name="TextBox 27"/>
          <p:cNvSpPr txBox="1"/>
          <p:nvPr/>
        </p:nvSpPr>
        <p:spPr>
          <a:xfrm>
            <a:off x="1655676" y="4365104"/>
            <a:ext cx="468052" cy="523220"/>
          </a:xfrm>
          <a:prstGeom prst="rect">
            <a:avLst/>
          </a:prstGeom>
          <a:noFill/>
        </p:spPr>
        <p:txBody>
          <a:bodyPr wrap="square" rtlCol="0">
            <a:spAutoFit/>
          </a:bodyPr>
          <a:lstStyle/>
          <a:p>
            <a:r>
              <a:rPr lang="en-US" altLang="zh-CN" sz="2800" dirty="0" smtClean="0"/>
              <a:t>1</a:t>
            </a:r>
            <a:endParaRPr lang="zh-CN" altLang="en-US" sz="2800" dirty="0"/>
          </a:p>
        </p:txBody>
      </p:sp>
      <p:sp>
        <p:nvSpPr>
          <p:cNvPr id="35" name="TextBox 34"/>
          <p:cNvSpPr txBox="1"/>
          <p:nvPr/>
        </p:nvSpPr>
        <p:spPr>
          <a:xfrm>
            <a:off x="1655676" y="5661248"/>
            <a:ext cx="468052" cy="523220"/>
          </a:xfrm>
          <a:prstGeom prst="rect">
            <a:avLst/>
          </a:prstGeom>
          <a:noFill/>
        </p:spPr>
        <p:txBody>
          <a:bodyPr wrap="square" rtlCol="0">
            <a:spAutoFit/>
          </a:bodyPr>
          <a:lstStyle/>
          <a:p>
            <a:r>
              <a:rPr lang="en-US" altLang="zh-CN" sz="2800" dirty="0" smtClean="0"/>
              <a:t>0</a:t>
            </a:r>
            <a:endParaRPr lang="zh-CN" altLang="en-US" sz="2800" dirty="0"/>
          </a:p>
        </p:txBody>
      </p:sp>
      <p:sp>
        <p:nvSpPr>
          <p:cNvPr id="36" name="TextBox 35"/>
          <p:cNvSpPr txBox="1"/>
          <p:nvPr/>
        </p:nvSpPr>
        <p:spPr>
          <a:xfrm>
            <a:off x="7092280" y="3356992"/>
            <a:ext cx="684076" cy="523220"/>
          </a:xfrm>
          <a:prstGeom prst="rect">
            <a:avLst/>
          </a:prstGeom>
          <a:noFill/>
        </p:spPr>
        <p:txBody>
          <a:bodyPr wrap="square" rtlCol="0">
            <a:spAutoFit/>
          </a:bodyPr>
          <a:lstStyle/>
          <a:p>
            <a:r>
              <a:rPr lang="en-US" altLang="zh-CN" sz="2800" i="1" dirty="0" smtClean="0"/>
              <a:t>IN</a:t>
            </a:r>
            <a:endParaRPr lang="zh-CN" altLang="en-US" sz="2800" i="1" dirty="0"/>
          </a:p>
        </p:txBody>
      </p:sp>
      <p:sp>
        <p:nvSpPr>
          <p:cNvPr id="37" name="TextBox 36"/>
          <p:cNvSpPr txBox="1"/>
          <p:nvPr/>
        </p:nvSpPr>
        <p:spPr>
          <a:xfrm>
            <a:off x="7092280" y="4941168"/>
            <a:ext cx="684076" cy="523220"/>
          </a:xfrm>
          <a:prstGeom prst="rect">
            <a:avLst/>
          </a:prstGeom>
          <a:noFill/>
        </p:spPr>
        <p:txBody>
          <a:bodyPr wrap="square" rtlCol="0">
            <a:spAutoFit/>
          </a:bodyPr>
          <a:lstStyle/>
          <a:p>
            <a:r>
              <a:rPr lang="en-US" altLang="zh-CN" sz="2800" i="1" dirty="0" smtClean="0"/>
              <a:t>JJ</a:t>
            </a:r>
            <a:endParaRPr lang="zh-CN" altLang="en-US" sz="2800" i="1"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5457" y="3861048"/>
            <a:ext cx="5901039" cy="103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915816" y="3284984"/>
            <a:ext cx="504056" cy="369332"/>
          </a:xfrm>
          <a:prstGeom prst="rect">
            <a:avLst/>
          </a:prstGeom>
          <a:noFill/>
        </p:spPr>
        <p:txBody>
          <a:bodyPr wrap="square" rtlCol="0">
            <a:spAutoFit/>
          </a:bodyPr>
          <a:lstStyle/>
          <a:p>
            <a:r>
              <a:rPr lang="en-US" altLang="zh-CN" dirty="0" smtClean="0"/>
              <a:t>3.2</a:t>
            </a:r>
            <a:endParaRPr lang="zh-CN" altLang="en-US" dirty="0"/>
          </a:p>
        </p:txBody>
      </p:sp>
      <p:sp>
        <p:nvSpPr>
          <p:cNvPr id="38" name="TextBox 37"/>
          <p:cNvSpPr txBox="1"/>
          <p:nvPr/>
        </p:nvSpPr>
        <p:spPr>
          <a:xfrm>
            <a:off x="3059832" y="5651956"/>
            <a:ext cx="648072" cy="369332"/>
          </a:xfrm>
          <a:prstGeom prst="rect">
            <a:avLst/>
          </a:prstGeom>
          <a:noFill/>
        </p:spPr>
        <p:txBody>
          <a:bodyPr wrap="square" rtlCol="0">
            <a:spAutoFit/>
          </a:bodyPr>
          <a:lstStyle/>
          <a:p>
            <a:r>
              <a:rPr lang="en-US" altLang="zh-CN" dirty="0" smtClean="0"/>
              <a:t>-5.2</a:t>
            </a:r>
            <a:endParaRPr lang="zh-CN" altLang="en-US" dirty="0"/>
          </a:p>
        </p:txBody>
      </p:sp>
      <p:sp>
        <p:nvSpPr>
          <p:cNvPr id="39" name="TextBox 38"/>
          <p:cNvSpPr txBox="1"/>
          <p:nvPr/>
        </p:nvSpPr>
        <p:spPr>
          <a:xfrm>
            <a:off x="2771800" y="4149080"/>
            <a:ext cx="648072" cy="369332"/>
          </a:xfrm>
          <a:prstGeom prst="rect">
            <a:avLst/>
          </a:prstGeom>
          <a:noFill/>
        </p:spPr>
        <p:txBody>
          <a:bodyPr wrap="square" rtlCol="0">
            <a:spAutoFit/>
          </a:bodyPr>
          <a:lstStyle/>
          <a:p>
            <a:r>
              <a:rPr lang="en-US" altLang="zh-CN" dirty="0" smtClean="0"/>
              <a:t>-0.8</a:t>
            </a:r>
            <a:endParaRPr lang="zh-CN" altLang="en-US" dirty="0"/>
          </a:p>
        </p:txBody>
      </p:sp>
      <mc:AlternateContent xmlns:mc="http://schemas.openxmlformats.org/markup-compatibility/2006">
        <mc:Choice xmlns:a14="http://schemas.microsoft.com/office/drawing/2010/main" Requires="a14">
          <p:sp>
            <p:nvSpPr>
              <p:cNvPr id="14" name="TextBox 13"/>
              <p:cNvSpPr txBox="1"/>
              <p:nvPr/>
            </p:nvSpPr>
            <p:spPr>
              <a:xfrm>
                <a:off x="-108520" y="3543399"/>
                <a:ext cx="18897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2400" i="1">
                              <a:latin typeface="Cambria Math"/>
                            </a:rPr>
                          </m:ctrlPr>
                        </m:sSubPr>
                        <m:e>
                          <m:r>
                            <a:rPr lang="en-US" altLang="zh-CN" sz="2400" i="1">
                              <a:latin typeface="Cambria Math"/>
                            </a:rPr>
                            <m:t>𝑦</m:t>
                          </m:r>
                        </m:e>
                        <m:sub>
                          <m:r>
                            <a:rPr lang="en-US" altLang="zh-CN" sz="2400" i="1">
                              <a:latin typeface="Cambria Math"/>
                            </a:rPr>
                            <m:t>𝑖</m:t>
                          </m:r>
                          <m:r>
                            <a:rPr lang="en-US" altLang="zh-CN" sz="2400" i="1">
                              <a:latin typeface="Cambria Math"/>
                            </a:rPr>
                            <m:t>−1</m:t>
                          </m:r>
                        </m:sub>
                      </m:sSub>
                      <m:r>
                        <a:rPr lang="en-US" altLang="zh-CN" sz="2400" i="1">
                          <a:latin typeface="Cambria Math"/>
                        </a:rPr>
                        <m:t>=</m:t>
                      </m:r>
                      <m:r>
                        <a:rPr lang="en-US" altLang="zh-CN" sz="2400" i="1">
                          <a:latin typeface="Cambria Math"/>
                        </a:rPr>
                        <m:t>𝑉𝐵𝑍</m:t>
                      </m:r>
                    </m:oMath>
                  </m:oMathPara>
                </a14:m>
                <a:endParaRPr lang="zh-CN" altLang="en-US" sz="2400" dirty="0"/>
              </a:p>
            </p:txBody>
          </p:sp>
        </mc:Choice>
        <mc:Fallback>
          <p:sp>
            <p:nvSpPr>
              <p:cNvPr id="14" name="TextBox 13"/>
              <p:cNvSpPr txBox="1">
                <a:spLocks noRot="1" noChangeAspect="1" noMove="1" noResize="1" noEditPoints="1" noAdjustHandles="1" noChangeArrowheads="1" noChangeShapeType="1" noTextEdit="1"/>
              </p:cNvSpPr>
              <p:nvPr/>
            </p:nvSpPr>
            <p:spPr>
              <a:xfrm>
                <a:off x="-108520" y="3543399"/>
                <a:ext cx="1889702" cy="461665"/>
              </a:xfrm>
              <a:prstGeom prst="rect">
                <a:avLst/>
              </a:prstGeom>
              <a:blipFill rotWithShape="1">
                <a:blip r:embed="rId9"/>
                <a:stretch>
                  <a:fillRect b="-92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292640" y="4418080"/>
                <a:ext cx="1255024"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z="2400" i="1">
                          <a:latin typeface="Cambria Math"/>
                        </a:rPr>
                        <m:t>|</m:t>
                      </m:r>
                      <m:sSub>
                        <m:sSubPr>
                          <m:ctrlPr>
                            <a:rPr lang="en-US" altLang="zh-CN" sz="2400" i="1">
                              <a:latin typeface="Cambria Math"/>
                            </a:rPr>
                          </m:ctrlPr>
                        </m:sSubPr>
                        <m:e>
                          <m:r>
                            <a:rPr lang="en-US" altLang="zh-CN" sz="2400" i="1">
                              <a:latin typeface="Cambria Math"/>
                            </a:rPr>
                            <m:t>𝑠</m:t>
                          </m:r>
                        </m:e>
                        <m:sub>
                          <m:r>
                            <a:rPr lang="en-US" altLang="zh-CN" sz="2400" i="1">
                              <a:latin typeface="Cambria Math"/>
                            </a:rPr>
                            <m:t>𝑖</m:t>
                          </m:r>
                        </m:sub>
                      </m:sSub>
                      <m:r>
                        <a:rPr lang="en-US" altLang="zh-CN" sz="2400" i="1">
                          <a:latin typeface="Cambria Math"/>
                        </a:rPr>
                        <m:t>|</m:t>
                      </m:r>
                      <m:r>
                        <a:rPr lang="en-US" altLang="zh-CN" sz="2400" i="1">
                          <a:latin typeface="Cambria Math"/>
                          <a:ea typeface="Cambria Math"/>
                        </a:rPr>
                        <m:t>≤4</m:t>
                      </m:r>
                    </m:oMath>
                  </m:oMathPara>
                </a14:m>
                <a:endParaRPr lang="zh-CN" altLang="en-US" sz="2400" dirty="0"/>
              </a:p>
            </p:txBody>
          </p:sp>
        </mc:Choice>
        <mc:Fallback>
          <p:sp>
            <p:nvSpPr>
              <p:cNvPr id="16" name="TextBox 15"/>
              <p:cNvSpPr txBox="1">
                <a:spLocks noRot="1" noChangeAspect="1" noMove="1" noResize="1" noEditPoints="1" noAdjustHandles="1" noChangeArrowheads="1" noChangeShapeType="1" noTextEdit="1"/>
              </p:cNvSpPr>
              <p:nvPr/>
            </p:nvSpPr>
            <p:spPr>
              <a:xfrm>
                <a:off x="292640" y="4418080"/>
                <a:ext cx="1255024" cy="461665"/>
              </a:xfrm>
              <a:prstGeom prst="rect">
                <a:avLst/>
              </a:prstGeom>
              <a:blipFill rotWithShape="1">
                <a:blip r:embed="rId10"/>
                <a:stretch>
                  <a:fillRect l="-485" b="-18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5651" y="5732072"/>
                <a:ext cx="157402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zh-CN" sz="2400" i="1">
                              <a:latin typeface="Cambria Math"/>
                            </a:rPr>
                          </m:ctrlPr>
                        </m:sSubPr>
                        <m:e>
                          <m:r>
                            <a:rPr lang="en-US" altLang="zh-CN" sz="2400" i="1">
                              <a:latin typeface="Cambria Math"/>
                            </a:rPr>
                            <m:t>𝑠</m:t>
                          </m:r>
                        </m:e>
                        <m:sub>
                          <m:r>
                            <a:rPr lang="en-US" altLang="zh-CN" sz="2400" i="1">
                              <a:latin typeface="Cambria Math"/>
                            </a:rPr>
                            <m:t>𝑖</m:t>
                          </m:r>
                        </m:sub>
                      </m:sSub>
                      <m:r>
                        <a:rPr lang="en-US" altLang="zh-CN" sz="2400" i="1">
                          <a:latin typeface="Cambria Math"/>
                        </a:rPr>
                        <m:t>="</m:t>
                      </m:r>
                      <m:r>
                        <a:rPr lang="en-US" altLang="zh-CN" sz="2400" i="1">
                          <a:latin typeface="Cambria Math"/>
                        </a:rPr>
                        <m:t>𝑡h𝑒</m:t>
                      </m:r>
                      <m:r>
                        <a:rPr lang="en-US" altLang="zh-CN" sz="2400" i="1">
                          <a:latin typeface="Cambria Math"/>
                        </a:rPr>
                        <m:t>"</m:t>
                      </m:r>
                    </m:oMath>
                  </m:oMathPara>
                </a14:m>
                <a:endParaRPr lang="zh-CN" altLang="en-US" sz="2400" dirty="0"/>
              </a:p>
            </p:txBody>
          </p:sp>
        </mc:Choice>
        <mc:Fallback>
          <p:sp>
            <p:nvSpPr>
              <p:cNvPr id="18" name="TextBox 17"/>
              <p:cNvSpPr txBox="1">
                <a:spLocks noRot="1" noChangeAspect="1" noMove="1" noResize="1" noEditPoints="1" noAdjustHandles="1" noChangeArrowheads="1" noChangeShapeType="1" noTextEdit="1"/>
              </p:cNvSpPr>
              <p:nvPr/>
            </p:nvSpPr>
            <p:spPr>
              <a:xfrm>
                <a:off x="45651" y="5732072"/>
                <a:ext cx="1574021" cy="461665"/>
              </a:xfrm>
              <a:prstGeom prst="rect">
                <a:avLst/>
              </a:prstGeom>
              <a:blipFill rotWithShape="1">
                <a:blip r:embed="rId11"/>
                <a:stretch>
                  <a:fillRect b="-1316"/>
                </a:stretch>
              </a:blipFill>
            </p:spPr>
            <p:txBody>
              <a:bodyPr/>
              <a:lstStyle/>
              <a:p>
                <a:r>
                  <a:rPr lang="zh-CN" altLang="en-US">
                    <a:noFill/>
                  </a:rPr>
                  <a:t> </a:t>
                </a:r>
              </a:p>
            </p:txBody>
          </p:sp>
        </mc:Fallback>
      </mc:AlternateContent>
      <p:sp>
        <p:nvSpPr>
          <p:cNvPr id="20" name="灯片编号占位符 19"/>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195376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3"/>
                                        </p:tgtEl>
                                      </p:cBhvr>
                                    </p:animEffect>
                                    <p:set>
                                      <p:cBhvr>
                                        <p:cTn id="12" dur="1" fill="hold">
                                          <p:stCondLst>
                                            <p:cond delay="499"/>
                                          </p:stCondLst>
                                        </p:cTn>
                                        <p:tgtEl>
                                          <p:spTgt spid="33"/>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026"/>
                                        </p:tgtEl>
                                      </p:cBhvr>
                                    </p:animEffect>
                                    <p:set>
                                      <p:cBhvr>
                                        <p:cTn id="38" dur="1" fill="hold">
                                          <p:stCondLst>
                                            <p:cond delay="499"/>
                                          </p:stCondLst>
                                        </p:cTn>
                                        <p:tgtEl>
                                          <p:spTgt spid="102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6"/>
                                        </p:tgtEl>
                                      </p:cBhvr>
                                    </p:animEffect>
                                    <p:set>
                                      <p:cBhvr>
                                        <p:cTn id="43" dur="1" fill="hold">
                                          <p:stCondLst>
                                            <p:cond delay="499"/>
                                          </p:stCondLst>
                                        </p:cTn>
                                        <p:tgtEl>
                                          <p:spTgt spid="26"/>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24"/>
                                        </p:tgtEl>
                                      </p:cBhvr>
                                    </p:animEffect>
                                    <p:set>
                                      <p:cBhvr>
                                        <p:cTn id="46" dur="1" fill="hold">
                                          <p:stCondLst>
                                            <p:cond delay="499"/>
                                          </p:stCondLst>
                                        </p:cTn>
                                        <p:tgtEl>
                                          <p:spTgt spid="24"/>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4" grpId="0"/>
      <p:bldP spid="26" grpId="0"/>
      <p:bldP spid="4" grpId="0"/>
      <p:bldP spid="28" grpId="0"/>
      <p:bldP spid="35" grpId="0"/>
      <p:bldP spid="9" grpId="0"/>
      <p:bldP spid="38" grpId="0"/>
      <p:bldP spid="39" grpId="0"/>
      <p:bldP spid="14" grpId="0"/>
      <p:bldP spid="16" grpId="0"/>
      <p:bldP spid="1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1801</TotalTime>
  <Words>4488</Words>
  <Application>Microsoft Office PowerPoint</Application>
  <PresentationFormat>全屏显示(4:3)</PresentationFormat>
  <Paragraphs>745</Paragraphs>
  <Slides>41</Slides>
  <Notes>38</Notes>
  <HiddenSlides>2</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Convolutional Neural Networks: Intuition, Detail and Applications</vt:lpstr>
      <vt:lpstr>Content</vt:lpstr>
      <vt:lpstr>classification Overview</vt:lpstr>
      <vt:lpstr>Focus on Classification</vt:lpstr>
      <vt:lpstr>Different Models</vt:lpstr>
      <vt:lpstr>Different Models</vt:lpstr>
      <vt:lpstr>Close to NN: Softmax Regression</vt:lpstr>
      <vt:lpstr>Feature Functions in Softmax</vt:lpstr>
      <vt:lpstr>Softmax Regression</vt:lpstr>
      <vt:lpstr>From softmax regression  to neural network</vt:lpstr>
      <vt:lpstr>Shortcoming of Softmax</vt:lpstr>
      <vt:lpstr>Structure of a Single Neuron</vt:lpstr>
      <vt:lpstr>Combine Neurons into Network</vt:lpstr>
      <vt:lpstr>Add Output Layers</vt:lpstr>
      <vt:lpstr>NN in Digit Recognition</vt:lpstr>
      <vt:lpstr>PowerPoint 演示文稿</vt:lpstr>
      <vt:lpstr>PowerPoint 演示文稿</vt:lpstr>
      <vt:lpstr>Example: Learning From Family Tree</vt:lpstr>
      <vt:lpstr>Example: Learning from Family Tree</vt:lpstr>
      <vt:lpstr>Family Tree Example: Build the NN</vt:lpstr>
      <vt:lpstr>Family Tree Example: Feat. Visualize</vt:lpstr>
      <vt:lpstr>Family Tree Example: Feat. Visualize</vt:lpstr>
      <vt:lpstr>Family Tree Example: Feat. Visualize</vt:lpstr>
      <vt:lpstr>Family Tree Example: Feat. Visualize</vt:lpstr>
      <vt:lpstr>Convolutional  neural network</vt:lpstr>
      <vt:lpstr>Limit of Fully Connected Network</vt:lpstr>
      <vt:lpstr>Fully v.s. Locally Connected</vt:lpstr>
      <vt:lpstr>Convolutional Layer</vt:lpstr>
      <vt:lpstr>Convolutional Layer Structure</vt:lpstr>
      <vt:lpstr>Convolutional Layer Structure</vt:lpstr>
      <vt:lpstr>Final: Pooling Layer</vt:lpstr>
      <vt:lpstr>CNN in Natural  language understanding</vt:lpstr>
      <vt:lpstr>Representing Text for Joint Embedding of Text and Knowledge Bases</vt:lpstr>
      <vt:lpstr>Modeled as Classification Problem</vt:lpstr>
      <vt:lpstr>Modeled as Classification Problem</vt:lpstr>
      <vt:lpstr>Facing Huge Number of Parameters</vt:lpstr>
      <vt:lpstr>Mining Substructures under Pattern</vt:lpstr>
      <vt:lpstr>CNN: Modeling Feat. for a Pattern</vt:lpstr>
      <vt:lpstr>Evaluation Result</vt:lpstr>
      <vt:lpstr>Conclusion</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with Convolutional Neural Networks</dc:title>
  <dc:creator>Kangqi</dc:creator>
  <cp:lastModifiedBy>Kangqi Luo</cp:lastModifiedBy>
  <cp:revision>112</cp:revision>
  <cp:lastPrinted>2015-11-04T04:20:16Z</cp:lastPrinted>
  <dcterms:created xsi:type="dcterms:W3CDTF">2015-11-02T06:49:50Z</dcterms:created>
  <dcterms:modified xsi:type="dcterms:W3CDTF">2015-11-04T08:46:12Z</dcterms:modified>
</cp:coreProperties>
</file>