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8" r:id="rId12"/>
    <p:sldId id="279" r:id="rId13"/>
    <p:sldId id="266" r:id="rId14"/>
    <p:sldId id="269" r:id="rId15"/>
    <p:sldId id="263" r:id="rId16"/>
    <p:sldId id="272" r:id="rId17"/>
    <p:sldId id="273" r:id="rId18"/>
    <p:sldId id="275" r:id="rId19"/>
    <p:sldId id="274" r:id="rId20"/>
    <p:sldId id="271" r:id="rId21"/>
    <p:sldId id="286" r:id="rId22"/>
    <p:sldId id="285" r:id="rId23"/>
    <p:sldId id="268" r:id="rId24"/>
    <p:sldId id="276" r:id="rId25"/>
    <p:sldId id="283" r:id="rId26"/>
    <p:sldId id="277" r:id="rId27"/>
    <p:sldId id="284" r:id="rId28"/>
    <p:sldId id="282" r:id="rId29"/>
    <p:sldId id="281" r:id="rId30"/>
    <p:sldId id="28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6" autoAdjust="0"/>
  </p:normalViewPr>
  <p:slideViewPr>
    <p:cSldViewPr snapToGrid="0">
      <p:cViewPr varScale="1">
        <p:scale>
          <a:sx n="63" d="100"/>
          <a:sy n="63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9A-122C-4D2A-B1E6-825BD974F2EC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AD340-3C83-4D8A-8F11-432EEEE2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4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Extraction: no too much detail since</a:t>
            </a:r>
            <a:r>
              <a:rPr lang="en-US" altLang="zh-CN" baseline="0" dirty="0" smtClean="0"/>
              <a:t> the toolkit has exploited Hadoop, a open-source implementation of Google’s proprietary GFS file system.</a:t>
            </a:r>
          </a:p>
          <a:p>
            <a:r>
              <a:rPr lang="en-US" altLang="zh-CN" baseline="0" dirty="0" smtClean="0"/>
              <a:t>Also exploited MapReduce technology.</a:t>
            </a:r>
          </a:p>
          <a:p>
            <a:r>
              <a:rPr lang="en-US" altLang="zh-CN" baseline="0" dirty="0" smtClean="0"/>
              <a:t>Combine =&gt; powerful platform for big data</a:t>
            </a:r>
          </a:p>
          <a:p>
            <a:r>
              <a:rPr lang="en-US" altLang="zh-CN" dirty="0" smtClean="0"/>
              <a:t>The database package provides persistent, appropriately indexed access to the summarized data and original markup. Users interact with the database via the model package that wraps 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6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7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en-US" altLang="zh-CN" dirty="0" smtClean="0"/>
              <a:t>Extreme example</a:t>
            </a:r>
          </a:p>
          <a:p>
            <a:r>
              <a:rPr lang="en-US" altLang="zh-CN" dirty="0" smtClean="0"/>
              <a:t>numerator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4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1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3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340-3C83-4D8A-8F11-432EEEE2E4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Mincho Demibold" panose="02020600000000000000" pitchFamily="18" charset="-128"/>
                <a:ea typeface="Yu Mincho Demibold" panose="02020600000000000000" pitchFamily="18" charset="-128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1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5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3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2BFF-D211-47B5-AFF5-4E1D40138BE7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BDA1-7416-4DAD-A948-1FC1B9278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8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pedia-miner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An open-source toolkit for mining Wikipedia</a:t>
            </a:r>
            <a:endParaRPr lang="zh-CN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25620"/>
            <a:ext cx="6858000" cy="1655762"/>
          </a:xfrm>
        </p:spPr>
        <p:txBody>
          <a:bodyPr/>
          <a:lstStyle/>
          <a:p>
            <a:pPr algn="r"/>
            <a:r>
              <a:rPr lang="en-US" altLang="zh-CN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Presented by: </a:t>
            </a:r>
            <a:r>
              <a:rPr lang="en-US" altLang="zh-CN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Hongfei</a:t>
            </a:r>
            <a:r>
              <a:rPr lang="en-US" altLang="zh-CN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Hu</a:t>
            </a:r>
          </a:p>
          <a:p>
            <a:pPr algn="r"/>
            <a:r>
              <a:rPr lang="en-US" altLang="zh-CN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12/23/2015</a:t>
            </a:r>
            <a:endParaRPr lang="zh-CN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7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0" y="1416282"/>
            <a:ext cx="7790860" cy="4874790"/>
          </a:xfrm>
        </p:spPr>
      </p:pic>
    </p:spTree>
    <p:extLst>
      <p:ext uri="{BB962C8B-B14F-4D97-AF65-F5344CB8AC3E}">
        <p14:creationId xmlns:p14="http://schemas.microsoft.com/office/powerpoint/2010/main" val="39927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873"/>
            <a:ext cx="9144000" cy="4272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" y="175312"/>
            <a:ext cx="2914286" cy="8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080" y="363526"/>
            <a:ext cx="12220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4321" y="4752646"/>
            <a:ext cx="10374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" y="6032808"/>
            <a:ext cx="4276190" cy="4952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052" y="6032808"/>
            <a:ext cx="131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767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-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Article titles, redirects and link anchors are all combined in the toolkit as </a:t>
            </a:r>
            <a:r>
              <a:rPr lang="en-US" altLang="zh-CN" dirty="0" smtClean="0"/>
              <a:t>Labels.</a:t>
            </a:r>
          </a:p>
          <a:p>
            <a:r>
              <a:rPr lang="en-US" altLang="zh-CN" dirty="0" smtClean="0"/>
              <a:t>Prior probabilities – useful when disambiguation</a:t>
            </a:r>
          </a:p>
          <a:p>
            <a:pPr lvl="1"/>
            <a:r>
              <a:rPr lang="en-US" altLang="zh-CN" dirty="0"/>
              <a:t>76% of </a:t>
            </a:r>
            <a:r>
              <a:rPr lang="en-US" altLang="zh-CN" dirty="0" smtClean="0"/>
              <a:t>dog labels </a:t>
            </a:r>
            <a:r>
              <a:rPr lang="en-US" altLang="zh-CN" dirty="0"/>
              <a:t>refer to the </a:t>
            </a:r>
            <a:r>
              <a:rPr lang="en-US" altLang="zh-CN" dirty="0" smtClean="0"/>
              <a:t>pet</a:t>
            </a:r>
          </a:p>
          <a:p>
            <a:pPr lvl="1"/>
            <a:r>
              <a:rPr lang="en-US" altLang="zh-CN" dirty="0" smtClean="0"/>
              <a:t>7</a:t>
            </a:r>
            <a:r>
              <a:rPr lang="en-US" altLang="zh-CN" dirty="0"/>
              <a:t>% to the Chinese star </a:t>
            </a:r>
            <a:r>
              <a:rPr lang="en-US" altLang="zh-CN" dirty="0" smtClean="0"/>
              <a:t>sign</a:t>
            </a:r>
          </a:p>
          <a:p>
            <a:pPr lvl="1"/>
            <a:r>
              <a:rPr lang="en-US" altLang="zh-CN" dirty="0" smtClean="0"/>
              <a:t>less </a:t>
            </a:r>
            <a:r>
              <a:rPr lang="en-US" altLang="zh-CN" dirty="0"/>
              <a:t>than 1% to hot </a:t>
            </a:r>
            <a:r>
              <a:rPr lang="en-US" altLang="zh-CN" dirty="0" smtClean="0"/>
              <a:t>dogs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1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Wikipedia Mining 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Extraction</a:t>
            </a:r>
          </a:p>
          <a:p>
            <a:r>
              <a:rPr lang="en-US" altLang="zh-CN" dirty="0" smtClean="0"/>
              <a:t>Storage, indexing and caching</a:t>
            </a:r>
          </a:p>
          <a:p>
            <a:r>
              <a:rPr lang="en-US" altLang="zh-CN" dirty="0" smtClean="0"/>
              <a:t>Modeling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</a:p>
          <a:p>
            <a:r>
              <a:rPr lang="en-US" altLang="zh-CN" dirty="0" smtClean="0"/>
              <a:t>Annotation</a:t>
            </a:r>
          </a:p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7328" y="3273552"/>
            <a:ext cx="1609344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dog</a:t>
            </a:r>
            <a:endParaRPr lang="zh-CN" altLang="en-US" sz="2800" dirty="0">
              <a:solidFill>
                <a:srgbClr val="FF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57984" y="1805464"/>
            <a:ext cx="1609344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pet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79136" y="1805464"/>
            <a:ext cx="1956816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mammal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02736" y="4903086"/>
            <a:ext cx="1938528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chihuahua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50736" y="4902135"/>
            <a:ext cx="1609344" cy="9043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dog</a:t>
            </a:r>
          </a:p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breed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912" y="4902135"/>
            <a:ext cx="2523744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domestication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83920" y="3273552"/>
            <a:ext cx="1609344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color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50736" y="3260311"/>
            <a:ext cx="1609344" cy="676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</a:rPr>
              <a:t>inch</a:t>
            </a:r>
            <a:endParaRPr lang="zh-CN" altLang="en-US" sz="2800" dirty="0">
              <a:solidFill>
                <a:sysClr val="windowText" lastClr="000000"/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198876" y="2596895"/>
            <a:ext cx="807720" cy="63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05400" y="2581182"/>
            <a:ext cx="842772" cy="6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493264" y="4099560"/>
            <a:ext cx="151333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72000" y="4142132"/>
            <a:ext cx="0" cy="59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79136" y="4099560"/>
            <a:ext cx="1639824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23288"/>
            <a:ext cx="7869131" cy="4721479"/>
          </a:xfrm>
        </p:spPr>
      </p:pic>
    </p:spTree>
    <p:extLst>
      <p:ext uri="{BB962C8B-B14F-4D97-AF65-F5344CB8AC3E}">
        <p14:creationId xmlns:p14="http://schemas.microsoft.com/office/powerpoint/2010/main" val="30932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5495474"/>
            <a:ext cx="3165786" cy="984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 -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Intersection size</a:t>
            </a:r>
          </a:p>
          <a:p>
            <a:r>
              <a:rPr lang="en-US" altLang="zh-CN" dirty="0" smtClean="0"/>
              <a:t>Union size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ormalized link distance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Link vector similarity</a:t>
            </a:r>
          </a:p>
          <a:p>
            <a:pPr lvl="1"/>
            <a:r>
              <a:rPr lang="en-US" altLang="zh-CN" dirty="0" smtClean="0"/>
              <a:t>link frequency (lf)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inverse article frequency (iaf)</a:t>
            </a:r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346704" y="1956816"/>
            <a:ext cx="128016" cy="6217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03904" y="2036879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13" y="3138524"/>
            <a:ext cx="5211473" cy="903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4458185"/>
            <a:ext cx="2155024" cy="8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3509202"/>
            <a:ext cx="3165786" cy="984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 - features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Link vector similarity</a:t>
                </a:r>
              </a:p>
              <a:p>
                <a:pPr lvl="1"/>
                <a:r>
                  <a:rPr lang="en-US" altLang="zh-CN" dirty="0" smtClean="0"/>
                  <a:t>link frequency (lf)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inverse article frequency (iaf)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lf × iaf</a:t>
                </a:r>
              </a:p>
              <a:p>
                <a:pPr lvl="1"/>
                <a:r>
                  <a:rPr lang="en-US" altLang="zh-CN" dirty="0" smtClean="0"/>
                  <a:t>Each article is represented as a vector of lf × iaf values for all the links within it.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dirty="0" smtClean="0"/>
                  <a:t> =&gt; identical links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dirty="0" smtClean="0"/>
                  <a:t> =&gt; no shared links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05" t="-196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2343589"/>
            <a:ext cx="2155024" cy="877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541958" y="1553128"/>
                <a:ext cx="3794760" cy="6529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58" y="1553128"/>
                <a:ext cx="3794760" cy="652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9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there is </a:t>
            </a:r>
            <a:r>
              <a:rPr lang="en-US" altLang="zh-CN" dirty="0" smtClean="0"/>
              <a:t>some article </a:t>
            </a:r>
            <a:r>
              <a:rPr lang="en-US" altLang="zh-CN" dirty="0" smtClean="0"/>
              <a:t>like this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折角形 3"/>
          <p:cNvSpPr/>
          <p:nvPr/>
        </p:nvSpPr>
        <p:spPr>
          <a:xfrm>
            <a:off x="628650" y="2428238"/>
            <a:ext cx="2633472" cy="370554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ysClr val="windowText" lastClr="000000"/>
                </a:solidFill>
              </a:rPr>
              <a:t>Dog</a:t>
            </a: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 smtClean="0">
                <a:solidFill>
                  <a:sysClr val="windowText" lastClr="000000"/>
                </a:solidFill>
              </a:rPr>
              <a:t>111111111111122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</a:p>
          <a:p>
            <a:r>
              <a:rPr lang="en-US" altLang="zh-CN" dirty="0" err="1" smtClean="0">
                <a:solidFill>
                  <a:sysClr val="windowText" lastClr="000000"/>
                </a:solidFill>
              </a:rPr>
              <a:t>Fdfdfdf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</a:p>
          <a:p>
            <a:r>
              <a:rPr lang="en-US" altLang="zh-CN" dirty="0" err="1" smtClean="0">
                <a:solidFill>
                  <a:sysClr val="windowText" lastClr="000000"/>
                </a:solidFill>
              </a:rPr>
              <a:t>aaaaa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08" y="2666366"/>
            <a:ext cx="2155024" cy="877974"/>
          </a:xfrm>
          <a:prstGeom prst="rect">
            <a:avLst/>
          </a:prstGeom>
        </p:spPr>
      </p:pic>
      <p:sp>
        <p:nvSpPr>
          <p:cNvPr id="6" name="折角形 5"/>
          <p:cNvSpPr/>
          <p:nvPr/>
        </p:nvSpPr>
        <p:spPr>
          <a:xfrm>
            <a:off x="3699085" y="2428238"/>
            <a:ext cx="2633472" cy="370554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ysClr val="windowText" lastClr="000000"/>
                </a:solidFill>
              </a:rPr>
              <a:t>Cat</a:t>
            </a: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 smtClean="0">
                <a:solidFill>
                  <a:sysClr val="windowText" lastClr="000000"/>
                </a:solidFill>
              </a:rPr>
              <a:t>111111111111122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A</a:t>
            </a:r>
          </a:p>
          <a:p>
            <a:r>
              <a:rPr lang="en-US" altLang="zh-CN" dirty="0" err="1" smtClean="0">
                <a:solidFill>
                  <a:sysClr val="windowText" lastClr="000000"/>
                </a:solidFill>
              </a:rPr>
              <a:t>aaaaa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endParaRPr lang="en-US" altLang="zh-CN" dirty="0">
              <a:solidFill>
                <a:sysClr val="windowText" lastClr="000000"/>
              </a:solidFill>
            </a:endParaRP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25577"/>
              </p:ext>
            </p:extLst>
          </p:nvPr>
        </p:nvGraphicFramePr>
        <p:xfrm>
          <a:off x="6568778" y="4281010"/>
          <a:ext cx="217508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028"/>
                <a:gridCol w="725028"/>
                <a:gridCol w="725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  j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31868" y="4715798"/>
            <a:ext cx="158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1/3       2/2</a:t>
            </a:r>
          </a:p>
          <a:p>
            <a:r>
              <a:rPr lang="en-US" altLang="zh-CN" sz="2000" dirty="0" smtClean="0"/>
              <a:t>2/3       0/2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 - features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1690689"/>
            <a:ext cx="7451271" cy="31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and Background</a:t>
            </a:r>
          </a:p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The Wikipedia Mining </a:t>
            </a:r>
            <a:r>
              <a:rPr lang="en-US" altLang="zh-CN" dirty="0" smtClean="0"/>
              <a:t>Toolkit</a:t>
            </a:r>
          </a:p>
          <a:p>
            <a:pPr lvl="1"/>
            <a:r>
              <a:rPr lang="en-US" altLang="zh-CN" dirty="0" smtClean="0"/>
              <a:t>Basic process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Measuring </a:t>
            </a:r>
            <a:r>
              <a:rPr lang="en-US" altLang="zh-CN" dirty="0" smtClean="0"/>
              <a:t>Relatedness</a:t>
            </a:r>
          </a:p>
          <a:p>
            <a:pPr lvl="1"/>
            <a:r>
              <a:rPr lang="en-US" altLang="zh-CN" dirty="0" smtClean="0"/>
              <a:t>Annotation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5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Relatedness</a:t>
            </a:r>
            <a:br>
              <a:rPr lang="en-US" altLang="zh-CN" dirty="0" smtClean="0"/>
            </a:br>
            <a:r>
              <a:rPr lang="en-US" altLang="zh-CN" dirty="0" smtClean="0"/>
              <a:t>- Training and evaluation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690689"/>
            <a:ext cx="8397619" cy="2332671"/>
          </a:xfr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28650" y="4463415"/>
            <a:ext cx="7886700" cy="177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Example: </a:t>
            </a:r>
            <a:r>
              <a:rPr lang="en-US" altLang="zh-CN" b="1" dirty="0" err="1" smtClean="0"/>
              <a:t>pageLinksIn</a:t>
            </a:r>
            <a:r>
              <a:rPr lang="en-US" altLang="zh-CN" dirty="0" smtClean="0"/>
              <a:t>: in-link intersection, </a:t>
            </a:r>
            <a:r>
              <a:rPr lang="en-US" altLang="zh-CN" dirty="0"/>
              <a:t>in-link </a:t>
            </a:r>
            <a:r>
              <a:rPr lang="en-US" altLang="zh-CN" dirty="0" smtClean="0"/>
              <a:t>union, and </a:t>
            </a:r>
            <a:r>
              <a:rPr lang="en-US" altLang="zh-CN" dirty="0"/>
              <a:t>normalized in-link distance </a:t>
            </a:r>
            <a:r>
              <a:rPr lang="en-US" altLang="zh-CN" dirty="0" smtClean="0"/>
              <a:t>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find the correspondent feature. (and explain why)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Link vector </a:t>
            </a:r>
            <a:r>
              <a:rPr lang="en-US" altLang="zh-CN" dirty="0" smtClean="0"/>
              <a:t>similarity                          in-links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Normalized link </a:t>
            </a:r>
            <a:r>
              <a:rPr lang="en-US" altLang="zh-CN" dirty="0" smtClean="0"/>
              <a:t>distance                     out-links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0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Wikipedia Mining 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Extraction</a:t>
            </a:r>
          </a:p>
          <a:p>
            <a:r>
              <a:rPr lang="en-US" altLang="zh-CN" dirty="0" smtClean="0"/>
              <a:t>Storage, indexing and caching</a:t>
            </a:r>
          </a:p>
          <a:p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Comparison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Annotation</a:t>
            </a:r>
          </a:p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and augmenting documents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1" y="1776417"/>
            <a:ext cx="8453409" cy="4538661"/>
          </a:xfrm>
        </p:spPr>
      </p:pic>
    </p:spTree>
    <p:extLst>
      <p:ext uri="{BB962C8B-B14F-4D97-AF65-F5344CB8AC3E}">
        <p14:creationId xmlns:p14="http://schemas.microsoft.com/office/powerpoint/2010/main" val="6289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and augmenting </a:t>
            </a:r>
            <a:r>
              <a:rPr lang="en-US" altLang="zh-CN" dirty="0" smtClean="0"/>
              <a:t>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Disambiguation: determining </a:t>
            </a:r>
            <a:r>
              <a:rPr lang="en-US" altLang="zh-CN" dirty="0"/>
              <a:t>a </a:t>
            </a:r>
            <a:r>
              <a:rPr lang="en-US" altLang="zh-CN" dirty="0" smtClean="0"/>
              <a:t>link’s destination</a:t>
            </a:r>
          </a:p>
          <a:p>
            <a:r>
              <a:rPr lang="en-US" altLang="zh-CN" dirty="0" smtClean="0"/>
              <a:t>Detection: deciding </a:t>
            </a:r>
            <a:r>
              <a:rPr lang="en-US" altLang="zh-CN" dirty="0"/>
              <a:t>whether a link should be made at 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and augmenting documents - disambiguation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gathering overlapping word </a:t>
            </a:r>
            <a:r>
              <a:rPr lang="en-US" altLang="zh-CN" dirty="0" smtClean="0"/>
              <a:t>n-grams (n: 1 to max length of label)</a:t>
            </a:r>
          </a:p>
          <a:p>
            <a:r>
              <a:rPr lang="en-US" altLang="zh-CN" dirty="0"/>
              <a:t>to </a:t>
            </a:r>
            <a:r>
              <a:rPr lang="en-US" altLang="zh-CN" dirty="0" smtClean="0"/>
              <a:t>ascertain which </a:t>
            </a:r>
            <a:r>
              <a:rPr lang="en-US" altLang="zh-CN" dirty="0"/>
              <a:t>terms and phrases correspond to concepts in </a:t>
            </a:r>
            <a:r>
              <a:rPr lang="en-US" altLang="zh-CN" dirty="0" smtClean="0"/>
              <a:t>Wikipedia</a:t>
            </a:r>
          </a:p>
          <a:p>
            <a:r>
              <a:rPr lang="en-US" altLang="zh-CN" dirty="0"/>
              <a:t>selecting a single </a:t>
            </a:r>
            <a:r>
              <a:rPr lang="en-US" altLang="zh-CN" dirty="0" smtClean="0"/>
              <a:t>most-appropriate article </a:t>
            </a:r>
            <a:r>
              <a:rPr lang="en-US" altLang="zh-CN" dirty="0"/>
              <a:t>to represent each </a:t>
            </a:r>
            <a:r>
              <a:rPr lang="en-US" altLang="zh-CN" dirty="0" smtClean="0"/>
              <a:t>label</a:t>
            </a:r>
            <a:endParaRPr lang="en-US" altLang="zh-CN" dirty="0"/>
          </a:p>
          <a:p>
            <a:r>
              <a:rPr lang="en-US" altLang="zh-CN" dirty="0" smtClean="0"/>
              <a:t>Features:</a:t>
            </a:r>
          </a:p>
          <a:p>
            <a:pPr lvl="1"/>
            <a:r>
              <a:rPr lang="en-US" altLang="zh-CN" dirty="0" smtClean="0"/>
              <a:t>Prior probability</a:t>
            </a:r>
          </a:p>
          <a:p>
            <a:pPr lvl="1"/>
            <a:r>
              <a:rPr lang="en-US" altLang="zh-CN" dirty="0" smtClean="0"/>
              <a:t>Relatedness</a:t>
            </a:r>
          </a:p>
          <a:p>
            <a:pPr lvl="1"/>
            <a:r>
              <a:rPr lang="en-US" altLang="zh-CN" dirty="0" smtClean="0"/>
              <a:t>Quality of context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and augmenting documents - </a:t>
            </a:r>
            <a:r>
              <a:rPr lang="en-US" altLang="zh-CN" dirty="0" smtClean="0"/>
              <a:t>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Questionable: separate topics </a:t>
            </a:r>
            <a:r>
              <a:rPr lang="en-US" altLang="zh-CN" dirty="0" smtClean="0"/>
              <a:t>that are </a:t>
            </a:r>
            <a:r>
              <a:rPr lang="en-US" altLang="zh-CN" dirty="0"/>
              <a:t>central to the document from those that are mentioned only in </a:t>
            </a:r>
            <a:r>
              <a:rPr lang="en-US" altLang="zh-CN" dirty="0" smtClean="0"/>
              <a:t>passing.</a:t>
            </a:r>
          </a:p>
          <a:p>
            <a:pPr lvl="1"/>
            <a:r>
              <a:rPr lang="en-US" altLang="zh-CN" dirty="0" smtClean="0"/>
              <a:t>Dog or hot dog?</a:t>
            </a:r>
            <a:endParaRPr lang="en-US" altLang="zh-CN" dirty="0"/>
          </a:p>
          <a:p>
            <a:r>
              <a:rPr lang="en-US" altLang="zh-CN" dirty="0" smtClean="0"/>
              <a:t>Features:</a:t>
            </a:r>
          </a:p>
          <a:p>
            <a:pPr lvl="1"/>
            <a:r>
              <a:rPr lang="en-US" altLang="zh-CN" dirty="0"/>
              <a:t>prior link </a:t>
            </a:r>
            <a:r>
              <a:rPr lang="en-US" altLang="zh-CN" dirty="0" smtClean="0"/>
              <a:t>probabilities</a:t>
            </a:r>
          </a:p>
          <a:p>
            <a:pPr lvl="1"/>
            <a:r>
              <a:rPr lang="en-US" altLang="zh-CN" dirty="0" smtClean="0"/>
              <a:t>disambiguation confidence</a:t>
            </a:r>
          </a:p>
          <a:p>
            <a:pPr lvl="1"/>
            <a:r>
              <a:rPr lang="en-US" altLang="zh-CN" dirty="0"/>
              <a:t>weighted average relatedness to context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Please explain the difference between disambiguation and detection.</a:t>
            </a:r>
          </a:p>
          <a:p>
            <a:r>
              <a:rPr lang="en-US" altLang="zh-CN" dirty="0" smtClean="0"/>
              <a:t>You can use any word as an example. (Or just use “Dog”)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and augmenting documents - </a:t>
            </a:r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3" y="2439389"/>
            <a:ext cx="7685714" cy="3123809"/>
          </a:xfrm>
        </p:spPr>
      </p:pic>
    </p:spTree>
    <p:extLst>
      <p:ext uri="{BB962C8B-B14F-4D97-AF65-F5344CB8AC3E}">
        <p14:creationId xmlns:p14="http://schemas.microsoft.com/office/powerpoint/2010/main" val="2551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Code, data and online demonstrations of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the </a:t>
            </a:r>
            <a:r>
              <a:rPr lang="en-US" altLang="zh-CN" dirty="0"/>
              <a:t>Wikipedia-Miner toolkit are available </a:t>
            </a:r>
            <a:r>
              <a:rPr lang="en-US" altLang="zh-CN" dirty="0" smtClean="0"/>
              <a:t>at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wikipedia-miner.sourceforge.net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Title: An open-source toolkit for mining Wikipedia</a:t>
            </a:r>
          </a:p>
          <a:p>
            <a:r>
              <a:rPr lang="en-US" altLang="zh-CN" dirty="0" smtClean="0"/>
              <a:t>Authors: David Milne, Ian H. Witten</a:t>
            </a:r>
          </a:p>
          <a:p>
            <a:r>
              <a:rPr lang="en-US" altLang="zh-CN" dirty="0" smtClean="0"/>
              <a:t>Date: Available online 13 August 2012</a:t>
            </a:r>
          </a:p>
          <a:p>
            <a:r>
              <a:rPr lang="en-US" altLang="zh-CN" dirty="0" smtClean="0"/>
              <a:t>Keywords: Wikipedia, Toolkit, Ontology extraction, Semantic relatedness, Disambiguation, Annotation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706246"/>
            <a:ext cx="7886700" cy="330771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T</a:t>
            </a:r>
            <a:r>
              <a:rPr lang="en-US" altLang="zh-CN" dirty="0" smtClean="0"/>
              <a:t>hank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!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50"/>
                </a:solidFill>
              </a:rPr>
              <a:t>Q</a:t>
            </a:r>
            <a:r>
              <a:rPr lang="en-US" altLang="zh-CN" dirty="0" smtClean="0"/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en-US" altLang="zh-CN" dirty="0" smtClean="0"/>
              <a:t>erry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hristmas &amp; </a:t>
            </a:r>
            <a:r>
              <a:rPr lang="en-US" altLang="zh-CN" dirty="0" smtClean="0">
                <a:solidFill>
                  <a:srgbClr val="00B050"/>
                </a:solidFill>
              </a:rPr>
              <a:t>H</a:t>
            </a:r>
            <a:r>
              <a:rPr lang="en-US" altLang="zh-CN" dirty="0" smtClean="0"/>
              <a:t>appy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inal!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Wikipedia: a vast, constantly tapestry of richly textual information</a:t>
            </a:r>
          </a:p>
          <a:p>
            <a:r>
              <a:rPr lang="en-US" altLang="zh-CN" dirty="0" smtClean="0"/>
              <a:t>Two options to mine:</a:t>
            </a:r>
            <a:endParaRPr lang="en-US" altLang="zh-CN" dirty="0"/>
          </a:p>
          <a:p>
            <a:pPr lvl="1"/>
            <a:r>
              <a:rPr lang="en-US" altLang="zh-CN" dirty="0" smtClean="0"/>
              <a:t>Base work on secondary structures, such as Freebase and </a:t>
            </a:r>
            <a:r>
              <a:rPr lang="en-US" altLang="zh-CN" dirty="0" err="1" smtClean="0"/>
              <a:t>Yago</a:t>
            </a:r>
            <a:r>
              <a:rPr lang="en-US" altLang="zh-CN" dirty="0" smtClean="0"/>
              <a:t> =&gt; obsolete knowledge</a:t>
            </a:r>
          </a:p>
          <a:p>
            <a:pPr lvl="1"/>
            <a:r>
              <a:rPr lang="en-US" altLang="zh-CN" dirty="0" smtClean="0"/>
              <a:t>Build your own algorithms directly =&gt; time consuming and difficult</a:t>
            </a:r>
          </a:p>
          <a:p>
            <a:r>
              <a:rPr lang="en-US" altLang="zh-CN" dirty="0" smtClean="0"/>
              <a:t>Third option:</a:t>
            </a:r>
          </a:p>
          <a:p>
            <a:pPr lvl="1"/>
            <a:r>
              <a:rPr lang="en-US" altLang="zh-CN" dirty="0" smtClean="0"/>
              <a:t>Share algorithms and code =&gt; </a:t>
            </a:r>
            <a:r>
              <a:rPr lang="en-US" altLang="zh-CN" b="1" dirty="0" smtClean="0"/>
              <a:t>Wikipedia Miner</a:t>
            </a:r>
          </a:p>
        </p:txBody>
      </p:sp>
    </p:spTree>
    <p:extLst>
      <p:ext uri="{BB962C8B-B14F-4D97-AF65-F5344CB8AC3E}">
        <p14:creationId xmlns:p14="http://schemas.microsoft.com/office/powerpoint/2010/main" val="6742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Article = Topic = Concept</a:t>
            </a:r>
          </a:p>
          <a:p>
            <a:r>
              <a:rPr lang="en-US" altLang="zh-CN" dirty="0" smtClean="0"/>
              <a:t>Term = 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6244"/>
            <a:ext cx="7886700" cy="4190099"/>
          </a:xfrm>
        </p:spPr>
      </p:pic>
    </p:spTree>
    <p:extLst>
      <p:ext uri="{BB962C8B-B14F-4D97-AF65-F5344CB8AC3E}">
        <p14:creationId xmlns:p14="http://schemas.microsoft.com/office/powerpoint/2010/main" val="2855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Wikipedia Mining 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Extraction</a:t>
            </a:r>
          </a:p>
          <a:p>
            <a:r>
              <a:rPr lang="en-US" altLang="zh-CN" dirty="0" smtClean="0"/>
              <a:t>Storage, indexing and caching</a:t>
            </a:r>
          </a:p>
          <a:p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Comparison</a:t>
            </a:r>
          </a:p>
          <a:p>
            <a:r>
              <a:rPr lang="en-US" altLang="zh-CN" dirty="0" smtClean="0"/>
              <a:t>Annotation</a:t>
            </a:r>
          </a:p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Wikipedia Mining 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Extraction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Storage, indexing and caching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Comparison</a:t>
            </a:r>
          </a:p>
          <a:p>
            <a:r>
              <a:rPr lang="en-US" altLang="zh-CN" dirty="0" smtClean="0"/>
              <a:t>Annotation</a:t>
            </a:r>
          </a:p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19072" y="2355152"/>
            <a:ext cx="457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Hadoop, A open-source implementation of Google’s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GFS file system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MapReduce technology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9072" y="4099009"/>
            <a:ext cx="46969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package: Persistent, appropriately indexed access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summarized data</a:t>
            </a:r>
          </a:p>
        </p:txBody>
      </p:sp>
    </p:spTree>
    <p:extLst>
      <p:ext uri="{BB962C8B-B14F-4D97-AF65-F5344CB8AC3E}">
        <p14:creationId xmlns:p14="http://schemas.microsoft.com/office/powerpoint/2010/main" val="411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Wikipedia Mining 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Extraction</a:t>
            </a:r>
          </a:p>
          <a:p>
            <a:r>
              <a:rPr lang="en-US" altLang="zh-CN" dirty="0" smtClean="0"/>
              <a:t>Storage, indexing and caching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</a:p>
          <a:p>
            <a:r>
              <a:rPr lang="en-US" altLang="zh-CN" dirty="0" smtClean="0"/>
              <a:t>Comparison</a:t>
            </a:r>
          </a:p>
          <a:p>
            <a:r>
              <a:rPr lang="en-US" altLang="zh-CN" dirty="0" smtClean="0"/>
              <a:t>Annotation</a:t>
            </a:r>
          </a:p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682</Words>
  <Application>Microsoft Office PowerPoint</Application>
  <PresentationFormat>全屏显示(4:3)</PresentationFormat>
  <Paragraphs>195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Yu Mincho Demibold</vt:lpstr>
      <vt:lpstr>宋体</vt:lpstr>
      <vt:lpstr>Arial</vt:lpstr>
      <vt:lpstr>Calibri</vt:lpstr>
      <vt:lpstr>Cambria Math</vt:lpstr>
      <vt:lpstr>Times New Roman</vt:lpstr>
      <vt:lpstr>Verdana</vt:lpstr>
      <vt:lpstr>Office 主题</vt:lpstr>
      <vt:lpstr>An open-source toolkit for mining Wikipedia</vt:lpstr>
      <vt:lpstr>Content</vt:lpstr>
      <vt:lpstr>Paper Information</vt:lpstr>
      <vt:lpstr>Introduction and Background</vt:lpstr>
      <vt:lpstr>Terminology</vt:lpstr>
      <vt:lpstr>Architecture</vt:lpstr>
      <vt:lpstr>The Wikipedia Mining Toolkit</vt:lpstr>
      <vt:lpstr>The Wikipedia Mining Toolkit</vt:lpstr>
      <vt:lpstr>The Wikipedia Mining Toolkit</vt:lpstr>
      <vt:lpstr>Modeling</vt:lpstr>
      <vt:lpstr>PowerPoint 演示文稿</vt:lpstr>
      <vt:lpstr>Modeling - labels</vt:lpstr>
      <vt:lpstr>The Wikipedia Mining Toolkit</vt:lpstr>
      <vt:lpstr>Measuring Relatedness</vt:lpstr>
      <vt:lpstr>Measuring Relatedness</vt:lpstr>
      <vt:lpstr>Measuring Relatedness - features</vt:lpstr>
      <vt:lpstr>Measuring Relatedness - features</vt:lpstr>
      <vt:lpstr>Quiz 1</vt:lpstr>
      <vt:lpstr>Measuring Relatedness - features</vt:lpstr>
      <vt:lpstr>Measuring Relatedness - Training and evaluation</vt:lpstr>
      <vt:lpstr>Quiz 2</vt:lpstr>
      <vt:lpstr>The Wikipedia Mining Toolkit</vt:lpstr>
      <vt:lpstr>Understanding and augmenting documents</vt:lpstr>
      <vt:lpstr>Understanding and augmenting documents</vt:lpstr>
      <vt:lpstr>Understanding and augmenting documents - disambiguation</vt:lpstr>
      <vt:lpstr>Understanding and augmenting documents - detection</vt:lpstr>
      <vt:lpstr>Quiz 3</vt:lpstr>
      <vt:lpstr>Understanding and augmenting documents - experiment</vt:lpstr>
      <vt:lpstr>Downloads</vt:lpstr>
      <vt:lpstr>Thanks! Q&amp;A Merry Christmas &amp; Happy Final!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toolkit for mining Wikipedia</dc:title>
  <dc:creator>h2f</dc:creator>
  <cp:lastModifiedBy>h2f</cp:lastModifiedBy>
  <cp:revision>48</cp:revision>
  <dcterms:created xsi:type="dcterms:W3CDTF">2015-12-23T01:50:27Z</dcterms:created>
  <dcterms:modified xsi:type="dcterms:W3CDTF">2015-12-23T08:32:26Z</dcterms:modified>
</cp:coreProperties>
</file>