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72"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366" autoAdjust="0"/>
  </p:normalViewPr>
  <p:slideViewPr>
    <p:cSldViewPr snapToGrid="0">
      <p:cViewPr varScale="1">
        <p:scale>
          <a:sx n="60" d="100"/>
          <a:sy n="60" d="100"/>
        </p:scale>
        <p:origin x="-19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69E682-B489-4860-A383-4BF1A5E6CF8E}" type="datetimeFigureOut">
              <a:rPr lang="zh-CN" altLang="en-US" smtClean="0"/>
              <a:t>2015/3/11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43FBF0-1EB0-499E-927F-4B60B3C4C5A4}" type="slidenum">
              <a:rPr lang="zh-CN" altLang="en-US" smtClean="0"/>
              <a:t>‹#›</a:t>
            </a:fld>
            <a:endParaRPr lang="zh-CN" altLang="en-US"/>
          </a:p>
        </p:txBody>
      </p:sp>
    </p:spTree>
    <p:extLst>
      <p:ext uri="{BB962C8B-B14F-4D97-AF65-F5344CB8AC3E}">
        <p14:creationId xmlns:p14="http://schemas.microsoft.com/office/powerpoint/2010/main" val="3723658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43FBF0-1EB0-499E-927F-4B60B3C4C5A4}" type="slidenum">
              <a:rPr lang="zh-CN" altLang="en-US" smtClean="0"/>
              <a:t>1</a:t>
            </a:fld>
            <a:endParaRPr lang="zh-CN" altLang="en-US"/>
          </a:p>
        </p:txBody>
      </p:sp>
    </p:spTree>
    <p:extLst>
      <p:ext uri="{BB962C8B-B14F-4D97-AF65-F5344CB8AC3E}">
        <p14:creationId xmlns:p14="http://schemas.microsoft.com/office/powerpoint/2010/main" val="3278167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en-US" altLang="zh-CN" dirty="0" smtClean="0"/>
              <a:t>After</a:t>
            </a:r>
            <a:r>
              <a:rPr lang="en-US" altLang="zh-CN" baseline="0" dirty="0" smtClean="0"/>
              <a:t> solving this, we can answer:</a:t>
            </a:r>
            <a:endParaRPr lang="zh-CN" altLang="en-US" dirty="0"/>
          </a:p>
        </p:txBody>
      </p:sp>
      <p:sp>
        <p:nvSpPr>
          <p:cNvPr id="4" name="灯片编号占位符 3"/>
          <p:cNvSpPr>
            <a:spLocks noGrp="1"/>
          </p:cNvSpPr>
          <p:nvPr>
            <p:ph type="sldNum" sz="quarter" idx="10"/>
          </p:nvPr>
        </p:nvSpPr>
        <p:spPr/>
        <p:txBody>
          <a:bodyPr/>
          <a:lstStyle/>
          <a:p>
            <a:fld id="{A243FBF0-1EB0-499E-927F-4B60B3C4C5A4}" type="slidenum">
              <a:rPr lang="zh-CN" altLang="en-US" smtClean="0"/>
              <a:t>2</a:t>
            </a:fld>
            <a:endParaRPr lang="zh-CN" altLang="en-US"/>
          </a:p>
        </p:txBody>
      </p:sp>
    </p:spTree>
    <p:extLst>
      <p:ext uri="{BB962C8B-B14F-4D97-AF65-F5344CB8AC3E}">
        <p14:creationId xmlns:p14="http://schemas.microsoft.com/office/powerpoint/2010/main" val="1762118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How we solve the problem</a:t>
            </a:r>
            <a:endParaRPr lang="zh-CN" altLang="en-US" dirty="0"/>
          </a:p>
        </p:txBody>
      </p:sp>
      <p:sp>
        <p:nvSpPr>
          <p:cNvPr id="4" name="灯片编号占位符 3"/>
          <p:cNvSpPr>
            <a:spLocks noGrp="1"/>
          </p:cNvSpPr>
          <p:nvPr>
            <p:ph type="sldNum" sz="quarter" idx="10"/>
          </p:nvPr>
        </p:nvSpPr>
        <p:spPr/>
        <p:txBody>
          <a:bodyPr/>
          <a:lstStyle/>
          <a:p>
            <a:fld id="{A243FBF0-1EB0-499E-927F-4B60B3C4C5A4}" type="slidenum">
              <a:rPr lang="zh-CN" altLang="en-US" smtClean="0"/>
              <a:t>4</a:t>
            </a:fld>
            <a:endParaRPr lang="zh-CN" altLang="en-US"/>
          </a:p>
        </p:txBody>
      </p:sp>
    </p:spTree>
    <p:extLst>
      <p:ext uri="{BB962C8B-B14F-4D97-AF65-F5344CB8AC3E}">
        <p14:creationId xmlns:p14="http://schemas.microsoft.com/office/powerpoint/2010/main" val="3081062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 is actually the Causal Strength between two terms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243FBF0-1EB0-499E-927F-4B60B3C4C5A4}" type="slidenum">
              <a:rPr lang="zh-CN" altLang="en-US" smtClean="0"/>
              <a:t>7</a:t>
            </a:fld>
            <a:endParaRPr lang="zh-CN" altLang="en-US"/>
          </a:p>
        </p:txBody>
      </p:sp>
    </p:spTree>
    <p:extLst>
      <p:ext uri="{BB962C8B-B14F-4D97-AF65-F5344CB8AC3E}">
        <p14:creationId xmlns:p14="http://schemas.microsoft.com/office/powerpoint/2010/main" val="276238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now have causal strength between two terms. We design an</a:t>
            </a:r>
            <a:r>
              <a:rPr lang="en-US" altLang="zh-CN" baseline="0" dirty="0" smtClean="0"/>
              <a:t> algorithm to calculate causal score between any two spans.</a:t>
            </a:r>
            <a:endParaRPr lang="zh-CN" altLang="en-US" dirty="0"/>
          </a:p>
        </p:txBody>
      </p:sp>
      <p:sp>
        <p:nvSpPr>
          <p:cNvPr id="4" name="灯片编号占位符 3"/>
          <p:cNvSpPr>
            <a:spLocks noGrp="1"/>
          </p:cNvSpPr>
          <p:nvPr>
            <p:ph type="sldNum" sz="quarter" idx="10"/>
          </p:nvPr>
        </p:nvSpPr>
        <p:spPr/>
        <p:txBody>
          <a:bodyPr/>
          <a:lstStyle/>
          <a:p>
            <a:fld id="{A243FBF0-1EB0-499E-927F-4B60B3C4C5A4}" type="slidenum">
              <a:rPr lang="zh-CN" altLang="en-US" smtClean="0"/>
              <a:t>11</a:t>
            </a:fld>
            <a:endParaRPr lang="zh-CN" altLang="en-US"/>
          </a:p>
        </p:txBody>
      </p:sp>
    </p:spTree>
    <p:extLst>
      <p:ext uri="{BB962C8B-B14F-4D97-AF65-F5344CB8AC3E}">
        <p14:creationId xmlns:p14="http://schemas.microsoft.com/office/powerpoint/2010/main" val="55105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blue bars (left) are the number of distinct pairs and the orange</a:t>
            </a:r>
            <a:r>
              <a:rPr lang="en-US" altLang="zh-CN" baseline="0" dirty="0" smtClean="0"/>
              <a:t> one(right) show the total number of pairs.  Inter-sentence cues like “if” and “because” harvested the largest  number of pairs. But more specific patterns such as “reason” and “inasmuch” find more diverse pairs, since the number of distinct pairs is relatively large compared to the total pairs extracted.</a:t>
            </a:r>
            <a:endParaRPr lang="zh-CN" altLang="en-US" dirty="0"/>
          </a:p>
        </p:txBody>
      </p:sp>
      <p:sp>
        <p:nvSpPr>
          <p:cNvPr id="4" name="灯片编号占位符 3"/>
          <p:cNvSpPr>
            <a:spLocks noGrp="1"/>
          </p:cNvSpPr>
          <p:nvPr>
            <p:ph type="sldNum" sz="quarter" idx="10"/>
          </p:nvPr>
        </p:nvSpPr>
        <p:spPr/>
        <p:txBody>
          <a:bodyPr/>
          <a:lstStyle/>
          <a:p>
            <a:fld id="{A243FBF0-1EB0-499E-927F-4B60B3C4C5A4}" type="slidenum">
              <a:rPr lang="zh-CN" altLang="en-US" smtClean="0"/>
              <a:t>13</a:t>
            </a:fld>
            <a:endParaRPr lang="zh-CN" altLang="en-US"/>
          </a:p>
        </p:txBody>
      </p:sp>
    </p:spTree>
    <p:extLst>
      <p:ext uri="{BB962C8B-B14F-4D97-AF65-F5344CB8AC3E}">
        <p14:creationId xmlns:p14="http://schemas.microsoft.com/office/powerpoint/2010/main" val="1593011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C1D7BF0-AE5D-41C4-9BF0-B27D6E6EF423}" type="datetime1">
              <a:rPr lang="zh-CN" altLang="en-US" smtClean="0"/>
              <a:t>2015/3/11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sz="1800">
                <a:solidFill>
                  <a:schemeClr val="tx1"/>
                </a:solidFill>
              </a:defRPr>
            </a:lvl1pPr>
          </a:lstStyle>
          <a:p>
            <a:fld id="{032C0D32-35EE-4439-9905-2EF18B38311B}" type="slidenum">
              <a:rPr lang="zh-CN" altLang="en-US" smtClean="0"/>
              <a:pPr/>
              <a:t>‹#›</a:t>
            </a:fld>
            <a:endParaRPr lang="zh-CN" altLang="en-US" dirty="0"/>
          </a:p>
        </p:txBody>
      </p:sp>
    </p:spTree>
    <p:extLst>
      <p:ext uri="{BB962C8B-B14F-4D97-AF65-F5344CB8AC3E}">
        <p14:creationId xmlns:p14="http://schemas.microsoft.com/office/powerpoint/2010/main" val="4109476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AD04B26-6E79-436E-A83E-2C691A76916A}" type="datetime1">
              <a:rPr lang="zh-CN" altLang="en-US" smtClean="0"/>
              <a:t>2015/3/11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2C0D32-35EE-4439-9905-2EF18B38311B}" type="slidenum">
              <a:rPr lang="zh-CN" altLang="en-US" smtClean="0"/>
              <a:t>‹#›</a:t>
            </a:fld>
            <a:endParaRPr lang="zh-CN" altLang="en-US"/>
          </a:p>
        </p:txBody>
      </p:sp>
    </p:spTree>
    <p:extLst>
      <p:ext uri="{BB962C8B-B14F-4D97-AF65-F5344CB8AC3E}">
        <p14:creationId xmlns:p14="http://schemas.microsoft.com/office/powerpoint/2010/main" val="1272847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1F350E-80B2-4297-A127-62D417A9A05E}" type="datetime1">
              <a:rPr lang="zh-CN" altLang="en-US" smtClean="0"/>
              <a:t>2015/3/11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2C0D32-35EE-4439-9905-2EF18B38311B}" type="slidenum">
              <a:rPr lang="zh-CN" altLang="en-US" smtClean="0"/>
              <a:t>‹#›</a:t>
            </a:fld>
            <a:endParaRPr lang="zh-CN" altLang="en-US"/>
          </a:p>
        </p:txBody>
      </p:sp>
    </p:spTree>
    <p:extLst>
      <p:ext uri="{BB962C8B-B14F-4D97-AF65-F5344CB8AC3E}">
        <p14:creationId xmlns:p14="http://schemas.microsoft.com/office/powerpoint/2010/main" val="3796602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C36466-ED08-4A8E-BAF0-5BC6AB3BCB16}" type="datetime1">
              <a:rPr lang="zh-CN" altLang="en-US" smtClean="0"/>
              <a:t>2015/3/11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sz="1800">
                <a:solidFill>
                  <a:schemeClr val="tx1"/>
                </a:solidFill>
              </a:defRPr>
            </a:lvl1pPr>
          </a:lstStyle>
          <a:p>
            <a:fld id="{032C0D32-35EE-4439-9905-2EF18B38311B}" type="slidenum">
              <a:rPr lang="zh-CN" altLang="en-US" smtClean="0"/>
              <a:pPr/>
              <a:t>‹#›</a:t>
            </a:fld>
            <a:endParaRPr lang="zh-CN" altLang="en-US" dirty="0"/>
          </a:p>
        </p:txBody>
      </p:sp>
    </p:spTree>
    <p:extLst>
      <p:ext uri="{BB962C8B-B14F-4D97-AF65-F5344CB8AC3E}">
        <p14:creationId xmlns:p14="http://schemas.microsoft.com/office/powerpoint/2010/main" val="1464077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459EEE9-FE2D-4AAF-91B1-D1B883E63E18}" type="datetime1">
              <a:rPr lang="zh-CN" altLang="en-US" smtClean="0"/>
              <a:t>2015/3/11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2C0D32-35EE-4439-9905-2EF18B38311B}" type="slidenum">
              <a:rPr lang="zh-CN" altLang="en-US" smtClean="0"/>
              <a:t>‹#›</a:t>
            </a:fld>
            <a:endParaRPr lang="zh-CN" altLang="en-US"/>
          </a:p>
        </p:txBody>
      </p:sp>
    </p:spTree>
    <p:extLst>
      <p:ext uri="{BB962C8B-B14F-4D97-AF65-F5344CB8AC3E}">
        <p14:creationId xmlns:p14="http://schemas.microsoft.com/office/powerpoint/2010/main" val="2007793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5550A2C-F637-4AE5-8D5C-AB7268AC513F}" type="datetime1">
              <a:rPr lang="zh-CN" altLang="en-US" smtClean="0"/>
              <a:t>2015/3/11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032C0D32-35EE-4439-9905-2EF18B38311B}" type="slidenum">
              <a:rPr lang="zh-CN" altLang="en-US" smtClean="0"/>
              <a:pPr/>
              <a:t>‹#›</a:t>
            </a:fld>
            <a:endParaRPr lang="zh-CN" altLang="en-US" dirty="0"/>
          </a:p>
        </p:txBody>
      </p:sp>
    </p:spTree>
    <p:extLst>
      <p:ext uri="{BB962C8B-B14F-4D97-AF65-F5344CB8AC3E}">
        <p14:creationId xmlns:p14="http://schemas.microsoft.com/office/powerpoint/2010/main" val="2306676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A16EDBC-8DBB-4726-807B-23EEA7283132}" type="datetime1">
              <a:rPr lang="zh-CN" altLang="en-US" smtClean="0"/>
              <a:t>2015/3/11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32C0D32-35EE-4439-9905-2EF18B38311B}" type="slidenum">
              <a:rPr lang="zh-CN" altLang="en-US" smtClean="0"/>
              <a:t>‹#›</a:t>
            </a:fld>
            <a:endParaRPr lang="zh-CN" altLang="en-US"/>
          </a:p>
        </p:txBody>
      </p:sp>
    </p:spTree>
    <p:extLst>
      <p:ext uri="{BB962C8B-B14F-4D97-AF65-F5344CB8AC3E}">
        <p14:creationId xmlns:p14="http://schemas.microsoft.com/office/powerpoint/2010/main" val="1782429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7F1F8A4-F4CB-4837-A220-E3C222A83566}" type="datetime1">
              <a:rPr lang="zh-CN" altLang="en-US" smtClean="0"/>
              <a:t>2015/3/11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2C0D32-35EE-4439-9905-2EF18B38311B}" type="slidenum">
              <a:rPr lang="zh-CN" altLang="en-US" smtClean="0"/>
              <a:t>‹#›</a:t>
            </a:fld>
            <a:endParaRPr lang="zh-CN" altLang="en-US"/>
          </a:p>
        </p:txBody>
      </p:sp>
    </p:spTree>
    <p:extLst>
      <p:ext uri="{BB962C8B-B14F-4D97-AF65-F5344CB8AC3E}">
        <p14:creationId xmlns:p14="http://schemas.microsoft.com/office/powerpoint/2010/main" val="1799321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388117-84BD-4559-AB17-ED0018B919B4}" type="datetime1">
              <a:rPr lang="zh-CN" altLang="en-US" smtClean="0"/>
              <a:t>2015/3/11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32C0D32-35EE-4439-9905-2EF18B38311B}" type="slidenum">
              <a:rPr lang="zh-CN" altLang="en-US" smtClean="0"/>
              <a:t>‹#›</a:t>
            </a:fld>
            <a:endParaRPr lang="zh-CN" altLang="en-US"/>
          </a:p>
        </p:txBody>
      </p:sp>
    </p:spTree>
    <p:extLst>
      <p:ext uri="{BB962C8B-B14F-4D97-AF65-F5344CB8AC3E}">
        <p14:creationId xmlns:p14="http://schemas.microsoft.com/office/powerpoint/2010/main" val="3102578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3D00220-D1BB-422D-ADB3-13215EF772D8}" type="datetime1">
              <a:rPr lang="zh-CN" altLang="en-US" smtClean="0"/>
              <a:t>2015/3/11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2C0D32-35EE-4439-9905-2EF18B38311B}" type="slidenum">
              <a:rPr lang="zh-CN" altLang="en-US" smtClean="0"/>
              <a:t>‹#›</a:t>
            </a:fld>
            <a:endParaRPr lang="zh-CN" altLang="en-US"/>
          </a:p>
        </p:txBody>
      </p:sp>
    </p:spTree>
    <p:extLst>
      <p:ext uri="{BB962C8B-B14F-4D97-AF65-F5344CB8AC3E}">
        <p14:creationId xmlns:p14="http://schemas.microsoft.com/office/powerpoint/2010/main" val="936166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96A5E79-3263-449C-9B82-B7415CB53DBB}" type="datetime1">
              <a:rPr lang="zh-CN" altLang="en-US" smtClean="0"/>
              <a:t>2015/3/11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2C0D32-35EE-4439-9905-2EF18B38311B}" type="slidenum">
              <a:rPr lang="zh-CN" altLang="en-US" smtClean="0"/>
              <a:t>‹#›</a:t>
            </a:fld>
            <a:endParaRPr lang="zh-CN" altLang="en-US"/>
          </a:p>
        </p:txBody>
      </p:sp>
    </p:spTree>
    <p:extLst>
      <p:ext uri="{BB962C8B-B14F-4D97-AF65-F5344CB8AC3E}">
        <p14:creationId xmlns:p14="http://schemas.microsoft.com/office/powerpoint/2010/main" val="3289196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313A77-C0F2-40BD-8E5F-CAFDB3209FA8}" type="datetime1">
              <a:rPr lang="zh-CN" altLang="en-US" smtClean="0"/>
              <a:t>2015/3/11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2C0D32-35EE-4439-9905-2EF18B38311B}" type="slidenum">
              <a:rPr lang="zh-CN" altLang="en-US" smtClean="0"/>
              <a:t>‹#›</a:t>
            </a:fld>
            <a:endParaRPr lang="zh-CN" altLang="en-US"/>
          </a:p>
        </p:txBody>
      </p:sp>
    </p:spTree>
    <p:extLst>
      <p:ext uri="{BB962C8B-B14F-4D97-AF65-F5344CB8AC3E}">
        <p14:creationId xmlns:p14="http://schemas.microsoft.com/office/powerpoint/2010/main" val="3203860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202.120.38.146/causa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fontScale="90000"/>
          </a:bodyPr>
          <a:lstStyle/>
          <a:p>
            <a:r>
              <a:rPr lang="en-US" altLang="zh-CN" dirty="0" smtClean="0"/>
              <a:t>Commonsense Causal Reasoning by Causal Relation Extraction from the Web</a:t>
            </a:r>
            <a:endParaRPr lang="zh-CN" altLang="en-US" dirty="0"/>
          </a:p>
        </p:txBody>
      </p:sp>
      <p:sp>
        <p:nvSpPr>
          <p:cNvPr id="5" name="副标题 4"/>
          <p:cNvSpPr>
            <a:spLocks noGrp="1"/>
          </p:cNvSpPr>
          <p:nvPr>
            <p:ph type="subTitle" idx="1"/>
          </p:nvPr>
        </p:nvSpPr>
        <p:spPr/>
        <p:txBody>
          <a:bodyPr/>
          <a:lstStyle/>
          <a:p>
            <a:r>
              <a:rPr lang="en-US" altLang="zh-CN" dirty="0" smtClean="0"/>
              <a:t>Mar 11</a:t>
            </a:r>
            <a:r>
              <a:rPr lang="en-US" altLang="zh-CN" baseline="30000" dirty="0" smtClean="0"/>
              <a:t>th</a:t>
            </a:r>
            <a:r>
              <a:rPr lang="en-US" altLang="zh-CN" dirty="0" smtClean="0"/>
              <a:t> , 2015</a:t>
            </a:r>
          </a:p>
          <a:p>
            <a:r>
              <a:rPr lang="en-US" altLang="zh-CN" dirty="0" smtClean="0"/>
              <a:t>Zhiyi Luo</a:t>
            </a:r>
          </a:p>
          <a:p>
            <a:r>
              <a:rPr lang="en-US" altLang="zh-CN" dirty="0" smtClean="0"/>
              <a:t>jessieluo1991@gmail.com</a:t>
            </a:r>
            <a:endParaRPr lang="zh-CN" altLang="en-US" dirty="0"/>
          </a:p>
        </p:txBody>
      </p:sp>
      <p:sp>
        <p:nvSpPr>
          <p:cNvPr id="2" name="灯片编号占位符 1"/>
          <p:cNvSpPr>
            <a:spLocks noGrp="1"/>
          </p:cNvSpPr>
          <p:nvPr>
            <p:ph type="sldNum" sz="quarter" idx="12"/>
          </p:nvPr>
        </p:nvSpPr>
        <p:spPr/>
        <p:txBody>
          <a:bodyPr/>
          <a:lstStyle/>
          <a:p>
            <a:fld id="{032C0D32-35EE-4439-9905-2EF18B38311B}" type="slidenum">
              <a:rPr lang="zh-CN" altLang="en-US" smtClean="0"/>
              <a:t>1</a:t>
            </a:fld>
            <a:endParaRPr lang="zh-CN" altLang="en-US"/>
          </a:p>
        </p:txBody>
      </p:sp>
    </p:spTree>
    <p:extLst>
      <p:ext uri="{BB962C8B-B14F-4D97-AF65-F5344CB8AC3E}">
        <p14:creationId xmlns:p14="http://schemas.microsoft.com/office/powerpoint/2010/main" val="4179323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Weight Boosting</a:t>
            </a:r>
            <a:endParaRPr lang="zh-CN" altLang="en-US" dirty="0"/>
          </a:p>
        </p:txBody>
      </p:sp>
      <p:sp>
        <p:nvSpPr>
          <p:cNvPr id="6" name="内容占位符 5"/>
          <p:cNvSpPr>
            <a:spLocks noGrp="1"/>
          </p:cNvSpPr>
          <p:nvPr>
            <p:ph idx="1"/>
          </p:nvPr>
        </p:nvSpPr>
        <p:spPr/>
        <p:txBody>
          <a:bodyPr/>
          <a:lstStyle/>
          <a:p>
            <a:r>
              <a:rPr lang="en-US" altLang="zh-CN" dirty="0" smtClean="0"/>
              <a:t>If we get event “</a:t>
            </a:r>
            <a:r>
              <a:rPr lang="en-US" altLang="zh-CN" b="1" dirty="0" smtClean="0"/>
              <a:t>knock neighbor door</a:t>
            </a:r>
            <a:r>
              <a:rPr lang="en-US" altLang="zh-CN" dirty="0" smtClean="0"/>
              <a:t>” from sentence “I knocked on my neighbor’s door.”</a:t>
            </a:r>
          </a:p>
          <a:p>
            <a:r>
              <a:rPr lang="en-US" altLang="zh-CN" dirty="0" smtClean="0"/>
              <a:t>We make use of causal relation inner events to boost weights of particular terms.</a:t>
            </a:r>
            <a:endParaRPr lang="zh-CN" altLang="en-US" dirty="0"/>
          </a:p>
        </p:txBody>
      </p:sp>
      <p:pic>
        <p:nvPicPr>
          <p:cNvPr id="7" name="图片 6"/>
          <p:cNvPicPr>
            <a:picLocks noChangeAspect="1"/>
          </p:cNvPicPr>
          <p:nvPr/>
        </p:nvPicPr>
        <p:blipFill>
          <a:blip r:embed="rId2"/>
          <a:stretch>
            <a:fillRect/>
          </a:stretch>
        </p:blipFill>
        <p:spPr>
          <a:xfrm>
            <a:off x="2931696" y="3670675"/>
            <a:ext cx="2981325" cy="1647825"/>
          </a:xfrm>
          <a:prstGeom prst="rect">
            <a:avLst/>
          </a:prstGeom>
        </p:spPr>
      </p:pic>
      <p:sp>
        <p:nvSpPr>
          <p:cNvPr id="2" name="灯片编号占位符 1"/>
          <p:cNvSpPr>
            <a:spLocks noGrp="1"/>
          </p:cNvSpPr>
          <p:nvPr>
            <p:ph type="sldNum" sz="quarter" idx="12"/>
          </p:nvPr>
        </p:nvSpPr>
        <p:spPr/>
        <p:txBody>
          <a:bodyPr/>
          <a:lstStyle/>
          <a:p>
            <a:fld id="{032C0D32-35EE-4439-9905-2EF18B38311B}" type="slidenum">
              <a:rPr lang="zh-CN" altLang="en-US" smtClean="0"/>
              <a:t>10</a:t>
            </a:fld>
            <a:endParaRPr lang="zh-CN" altLang="en-US"/>
          </a:p>
        </p:txBody>
      </p:sp>
    </p:spTree>
    <p:extLst>
      <p:ext uri="{BB962C8B-B14F-4D97-AF65-F5344CB8AC3E}">
        <p14:creationId xmlns:p14="http://schemas.microsoft.com/office/powerpoint/2010/main" val="20523500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Causal Score Calculation</a:t>
            </a:r>
            <a:endParaRPr lang="zh-CN" altLang="en-US" dirty="0"/>
          </a:p>
        </p:txBody>
      </p:sp>
      <p:sp>
        <p:nvSpPr>
          <p:cNvPr id="3" name="内容占位符 2"/>
          <p:cNvSpPr>
            <a:spLocks noGrp="1"/>
          </p:cNvSpPr>
          <p:nvPr>
            <p:ph idx="1"/>
          </p:nvPr>
        </p:nvSpPr>
        <p:spPr/>
        <p:txBody>
          <a:bodyPr/>
          <a:lstStyle/>
          <a:p>
            <a:r>
              <a:rPr lang="en-US" altLang="zh-CN" dirty="0" smtClean="0"/>
              <a:t>Combination</a:t>
            </a:r>
          </a:p>
          <a:p>
            <a:pPr lvl="1"/>
            <a:r>
              <a:rPr lang="en-US" altLang="zh-CN" dirty="0" smtClean="0"/>
              <a:t> The overall causal strength score from text T1 to text T2</a:t>
            </a:r>
          </a:p>
          <a:p>
            <a:pPr lvl="1"/>
            <a:endParaRPr lang="en-US" altLang="zh-CN" dirty="0"/>
          </a:p>
          <a:p>
            <a:pPr lvl="1"/>
            <a:endParaRPr lang="en-US" altLang="zh-CN" dirty="0" smtClean="0"/>
          </a:p>
          <a:p>
            <a:pPr lvl="1"/>
            <a:endParaRPr lang="en-US" altLang="zh-CN" dirty="0"/>
          </a:p>
          <a:p>
            <a:pPr lvl="1"/>
            <a:r>
              <a:rPr lang="en-US" altLang="zh-CN" dirty="0" smtClean="0"/>
              <a:t>       is the weight after weight boosting for word w.</a:t>
            </a:r>
          </a:p>
          <a:p>
            <a:pPr lvl="1"/>
            <a:r>
              <a:rPr lang="en-US" altLang="zh-CN" dirty="0" smtClean="0"/>
              <a:t> Penalty factor for the semantic ambiguity of u and v</a:t>
            </a:r>
          </a:p>
          <a:p>
            <a:pPr lvl="1"/>
            <a:endParaRPr lang="en-US" altLang="zh-CN" dirty="0"/>
          </a:p>
        </p:txBody>
      </p:sp>
      <p:pic>
        <p:nvPicPr>
          <p:cNvPr id="4" name="图片 3"/>
          <p:cNvPicPr>
            <a:picLocks noChangeAspect="1"/>
          </p:cNvPicPr>
          <p:nvPr/>
        </p:nvPicPr>
        <p:blipFill>
          <a:blip r:embed="rId3"/>
          <a:stretch>
            <a:fillRect/>
          </a:stretch>
        </p:blipFill>
        <p:spPr>
          <a:xfrm>
            <a:off x="1823786" y="2861008"/>
            <a:ext cx="4838700" cy="895350"/>
          </a:xfrm>
          <a:prstGeom prst="rect">
            <a:avLst/>
          </a:prstGeom>
        </p:spPr>
      </p:pic>
      <p:pic>
        <p:nvPicPr>
          <p:cNvPr id="5" name="图片 4"/>
          <p:cNvPicPr>
            <a:picLocks noChangeAspect="1"/>
          </p:cNvPicPr>
          <p:nvPr/>
        </p:nvPicPr>
        <p:blipFill>
          <a:blip r:embed="rId4"/>
          <a:stretch>
            <a:fillRect/>
          </a:stretch>
        </p:blipFill>
        <p:spPr>
          <a:xfrm>
            <a:off x="1580898" y="3894595"/>
            <a:ext cx="485775" cy="316457"/>
          </a:xfrm>
          <a:prstGeom prst="rect">
            <a:avLst/>
          </a:prstGeom>
        </p:spPr>
      </p:pic>
      <p:pic>
        <p:nvPicPr>
          <p:cNvPr id="6" name="图片 5"/>
          <p:cNvPicPr>
            <a:picLocks noChangeAspect="1"/>
          </p:cNvPicPr>
          <p:nvPr/>
        </p:nvPicPr>
        <p:blipFill>
          <a:blip r:embed="rId5"/>
          <a:stretch>
            <a:fillRect/>
          </a:stretch>
        </p:blipFill>
        <p:spPr>
          <a:xfrm>
            <a:off x="1823785" y="4843752"/>
            <a:ext cx="3248025" cy="485775"/>
          </a:xfrm>
          <a:prstGeom prst="rect">
            <a:avLst/>
          </a:prstGeom>
        </p:spPr>
      </p:pic>
      <p:sp>
        <p:nvSpPr>
          <p:cNvPr id="7" name="灯片编号占位符 6"/>
          <p:cNvSpPr>
            <a:spLocks noGrp="1"/>
          </p:cNvSpPr>
          <p:nvPr>
            <p:ph type="sldNum" sz="quarter" idx="12"/>
          </p:nvPr>
        </p:nvSpPr>
        <p:spPr/>
        <p:txBody>
          <a:bodyPr/>
          <a:lstStyle/>
          <a:p>
            <a:fld id="{032C0D32-35EE-4439-9905-2EF18B38311B}" type="slidenum">
              <a:rPr lang="zh-CN" altLang="en-US" smtClean="0"/>
              <a:t>11</a:t>
            </a:fld>
            <a:endParaRPr lang="zh-CN" altLang="en-US"/>
          </a:p>
        </p:txBody>
      </p:sp>
    </p:spTree>
    <p:extLst>
      <p:ext uri="{BB962C8B-B14F-4D97-AF65-F5344CB8AC3E}">
        <p14:creationId xmlns:p14="http://schemas.microsoft.com/office/powerpoint/2010/main" val="1032077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Experiments</a:t>
            </a:r>
            <a:endParaRPr lang="zh-CN" altLang="en-US" dirty="0"/>
          </a:p>
        </p:txBody>
      </p:sp>
      <p:sp>
        <p:nvSpPr>
          <p:cNvPr id="3" name="内容占位符 2"/>
          <p:cNvSpPr>
            <a:spLocks noGrp="1"/>
          </p:cNvSpPr>
          <p:nvPr>
            <p:ph idx="1"/>
          </p:nvPr>
        </p:nvSpPr>
        <p:spPr/>
        <p:txBody>
          <a:bodyPr/>
          <a:lstStyle/>
          <a:p>
            <a:r>
              <a:rPr lang="en-US" altLang="zh-CN" dirty="0" smtClean="0"/>
              <a:t>Investigate Causal Cue Patterns</a:t>
            </a:r>
          </a:p>
          <a:p>
            <a:r>
              <a:rPr lang="en-US" altLang="zh-CN" dirty="0" smtClean="0"/>
              <a:t>End-to-end results on COPA</a:t>
            </a:r>
          </a:p>
          <a:p>
            <a:r>
              <a:rPr lang="en-US" altLang="zh-CN" dirty="0" smtClean="0"/>
              <a:t>Investigate two Research Questions using </a:t>
            </a:r>
            <a:r>
              <a:rPr lang="en-US" altLang="zh-CN" dirty="0" err="1" smtClean="0"/>
              <a:t>ConceptNet</a:t>
            </a:r>
            <a:r>
              <a:rPr lang="en-US" altLang="zh-CN" dirty="0" smtClean="0"/>
              <a:t> 4</a:t>
            </a:r>
          </a:p>
          <a:p>
            <a:endParaRPr lang="zh-CN" altLang="en-US" dirty="0"/>
          </a:p>
        </p:txBody>
      </p:sp>
      <p:sp>
        <p:nvSpPr>
          <p:cNvPr id="4" name="灯片编号占位符 3"/>
          <p:cNvSpPr>
            <a:spLocks noGrp="1"/>
          </p:cNvSpPr>
          <p:nvPr>
            <p:ph type="sldNum" sz="quarter" idx="12"/>
          </p:nvPr>
        </p:nvSpPr>
        <p:spPr/>
        <p:txBody>
          <a:bodyPr/>
          <a:lstStyle/>
          <a:p>
            <a:fld id="{032C0D32-35EE-4439-9905-2EF18B38311B}" type="slidenum">
              <a:rPr lang="zh-CN" altLang="en-US" smtClean="0"/>
              <a:t>12</a:t>
            </a:fld>
            <a:endParaRPr lang="zh-CN" altLang="en-US"/>
          </a:p>
        </p:txBody>
      </p:sp>
    </p:spTree>
    <p:extLst>
      <p:ext uri="{BB962C8B-B14F-4D97-AF65-F5344CB8AC3E}">
        <p14:creationId xmlns:p14="http://schemas.microsoft.com/office/powerpoint/2010/main" val="3538848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Causal cue patterns</a:t>
            </a:r>
            <a:endParaRPr lang="zh-CN" altLang="en-US" dirty="0"/>
          </a:p>
        </p:txBody>
      </p:sp>
      <p:sp>
        <p:nvSpPr>
          <p:cNvPr id="3" name="内容占位符 2"/>
          <p:cNvSpPr>
            <a:spLocks noGrp="1"/>
          </p:cNvSpPr>
          <p:nvPr>
            <p:ph idx="1"/>
          </p:nvPr>
        </p:nvSpPr>
        <p:spPr/>
        <p:txBody>
          <a:bodyPr/>
          <a:lstStyle/>
          <a:p>
            <a:r>
              <a:rPr lang="en-US" altLang="zh-CN" dirty="0" smtClean="0"/>
              <a:t>We can group our causal cue patterns into 17 sets.</a:t>
            </a:r>
          </a:p>
          <a:p>
            <a:pPr lvl="1"/>
            <a:r>
              <a:rPr lang="en-US" altLang="zh-CN" dirty="0" smtClean="0"/>
              <a:t> </a:t>
            </a:r>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r>
              <a:rPr lang="en-US" altLang="zh-CN" dirty="0" smtClean="0"/>
              <a:t> </a:t>
            </a:r>
          </a:p>
          <a:p>
            <a:pPr lvl="1"/>
            <a:endParaRPr lang="en-US" altLang="zh-CN" dirty="0"/>
          </a:p>
        </p:txBody>
      </p:sp>
      <p:pic>
        <p:nvPicPr>
          <p:cNvPr id="4" name="图片 3"/>
          <p:cNvPicPr>
            <a:picLocks noChangeAspect="1"/>
          </p:cNvPicPr>
          <p:nvPr/>
        </p:nvPicPr>
        <p:blipFill>
          <a:blip r:embed="rId3"/>
          <a:stretch>
            <a:fillRect/>
          </a:stretch>
        </p:blipFill>
        <p:spPr>
          <a:xfrm>
            <a:off x="1606217" y="2235117"/>
            <a:ext cx="5299909" cy="2114518"/>
          </a:xfrm>
          <a:prstGeom prst="rect">
            <a:avLst/>
          </a:prstGeom>
        </p:spPr>
      </p:pic>
      <p:pic>
        <p:nvPicPr>
          <p:cNvPr id="5" name="图片 4"/>
          <p:cNvPicPr>
            <a:picLocks noChangeAspect="1"/>
          </p:cNvPicPr>
          <p:nvPr/>
        </p:nvPicPr>
        <p:blipFill>
          <a:blip r:embed="rId4"/>
          <a:stretch>
            <a:fillRect/>
          </a:stretch>
        </p:blipFill>
        <p:spPr>
          <a:xfrm>
            <a:off x="1606217" y="4513344"/>
            <a:ext cx="5299909" cy="2024566"/>
          </a:xfrm>
          <a:prstGeom prst="rect">
            <a:avLst/>
          </a:prstGeom>
        </p:spPr>
      </p:pic>
      <p:sp>
        <p:nvSpPr>
          <p:cNvPr id="6" name="灯片编号占位符 5"/>
          <p:cNvSpPr>
            <a:spLocks noGrp="1"/>
          </p:cNvSpPr>
          <p:nvPr>
            <p:ph type="sldNum" sz="quarter" idx="12"/>
          </p:nvPr>
        </p:nvSpPr>
        <p:spPr/>
        <p:txBody>
          <a:bodyPr/>
          <a:lstStyle/>
          <a:p>
            <a:fld id="{032C0D32-35EE-4439-9905-2EF18B38311B}" type="slidenum">
              <a:rPr lang="zh-CN" altLang="en-US" smtClean="0"/>
              <a:t>13</a:t>
            </a:fld>
            <a:endParaRPr lang="zh-CN" altLang="en-US"/>
          </a:p>
        </p:txBody>
      </p:sp>
    </p:spTree>
    <p:extLst>
      <p:ext uri="{BB962C8B-B14F-4D97-AF65-F5344CB8AC3E}">
        <p14:creationId xmlns:p14="http://schemas.microsoft.com/office/powerpoint/2010/main" val="3471298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End-to-end Evaluation on COPA</a:t>
            </a:r>
            <a:endParaRPr lang="zh-CN" altLang="en-US" dirty="0"/>
          </a:p>
        </p:txBody>
      </p:sp>
      <p:sp>
        <p:nvSpPr>
          <p:cNvPr id="5" name="内容占位符 4"/>
          <p:cNvSpPr>
            <a:spLocks noGrp="1"/>
          </p:cNvSpPr>
          <p:nvPr>
            <p:ph idx="1"/>
          </p:nvPr>
        </p:nvSpPr>
        <p:spPr/>
        <p:txBody>
          <a:bodyPr/>
          <a:lstStyle/>
          <a:p>
            <a:r>
              <a:rPr lang="en-US" altLang="zh-CN" dirty="0" smtClean="0"/>
              <a:t>Parameter setup</a:t>
            </a:r>
          </a:p>
          <a:p>
            <a:pPr lvl="1"/>
            <a:r>
              <a:rPr lang="en-US" altLang="zh-CN" dirty="0"/>
              <a:t>a</a:t>
            </a:r>
            <a:r>
              <a:rPr lang="en-US" altLang="zh-CN" dirty="0" smtClean="0"/>
              <a:t>lpha = 0.4, beta = 0.3</a:t>
            </a:r>
          </a:p>
          <a:p>
            <a:pPr lvl="1"/>
            <a:endParaRPr lang="zh-CN" altLang="en-US" dirty="0"/>
          </a:p>
        </p:txBody>
      </p:sp>
      <p:pic>
        <p:nvPicPr>
          <p:cNvPr id="6" name="内容占位符 3"/>
          <p:cNvPicPr>
            <a:picLocks noChangeAspect="1"/>
          </p:cNvPicPr>
          <p:nvPr/>
        </p:nvPicPr>
        <p:blipFill>
          <a:blip r:embed="rId2"/>
          <a:stretch>
            <a:fillRect/>
          </a:stretch>
        </p:blipFill>
        <p:spPr>
          <a:xfrm>
            <a:off x="1390901" y="2773826"/>
            <a:ext cx="3971925" cy="1781175"/>
          </a:xfrm>
          <a:prstGeom prst="rect">
            <a:avLst/>
          </a:prstGeom>
        </p:spPr>
      </p:pic>
      <p:sp>
        <p:nvSpPr>
          <p:cNvPr id="3" name="灯片编号占位符 2"/>
          <p:cNvSpPr>
            <a:spLocks noGrp="1"/>
          </p:cNvSpPr>
          <p:nvPr>
            <p:ph type="sldNum" sz="quarter" idx="12"/>
          </p:nvPr>
        </p:nvSpPr>
        <p:spPr/>
        <p:txBody>
          <a:bodyPr/>
          <a:lstStyle/>
          <a:p>
            <a:fld id="{032C0D32-35EE-4439-9905-2EF18B38311B}" type="slidenum">
              <a:rPr lang="zh-CN" altLang="en-US" smtClean="0"/>
              <a:t>14</a:t>
            </a:fld>
            <a:endParaRPr lang="zh-CN" altLang="en-US"/>
          </a:p>
        </p:txBody>
      </p:sp>
    </p:spTree>
    <p:extLst>
      <p:ext uri="{BB962C8B-B14F-4D97-AF65-F5344CB8AC3E}">
        <p14:creationId xmlns:p14="http://schemas.microsoft.com/office/powerpoint/2010/main" val="37632248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smtClean="0"/>
              <a:t>Investigate Research Questions</a:t>
            </a:r>
            <a:endParaRPr lang="zh-CN" altLang="en-US" dirty="0"/>
          </a:p>
        </p:txBody>
      </p:sp>
      <p:sp>
        <p:nvSpPr>
          <p:cNvPr id="10" name="内容占位符 9"/>
          <p:cNvSpPr>
            <a:spLocks noGrp="1"/>
          </p:cNvSpPr>
          <p:nvPr>
            <p:ph sz="half" idx="1"/>
          </p:nvPr>
        </p:nvSpPr>
        <p:spPr/>
        <p:txBody>
          <a:bodyPr/>
          <a:lstStyle/>
          <a:p>
            <a:r>
              <a:rPr lang="en-US" altLang="zh-CN" dirty="0" smtClean="0"/>
              <a:t> Investigate whether our proposed causality score  clearly separates the causal/non-causal pairs.</a:t>
            </a:r>
            <a:endParaRPr lang="zh-CN" altLang="en-US" dirty="0"/>
          </a:p>
        </p:txBody>
      </p:sp>
      <p:sp>
        <p:nvSpPr>
          <p:cNvPr id="11" name="内容占位符 10"/>
          <p:cNvSpPr>
            <a:spLocks noGrp="1"/>
          </p:cNvSpPr>
          <p:nvPr>
            <p:ph sz="half" idx="2"/>
          </p:nvPr>
        </p:nvSpPr>
        <p:spPr/>
        <p:txBody>
          <a:bodyPr/>
          <a:lstStyle/>
          <a:p>
            <a:r>
              <a:rPr lang="en-US" altLang="zh-CN" dirty="0" smtClean="0"/>
              <a:t>When causal/non-causal pair sharing the same premise, and investigate the accuracy of our selection of positive alternative.</a:t>
            </a:r>
          </a:p>
          <a:p>
            <a:endParaRPr lang="zh-CN" altLang="en-US" dirty="0"/>
          </a:p>
        </p:txBody>
      </p:sp>
      <p:pic>
        <p:nvPicPr>
          <p:cNvPr id="13" name="图片 12"/>
          <p:cNvPicPr>
            <a:picLocks noChangeAspect="1"/>
          </p:cNvPicPr>
          <p:nvPr/>
        </p:nvPicPr>
        <p:blipFill>
          <a:blip r:embed="rId2"/>
          <a:stretch>
            <a:fillRect/>
          </a:stretch>
        </p:blipFill>
        <p:spPr>
          <a:xfrm>
            <a:off x="1161548" y="3134483"/>
            <a:ext cx="3829050" cy="3019425"/>
          </a:xfrm>
          <a:prstGeom prst="rect">
            <a:avLst/>
          </a:prstGeom>
        </p:spPr>
      </p:pic>
      <p:pic>
        <p:nvPicPr>
          <p:cNvPr id="14" name="图片 13"/>
          <p:cNvPicPr>
            <a:picLocks noChangeAspect="1"/>
          </p:cNvPicPr>
          <p:nvPr/>
        </p:nvPicPr>
        <p:blipFill>
          <a:blip r:embed="rId3"/>
          <a:stretch>
            <a:fillRect/>
          </a:stretch>
        </p:blipFill>
        <p:spPr>
          <a:xfrm>
            <a:off x="6529888" y="3739320"/>
            <a:ext cx="3343275" cy="904875"/>
          </a:xfrm>
          <a:prstGeom prst="rect">
            <a:avLst/>
          </a:prstGeom>
        </p:spPr>
      </p:pic>
      <p:sp>
        <p:nvSpPr>
          <p:cNvPr id="2" name="灯片编号占位符 1"/>
          <p:cNvSpPr>
            <a:spLocks noGrp="1"/>
          </p:cNvSpPr>
          <p:nvPr>
            <p:ph type="sldNum" sz="quarter" idx="12"/>
          </p:nvPr>
        </p:nvSpPr>
        <p:spPr/>
        <p:txBody>
          <a:bodyPr/>
          <a:lstStyle/>
          <a:p>
            <a:fld id="{032C0D32-35EE-4439-9905-2EF18B38311B}" type="slidenum">
              <a:rPr lang="zh-CN" altLang="en-US" smtClean="0"/>
              <a:t>15</a:t>
            </a:fld>
            <a:endParaRPr lang="zh-CN" altLang="en-US"/>
          </a:p>
        </p:txBody>
      </p:sp>
    </p:spTree>
    <p:extLst>
      <p:ext uri="{BB962C8B-B14F-4D97-AF65-F5344CB8AC3E}">
        <p14:creationId xmlns:p14="http://schemas.microsoft.com/office/powerpoint/2010/main" val="17351303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Online </a:t>
            </a:r>
            <a:r>
              <a:rPr lang="en-US" altLang="zh-CN" dirty="0" err="1" smtClean="0"/>
              <a:t>CausalNet</a:t>
            </a:r>
            <a:endParaRPr lang="zh-CN" altLang="en-US" dirty="0"/>
          </a:p>
        </p:txBody>
      </p:sp>
      <p:sp>
        <p:nvSpPr>
          <p:cNvPr id="6" name="内容占位符 5"/>
          <p:cNvSpPr>
            <a:spLocks noGrp="1"/>
          </p:cNvSpPr>
          <p:nvPr>
            <p:ph idx="1"/>
          </p:nvPr>
        </p:nvSpPr>
        <p:spPr/>
        <p:txBody>
          <a:bodyPr/>
          <a:lstStyle/>
          <a:p>
            <a:r>
              <a:rPr lang="en-US" altLang="zh-CN" dirty="0" smtClean="0">
                <a:hlinkClick r:id="rId2"/>
              </a:rPr>
              <a:t>http://202.120.38.146/causal/</a:t>
            </a:r>
            <a:endParaRPr lang="en-US" altLang="zh-CN" dirty="0" smtClean="0"/>
          </a:p>
        </p:txBody>
      </p:sp>
      <p:sp>
        <p:nvSpPr>
          <p:cNvPr id="2" name="灯片编号占位符 1"/>
          <p:cNvSpPr>
            <a:spLocks noGrp="1"/>
          </p:cNvSpPr>
          <p:nvPr>
            <p:ph type="sldNum" sz="quarter" idx="12"/>
          </p:nvPr>
        </p:nvSpPr>
        <p:spPr/>
        <p:txBody>
          <a:bodyPr/>
          <a:lstStyle/>
          <a:p>
            <a:fld id="{032C0D32-35EE-4439-9905-2EF18B38311B}" type="slidenum">
              <a:rPr lang="zh-CN" altLang="en-US" smtClean="0"/>
              <a:t>16</a:t>
            </a:fld>
            <a:endParaRPr lang="zh-CN" altLang="en-US"/>
          </a:p>
        </p:txBody>
      </p:sp>
    </p:spTree>
    <p:extLst>
      <p:ext uri="{BB962C8B-B14F-4D97-AF65-F5344CB8AC3E}">
        <p14:creationId xmlns:p14="http://schemas.microsoft.com/office/powerpoint/2010/main" val="11892281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Thank you!</a:t>
            </a:r>
            <a:endParaRPr lang="zh-CN" altLang="en-US" dirty="0"/>
          </a:p>
        </p:txBody>
      </p:sp>
      <p:sp>
        <p:nvSpPr>
          <p:cNvPr id="5" name="副标题 4"/>
          <p:cNvSpPr>
            <a:spLocks noGrp="1"/>
          </p:cNvSpPr>
          <p:nvPr>
            <p:ph type="subTitle" idx="1"/>
          </p:nvPr>
        </p:nvSpPr>
        <p:spPr/>
        <p:txBody>
          <a:bodyPr/>
          <a:lstStyle/>
          <a:p>
            <a:endParaRPr lang="zh-CN" altLang="en-US" dirty="0"/>
          </a:p>
        </p:txBody>
      </p:sp>
      <p:sp>
        <p:nvSpPr>
          <p:cNvPr id="2" name="灯片编号占位符 1"/>
          <p:cNvSpPr>
            <a:spLocks noGrp="1"/>
          </p:cNvSpPr>
          <p:nvPr>
            <p:ph type="sldNum" sz="quarter" idx="12"/>
          </p:nvPr>
        </p:nvSpPr>
        <p:spPr/>
        <p:txBody>
          <a:bodyPr/>
          <a:lstStyle/>
          <a:p>
            <a:fld id="{032C0D32-35EE-4439-9905-2EF18B38311B}" type="slidenum">
              <a:rPr lang="zh-CN" altLang="en-US" smtClean="0"/>
              <a:t>17</a:t>
            </a:fld>
            <a:endParaRPr lang="zh-CN" altLang="en-US"/>
          </a:p>
        </p:txBody>
      </p:sp>
    </p:spTree>
    <p:extLst>
      <p:ext uri="{BB962C8B-B14F-4D97-AF65-F5344CB8AC3E}">
        <p14:creationId xmlns:p14="http://schemas.microsoft.com/office/powerpoint/2010/main" val="4238936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Commonsense Casual Reasoning</a:t>
            </a:r>
          </a:p>
        </p:txBody>
      </p:sp>
      <p:sp>
        <p:nvSpPr>
          <p:cNvPr id="3" name="内容占位符 2"/>
          <p:cNvSpPr>
            <a:spLocks noGrp="1"/>
          </p:cNvSpPr>
          <p:nvPr>
            <p:ph idx="1"/>
          </p:nvPr>
        </p:nvSpPr>
        <p:spPr/>
        <p:txBody>
          <a:bodyPr>
            <a:normAutofit/>
          </a:bodyPr>
          <a:lstStyle/>
          <a:p>
            <a:r>
              <a:rPr lang="en-US" altLang="zh-CN" dirty="0" smtClean="0"/>
              <a:t>Recognize causal relation and measure causal strength between two text spans, such as words, phrases and sentences.</a:t>
            </a:r>
          </a:p>
          <a:p>
            <a:r>
              <a:rPr lang="en-US" altLang="zh-CN" dirty="0" smtClean="0"/>
              <a:t>Causal Pairs</a:t>
            </a:r>
          </a:p>
          <a:p>
            <a:pPr lvl="1"/>
            <a:r>
              <a:rPr lang="en-US" altLang="zh-CN" dirty="0" smtClean="0"/>
              <a:t>Words:</a:t>
            </a:r>
          </a:p>
          <a:p>
            <a:pPr lvl="2"/>
            <a:r>
              <a:rPr lang="en-US" altLang="zh-CN" dirty="0" smtClean="0"/>
              <a:t> think -&gt; idea</a:t>
            </a:r>
          </a:p>
          <a:p>
            <a:pPr lvl="1"/>
            <a:r>
              <a:rPr lang="en-US" altLang="zh-CN" dirty="0" smtClean="0"/>
              <a:t>Phrases: </a:t>
            </a:r>
          </a:p>
          <a:p>
            <a:pPr lvl="2"/>
            <a:r>
              <a:rPr lang="en-US" altLang="zh-CN" dirty="0" smtClean="0"/>
              <a:t>get a job -&gt; earn money</a:t>
            </a:r>
          </a:p>
          <a:p>
            <a:pPr lvl="1"/>
            <a:r>
              <a:rPr lang="en-US" altLang="zh-CN" dirty="0" smtClean="0"/>
              <a:t>Sentences: </a:t>
            </a:r>
          </a:p>
          <a:p>
            <a:pPr lvl="2"/>
            <a:r>
              <a:rPr lang="en-US" altLang="zh-CN" dirty="0" smtClean="0"/>
              <a:t>The sun was rising. -&gt; My body cast a shadow over the grass.</a:t>
            </a:r>
          </a:p>
          <a:p>
            <a:pPr lvl="1"/>
            <a:endParaRPr lang="zh-CN" altLang="en-US" dirty="0"/>
          </a:p>
        </p:txBody>
      </p:sp>
      <p:sp>
        <p:nvSpPr>
          <p:cNvPr id="4" name="灯片编号占位符 3"/>
          <p:cNvSpPr>
            <a:spLocks noGrp="1"/>
          </p:cNvSpPr>
          <p:nvPr>
            <p:ph type="sldNum" sz="quarter" idx="12"/>
          </p:nvPr>
        </p:nvSpPr>
        <p:spPr/>
        <p:txBody>
          <a:bodyPr/>
          <a:lstStyle/>
          <a:p>
            <a:fld id="{032C0D32-35EE-4439-9905-2EF18B38311B}" type="slidenum">
              <a:rPr lang="zh-CN" altLang="en-US" smtClean="0"/>
              <a:t>2</a:t>
            </a:fld>
            <a:endParaRPr lang="zh-CN" altLang="en-US"/>
          </a:p>
        </p:txBody>
      </p:sp>
    </p:spTree>
    <p:extLst>
      <p:ext uri="{BB962C8B-B14F-4D97-AF65-F5344CB8AC3E}">
        <p14:creationId xmlns:p14="http://schemas.microsoft.com/office/powerpoint/2010/main" val="2181333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Examples</a:t>
            </a:r>
            <a:endParaRPr lang="zh-CN" altLang="en-US" dirty="0"/>
          </a:p>
        </p:txBody>
      </p:sp>
      <p:sp>
        <p:nvSpPr>
          <p:cNvPr id="3" name="内容占位符 2"/>
          <p:cNvSpPr>
            <a:spLocks noGrp="1"/>
          </p:cNvSpPr>
          <p:nvPr>
            <p:ph idx="1"/>
          </p:nvPr>
        </p:nvSpPr>
        <p:spPr/>
        <p:txBody>
          <a:bodyPr/>
          <a:lstStyle/>
          <a:p>
            <a:r>
              <a:rPr lang="en-US" altLang="zh-CN" dirty="0" smtClean="0"/>
              <a:t>Two types of causal reasoning</a:t>
            </a:r>
          </a:p>
          <a:p>
            <a:pPr lvl="1"/>
            <a:r>
              <a:rPr lang="en-US" altLang="zh-CN" dirty="0" smtClean="0"/>
              <a:t>Type 1</a:t>
            </a:r>
          </a:p>
          <a:p>
            <a:pPr lvl="2"/>
            <a:r>
              <a:rPr lang="en-US" altLang="zh-CN" dirty="0" smtClean="0"/>
              <a:t>Premise: The man </a:t>
            </a:r>
            <a:r>
              <a:rPr lang="en-US" altLang="zh-CN" b="1" dirty="0" smtClean="0">
                <a:solidFill>
                  <a:schemeClr val="accent1">
                    <a:lumMod val="75000"/>
                  </a:schemeClr>
                </a:solidFill>
              </a:rPr>
              <a:t>broke</a:t>
            </a:r>
            <a:r>
              <a:rPr lang="en-US" altLang="zh-CN" dirty="0" smtClean="0"/>
              <a:t> his </a:t>
            </a:r>
            <a:r>
              <a:rPr lang="en-US" altLang="zh-CN" b="1" dirty="0" smtClean="0">
                <a:solidFill>
                  <a:schemeClr val="accent1">
                    <a:lumMod val="75000"/>
                  </a:schemeClr>
                </a:solidFill>
              </a:rPr>
              <a:t>toe</a:t>
            </a:r>
            <a:r>
              <a:rPr lang="en-US" altLang="zh-CN" dirty="0" smtClean="0"/>
              <a:t>. What was the CAUSE of this?</a:t>
            </a:r>
          </a:p>
          <a:p>
            <a:pPr lvl="2"/>
            <a:r>
              <a:rPr lang="en-US" altLang="zh-CN" dirty="0" smtClean="0"/>
              <a:t>Alternative 1: He got a hole in his sock.</a:t>
            </a:r>
          </a:p>
          <a:p>
            <a:pPr lvl="2"/>
            <a:r>
              <a:rPr lang="en-US" altLang="zh-CN" dirty="0" smtClean="0"/>
              <a:t>Alternative 2: He </a:t>
            </a:r>
            <a:r>
              <a:rPr lang="en-US" altLang="zh-CN" b="1" dirty="0" smtClean="0">
                <a:solidFill>
                  <a:schemeClr val="accent1">
                    <a:lumMod val="75000"/>
                  </a:schemeClr>
                </a:solidFill>
              </a:rPr>
              <a:t>dropped</a:t>
            </a:r>
            <a:r>
              <a:rPr lang="en-US" altLang="zh-CN" dirty="0" smtClean="0"/>
              <a:t> hammer on his </a:t>
            </a:r>
            <a:r>
              <a:rPr lang="en-US" altLang="zh-CN" b="1" dirty="0" smtClean="0">
                <a:solidFill>
                  <a:schemeClr val="accent1">
                    <a:lumMod val="75000"/>
                  </a:schemeClr>
                </a:solidFill>
              </a:rPr>
              <a:t>foot</a:t>
            </a:r>
            <a:r>
              <a:rPr lang="en-US" altLang="zh-CN" dirty="0" smtClean="0"/>
              <a:t>.</a:t>
            </a:r>
          </a:p>
          <a:p>
            <a:pPr lvl="1"/>
            <a:r>
              <a:rPr lang="en-US" altLang="zh-CN" dirty="0" smtClean="0"/>
              <a:t>Type 2</a:t>
            </a:r>
          </a:p>
          <a:p>
            <a:pPr lvl="2"/>
            <a:r>
              <a:rPr lang="en-US" altLang="zh-CN" dirty="0" smtClean="0"/>
              <a:t>Premise: I </a:t>
            </a:r>
            <a:r>
              <a:rPr lang="en-US" altLang="zh-CN" b="1" dirty="0" smtClean="0">
                <a:solidFill>
                  <a:schemeClr val="accent1">
                    <a:lumMod val="75000"/>
                  </a:schemeClr>
                </a:solidFill>
              </a:rPr>
              <a:t>tipped</a:t>
            </a:r>
            <a:r>
              <a:rPr lang="en-US" altLang="zh-CN" dirty="0" smtClean="0"/>
              <a:t> the bottle. What happened as a RESULT?</a:t>
            </a:r>
          </a:p>
          <a:p>
            <a:pPr lvl="2"/>
            <a:r>
              <a:rPr lang="en-US" altLang="zh-CN" dirty="0" smtClean="0"/>
              <a:t>Alternative 1: The liquid in the bottle froze.</a:t>
            </a:r>
          </a:p>
          <a:p>
            <a:pPr lvl="2"/>
            <a:r>
              <a:rPr lang="en-US" altLang="zh-CN" dirty="0" smtClean="0"/>
              <a:t>Alternative 2: The liquid in the bottle </a:t>
            </a:r>
            <a:r>
              <a:rPr lang="en-US" altLang="zh-CN" b="1" dirty="0" smtClean="0">
                <a:solidFill>
                  <a:schemeClr val="accent1">
                    <a:lumMod val="75000"/>
                  </a:schemeClr>
                </a:solidFill>
              </a:rPr>
              <a:t>poured</a:t>
            </a:r>
            <a:r>
              <a:rPr lang="en-US" altLang="zh-CN" dirty="0" smtClean="0"/>
              <a:t> out.</a:t>
            </a:r>
          </a:p>
        </p:txBody>
      </p:sp>
      <p:sp>
        <p:nvSpPr>
          <p:cNvPr id="4" name="灯片编号占位符 3"/>
          <p:cNvSpPr>
            <a:spLocks noGrp="1"/>
          </p:cNvSpPr>
          <p:nvPr>
            <p:ph type="sldNum" sz="quarter" idx="12"/>
          </p:nvPr>
        </p:nvSpPr>
        <p:spPr/>
        <p:txBody>
          <a:bodyPr/>
          <a:lstStyle/>
          <a:p>
            <a:fld id="{032C0D32-35EE-4439-9905-2EF18B38311B}" type="slidenum">
              <a:rPr lang="zh-CN" altLang="en-US" smtClean="0"/>
              <a:t>3</a:t>
            </a:fld>
            <a:endParaRPr lang="zh-CN" altLang="en-US"/>
          </a:p>
        </p:txBody>
      </p:sp>
    </p:spTree>
    <p:extLst>
      <p:ext uri="{BB962C8B-B14F-4D97-AF65-F5344CB8AC3E}">
        <p14:creationId xmlns:p14="http://schemas.microsoft.com/office/powerpoint/2010/main" val="278867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smtClean="0"/>
              <a:t>Build commonsense causal knowledge base: </a:t>
            </a:r>
            <a:r>
              <a:rPr lang="en-US" altLang="zh-CN" dirty="0" err="1" smtClean="0"/>
              <a:t>CausalNet</a:t>
            </a:r>
            <a:r>
              <a:rPr lang="en-US" altLang="zh-CN" dirty="0"/>
              <a:t> </a:t>
            </a:r>
            <a:r>
              <a:rPr lang="en-US" altLang="zh-CN" dirty="0" smtClean="0"/>
              <a:t>(term-based </a:t>
            </a:r>
            <a:r>
              <a:rPr lang="en-US" altLang="zh-CN" dirty="0"/>
              <a:t>causal network).</a:t>
            </a:r>
            <a:endParaRPr lang="en-US" altLang="zh-CN" dirty="0" smtClean="0"/>
          </a:p>
          <a:p>
            <a:r>
              <a:rPr lang="en-US" altLang="zh-CN" dirty="0" smtClean="0"/>
              <a:t>Propose a causality metric to measure causal strength between terms : generalized causality PMI.</a:t>
            </a:r>
          </a:p>
          <a:p>
            <a:r>
              <a:rPr lang="en-US" altLang="zh-CN" dirty="0" smtClean="0"/>
              <a:t>Design an algorithm framework to solve commonsense causal reasoning problem.</a:t>
            </a:r>
          </a:p>
        </p:txBody>
      </p:sp>
      <p:sp>
        <p:nvSpPr>
          <p:cNvPr id="4" name="灯片编号占位符 3"/>
          <p:cNvSpPr>
            <a:spLocks noGrp="1"/>
          </p:cNvSpPr>
          <p:nvPr>
            <p:ph type="sldNum" sz="quarter" idx="12"/>
          </p:nvPr>
        </p:nvSpPr>
        <p:spPr/>
        <p:txBody>
          <a:bodyPr/>
          <a:lstStyle/>
          <a:p>
            <a:fld id="{032C0D32-35EE-4439-9905-2EF18B38311B}" type="slidenum">
              <a:rPr lang="zh-CN" altLang="en-US" smtClean="0"/>
              <a:t>4</a:t>
            </a:fld>
            <a:endParaRPr lang="zh-CN" altLang="en-US"/>
          </a:p>
        </p:txBody>
      </p:sp>
    </p:spTree>
    <p:extLst>
      <p:ext uri="{BB962C8B-B14F-4D97-AF65-F5344CB8AC3E}">
        <p14:creationId xmlns:p14="http://schemas.microsoft.com/office/powerpoint/2010/main" val="455303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CausalNet</a:t>
            </a:r>
            <a:endParaRPr lang="zh-CN" altLang="en-US" dirty="0"/>
          </a:p>
        </p:txBody>
      </p:sp>
      <p:sp>
        <p:nvSpPr>
          <p:cNvPr id="3" name="内容占位符 2"/>
          <p:cNvSpPr>
            <a:spLocks noGrp="1"/>
          </p:cNvSpPr>
          <p:nvPr>
            <p:ph idx="1"/>
          </p:nvPr>
        </p:nvSpPr>
        <p:spPr/>
        <p:txBody>
          <a:bodyPr/>
          <a:lstStyle/>
          <a:p>
            <a:r>
              <a:rPr lang="en-US" altLang="zh-CN" dirty="0" smtClean="0"/>
              <a:t>Design strong causal cue patterns</a:t>
            </a:r>
          </a:p>
          <a:p>
            <a:pPr lvl="1"/>
            <a:r>
              <a:rPr lang="en-US" altLang="zh-CN" dirty="0" smtClean="0"/>
              <a:t>“cause”, “lead to”, “because”…</a:t>
            </a:r>
          </a:p>
          <a:p>
            <a:r>
              <a:rPr lang="en-US" altLang="zh-CN" dirty="0" smtClean="0"/>
              <a:t>Extract causal pairs (terms) from large web corpus</a:t>
            </a:r>
            <a:endParaRPr lang="en-US" altLang="zh-CN" dirty="0"/>
          </a:p>
          <a:p>
            <a:r>
              <a:rPr lang="en-US" altLang="zh-CN" dirty="0" smtClean="0"/>
              <a:t>Build Weighted Graph: </a:t>
            </a:r>
            <a:r>
              <a:rPr lang="en-US" altLang="zh-CN" dirty="0" err="1" smtClean="0"/>
              <a:t>CausalNet</a:t>
            </a:r>
            <a:endParaRPr lang="en-US" altLang="zh-CN" dirty="0" smtClean="0"/>
          </a:p>
          <a:p>
            <a:pPr lvl="1"/>
            <a:r>
              <a:rPr lang="en-US" altLang="zh-CN" dirty="0" smtClean="0"/>
              <a:t>Node: term (word)</a:t>
            </a:r>
          </a:p>
          <a:p>
            <a:pPr lvl="1"/>
            <a:r>
              <a:rPr lang="en-US" altLang="zh-CN" dirty="0" smtClean="0"/>
              <a:t>Edge: two directed edges exist between every two nodes</a:t>
            </a:r>
          </a:p>
          <a:p>
            <a:pPr lvl="1"/>
            <a:r>
              <a:rPr lang="en-US" altLang="zh-CN" dirty="0" smtClean="0"/>
              <a:t>Weight: edges are weighted with causal strength</a:t>
            </a:r>
          </a:p>
        </p:txBody>
      </p:sp>
      <p:sp>
        <p:nvSpPr>
          <p:cNvPr id="4" name="灯片编号占位符 3"/>
          <p:cNvSpPr>
            <a:spLocks noGrp="1"/>
          </p:cNvSpPr>
          <p:nvPr>
            <p:ph type="sldNum" sz="quarter" idx="12"/>
          </p:nvPr>
        </p:nvSpPr>
        <p:spPr/>
        <p:txBody>
          <a:bodyPr/>
          <a:lstStyle/>
          <a:p>
            <a:fld id="{032C0D32-35EE-4439-9905-2EF18B38311B}" type="slidenum">
              <a:rPr lang="zh-CN" altLang="en-US" smtClean="0"/>
              <a:t>5</a:t>
            </a:fld>
            <a:endParaRPr lang="zh-CN" altLang="en-US"/>
          </a:p>
        </p:txBody>
      </p:sp>
    </p:spTree>
    <p:extLst>
      <p:ext uri="{BB962C8B-B14F-4D97-AF65-F5344CB8AC3E}">
        <p14:creationId xmlns:p14="http://schemas.microsoft.com/office/powerpoint/2010/main" val="4219963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pic>
        <p:nvPicPr>
          <p:cNvPr id="5" name="内容占位符 4"/>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079793" y="2769548"/>
            <a:ext cx="4698413" cy="2463492"/>
          </a:xfrm>
          <a:prstGeom prst="rect">
            <a:avLst/>
          </a:prstGeom>
          <a:noFill/>
          <a:ln>
            <a:noFill/>
          </a:ln>
        </p:spPr>
      </p:pic>
      <p:sp>
        <p:nvSpPr>
          <p:cNvPr id="4" name="灯片编号占位符 3"/>
          <p:cNvSpPr>
            <a:spLocks noGrp="1"/>
          </p:cNvSpPr>
          <p:nvPr>
            <p:ph type="sldNum" sz="quarter" idx="12"/>
          </p:nvPr>
        </p:nvSpPr>
        <p:spPr/>
        <p:txBody>
          <a:bodyPr/>
          <a:lstStyle/>
          <a:p>
            <a:fld id="{032C0D32-35EE-4439-9905-2EF18B38311B}" type="slidenum">
              <a:rPr lang="zh-CN" altLang="en-US" smtClean="0"/>
              <a:pPr/>
              <a:t>6</a:t>
            </a:fld>
            <a:endParaRPr lang="zh-CN" altLang="en-US" dirty="0"/>
          </a:p>
        </p:txBody>
      </p:sp>
      <p:pic>
        <p:nvPicPr>
          <p:cNvPr id="8" name="内容占位符 7"/>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26492" y="2775897"/>
            <a:ext cx="4673016" cy="2450794"/>
          </a:xfrm>
          <a:prstGeom prst="rect">
            <a:avLst/>
          </a:prstGeom>
          <a:noFill/>
          <a:ln>
            <a:noFill/>
          </a:ln>
        </p:spPr>
      </p:pic>
    </p:spTree>
    <p:extLst>
      <p:ext uri="{BB962C8B-B14F-4D97-AF65-F5344CB8AC3E}">
        <p14:creationId xmlns:p14="http://schemas.microsoft.com/office/powerpoint/2010/main" val="541756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Causal Strength</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PMI </a:t>
            </a:r>
          </a:p>
          <a:p>
            <a:pPr lvl="1"/>
            <a:r>
              <a:rPr lang="en-US" altLang="zh-CN" dirty="0" smtClean="0"/>
              <a:t>                                 (omit logarithm)</a:t>
            </a:r>
          </a:p>
          <a:p>
            <a:r>
              <a:rPr lang="en-US" altLang="zh-CN" dirty="0" smtClean="0"/>
              <a:t>Causality PMI</a:t>
            </a:r>
          </a:p>
          <a:p>
            <a:pPr lvl="1"/>
            <a:r>
              <a:rPr lang="en-US" altLang="zh-CN" dirty="0" smtClean="0"/>
              <a:t> Introduce cause role and effect role</a:t>
            </a:r>
          </a:p>
          <a:p>
            <a:pPr lvl="1"/>
            <a:r>
              <a:rPr lang="en-US" altLang="zh-CN" dirty="0"/>
              <a:t> </a:t>
            </a:r>
          </a:p>
          <a:p>
            <a:endParaRPr lang="en-US" altLang="zh-CN" dirty="0" smtClean="0"/>
          </a:p>
          <a:p>
            <a:endParaRPr lang="en-US" altLang="zh-CN" dirty="0" smtClean="0"/>
          </a:p>
          <a:p>
            <a:r>
              <a:rPr lang="en-US" altLang="zh-CN" dirty="0" smtClean="0"/>
              <a:t>Generalized Causality PMI</a:t>
            </a:r>
          </a:p>
          <a:p>
            <a:pPr lvl="1"/>
            <a:r>
              <a:rPr lang="en-US" altLang="zh-CN" dirty="0" smtClean="0"/>
              <a:t> Introduce parameters</a:t>
            </a:r>
          </a:p>
          <a:p>
            <a:pPr lvl="1"/>
            <a:r>
              <a:rPr lang="en-US" altLang="zh-CN" dirty="0"/>
              <a:t> </a:t>
            </a:r>
            <a:endParaRPr lang="zh-CN" altLang="en-US" dirty="0"/>
          </a:p>
        </p:txBody>
      </p:sp>
      <p:pic>
        <p:nvPicPr>
          <p:cNvPr id="1030" name="Picture 6" descr="http://latex.codecogs.com/gif.latex?PMI%28u%2Cv%29%20%3D%20%5Cfrac%7BP%28u%2Cv%29%7D%7BP%28u%29P%28v%29%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732" y="2236807"/>
            <a:ext cx="1771650" cy="409575"/>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stretch>
            <a:fillRect/>
          </a:stretch>
        </p:blipFill>
        <p:spPr>
          <a:xfrm>
            <a:off x="1816700" y="3485644"/>
            <a:ext cx="3352049" cy="1314952"/>
          </a:xfrm>
          <a:prstGeom prst="rect">
            <a:avLst/>
          </a:prstGeom>
        </p:spPr>
      </p:pic>
      <p:pic>
        <p:nvPicPr>
          <p:cNvPr id="11" name="图片 10"/>
          <p:cNvPicPr>
            <a:picLocks noChangeAspect="1"/>
          </p:cNvPicPr>
          <p:nvPr/>
        </p:nvPicPr>
        <p:blipFill>
          <a:blip r:embed="rId5"/>
          <a:stretch>
            <a:fillRect/>
          </a:stretch>
        </p:blipFill>
        <p:spPr>
          <a:xfrm>
            <a:off x="1760807" y="5562659"/>
            <a:ext cx="2686537" cy="530079"/>
          </a:xfrm>
          <a:prstGeom prst="rect">
            <a:avLst/>
          </a:prstGeom>
        </p:spPr>
      </p:pic>
      <p:sp>
        <p:nvSpPr>
          <p:cNvPr id="4" name="灯片编号占位符 3"/>
          <p:cNvSpPr>
            <a:spLocks noGrp="1"/>
          </p:cNvSpPr>
          <p:nvPr>
            <p:ph type="sldNum" sz="quarter" idx="12"/>
          </p:nvPr>
        </p:nvSpPr>
        <p:spPr/>
        <p:txBody>
          <a:bodyPr/>
          <a:lstStyle/>
          <a:p>
            <a:fld id="{032C0D32-35EE-4439-9905-2EF18B38311B}" type="slidenum">
              <a:rPr lang="zh-CN" altLang="en-US" smtClean="0"/>
              <a:t>7</a:t>
            </a:fld>
            <a:endParaRPr lang="zh-CN" altLang="en-US"/>
          </a:p>
        </p:txBody>
      </p:sp>
    </p:spTree>
    <p:extLst>
      <p:ext uri="{BB962C8B-B14F-4D97-AF65-F5344CB8AC3E}">
        <p14:creationId xmlns:p14="http://schemas.microsoft.com/office/powerpoint/2010/main" val="943937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a:t>
            </a:r>
            <a:endParaRPr lang="zh-CN" altLang="en-US" dirty="0"/>
          </a:p>
        </p:txBody>
      </p:sp>
      <p:sp>
        <p:nvSpPr>
          <p:cNvPr id="3" name="内容占位符 2"/>
          <p:cNvSpPr>
            <a:spLocks noGrp="1"/>
          </p:cNvSpPr>
          <p:nvPr>
            <p:ph idx="1"/>
          </p:nvPr>
        </p:nvSpPr>
        <p:spPr/>
        <p:txBody>
          <a:bodyPr/>
          <a:lstStyle/>
          <a:p>
            <a:endParaRPr lang="en-US" altLang="zh-CN" dirty="0" smtClean="0"/>
          </a:p>
          <a:p>
            <a:r>
              <a:rPr lang="en-US" altLang="zh-CN" dirty="0" smtClean="0"/>
              <a:t>Score Calculation</a:t>
            </a:r>
          </a:p>
          <a:p>
            <a:pPr lvl="1"/>
            <a:r>
              <a:rPr lang="en-US" altLang="zh-CN" dirty="0" smtClean="0"/>
              <a:t>Light weighting pattern</a:t>
            </a:r>
          </a:p>
          <a:p>
            <a:pPr lvl="2"/>
            <a:r>
              <a:rPr lang="en-US" altLang="zh-CN" dirty="0" smtClean="0"/>
              <a:t>Events Extraction</a:t>
            </a:r>
          </a:p>
          <a:p>
            <a:pPr lvl="2"/>
            <a:r>
              <a:rPr lang="en-US" altLang="zh-CN" dirty="0" smtClean="0"/>
              <a:t>Weight Boosting</a:t>
            </a:r>
          </a:p>
          <a:p>
            <a:pPr lvl="2"/>
            <a:endParaRPr lang="en-US" altLang="zh-CN" dirty="0" smtClean="0"/>
          </a:p>
          <a:p>
            <a:pPr lvl="1"/>
            <a:r>
              <a:rPr lang="en-US" altLang="zh-CN" dirty="0" smtClean="0"/>
              <a:t>Combination </a:t>
            </a:r>
          </a:p>
          <a:p>
            <a:pPr lvl="2"/>
            <a:endParaRPr lang="en-US" altLang="zh-CN" dirty="0" smtClean="0"/>
          </a:p>
          <a:p>
            <a:pPr lvl="1"/>
            <a:endParaRPr lang="zh-CN" altLang="en-US" dirty="0"/>
          </a:p>
        </p:txBody>
      </p:sp>
      <p:sp>
        <p:nvSpPr>
          <p:cNvPr id="4" name="灯片编号占位符 3"/>
          <p:cNvSpPr>
            <a:spLocks noGrp="1"/>
          </p:cNvSpPr>
          <p:nvPr>
            <p:ph type="sldNum" sz="quarter" idx="12"/>
          </p:nvPr>
        </p:nvSpPr>
        <p:spPr/>
        <p:txBody>
          <a:bodyPr/>
          <a:lstStyle/>
          <a:p>
            <a:fld id="{032C0D32-35EE-4439-9905-2EF18B38311B}" type="slidenum">
              <a:rPr lang="zh-CN" altLang="en-US" smtClean="0"/>
              <a:t>8</a:t>
            </a:fld>
            <a:endParaRPr lang="zh-CN" altLang="en-US"/>
          </a:p>
        </p:txBody>
      </p:sp>
    </p:spTree>
    <p:extLst>
      <p:ext uri="{BB962C8B-B14F-4D97-AF65-F5344CB8AC3E}">
        <p14:creationId xmlns:p14="http://schemas.microsoft.com/office/powerpoint/2010/main" val="3584641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Events Extraction</a:t>
            </a:r>
            <a:endParaRPr lang="zh-CN" altLang="en-US" dirty="0"/>
          </a:p>
        </p:txBody>
      </p:sp>
      <p:pic>
        <p:nvPicPr>
          <p:cNvPr id="4" name="内容占位符 3"/>
          <p:cNvPicPr>
            <a:picLocks noGrp="1" noChangeAspect="1"/>
          </p:cNvPicPr>
          <p:nvPr>
            <p:ph sz="half" idx="1"/>
          </p:nvPr>
        </p:nvPicPr>
        <p:blipFill>
          <a:blip r:embed="rId2"/>
          <a:stretch>
            <a:fillRect/>
          </a:stretch>
        </p:blipFill>
        <p:spPr>
          <a:xfrm>
            <a:off x="978081" y="1825625"/>
            <a:ext cx="4589016" cy="4351338"/>
          </a:xfrm>
          <a:prstGeom prst="rect">
            <a:avLst/>
          </a:prstGeom>
        </p:spPr>
      </p:pic>
      <p:sp>
        <p:nvSpPr>
          <p:cNvPr id="5" name="内容占位符 4"/>
          <p:cNvSpPr>
            <a:spLocks noGrp="1"/>
          </p:cNvSpPr>
          <p:nvPr>
            <p:ph sz="half" idx="2"/>
          </p:nvPr>
        </p:nvSpPr>
        <p:spPr/>
        <p:txBody>
          <a:bodyPr/>
          <a:lstStyle/>
          <a:p>
            <a:r>
              <a:rPr lang="en-US" altLang="zh-CN" dirty="0" smtClean="0"/>
              <a:t>Example</a:t>
            </a:r>
          </a:p>
          <a:p>
            <a:pPr lvl="1"/>
            <a:r>
              <a:rPr lang="en-US" altLang="zh-CN" dirty="0" smtClean="0"/>
              <a:t>Sentence:</a:t>
            </a:r>
          </a:p>
          <a:p>
            <a:pPr lvl="2"/>
            <a:r>
              <a:rPr lang="en-US" altLang="zh-CN" dirty="0" smtClean="0"/>
              <a:t>My body cast a shadow over the grass.</a:t>
            </a:r>
          </a:p>
          <a:p>
            <a:pPr lvl="1"/>
            <a:r>
              <a:rPr lang="en-US" altLang="zh-CN" dirty="0" smtClean="0"/>
              <a:t>Dependency parsed tree</a:t>
            </a:r>
          </a:p>
          <a:p>
            <a:pPr lvl="2"/>
            <a:endParaRPr lang="en-US" altLang="zh-CN" dirty="0" smtClean="0"/>
          </a:p>
          <a:p>
            <a:pPr lvl="1"/>
            <a:endParaRPr lang="en-US" altLang="zh-CN" dirty="0" smtClean="0"/>
          </a:p>
          <a:p>
            <a:pPr lvl="1"/>
            <a:endParaRPr lang="en-US" altLang="zh-CN" dirty="0"/>
          </a:p>
          <a:p>
            <a:pPr lvl="1"/>
            <a:endParaRPr lang="en-US" altLang="zh-CN" dirty="0" smtClean="0"/>
          </a:p>
          <a:p>
            <a:pPr lvl="1"/>
            <a:r>
              <a:rPr lang="en-US" altLang="zh-CN" dirty="0" smtClean="0"/>
              <a:t>Events:</a:t>
            </a:r>
          </a:p>
          <a:p>
            <a:pPr lvl="2"/>
            <a:r>
              <a:rPr lang="en-US" altLang="zh-CN" dirty="0"/>
              <a:t>c</a:t>
            </a:r>
            <a:r>
              <a:rPr lang="en-US" altLang="zh-CN" dirty="0" smtClean="0"/>
              <a:t>ast shadow</a:t>
            </a:r>
          </a:p>
          <a:p>
            <a:pPr lvl="2"/>
            <a:endParaRPr lang="zh-CN" altLang="en-US" dirty="0"/>
          </a:p>
        </p:txBody>
      </p:sp>
      <p:pic>
        <p:nvPicPr>
          <p:cNvPr id="7" name="图片 6"/>
          <p:cNvPicPr>
            <a:picLocks noChangeAspect="1"/>
          </p:cNvPicPr>
          <p:nvPr/>
        </p:nvPicPr>
        <p:blipFill>
          <a:blip r:embed="rId3"/>
          <a:stretch>
            <a:fillRect/>
          </a:stretch>
        </p:blipFill>
        <p:spPr>
          <a:xfrm>
            <a:off x="7016415" y="3698958"/>
            <a:ext cx="1600200" cy="1457325"/>
          </a:xfrm>
          <a:prstGeom prst="rect">
            <a:avLst/>
          </a:prstGeom>
        </p:spPr>
      </p:pic>
      <p:sp>
        <p:nvSpPr>
          <p:cNvPr id="3" name="灯片编号占位符 2"/>
          <p:cNvSpPr>
            <a:spLocks noGrp="1"/>
          </p:cNvSpPr>
          <p:nvPr>
            <p:ph type="sldNum" sz="quarter" idx="12"/>
          </p:nvPr>
        </p:nvSpPr>
        <p:spPr/>
        <p:txBody>
          <a:bodyPr/>
          <a:lstStyle/>
          <a:p>
            <a:fld id="{032C0D32-35EE-4439-9905-2EF18B38311B}" type="slidenum">
              <a:rPr lang="zh-CN" altLang="en-US" smtClean="0"/>
              <a:t>9</a:t>
            </a:fld>
            <a:endParaRPr lang="zh-CN" altLang="en-US"/>
          </a:p>
        </p:txBody>
      </p:sp>
    </p:spTree>
    <p:extLst>
      <p:ext uri="{BB962C8B-B14F-4D97-AF65-F5344CB8AC3E}">
        <p14:creationId xmlns:p14="http://schemas.microsoft.com/office/powerpoint/2010/main" val="8080319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609</Words>
  <Application>Microsoft Office PowerPoint</Application>
  <PresentationFormat>Custom</PresentationFormat>
  <Paragraphs>127</Paragraphs>
  <Slides>17</Slides>
  <Notes>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主题</vt:lpstr>
      <vt:lpstr>Commonsense Causal Reasoning by Causal Relation Extraction from the Web</vt:lpstr>
      <vt:lpstr>Commonsense Casual Reasoning</vt:lpstr>
      <vt:lpstr>Examples</vt:lpstr>
      <vt:lpstr>Outline</vt:lpstr>
      <vt:lpstr>CausalNet</vt:lpstr>
      <vt:lpstr>PowerPoint Presentation</vt:lpstr>
      <vt:lpstr>Causal Strength</vt:lpstr>
      <vt:lpstr>Algorithm</vt:lpstr>
      <vt:lpstr>Events Extraction</vt:lpstr>
      <vt:lpstr>Weight Boosting</vt:lpstr>
      <vt:lpstr>Causal Score Calculation</vt:lpstr>
      <vt:lpstr>Experiments</vt:lpstr>
      <vt:lpstr>Causal cue patterns</vt:lpstr>
      <vt:lpstr>End-to-end Evaluation on COPA</vt:lpstr>
      <vt:lpstr>Investigate Research Questions</vt:lpstr>
      <vt:lpstr>Online CausalNet</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Commonsense Causal Reasoning by Causal Relation Extraction from the Web</dc:title>
  <dc:creator>Zhiyi</dc:creator>
  <cp:lastModifiedBy>Zhiyi Luo</cp:lastModifiedBy>
  <cp:revision>143</cp:revision>
  <dcterms:created xsi:type="dcterms:W3CDTF">2015-03-05T01:26:24Z</dcterms:created>
  <dcterms:modified xsi:type="dcterms:W3CDTF">2015-03-11T08:45:36Z</dcterms:modified>
</cp:coreProperties>
</file>