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72" r:id="rId13"/>
    <p:sldId id="266" r:id="rId14"/>
    <p:sldId id="267" r:id="rId15"/>
    <p:sldId id="268" r:id="rId16"/>
    <p:sldId id="269" r:id="rId17"/>
    <p:sldId id="273" r:id="rId18"/>
    <p:sldId id="270" r:id="rId19"/>
    <p:sldId id="271" r:id="rId20"/>
    <p:sldId id="275" r:id="rId21"/>
    <p:sldId id="274" r:id="rId22"/>
    <p:sldId id="277" r:id="rId23"/>
    <p:sldId id="278" r:id="rId24"/>
    <p:sldId id="27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64" autoAdjust="0"/>
  </p:normalViewPr>
  <p:slideViewPr>
    <p:cSldViewPr snapToGrid="0">
      <p:cViewPr varScale="1">
        <p:scale>
          <a:sx n="60" d="100"/>
          <a:sy n="60" d="100"/>
        </p:scale>
        <p:origin x="1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BB903-E357-456A-9965-882A36E51ECF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1AD75-B10A-4443-B21C-5CAC0B89D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2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1AD75-B10A-4443-B21C-5CAC0B89DB5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97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 high level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1AD75-B10A-4443-B21C-5CAC0B89DB5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887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How to represent</a:t>
            </a:r>
            <a:r>
              <a:rPr lang="en-US" altLang="zh-CN" baseline="0" dirty="0" smtClean="0"/>
              <a:t> source code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1AD75-B10A-4443-B21C-5CAC0B89DB5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09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sequentially generates a child tuple for node n conditional upon the natural language input</a:t>
            </a:r>
          </a:p>
          <a:p>
            <a:r>
              <a:rPr lang="en-US" altLang="zh-CN" dirty="0" smtClean="0"/>
              <a:t>fixing the root node, sampling a children tuple conditional upon the initial partial tree (just the root node), then </a:t>
            </a:r>
            <a:r>
              <a:rPr lang="en-US" altLang="zh-CN" dirty="0" err="1" smtClean="0"/>
              <a:t>recursing</a:t>
            </a:r>
            <a:r>
              <a:rPr lang="en-US" altLang="zh-CN" dirty="0" smtClean="0"/>
              <a:t> to the left-most </a:t>
            </a:r>
            <a:r>
              <a:rPr lang="en-US" altLang="zh-CN" dirty="0" err="1" smtClean="0"/>
              <a:t>childnsuch</a:t>
            </a:r>
            <a:endParaRPr lang="en-US" altLang="zh-CN" dirty="0" smtClean="0"/>
          </a:p>
          <a:p>
            <a:r>
              <a:rPr lang="en-US" altLang="zh-CN" dirty="0" smtClean="0"/>
              <a:t>that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(n) 2 I, updating the partial 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1AD75-B10A-4443-B21C-5CAC0B89DB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1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simplistic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1AD75-B10A-4443-B21C-5CAC0B89DB5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684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1AD75-B10A-4443-B21C-5CAC0B89DB5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35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Filtered some illegal</a:t>
            </a:r>
            <a:r>
              <a:rPr lang="en-US" altLang="zh-CN" baseline="0" dirty="0" smtClean="0"/>
              <a:t> data, such as the answer voted less than 2 times, or too long or too short for the answer, or cannot be parsed by Roslyn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1AD75-B10A-4443-B21C-5CAC0B89DB5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2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D005-849B-40C4-A38A-AA5BECFD5832}" type="datetime1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Britannic Bold" panose="020B0903060703020204" pitchFamily="34" charset="0"/>
              </a:defRPr>
            </a:lvl1pPr>
          </a:lstStyle>
          <a:p>
            <a:fld id="{136BD414-D335-4C0A-B8DB-6D37A2EE03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0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6F5-621A-4156-9A84-47BBE5623B41}" type="datetime1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26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BBC6-C585-432F-A536-1063A3880FA4}" type="datetime1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27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5580-B645-4279-B698-A51C2318A061}" type="datetime1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Britannic Bold" panose="020B0903060703020204" pitchFamily="34" charset="0"/>
              </a:defRPr>
            </a:lvl1pPr>
          </a:lstStyle>
          <a:p>
            <a:fld id="{136BD414-D335-4C0A-B8DB-6D37A2EE03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7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67A1-A3B4-4D0B-ACF8-46026A9C0AF5}" type="datetime1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8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95F-B7C4-45F5-9729-02276D4B5F45}" type="datetime1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3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E9B3-33CA-4DEE-B4C2-8AF97512EFC8}" type="datetime1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3190-AEB5-4853-AA72-0ECF5A361DF8}" type="datetime1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7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685D-D4FC-45DA-B8D9-55F7D577A0DC}" type="datetime1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4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3E86-028E-49CD-BF9A-B41E02DEFB69}" type="datetime1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96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F1A9-F97B-4C2E-9A5A-8DD4D25A7735}" type="datetime1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2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03A9-389A-46D7-A885-D4A5D0A6B09C}" type="datetime1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BD414-D335-4C0A-B8DB-6D37A2EE0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9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635429"/>
            <a:ext cx="6858000" cy="1895961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Bimodal Modelling of Source Code and Natural Language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9451" y="3043909"/>
            <a:ext cx="8245097" cy="16557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Authors:</a:t>
            </a:r>
          </a:p>
          <a:p>
            <a:r>
              <a:rPr lang="en-US" altLang="zh-CN" dirty="0" err="1" smtClean="0"/>
              <a:t>Miltiadis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Allamanis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Daniel </a:t>
            </a:r>
            <a:r>
              <a:rPr lang="en-US" altLang="zh-CN" dirty="0" err="1" smtClean="0"/>
              <a:t>Tarlow</a:t>
            </a:r>
            <a:r>
              <a:rPr lang="en-US" altLang="zh-CN" dirty="0" smtClean="0"/>
              <a:t>, Andrew D. Gordon, Yi Wei @ Microsoft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3812583" y="4855759"/>
            <a:ext cx="4188417" cy="1344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Presented by:</a:t>
            </a:r>
          </a:p>
          <a:p>
            <a:pPr algn="r"/>
            <a:r>
              <a:rPr lang="en-US" altLang="zh-CN" dirty="0" err="1" smtClean="0"/>
              <a:t>Hongfei</a:t>
            </a:r>
            <a:r>
              <a:rPr lang="en-US" altLang="zh-CN" dirty="0" smtClean="0"/>
              <a:t> Hu</a:t>
            </a:r>
          </a:p>
          <a:p>
            <a:pPr algn="r"/>
            <a:r>
              <a:rPr lang="en-US" altLang="zh-CN" dirty="0" smtClean="0"/>
              <a:t>Mar/16/2016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55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Joint Models – </a:t>
            </a:r>
            <a:r>
              <a:rPr lang="en-US" altLang="zh-CN" sz="3200" dirty="0" smtClean="0"/>
              <a:t>Natural Language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Let word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have a </a:t>
                </a:r>
                <a:r>
                  <a:rPr lang="en-US" altLang="zh-CN" i="1" dirty="0" smtClean="0"/>
                  <a:t>D</a:t>
                </a:r>
                <a:r>
                  <a:rPr lang="en-US" altLang="zh-CN" dirty="0" smtClean="0"/>
                  <a:t>-dimensional representation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dirty="0" smtClean="0"/>
                  <a:t> (a bag-of-word model)</a:t>
                </a:r>
              </a:p>
              <a:p>
                <a:r>
                  <a:rPr lang="en-US" altLang="zh-CN" dirty="0" smtClean="0"/>
                  <a:t>The representation of total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altLang="zh-CN" dirty="0" smtClean="0"/>
                  <a:t> is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Although simple, but useful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Joint Models – </a:t>
            </a:r>
            <a:r>
              <a:rPr lang="en-US" altLang="zh-CN" sz="3200" dirty="0" smtClean="0"/>
              <a:t>Partial Tree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Two main features:</a:t>
                </a:r>
              </a:p>
              <a:p>
                <a:pPr lvl="1"/>
                <a:r>
                  <a:rPr lang="en-US" altLang="zh-CN" dirty="0" smtClean="0"/>
                  <a:t>10 previous tokens that have been generated</a:t>
                </a:r>
              </a:p>
              <a:p>
                <a:pPr lvl="1"/>
                <a:r>
                  <a:rPr lang="en-US" altLang="zh-CN" dirty="0" smtClean="0"/>
                  <a:t>10 previous internal node types, from node 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 to root</a:t>
                </a:r>
              </a:p>
              <a:p>
                <a:r>
                  <a:rPr lang="en-US" altLang="zh-CN" dirty="0" smtClean="0"/>
                  <a:t>For each feature value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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𝒄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altLang="zh-CN" dirty="0" smtClean="0"/>
                  <a:t>, depend only on the value</a:t>
                </a:r>
              </a:p>
              <a:p>
                <a:r>
                  <a:rPr lang="en-US" altLang="zh-CN" dirty="0" smtClean="0"/>
                  <a:t>To preserve the (position, value) pairs, need a different context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The representation for the code: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3361" r="-1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Joint Models – </a:t>
            </a:r>
            <a:r>
              <a:rPr lang="en-US" altLang="zh-CN" sz="3200" dirty="0" smtClean="0"/>
              <a:t>Combination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Task: mapping from 2 representation vectors to score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Additive model: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Multiplicative model</a:t>
                </a:r>
                <a:r>
                  <a:rPr lang="en-US" altLang="zh-CN" dirty="0" smtClean="0"/>
                  <a:t>: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 smtClean="0"/>
                  <a:t>: unique to each parent-children pair</a:t>
                </a:r>
              </a:p>
              <a:p>
                <a:pPr/>
                <a:r>
                  <a:rPr lang="en-US" altLang="zh-CN" dirty="0" smtClean="0"/>
                  <a:t>NL only: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Joint Models – </a:t>
            </a:r>
            <a:r>
              <a:rPr lang="en-US" altLang="zh-CN" sz="3200" dirty="0" smtClean="0"/>
              <a:t>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noise contrastive estimation (NCE) training</a:t>
            </a:r>
          </a:p>
          <a:p>
            <a:r>
              <a:rPr lang="en-US" altLang="zh-CN" dirty="0" smtClean="0"/>
              <a:t>(learning word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Objective: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01" y="3409169"/>
            <a:ext cx="6720998" cy="11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Roslyn to parse C#</a:t>
            </a:r>
          </a:p>
          <a:p>
            <a:r>
              <a:rPr lang="en-US" altLang="zh-CN" dirty="0" smtClean="0"/>
              <a:t>3 data sets for each evaluation sets:</a:t>
            </a:r>
          </a:p>
          <a:p>
            <a:pPr lvl="1"/>
            <a:r>
              <a:rPr lang="en-US" altLang="zh-CN" dirty="0" smtClean="0"/>
              <a:t>Trainset: 70% of the snippets</a:t>
            </a:r>
          </a:p>
          <a:p>
            <a:pPr lvl="1"/>
            <a:r>
              <a:rPr lang="en-US" altLang="zh-CN" dirty="0" smtClean="0"/>
              <a:t>Test1: 70% of the snippets &amp; novel natural language queries (if any)</a:t>
            </a:r>
          </a:p>
          <a:p>
            <a:pPr lvl="1"/>
            <a:r>
              <a:rPr lang="en-US" altLang="zh-CN" dirty="0" smtClean="0"/>
              <a:t>Test2: 30% of the snippets &amp; associated natural language queries</a:t>
            </a:r>
            <a:endParaRPr lang="en-US" altLang="zh-CN" dirty="0"/>
          </a:p>
          <a:p>
            <a:pPr lvl="1"/>
            <a:r>
              <a:rPr lang="en-US" altLang="zh-CN" dirty="0" smtClean="0"/>
              <a:t>Each snippet is described by a constant number of queries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Two retrieval tasks:</a:t>
                </a:r>
              </a:p>
              <a:p>
                <a:pPr lvl="1"/>
                <a:r>
                  <a:rPr lang="en-US" altLang="zh-CN" dirty="0" smtClean="0"/>
                  <a:t>Snippet Retrieval Task 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smtClean="0"/>
                  <a:t>Query Retrieval Task 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altLang="zh-CN" dirty="0" smtClean="0"/>
                  <a:t>)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en-US" altLang="zh-CN" dirty="0" smtClean="0"/>
                  <a:t>Ways to setup:</a:t>
                </a:r>
              </a:p>
              <a:p>
                <a:pPr lvl="1"/>
                <a:r>
                  <a:rPr lang="en-US" altLang="zh-CN" dirty="0" smtClean="0"/>
                  <a:t>Sample 100 retrieval targets (pairs)</a:t>
                </a:r>
              </a:p>
              <a:p>
                <a:pPr lvl="1"/>
                <a:r>
                  <a:rPr lang="en-US" altLang="zh-CN" dirty="0" smtClean="0"/>
                  <a:t>Sample 49 distractor targets for each pair</a:t>
                </a:r>
              </a:p>
              <a:p>
                <a:pPr lvl="1"/>
                <a:r>
                  <a:rPr lang="en-US" altLang="zh-CN" dirty="0" smtClean="0"/>
                  <a:t>Compute the probability for each pair</a:t>
                </a:r>
              </a:p>
              <a:p>
                <a:pPr lvl="1"/>
                <a:r>
                  <a:rPr lang="en-US" altLang="zh-CN" dirty="0" smtClean="0"/>
                  <a:t>Rank according to the per production cross-entropy</a:t>
                </a:r>
              </a:p>
              <a:p>
                <a:pPr lvl="1"/>
                <a:r>
                  <a:rPr lang="en-US" altLang="zh-CN" dirty="0" smtClean="0"/>
                  <a:t>Computing MRR (Mean Reciprocal Rank)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– </a:t>
            </a:r>
            <a:r>
              <a:rPr lang="en-US" altLang="zh-CN" sz="3200" dirty="0" smtClean="0"/>
              <a:t>Synthetic Datasets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Text</a:t>
            </a:r>
            <a:r>
              <a:rPr lang="en-US" altLang="zh-CN" dirty="0" smtClean="0"/>
              <a:t> dataset: generated by the authors.</a:t>
            </a:r>
          </a:p>
          <a:p>
            <a:pPr lvl="1"/>
            <a:r>
              <a:rPr lang="en-US" altLang="zh-CN" dirty="0" smtClean="0"/>
              <a:t>Operations on delimited strings, such as uppercasing, getting the length.</a:t>
            </a:r>
          </a:p>
          <a:p>
            <a:pPr lvl="1"/>
            <a:r>
              <a:rPr lang="en-US" altLang="zh-CN" dirty="0" smtClean="0"/>
              <a:t>Natural language part: synthetic + from LINQ queries</a:t>
            </a:r>
          </a:p>
          <a:p>
            <a:pPr lvl="1"/>
            <a:r>
              <a:rPr lang="en-US" altLang="zh-CN" dirty="0" smtClean="0"/>
              <a:t>163 snippets with 27 natural language queries</a:t>
            </a:r>
          </a:p>
          <a:p>
            <a:r>
              <a:rPr lang="en-US" altLang="zh-CN" i="1" dirty="0" smtClean="0"/>
              <a:t>D</a:t>
            </a:r>
            <a:r>
              <a:rPr lang="en-US" altLang="zh-CN" dirty="0" smtClean="0"/>
              <a:t> = 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129" y="3861595"/>
            <a:ext cx="4491645" cy="24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– </a:t>
            </a:r>
            <a:r>
              <a:rPr lang="en-US" altLang="zh-CN" sz="3200" dirty="0" smtClean="0"/>
              <a:t>Synthetic Datasets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can correctly generate previously unseen snippets from new natural language queries</a:t>
            </a:r>
          </a:p>
          <a:p>
            <a:r>
              <a:rPr lang="en-US" altLang="zh-CN" dirty="0" smtClean="0"/>
              <a:t>Query:</a:t>
            </a:r>
            <a:r>
              <a:rPr lang="en-US" altLang="zh-CN" i="1" dirty="0" smtClean="0"/>
              <a:t> each element parse double separated by a tab and get max:</a:t>
            </a:r>
          </a:p>
          <a:p>
            <a:endParaRPr lang="en-US" altLang="zh-CN" i="1" dirty="0"/>
          </a:p>
          <a:p>
            <a:endParaRPr lang="en-US" altLang="zh-CN" i="1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learned</a:t>
            </a:r>
          </a:p>
          <a:p>
            <a:pPr marL="0" indent="0">
              <a:buNone/>
            </a:pPr>
            <a:r>
              <a:rPr lang="en-US" altLang="zh-CN" sz="2000" dirty="0" smtClean="0"/>
              <a:t>from</a:t>
            </a:r>
          </a:p>
          <a:p>
            <a:pPr marL="0" indent="0">
              <a:buNone/>
            </a:pP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76" y="3711266"/>
            <a:ext cx="7143848" cy="580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023" y="4700742"/>
            <a:ext cx="6326661" cy="147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– </a:t>
            </a:r>
            <a:r>
              <a:rPr lang="en-US" altLang="zh-CN" sz="3200" dirty="0" smtClean="0"/>
              <a:t>Real-world Datasets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sources:</a:t>
            </a:r>
          </a:p>
          <a:p>
            <a:pPr lvl="1"/>
            <a:r>
              <a:rPr lang="en-US" altLang="zh-CN" dirty="0" err="1" smtClean="0"/>
              <a:t>StackOverflow</a:t>
            </a:r>
            <a:r>
              <a:rPr lang="en-US" altLang="zh-CN" dirty="0" smtClean="0"/>
              <a:t> (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SO</a:t>
            </a:r>
            <a:r>
              <a:rPr lang="en-US" altLang="zh-CN" dirty="0" smtClean="0"/>
              <a:t>), title as the natural language &amp; snippets in the answer as source code.</a:t>
            </a:r>
          </a:p>
          <a:p>
            <a:pPr lvl="1"/>
            <a:r>
              <a:rPr lang="en-US" altLang="zh-CN" dirty="0" smtClean="0"/>
              <a:t>Dot Net </a:t>
            </a:r>
            <a:r>
              <a:rPr lang="en-US" altLang="zh-CN" dirty="0" err="1" smtClean="0"/>
              <a:t>Perls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perls</a:t>
            </a:r>
            <a:r>
              <a:rPr lang="en-US" altLang="zh-CN" dirty="0" smtClean="0"/>
              <a:t>-all), similar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To enlarge the NL data, adding search engine queries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00" y="3441736"/>
            <a:ext cx="5164644" cy="2249381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– </a:t>
            </a:r>
            <a:r>
              <a:rPr lang="en-US" altLang="zh-CN" sz="3200" dirty="0" smtClean="0"/>
              <a:t>Real-world Datasets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Example: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36" y="1611266"/>
            <a:ext cx="3987319" cy="19487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4" y="3345692"/>
            <a:ext cx="8443824" cy="2844919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Terminologies and Preliminaries</a:t>
            </a:r>
          </a:p>
          <a:p>
            <a:r>
              <a:rPr lang="en-US" altLang="zh-CN" dirty="0" smtClean="0"/>
              <a:t>Joint Models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/>
              <a:t>Discussion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D</a:t>
            </a:r>
            <a:r>
              <a:rPr lang="en-US" altLang="zh-CN" dirty="0" smtClean="0"/>
              <a:t> = 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24" y="2507773"/>
            <a:ext cx="5610952" cy="298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29" y="369712"/>
            <a:ext cx="6206142" cy="5958937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5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267391"/>
            <a:ext cx="7886700" cy="2358231"/>
          </a:xfrm>
        </p:spPr>
        <p:txBody>
          <a:bodyPr/>
          <a:lstStyle/>
          <a:p>
            <a:r>
              <a:rPr lang="en-US" altLang="zh-CN" dirty="0" smtClean="0"/>
              <a:t>Far from ground-truth</a:t>
            </a:r>
          </a:p>
          <a:p>
            <a:r>
              <a:rPr lang="en-US" altLang="zh-CN" dirty="0" smtClean="0"/>
              <a:t>Can find similar word from method name or others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76" y="1544468"/>
            <a:ext cx="5152137" cy="255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On </a:t>
                </a:r>
                <a:r>
                  <a:rPr lang="en-US" altLang="zh-CN" b="1" dirty="0" err="1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perls</a:t>
                </a:r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-caption</a:t>
                </a:r>
                <a:r>
                  <a:rPr lang="en-US" altLang="zh-CN" dirty="0" smtClean="0"/>
                  <a:t>: can rank the true caption for previously unseen pieces of code.</a:t>
                </a:r>
              </a:p>
              <a:p>
                <a:r>
                  <a:rPr lang="en-US" altLang="zh-CN" dirty="0" smtClean="0"/>
                  <a:t>On noisier datasets, results degrade.</a:t>
                </a: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 performs better than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800" dirty="0" smtClean="0"/>
                  <a:t>, due to less variability in codes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636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Thanks! Q&amp;A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Software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 important</a:t>
            </a:r>
          </a:p>
          <a:p>
            <a:r>
              <a:rPr lang="en-US" altLang="zh-CN" dirty="0" smtClean="0"/>
              <a:t>Writing and Maintaining software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en-US" altLang="zh-CN" dirty="0" smtClean="0"/>
              <a:t> costly</a:t>
            </a:r>
          </a:p>
          <a:p>
            <a:r>
              <a:rPr lang="en-US" altLang="zh-CN" dirty="0" smtClean="0"/>
              <a:t>make sense of large existing code bases</a:t>
            </a:r>
          </a:p>
          <a:p>
            <a:r>
              <a:rPr lang="en-US" altLang="zh-CN" dirty="0" smtClean="0"/>
              <a:t>look at documentation and online resources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CHALLENGING!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A new Tool! make writing and understanding software faster and easier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Terminologies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altLang="zh-CN" dirty="0" smtClean="0">
                    <a:ea typeface="Cambria Math" panose="02040503050406030204" pitchFamily="18" charset="0"/>
                  </a:rPr>
                  <a:t>: sequence of words in natural </a:t>
                </a:r>
                <a:r>
                  <a:rPr lang="en-US" altLang="zh-CN" u="sng" dirty="0" smtClean="0">
                    <a:ea typeface="Cambria Math" panose="02040503050406030204" pitchFamily="18" charset="0"/>
                  </a:rPr>
                  <a:t>L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anguage</a:t>
                </a:r>
                <a:endParaRPr lang="en-US" altLang="zh-CN" i="1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dirty="0" smtClean="0"/>
                  <a:t>: source </a:t>
                </a:r>
                <a:r>
                  <a:rPr lang="en-US" altLang="zh-CN" u="sng" dirty="0" smtClean="0"/>
                  <a:t>C</a:t>
                </a:r>
                <a:r>
                  <a:rPr lang="en-US" altLang="zh-CN" dirty="0" smtClean="0"/>
                  <a:t>ode snippet</a:t>
                </a:r>
              </a:p>
              <a:p>
                <a:r>
                  <a:rPr lang="en-US" altLang="zh-CN" dirty="0" smtClean="0"/>
                  <a:t>Formulate a model using </a:t>
                </a:r>
                <a:r>
                  <a:rPr lang="en-US" altLang="zh-CN" i="1" dirty="0" smtClean="0"/>
                  <a:t>P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altLang="zh-CN" dirty="0" smtClean="0"/>
                  <a:t>), not </a:t>
                </a:r>
                <a:r>
                  <a:rPr lang="en-US" altLang="zh-CN" i="1" dirty="0" smtClean="0"/>
                  <a:t>P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smtClean="0"/>
                  <a:t>because it leads to the more natural way of encoding known structure of source code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3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Parsing Tree of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570" y="1825625"/>
            <a:ext cx="3513915" cy="5085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74" y="2334218"/>
            <a:ext cx="7131692" cy="42849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62066" y="2729552"/>
            <a:ext cx="518615" cy="368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07977" y="2751496"/>
            <a:ext cx="186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Tokens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5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Preliminaries – </a:t>
            </a:r>
            <a:r>
              <a:rPr lang="en-US" altLang="zh-CN" sz="3200" dirty="0" smtClean="0"/>
              <a:t>Notations 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8" y="2253967"/>
            <a:ext cx="7131692" cy="428494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410236" y="1441735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A parse tree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altLang="zh-CN" dirty="0" smtClean="0"/>
                  <a:t>: nodes {1, 2, 3, …, N}</a:t>
                </a:r>
              </a:p>
              <a:p>
                <a:pPr marL="0" indent="0">
                  <a:buNone/>
                </a:pPr>
                <a:r>
                  <a:rPr lang="en-US" altLang="zh-CN" dirty="0" err="1" smtClean="0"/>
                  <a:t>ch</a:t>
                </a:r>
                <a:r>
                  <a:rPr lang="en-US" altLang="zh-CN" dirty="0" smtClean="0"/>
                  <a:t>: children function,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err="1" smtClean="0"/>
                  <a:t>val</a:t>
                </a:r>
                <a:r>
                  <a:rPr lang="en-US" altLang="zh-CN" dirty="0" smtClean="0"/>
                  <a:t>: value function.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sz="2400" dirty="0" smtClean="0"/>
                  <a:t>E.g. </a:t>
                </a:r>
                <a:r>
                  <a:rPr lang="en-US" altLang="zh-CN" sz="2400" dirty="0" err="1" smtClean="0"/>
                  <a:t>val</a:t>
                </a:r>
                <a:r>
                  <a:rPr lang="en-US" altLang="zh-CN" sz="2400" dirty="0" smtClean="0"/>
                  <a:t>(3)=if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0236" y="1441735"/>
                <a:ext cx="7886700" cy="4351338"/>
              </a:xfrm>
              <a:blipFill rotWithShape="0">
                <a:blip r:embed="rId3"/>
                <a:stretch>
                  <a:fillRect l="-1546" t="-2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Preliminaries – </a:t>
            </a:r>
            <a:r>
              <a:rPr lang="en-US" altLang="zh-CN" sz="3200" dirty="0" smtClean="0"/>
              <a:t>Model Overview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Sequentially generates a child tuple for node </a:t>
                </a:r>
                <a:r>
                  <a:rPr lang="en-US" altLang="zh-CN" i="1" dirty="0" smtClean="0"/>
                  <a:t>n</a:t>
                </a:r>
              </a:p>
              <a:p>
                <a:endParaRPr lang="en-US" altLang="zh-CN" i="1" dirty="0"/>
              </a:p>
              <a:p>
                <a:endParaRPr lang="en-US" altLang="zh-CN" i="1" dirty="0" smtClean="0"/>
              </a:p>
              <a:p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𝑠𝑢𝑝𝑝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i="1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297" y="2494365"/>
            <a:ext cx="6765167" cy="12604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49" y="4423513"/>
            <a:ext cx="8299902" cy="126561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6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Preliminaries – </a:t>
            </a:r>
            <a:r>
              <a:rPr lang="en-US" altLang="zh-CN" sz="3600" dirty="0" smtClean="0"/>
              <a:t>Quiz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Please give the answers of (1)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(6)  (2)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(6)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53967"/>
            <a:ext cx="7131692" cy="42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Joint Models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Three variation:</a:t>
                </a:r>
              </a:p>
              <a:p>
                <a:r>
                  <a:rPr lang="en-US" altLang="zh-CN" dirty="0" smtClean="0"/>
                  <a:t>How to represent the natural language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How to represent the partial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How to combine such 2 representations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>
                    <a:sym typeface="Wingdings" panose="05000000000000000000" pitchFamily="2" charset="2"/>
                  </a:rPr>
                  <a:t> using vectors to represent them!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D414-D335-4C0A-B8DB-6D37A2EE0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723</Words>
  <Application>Microsoft Office PowerPoint</Application>
  <PresentationFormat>全屏显示(4:3)</PresentationFormat>
  <Paragraphs>169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黑体</vt:lpstr>
      <vt:lpstr>宋体</vt:lpstr>
      <vt:lpstr>Arial</vt:lpstr>
      <vt:lpstr>Britannic Bold</vt:lpstr>
      <vt:lpstr>Calibri</vt:lpstr>
      <vt:lpstr>Calibri Light</vt:lpstr>
      <vt:lpstr>Cambria Math</vt:lpstr>
      <vt:lpstr>Times New Roman</vt:lpstr>
      <vt:lpstr>Wingdings</vt:lpstr>
      <vt:lpstr>Office 主题</vt:lpstr>
      <vt:lpstr>Bimodal Modelling of Source Code and Natural Language</vt:lpstr>
      <vt:lpstr>Overview</vt:lpstr>
      <vt:lpstr>Motivation</vt:lpstr>
      <vt:lpstr>Terminologies</vt:lpstr>
      <vt:lpstr>Preliminaries</vt:lpstr>
      <vt:lpstr>Preliminaries – Notations </vt:lpstr>
      <vt:lpstr>Preliminaries – Model Overview</vt:lpstr>
      <vt:lpstr>Preliminaries – Quiz </vt:lpstr>
      <vt:lpstr>Joint Models</vt:lpstr>
      <vt:lpstr>Joint Models – Natural Language </vt:lpstr>
      <vt:lpstr>Joint Models – Partial Tree </vt:lpstr>
      <vt:lpstr>Joint Models – Combination </vt:lpstr>
      <vt:lpstr>Joint Models – Learning</vt:lpstr>
      <vt:lpstr>Evaluation</vt:lpstr>
      <vt:lpstr>Evaluation</vt:lpstr>
      <vt:lpstr>Evaluation – Synthetic Datasets</vt:lpstr>
      <vt:lpstr>Evaluation – Synthetic Datasets</vt:lpstr>
      <vt:lpstr>Evaluation – Real-world Datasets</vt:lpstr>
      <vt:lpstr>Evaluation – Real-world Datasets</vt:lpstr>
      <vt:lpstr>Evaluation </vt:lpstr>
      <vt:lpstr>PowerPoint 演示文稿</vt:lpstr>
      <vt:lpstr>Evaluation</vt:lpstr>
      <vt:lpstr>Discussion</vt:lpstr>
      <vt:lpstr>Thanks!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Bimodal Modelling of Source Code and Natural Language</dc:title>
  <dc:creator>h2f</dc:creator>
  <cp:lastModifiedBy>h2f</cp:lastModifiedBy>
  <cp:revision>61</cp:revision>
  <dcterms:created xsi:type="dcterms:W3CDTF">2016-03-16T00:58:49Z</dcterms:created>
  <dcterms:modified xsi:type="dcterms:W3CDTF">2016-03-16T09:55:00Z</dcterms:modified>
</cp:coreProperties>
</file>