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7" r:id="rId4"/>
    <p:sldId id="259" r:id="rId5"/>
    <p:sldId id="260" r:id="rId6"/>
    <p:sldId id="286" r:id="rId7"/>
    <p:sldId id="261" r:id="rId8"/>
    <p:sldId id="262" r:id="rId9"/>
    <p:sldId id="263" r:id="rId10"/>
    <p:sldId id="291" r:id="rId11"/>
    <p:sldId id="288" r:id="rId12"/>
    <p:sldId id="264" r:id="rId13"/>
    <p:sldId id="266" r:id="rId14"/>
    <p:sldId id="267" r:id="rId15"/>
    <p:sldId id="292" r:id="rId16"/>
    <p:sldId id="268" r:id="rId17"/>
    <p:sldId id="269" r:id="rId18"/>
    <p:sldId id="289" r:id="rId19"/>
    <p:sldId id="270" r:id="rId20"/>
    <p:sldId id="277" r:id="rId21"/>
    <p:sldId id="273" r:id="rId22"/>
    <p:sldId id="278" r:id="rId23"/>
    <p:sldId id="274" r:id="rId24"/>
    <p:sldId id="290" r:id="rId25"/>
    <p:sldId id="275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60" autoAdjust="0"/>
  </p:normalViewPr>
  <p:slideViewPr>
    <p:cSldViewPr>
      <p:cViewPr>
        <p:scale>
          <a:sx n="66" d="100"/>
          <a:sy n="66" d="100"/>
        </p:scale>
        <p:origin x="-94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7DD45-05F0-4046-8405-20232E13267C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E17C7-3285-4CC0-9C09-1D7F74EB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3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output layer is changed</a:t>
            </a:r>
            <a:r>
              <a:rPr lang="en-US" altLang="zh-CN" baseline="0" dirty="0" smtClean="0"/>
              <a:t> into a binary tree, where each leaf node represents a word.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Similar with </a:t>
            </a:r>
            <a:r>
              <a:rPr lang="en-US" altLang="zh-CN" baseline="0" dirty="0" err="1" smtClean="0"/>
              <a:t>softmax</a:t>
            </a:r>
            <a:r>
              <a:rPr lang="en-US" altLang="zh-CN" baseline="0" dirty="0" smtClean="0"/>
              <a:t> regression, we calculate the posterior prob. of each word given x from projection layer, </a:t>
            </a:r>
          </a:p>
          <a:p>
            <a:r>
              <a:rPr lang="en-US" altLang="zh-CN" baseline="0" dirty="0" smtClean="0"/>
              <a:t>instead of performing a time-consuming normalization step, </a:t>
            </a:r>
            <a:r>
              <a:rPr lang="en-US" altLang="zh-CN" baseline="0" dirty="0" err="1" smtClean="0"/>
              <a:t>HSoft</a:t>
            </a:r>
            <a:r>
              <a:rPr lang="en-US" altLang="zh-CN" baseline="0" dirty="0" smtClean="0"/>
              <a:t> separates the original V-dim classification task</a:t>
            </a:r>
          </a:p>
          <a:p>
            <a:r>
              <a:rPr lang="en-US" altLang="zh-CN" baseline="0" dirty="0" smtClean="0"/>
              <a:t>into several binary classification tasks.</a:t>
            </a:r>
          </a:p>
          <a:p>
            <a:r>
              <a:rPr lang="en-US" altLang="zh-CN" baseline="0" dirty="0" smtClean="0"/>
              <a:t>I’ll show you how the technique works in the next few slides.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frequency</a:t>
            </a:r>
            <a:r>
              <a:rPr lang="en-US" altLang="zh-CN" baseline="0" dirty="0" smtClean="0"/>
              <a:t> of each word in the corpus to build a Huffman Tree. (Procedure is shown on board)</a:t>
            </a:r>
            <a:endParaRPr lang="en-US" altLang="zh-CN" dirty="0" smtClean="0"/>
          </a:p>
          <a:p>
            <a:r>
              <a:rPr lang="en-US" altLang="zh-CN" dirty="0" smtClean="0"/>
              <a:t>Encoding each word as a 0/1 sequence determined</a:t>
            </a:r>
            <a:r>
              <a:rPr lang="en-US" altLang="zh-CN" baseline="0" dirty="0" smtClean="0"/>
              <a:t> by the path from 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61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let’s see how to compute</a:t>
            </a:r>
            <a:r>
              <a:rPr lang="en-US" altLang="zh-CN" baseline="0" dirty="0" smtClean="0"/>
              <a:t> the posterior probability on the tree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Each non-leaf node corresponds to a binary classifier parameterized by \</a:t>
            </a:r>
            <a:r>
              <a:rPr lang="en-US" altLang="zh-CN" baseline="0" dirty="0" err="1" smtClean="0"/>
              <a:t>phi_i</a:t>
            </a:r>
            <a:endParaRPr lang="en-US" altLang="zh-CN" baseline="0" dirty="0" smtClean="0"/>
          </a:p>
          <a:p>
            <a:r>
              <a:rPr lang="en-US" altLang="zh-CN" dirty="0" smtClean="0"/>
              <a:t>the output of each</a:t>
            </a:r>
            <a:r>
              <a:rPr lang="en-US" altLang="zh-CN" baseline="0" dirty="0" smtClean="0"/>
              <a:t> binary classifier is the probability that the correct word is in the left / right sub tree of the current node.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Quiz: </a:t>
            </a:r>
            <a:r>
              <a:rPr lang="en-US" altLang="zh-CN" dirty="0" err="1" smtClean="0"/>
              <a:t>olympic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2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let’s see how to compute</a:t>
            </a:r>
            <a:r>
              <a:rPr lang="en-US" altLang="zh-CN" baseline="0" dirty="0" smtClean="0"/>
              <a:t> the posterior probability on the tree</a:t>
            </a:r>
            <a:endParaRPr lang="en-US" altLang="zh-CN" dirty="0" smtClean="0"/>
          </a:p>
          <a:p>
            <a:r>
              <a:rPr lang="en-US" altLang="zh-CN" dirty="0" smtClean="0"/>
              <a:t>Quiz: </a:t>
            </a:r>
            <a:r>
              <a:rPr lang="en-US" altLang="zh-CN" dirty="0" err="1" smtClean="0"/>
              <a:t>olympic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2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f_T</a:t>
            </a:r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23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example: cat and dog separated at</a:t>
            </a:r>
            <a:r>
              <a:rPr lang="en-US" altLang="zh-CN" baseline="0" dirty="0" smtClean="0"/>
              <a:t> the beginning, which doesn’t make sense.</a:t>
            </a:r>
          </a:p>
          <a:p>
            <a:r>
              <a:rPr lang="en-US" altLang="zh-CN" baseline="0" dirty="0" smtClean="0"/>
              <a:t>A more reasonable hierarchy should classify at a coarse grained level first,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16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 u="sng" dirty="0" smtClean="0"/>
              <a:t>In this section,</a:t>
            </a:r>
            <a:r>
              <a:rPr lang="en-US" altLang="zh-CN" b="1" i="1" u="sng" baseline="0" dirty="0" smtClean="0"/>
              <a:t> we fix the context c, and only focus on one single training data.</a:t>
            </a:r>
            <a:endParaRPr lang="en-US" altLang="zh-CN" b="1" i="1" u="sng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Once we have generated a</a:t>
            </a:r>
            <a:r>
              <a:rPr lang="en-US" altLang="zh-CN" baseline="0" dirty="0" smtClean="0"/>
              <a:t> batch of negative data, we could ……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“relative description”</a:t>
            </a:r>
            <a:r>
              <a:rPr lang="zh-CN" altLang="en-US" dirty="0" smtClean="0"/>
              <a:t>噪声对比估计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39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r>
              <a:rPr lang="en-US" altLang="zh-CN" baseline="0" dirty="0" smtClean="0"/>
              <a:t> I show you how to learn the parameters under the NCE setting.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k:</a:t>
            </a:r>
            <a:r>
              <a:rPr lang="en-US" altLang="zh-CN" baseline="0" dirty="0" smtClean="0"/>
              <a:t> we know that noise are k times larger than positive words.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4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relative description</a:t>
            </a:r>
          </a:p>
          <a:p>
            <a:r>
              <a:rPr lang="en-US" altLang="zh-CN" dirty="0" smtClean="0"/>
              <a:t>The same shape: P and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do this because the NCE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encourages the model to be approximately normalized and recovers a perfectly normalized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if the model class contains the data distribution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1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talk, I’ll use word embedding as an</a:t>
            </a:r>
            <a:r>
              <a:rPr lang="en-US" altLang="zh-CN" baseline="0" dirty="0" smtClean="0"/>
              <a:t> example to show you a typical structure of NN model, and how to learn the </a:t>
            </a:r>
            <a:r>
              <a:rPr lang="en-US" altLang="zh-CN" baseline="0" dirty="0" err="1" smtClean="0"/>
              <a:t>params</a:t>
            </a:r>
            <a:r>
              <a:rPr lang="en-US" altLang="zh-CN" baseline="0" dirty="0" smtClean="0"/>
              <a:t> in the model.</a:t>
            </a:r>
          </a:p>
          <a:p>
            <a:r>
              <a:rPr lang="en-US" altLang="zh-CN" baseline="0" dirty="0" smtClean="0"/>
              <a:t>This model is not perfect because it encounters time complexity problem, so then I will introduce two techniques: </a:t>
            </a:r>
            <a:r>
              <a:rPr lang="en-US" altLang="zh-CN" baseline="0" dirty="0" err="1" smtClean="0"/>
              <a:t>HSoft</a:t>
            </a:r>
            <a:r>
              <a:rPr lang="en-US" altLang="zh-CN" baseline="0" dirty="0" smtClean="0"/>
              <a:t> and NCE.</a:t>
            </a:r>
          </a:p>
          <a:p>
            <a:r>
              <a:rPr lang="en-US" altLang="zh-CN" baseline="0" dirty="0" smtClean="0"/>
              <a:t>These two techniques could reduce the time complexity in training step and produce the language model in high quality.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I’ll show you experimental results in word embedding task and finally conclude my presentation.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42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Handling </a:t>
            </a:r>
            <a:r>
              <a:rPr lang="en-US" altLang="zh-CN" dirty="0" err="1" smtClean="0"/>
              <a:t>unnormalized</a:t>
            </a:r>
            <a:r>
              <a:rPr lang="en-US" altLang="zh-CN" baseline="0" dirty="0" smtClean="0"/>
              <a:t> model</a:t>
            </a:r>
          </a:p>
          <a:p>
            <a:r>
              <a:rPr lang="en-US" altLang="zh-CN" baseline="0" dirty="0" smtClean="0"/>
              <a:t>Give a formula (not important)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 we could use an </a:t>
            </a:r>
            <a:r>
              <a:rPr lang="en-US" altLang="zh-CN" baseline="0" dirty="0" err="1" smtClean="0"/>
              <a:t>unnormalized</a:t>
            </a:r>
            <a:r>
              <a:rPr lang="en-US" altLang="zh-CN" baseline="0" dirty="0" smtClean="0"/>
              <a:t> distribution in the model and estimate the estimate the shape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you are interested, you can check the first paper of 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15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Flash!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72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semantic</a:t>
            </a:r>
            <a:r>
              <a:rPr lang="en-US" altLang="zh-CN" baseline="0" dirty="0" smtClean="0"/>
              <a:t> / syntactic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window=5,</a:t>
            </a:r>
            <a:r>
              <a:rPr lang="en-US" altLang="zh-CN" baseline="0" dirty="0" smtClean="0"/>
              <a:t> dim=100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Vector representations are commonly</a:t>
            </a:r>
            <a:r>
              <a:rPr lang="en-US" altLang="zh-CN" baseline="0" dirty="0" smtClean="0"/>
              <a:t> used in machine learning tasks.</a:t>
            </a:r>
          </a:p>
          <a:p>
            <a:r>
              <a:rPr lang="en-US" altLang="zh-CN" dirty="0" smtClean="0"/>
              <a:t>in NLP field, we</a:t>
            </a:r>
            <a:r>
              <a:rPr lang="en-US" altLang="zh-CN" baseline="0" dirty="0" smtClean="0"/>
              <a:t> can use a vector to represent one word, where each dimension in the vector indicates a hidden semantics.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Now let’s look at a real scenario the vector representation helps.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you are familiar with w2v, this task corresponds to CBOW model.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[Example]</a:t>
            </a:r>
          </a:p>
          <a:p>
            <a:r>
              <a:rPr lang="en-US" altLang="zh-CN" baseline="0" dirty="0" smtClean="0"/>
              <a:t>Now I’m going to show you how to build the language model by NN.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3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goal of this</a:t>
            </a:r>
            <a:r>
              <a:rPr lang="en-US" altLang="zh-CN" baseline="0" dirty="0" smtClean="0"/>
              <a:t> NN model is to represent P(</a:t>
            </a:r>
            <a:r>
              <a:rPr lang="en-US" altLang="zh-CN" baseline="0" dirty="0" err="1" smtClean="0"/>
              <a:t>w|context</a:t>
            </a:r>
            <a:r>
              <a:rPr lang="en-US" altLang="zh-CN" baseline="0" dirty="0" smtClean="0"/>
              <a:t>) in a complex style, and to learn parameters in this function such that the prob. function best fits training data.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Word layer: context word (on board: 1-out-of-V vector: length V, zeros but only 1)</a:t>
            </a:r>
          </a:p>
          <a:p>
            <a:r>
              <a:rPr lang="en-US" altLang="zh-CN" baseline="0" dirty="0" smtClean="0"/>
              <a:t>Input layer: convert word into vector representation through a matrix T (D*V matrix, which is the table storing vector representation of each word)</a:t>
            </a:r>
          </a:p>
          <a:p>
            <a:r>
              <a:rPr lang="en-US" altLang="zh-CN" baseline="0" dirty="0" smtClean="0"/>
              <a:t>Projection layer: simple, merge context semantics together.</a:t>
            </a:r>
          </a:p>
          <a:p>
            <a:r>
              <a:rPr lang="en-US" altLang="zh-CN" baseline="0" dirty="0" smtClean="0"/>
              <a:t>Output layer: use another matrix W(V*D) and bias vector b(V) to produce probabilistic distribution of the output word. This step is called </a:t>
            </a:r>
            <a:r>
              <a:rPr lang="en-US" altLang="zh-CN" baseline="0" dirty="0" err="1" smtClean="0"/>
              <a:t>softmax</a:t>
            </a:r>
            <a:r>
              <a:rPr lang="en-US" altLang="zh-CN" baseline="0" dirty="0" smtClean="0"/>
              <a:t> regression.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 once you combine these functions together, you’ll get a complex function of P(</a:t>
            </a:r>
            <a:r>
              <a:rPr lang="en-US" altLang="zh-CN" baseline="0" dirty="0" err="1" smtClean="0"/>
              <a:t>w|c</a:t>
            </a:r>
            <a:r>
              <a:rPr lang="en-US" altLang="zh-CN" baseline="0" dirty="0" smtClean="0"/>
              <a:t>) parameterized by T, W, b.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Parameter: </a:t>
            </a:r>
            <a:r>
              <a:rPr lang="en-US" altLang="zh-CN" b="1" baseline="0" dirty="0" smtClean="0"/>
              <a:t>T, W, b</a:t>
            </a:r>
            <a:endParaRPr lang="zh-CN" altLang="en-US" b="1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====</a:t>
            </a:r>
          </a:p>
          <a:p>
            <a:r>
              <a:rPr lang="en-US" altLang="zh-CN" baseline="0" dirty="0" smtClean="0"/>
              <a:t>During training step, based on loss function, we use gradient descent to adjust parameters, such that J can be minimized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This figure shows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regression </a:t>
            </a:r>
            <a:r>
              <a:rPr lang="en-US" altLang="zh-CN" baseline="0" dirty="0" smtClean="0"/>
              <a:t>in detail.</a:t>
            </a:r>
          </a:p>
          <a:p>
            <a:pPr marL="0" indent="0">
              <a:buNone/>
            </a:pPr>
            <a:r>
              <a:rPr lang="en-US" altLang="zh-CN" baseline="0" dirty="0" smtClean="0"/>
              <a:t>The input comes from projection layer, then we first calculate the score of each output word </a:t>
            </a:r>
            <a:r>
              <a:rPr lang="en-US" altLang="zh-CN" baseline="0" dirty="0" err="1" smtClean="0"/>
              <a:t>w_i</a:t>
            </a:r>
            <a:r>
              <a:rPr lang="en-US" altLang="zh-CN" baseline="0" dirty="0" smtClean="0"/>
              <a:t> with x. </a:t>
            </a:r>
          </a:p>
          <a:p>
            <a:pPr marL="0" indent="0">
              <a:buNone/>
            </a:pPr>
            <a:r>
              <a:rPr lang="en-US" altLang="zh-CN" baseline="0" dirty="0" smtClean="0"/>
              <a:t>Notice that score is calculated by linear combination.</a:t>
            </a:r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With score calculated, we normalize the score into a probabilistic distribution. We use exponential function such that probability ranges from 0 to 1.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====</a:t>
            </a:r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then </a:t>
            </a:r>
            <a:r>
              <a:rPr lang="en-US" altLang="zh-CN" dirty="0" smtClean="0"/>
              <a:t>the we measure the cond. prob. of </a:t>
            </a:r>
            <a:r>
              <a:rPr lang="en-US" altLang="zh-CN" dirty="0" err="1" smtClean="0"/>
              <a:t>y_k</a:t>
            </a:r>
            <a:r>
              <a:rPr lang="en-US" altLang="zh-CN" dirty="0" smtClean="0"/>
              <a:t> based on feature vectors and the corresponding parameter </a:t>
            </a:r>
            <a:r>
              <a:rPr lang="en-US" altLang="zh-CN" dirty="0" err="1" smtClean="0"/>
              <a:t>theta_k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don’t worry</a:t>
            </a:r>
            <a:r>
              <a:rPr lang="en-US" altLang="zh-CN" baseline="0" dirty="0" smtClean="0"/>
              <a:t> about the formula, the following figure shows how it works.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input </a:t>
            </a:r>
            <a:r>
              <a:rPr lang="en-US" altLang="zh-CN" baseline="0" dirty="0" err="1" smtClean="0"/>
              <a:t>fv</a:t>
            </a:r>
            <a:r>
              <a:rPr lang="en-US" altLang="zh-CN" baseline="0" dirty="0" smtClean="0"/>
              <a:t>: feature vectors of some case, output y: cond. prob. for each class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recap the previous example and feature functions, obviously we have fv1 = 1, ……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z_k</a:t>
            </a:r>
            <a:r>
              <a:rPr lang="en-US" altLang="zh-CN" baseline="0" dirty="0" smtClean="0"/>
              <a:t> represents the confidence score of assigning the k-</a:t>
            </a:r>
            <a:r>
              <a:rPr lang="en-US" altLang="zh-CN" baseline="0" dirty="0" err="1" smtClean="0"/>
              <a:t>th</a:t>
            </a:r>
            <a:r>
              <a:rPr lang="en-US" altLang="zh-CN" baseline="0" dirty="0" smtClean="0"/>
              <a:t> POS tag for this case, which is a linear comb. between </a:t>
            </a:r>
            <a:r>
              <a:rPr lang="en-US" altLang="zh-CN" baseline="0" dirty="0" err="1" smtClean="0"/>
              <a:t>fv</a:t>
            </a:r>
            <a:r>
              <a:rPr lang="en-US" altLang="zh-CN" baseline="0" dirty="0" smtClean="0"/>
              <a:t> and theta.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the step from z to y is just a normalization, turning confidence scores into probs.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In terms of training, </a:t>
            </a:r>
            <a:r>
              <a:rPr lang="en-US" altLang="zh-CN" baseline="0" dirty="0" smtClean="0"/>
              <a:t>we generate a loss function based on conditional probability for each training data, and adjust weight theta by minimizing the loss functions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the final weight shows the association between a semantic clue and a </a:t>
            </a:r>
            <a:r>
              <a:rPr lang="en-US" altLang="zh-CN" baseline="0" dirty="0" err="1" smtClean="0"/>
              <a:t>canidate</a:t>
            </a:r>
            <a:r>
              <a:rPr lang="en-US" altLang="zh-CN" baseline="0" dirty="0" smtClean="0"/>
              <a:t> POS tag.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1D700-5B45-478B-9FD8-D736EB9E16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7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the n</a:t>
            </a:r>
            <a:r>
              <a:rPr lang="en-US" altLang="zh-CN" dirty="0" smtClean="0"/>
              <a:t>ext step, we are</a:t>
            </a:r>
            <a:r>
              <a:rPr lang="en-US" altLang="zh-CN" baseline="0" dirty="0" smtClean="0"/>
              <a:t> going to estimate parameters theta by learning algorithms, for example gradient descent.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Hope</a:t>
            </a:r>
            <a:r>
              <a:rPr lang="en-US" altLang="zh-CN" baseline="0" dirty="0" smtClean="0"/>
              <a:t> that all of you guys are familiar with GD.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gradient function will be used.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3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training data: &lt;contexts, word&gt; extracted from large amount of sentences.</a:t>
            </a:r>
          </a:p>
          <a:p>
            <a:r>
              <a:rPr lang="en-US" altLang="zh-CN" dirty="0" smtClean="0"/>
              <a:t>The best parameter would maximize the likelihood</a:t>
            </a:r>
            <a:r>
              <a:rPr lang="en-US" altLang="zh-CN" baseline="0" dirty="0" smtClean="0"/>
              <a:t> function, which is the multiplication of conditional prob. for each training data.</a:t>
            </a:r>
          </a:p>
          <a:p>
            <a:r>
              <a:rPr lang="en-US" altLang="zh-CN" baseline="0" dirty="0" smtClean="0"/>
              <a:t>So we could define the loss </a:t>
            </a:r>
            <a:r>
              <a:rPr lang="en-US" altLang="zh-CN" baseline="0" dirty="0" err="1" smtClean="0"/>
              <a:t>func</a:t>
            </a:r>
            <a:r>
              <a:rPr lang="en-US" altLang="zh-CN" baseline="0" dirty="0" smtClean="0"/>
              <a:t>. as </a:t>
            </a:r>
            <a:r>
              <a:rPr lang="en-US" altLang="zh-CN" baseline="0" dirty="0" err="1" smtClean="0"/>
              <a:t>neg</a:t>
            </a:r>
            <a:r>
              <a:rPr lang="en-US" altLang="zh-CN" baseline="0" dirty="0" smtClean="0"/>
              <a:t>-log-likelihood.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3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Board: p(</a:t>
                </a:r>
                <a:r>
                  <a:rPr lang="en-US" altLang="zh-CN" dirty="0" err="1" smtClean="0"/>
                  <a:t>w|c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Draw a </a:t>
                </a:r>
                <a:r>
                  <a:rPr lang="en-US" altLang="zh-CN" dirty="0" err="1" smtClean="0"/>
                  <a:t>softmax</a:t>
                </a:r>
                <a:r>
                  <a:rPr lang="en-US" altLang="zh-CN" baseline="0" dirty="0" smtClean="0"/>
                  <a:t> layer graph</a:t>
                </a:r>
              </a:p>
              <a:p>
                <a:r>
                  <a:rPr lang="en-US" altLang="zh-CN" baseline="0" dirty="0" smtClean="0"/>
                  <a:t>Complexity: M*H*V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M*H    (V+M)*H  (H+M)*V</a:t>
                </a:r>
                <a:endParaRPr lang="en-US" altLang="zh-CN" b="0" baseline="0" dirty="0" smtClean="0"/>
              </a:p>
              <a:p>
                <a:r>
                  <a:rPr lang="en-US" altLang="zh-CN" b="0" baseline="0" dirty="0" smtClean="0"/>
                  <a:t>Write on board: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write P() on board.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Board: p(</a:t>
                </a:r>
                <a:r>
                  <a:rPr lang="en-US" altLang="zh-CN" dirty="0" err="1" smtClean="0"/>
                  <a:t>w|c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Draw a </a:t>
                </a:r>
                <a:r>
                  <a:rPr lang="en-US" altLang="zh-CN" dirty="0" err="1" smtClean="0"/>
                  <a:t>softmax</a:t>
                </a:r>
                <a:r>
                  <a:rPr lang="en-US" altLang="zh-CN" baseline="0" dirty="0" smtClean="0"/>
                  <a:t> layer graph</a:t>
                </a:r>
              </a:p>
              <a:p>
                <a:r>
                  <a:rPr lang="en-US" altLang="zh-CN" baseline="0" dirty="0" smtClean="0"/>
                  <a:t>Complexity: M*H*V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M*H    (V+M)*H  (H+M)*V</a:t>
                </a:r>
                <a:endParaRPr lang="en-US" altLang="zh-CN" b="0" baseline="0" dirty="0" smtClean="0"/>
              </a:p>
              <a:p>
                <a:r>
                  <a:rPr lang="en-US" altLang="zh-CN" b="0" baseline="0" dirty="0" smtClean="0"/>
                  <a:t>Write on board:</a:t>
                </a:r>
                <a:r>
                  <a:rPr lang="en-US" altLang="zh-CN" b="0" dirty="0" smtClean="0"/>
                  <a:t> </a:t>
                </a:r>
                <a:r>
                  <a:rPr lang="en-US" altLang="zh-CN" b="0" i="0" smtClean="0">
                    <a:latin typeface="Cambria Math"/>
                  </a:rPr>
                  <a:t>𝐽(</a:t>
                </a:r>
                <a:r>
                  <a:rPr lang="zh-CN" altLang="en-US" i="0">
                    <a:latin typeface="Cambria Math"/>
                  </a:rPr>
                  <a:t>𝜃)</a:t>
                </a:r>
                <a:r>
                  <a:rPr lang="en-US" altLang="zh-CN" b="0" i="0" smtClean="0">
                    <a:latin typeface="Cambria Math"/>
                  </a:rPr>
                  <a:t>=−∑_(𝑖=1)^𝑀</a:t>
                </a:r>
                <a:r>
                  <a:rPr lang="zh-CN" altLang="en-US" b="0" i="0">
                    <a:latin typeface="Cambria Math"/>
                  </a:rPr>
                  <a:t>▒</a:t>
                </a:r>
                <a:r>
                  <a:rPr lang="en-US" altLang="zh-CN" i="0">
                    <a:latin typeface="Cambria Math"/>
                  </a:rPr>
                  <a:t>ln⁡〖𝑃(</a:t>
                </a:r>
                <a:r>
                  <a:rPr lang="en-US" altLang="zh-CN" b="0" i="0" smtClean="0">
                    <a:latin typeface="Cambria Math"/>
                  </a:rPr>
                  <a:t>𝑤</a:t>
                </a:r>
                <a:r>
                  <a:rPr lang="en-US" altLang="zh-CN" b="0" i="0">
                    <a:latin typeface="Cambria Math"/>
                  </a:rPr>
                  <a:t>_</a:t>
                </a:r>
                <a:r>
                  <a:rPr lang="en-US" altLang="zh-CN" i="0">
                    <a:latin typeface="Cambria Math"/>
                  </a:rPr>
                  <a:t>𝑖│</a:t>
                </a:r>
                <a:r>
                  <a:rPr lang="en-US" altLang="zh-CN" b="1" i="0" smtClean="0">
                    <a:latin typeface="Cambria Math"/>
                  </a:rPr>
                  <a:t>𝒄</a:t>
                </a:r>
                <a:r>
                  <a:rPr lang="en-US" altLang="zh-CN" b="1" i="0">
                    <a:latin typeface="Cambria Math"/>
                  </a:rPr>
                  <a:t>_𝒊</a:t>
                </a:r>
                <a:r>
                  <a:rPr lang="en-US" altLang="zh-CN" i="0">
                    <a:latin typeface="Cambria Math"/>
                  </a:rPr>
                  <a:t>;</a:t>
                </a:r>
                <a:r>
                  <a:rPr lang="zh-CN" altLang="en-US" i="0">
                    <a:latin typeface="Cambria Math"/>
                  </a:rPr>
                  <a:t>𝜃)</a:t>
                </a:r>
                <a:r>
                  <a:rPr lang="en-US" altLang="zh-CN" i="0">
                    <a:latin typeface="Cambria Math"/>
                  </a:rPr>
                  <a:t>〗</a:t>
                </a:r>
                <a:r>
                  <a:rPr lang="zh-CN" altLang="en-US" i="0">
                    <a:latin typeface="Cambria Math"/>
                  </a:rPr>
                  <a:t> 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write P() on board.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 the accuracy of the model will drop dramatically if you want to decrease</a:t>
            </a:r>
            <a:r>
              <a:rPr lang="en-US" altLang="zh-CN" baseline="0" dirty="0" smtClean="0"/>
              <a:t> D by at least one magnitude.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17C7-3285-4CC0-9C09-1D7F74EBBF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5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694-A388-40D1-82F5-D5BABAC151A3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9D7-C84B-4135-B123-2DC619FB761B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FAED-33D9-4C4A-A1BC-CBB2CB461920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67AE-2484-4DDD-BB83-2931659AFABA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142F-A0BC-418F-864F-7DF019574124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404-1C7A-4F5D-B649-7C8C9057EC4C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96D1-E9BD-44A8-A71D-A4EE57D0F5E3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13A1-16CC-4611-AEC8-8C590EE5F39B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76FB-066D-479D-B869-05C2750F004B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0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0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B4DF-6D4F-4FB6-A77B-3777484C4B7A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230E-CE33-4DF0-A45D-91118A05AF38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6B-C38C-477D-9BC8-E978E6BBDA9F}" type="datetime1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97165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Handle Classification Tasks with Large </a:t>
            </a:r>
            <a:r>
              <a:rPr lang="en-US" altLang="zh-CN" b="1" dirty="0" smtClean="0"/>
              <a:t>Output Dimension</a:t>
            </a:r>
            <a:r>
              <a:rPr lang="en-US" altLang="zh-CN" b="1" dirty="0"/>
              <a:t>: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Word </a:t>
            </a:r>
            <a:r>
              <a:rPr lang="en-US" altLang="zh-CN" b="1" dirty="0"/>
              <a:t>Embedding as Example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Speaker: </a:t>
            </a:r>
            <a:r>
              <a:rPr lang="en-US" altLang="zh-CN" dirty="0" err="1"/>
              <a:t>Kangqi</a:t>
            </a:r>
            <a:r>
              <a:rPr lang="en-US" altLang="zh-CN" dirty="0"/>
              <a:t> </a:t>
            </a:r>
            <a:r>
              <a:rPr lang="en-US" altLang="zh-CN" dirty="0" err="1"/>
              <a:t>Luo</a:t>
            </a:r>
            <a:endParaRPr lang="en-US" altLang="zh-CN" dirty="0"/>
          </a:p>
          <a:p>
            <a:r>
              <a:rPr lang="en-US" altLang="zh-CN" dirty="0" smtClean="0"/>
              <a:t>2016-05-04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Complexity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O(M*D*V) is intractable</a:t>
            </a:r>
          </a:p>
          <a:p>
            <a:pPr lvl="1"/>
            <a:r>
              <a:rPr lang="en-US" altLang="zh-CN" dirty="0" smtClean="0"/>
              <a:t>V ~= 1,000,000</a:t>
            </a:r>
          </a:p>
          <a:p>
            <a:pPr lvl="1"/>
            <a:r>
              <a:rPr lang="en-US" altLang="zh-CN" dirty="0" smtClean="0"/>
              <a:t>D &gt;= 100</a:t>
            </a:r>
          </a:p>
          <a:p>
            <a:pPr lvl="1"/>
            <a:r>
              <a:rPr lang="en-US" altLang="zh-CN" dirty="0" smtClean="0"/>
              <a:t>M &gt;= 100,000,000</a:t>
            </a:r>
          </a:p>
          <a:p>
            <a:r>
              <a:rPr lang="en-US" altLang="zh-CN" dirty="0" smtClean="0"/>
              <a:t>How to reduce complexity?</a:t>
            </a:r>
          </a:p>
          <a:p>
            <a:pPr lvl="1"/>
            <a:r>
              <a:rPr lang="en-US" altLang="zh-CN" dirty="0" smtClean="0"/>
              <a:t>M isn’t reducible: must scan each training data</a:t>
            </a:r>
          </a:p>
          <a:p>
            <a:pPr lvl="1"/>
            <a:r>
              <a:rPr lang="en-US" altLang="zh-CN" dirty="0" smtClean="0"/>
              <a:t>D is hard to reduce: accuracy drops</a:t>
            </a:r>
          </a:p>
          <a:p>
            <a:pPr lvl="1"/>
            <a:r>
              <a:rPr lang="en-US" altLang="zh-CN" dirty="0" smtClean="0"/>
              <a:t>Working on V!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Word Embedding as Example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Typical learning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in time complexity</a:t>
            </a:r>
          </a:p>
          <a:p>
            <a:r>
              <a:rPr lang="en-US" altLang="zh-CN" dirty="0" smtClean="0"/>
              <a:t>Hierarchical 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Noise-Contrastive Estimation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Evaluation on Word Embedding Task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Intuition: Convert a V-dim classification task into</a:t>
            </a:r>
            <a:r>
              <a:rPr lang="en-US" altLang="zh-CN" dirty="0"/>
              <a:t> </a:t>
            </a:r>
            <a:r>
              <a:rPr lang="en-US" altLang="zh-CN" dirty="0" smtClean="0"/>
              <a:t>several binary classification tasks.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7"/>
            <a:endCxn id="10" idx="3"/>
          </p:cNvCxnSpPr>
          <p:nvPr/>
        </p:nvCxnSpPr>
        <p:spPr>
          <a:xfrm flipV="1">
            <a:off x="3964300" y="3289548"/>
            <a:ext cx="495320" cy="45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1"/>
            <a:endCxn id="7" idx="5"/>
          </p:cNvCxnSpPr>
          <p:nvPr/>
        </p:nvCxnSpPr>
        <p:spPr>
          <a:xfrm flipH="1" flipV="1">
            <a:off x="3238143" y="3289548"/>
            <a:ext cx="573405" cy="45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053755" y="31051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7"/>
            <a:endCxn id="13" idx="4"/>
          </p:cNvCxnSpPr>
          <p:nvPr/>
        </p:nvCxnSpPr>
        <p:spPr>
          <a:xfrm flipV="1">
            <a:off x="3238143" y="2636912"/>
            <a:ext cx="217733" cy="499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  <a:endCxn id="20" idx="5"/>
          </p:cNvCxnSpPr>
          <p:nvPr/>
        </p:nvCxnSpPr>
        <p:spPr>
          <a:xfrm flipH="1" flipV="1">
            <a:off x="2632152" y="2605276"/>
            <a:ext cx="453239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427984" y="31051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7"/>
            <a:endCxn id="16" idx="3"/>
          </p:cNvCxnSpPr>
          <p:nvPr/>
        </p:nvCxnSpPr>
        <p:spPr>
          <a:xfrm flipV="1">
            <a:off x="4612372" y="2600007"/>
            <a:ext cx="351304" cy="53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1"/>
            <a:endCxn id="17" idx="5"/>
          </p:cNvCxnSpPr>
          <p:nvPr/>
        </p:nvCxnSpPr>
        <p:spPr>
          <a:xfrm flipH="1" flipV="1">
            <a:off x="4108316" y="2605276"/>
            <a:ext cx="351304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347864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7"/>
            <a:endCxn id="18" idx="3"/>
          </p:cNvCxnSpPr>
          <p:nvPr/>
        </p:nvCxnSpPr>
        <p:spPr>
          <a:xfrm flipV="1">
            <a:off x="3532252" y="1957204"/>
            <a:ext cx="207288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1"/>
            <a:endCxn id="19" idx="5"/>
          </p:cNvCxnSpPr>
          <p:nvPr/>
        </p:nvCxnSpPr>
        <p:spPr>
          <a:xfrm flipH="1" flipV="1">
            <a:off x="3172212" y="1957204"/>
            <a:ext cx="207288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932040" y="2415619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23928" y="242088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07904" y="1772816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87824" y="1772816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47764" y="242088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99992" y="422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7"/>
            <a:endCxn id="24" idx="3"/>
          </p:cNvCxnSpPr>
          <p:nvPr/>
        </p:nvCxnSpPr>
        <p:spPr>
          <a:xfrm flipV="1">
            <a:off x="4684380" y="3901420"/>
            <a:ext cx="567328" cy="35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  <a:endCxn id="4" idx="5"/>
          </p:cNvCxnSpPr>
          <p:nvPr/>
        </p:nvCxnSpPr>
        <p:spPr>
          <a:xfrm flipH="1" flipV="1">
            <a:off x="3964300" y="3901420"/>
            <a:ext cx="567328" cy="35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220072" y="371703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176892" y="6021288"/>
            <a:ext cx="2592288" cy="288032"/>
            <a:chOff x="2698937" y="5362259"/>
            <a:chExt cx="2592288" cy="288032"/>
          </a:xfrm>
        </p:grpSpPr>
        <p:sp>
          <p:nvSpPr>
            <p:cNvPr id="26" name="矩形 25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4315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96718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28184" y="590921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projection layer</a:t>
            </a:r>
            <a:endParaRPr lang="zh-CN" altLang="en-US" sz="2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00192" y="3059668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output layer (hierarchy)</a:t>
            </a:r>
            <a:endParaRPr lang="zh-CN" altLang="en-US" sz="2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206084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</a:t>
            </a:r>
            <a:r>
              <a:rPr lang="en-US" altLang="zh-CN" sz="2000" i="1" baseline="-25000" dirty="0" smtClean="0"/>
              <a:t>1</a:t>
            </a:r>
            <a:endParaRPr lang="zh-CN" altLang="en-US" sz="2000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483768" y="141277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</a:t>
            </a:r>
            <a:r>
              <a:rPr lang="en-US" altLang="zh-CN" sz="2000" i="1" baseline="-25000" dirty="0"/>
              <a:t>2</a:t>
            </a:r>
            <a:endParaRPr lang="zh-CN" altLang="en-US" sz="2000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141277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</a:t>
            </a:r>
            <a:r>
              <a:rPr lang="en-US" altLang="zh-CN" sz="2000" i="1" baseline="-25000" dirty="0" smtClean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23928" y="206084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</a:t>
            </a:r>
            <a:r>
              <a:rPr lang="en-US" altLang="zh-CN" sz="2000" i="1" baseline="-25000" dirty="0"/>
              <a:t>4</a:t>
            </a:r>
            <a:endParaRPr lang="zh-CN" altLang="en-US" sz="2000" i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206084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</a:t>
            </a:r>
            <a:r>
              <a:rPr lang="en-US" altLang="zh-CN" sz="2000" i="1" baseline="-25000" dirty="0" smtClean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6056" y="328498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</a:t>
            </a:r>
            <a:r>
              <a:rPr lang="en-US" altLang="zh-CN" sz="2000" i="1" baseline="-25000" dirty="0"/>
              <a:t>6</a:t>
            </a:r>
            <a:endParaRPr lang="en-US" altLang="zh-CN" sz="2000" i="1" baseline="-25000" dirty="0" smtClean="0"/>
          </a:p>
        </p:txBody>
      </p:sp>
      <p:sp>
        <p:nvSpPr>
          <p:cNvPr id="42" name="右箭头 41"/>
          <p:cNvSpPr/>
          <p:nvPr/>
        </p:nvSpPr>
        <p:spPr>
          <a:xfrm rot="16200000">
            <a:off x="3982302" y="4915530"/>
            <a:ext cx="1260140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Tree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375756" y="4178697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4" idx="7"/>
            <a:endCxn id="20" idx="3"/>
          </p:cNvCxnSpPr>
          <p:nvPr/>
        </p:nvCxnSpPr>
        <p:spPr>
          <a:xfrm flipV="1">
            <a:off x="2898189" y="3909238"/>
            <a:ext cx="503306" cy="35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1"/>
            <a:endCxn id="17" idx="5"/>
          </p:cNvCxnSpPr>
          <p:nvPr/>
        </p:nvCxnSpPr>
        <p:spPr>
          <a:xfrm flipH="1" flipV="1">
            <a:off x="1782065" y="3909238"/>
            <a:ext cx="683326" cy="35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259632" y="3386805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7"/>
            <a:endCxn id="23" idx="4"/>
          </p:cNvCxnSpPr>
          <p:nvPr/>
        </p:nvCxnSpPr>
        <p:spPr>
          <a:xfrm flipV="1">
            <a:off x="1782065" y="3026569"/>
            <a:ext cx="323661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1"/>
            <a:endCxn id="30" idx="4"/>
          </p:cNvCxnSpPr>
          <p:nvPr/>
        </p:nvCxnSpPr>
        <p:spPr>
          <a:xfrm flipH="1" flipV="1">
            <a:off x="1097614" y="3026569"/>
            <a:ext cx="251653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311860" y="3386805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7"/>
            <a:endCxn id="26" idx="4"/>
          </p:cNvCxnSpPr>
          <p:nvPr/>
        </p:nvCxnSpPr>
        <p:spPr>
          <a:xfrm flipV="1">
            <a:off x="3834293" y="3026569"/>
            <a:ext cx="287657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1"/>
            <a:endCxn id="27" idx="4"/>
          </p:cNvCxnSpPr>
          <p:nvPr/>
        </p:nvCxnSpPr>
        <p:spPr>
          <a:xfrm flipH="1" flipV="1">
            <a:off x="3113838" y="3026569"/>
            <a:ext cx="287657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799692" y="2414501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7"/>
            <a:endCxn id="28" idx="4"/>
          </p:cNvCxnSpPr>
          <p:nvPr/>
        </p:nvCxnSpPr>
        <p:spPr>
          <a:xfrm flipV="1">
            <a:off x="2322125" y="1982453"/>
            <a:ext cx="287657" cy="52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1"/>
            <a:endCxn id="29" idx="4"/>
          </p:cNvCxnSpPr>
          <p:nvPr/>
        </p:nvCxnSpPr>
        <p:spPr>
          <a:xfrm flipH="1" flipV="1">
            <a:off x="1601670" y="1982453"/>
            <a:ext cx="287657" cy="52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815916" y="24145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07804" y="24145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03748" y="1370385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295636" y="1370385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91580" y="24145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383868" y="5078797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38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7"/>
            <a:endCxn id="34" idx="3"/>
          </p:cNvCxnSpPr>
          <p:nvPr/>
        </p:nvCxnSpPr>
        <p:spPr>
          <a:xfrm flipV="1">
            <a:off x="3906301" y="4701130"/>
            <a:ext cx="575314" cy="46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1"/>
            <a:endCxn id="14" idx="5"/>
          </p:cNvCxnSpPr>
          <p:nvPr/>
        </p:nvCxnSpPr>
        <p:spPr>
          <a:xfrm flipH="1" flipV="1">
            <a:off x="2898189" y="4701130"/>
            <a:ext cx="575314" cy="46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391980" y="4178697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208" y="1988840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brazil</a:t>
            </a:r>
            <a:endParaRPr lang="zh-CN" altLang="en-US" sz="2400" i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1298377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 smtClean="0"/>
              <a:t>olympic</a:t>
            </a:r>
            <a:endParaRPr lang="zh-CN" altLang="en-US" sz="2400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0504" y="1268760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games</a:t>
            </a:r>
            <a:endParaRPr lang="en-US" altLang="zh-CN" sz="2400" i="1" baseline="-25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699792" y="2031231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like</a:t>
            </a:r>
            <a:endParaRPr lang="zh-CN" altLang="en-US" sz="2400" i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473503" y="1952835"/>
            <a:ext cx="202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watching</a:t>
            </a:r>
            <a:endParaRPr lang="en-US" altLang="zh-CN" sz="2400" i="1" baseline="-25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720704" y="3746649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</a:t>
            </a:r>
            <a:endParaRPr lang="en-US" altLang="zh-CN" sz="2400" i="1" baseline="-250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148064" y="1700808"/>
            <a:ext cx="3816424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Leaf Node: Word occurrence</a:t>
            </a:r>
          </a:p>
          <a:p>
            <a:r>
              <a:rPr lang="en-US" altLang="zh-CN" sz="2400" dirty="0" smtClean="0"/>
              <a:t>in the corpus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Non-leaf: the sum occurrences of its children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Property: A more popular word has a shorter distance to the root node.</a:t>
            </a:r>
            <a:endParaRPr lang="zh-CN" altLang="en-US" sz="2400" dirty="0"/>
          </a:p>
        </p:txBody>
      </p: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7139" y="4073004"/>
            <a:ext cx="2646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I: 1</a:t>
            </a:r>
            <a:endParaRPr lang="en-US" altLang="zh-CN" sz="2400" i="1" baseline="-25000" dirty="0" smtClean="0"/>
          </a:p>
          <a:p>
            <a:r>
              <a:rPr lang="en-US" altLang="zh-CN" sz="2400" i="1" dirty="0" smtClean="0"/>
              <a:t>like: 010</a:t>
            </a:r>
          </a:p>
          <a:p>
            <a:r>
              <a:rPr lang="en-US" altLang="zh-CN" sz="2400" i="1" dirty="0" smtClean="0"/>
              <a:t>watching: 011</a:t>
            </a:r>
          </a:p>
          <a:p>
            <a:r>
              <a:rPr lang="en-US" altLang="zh-CN" sz="2400" i="1" dirty="0" smtClean="0"/>
              <a:t>brazil: 000</a:t>
            </a:r>
          </a:p>
          <a:p>
            <a:r>
              <a:rPr lang="en-US" altLang="zh-CN" sz="2400" i="1" dirty="0" err="1" smtClean="0"/>
              <a:t>olympic</a:t>
            </a:r>
            <a:r>
              <a:rPr lang="en-US" altLang="zh-CN" sz="2400" i="1" dirty="0" smtClean="0"/>
              <a:t>: 0010</a:t>
            </a:r>
          </a:p>
          <a:p>
            <a:r>
              <a:rPr lang="en-US" altLang="zh-CN" sz="2400" i="1" dirty="0" smtClean="0"/>
              <a:t>games: 0011</a:t>
            </a:r>
          </a:p>
        </p:txBody>
      </p:sp>
    </p:spTree>
    <p:extLst>
      <p:ext uri="{BB962C8B-B14F-4D97-AF65-F5344CB8AC3E}">
        <p14:creationId xmlns:p14="http://schemas.microsoft.com/office/powerpoint/2010/main" val="16623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Step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371068" y="4178697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7"/>
            <a:endCxn id="10" idx="3"/>
          </p:cNvCxnSpPr>
          <p:nvPr/>
        </p:nvCxnSpPr>
        <p:spPr>
          <a:xfrm flipV="1">
            <a:off x="2893501" y="3909238"/>
            <a:ext cx="503306" cy="35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1"/>
            <a:endCxn id="7" idx="5"/>
          </p:cNvCxnSpPr>
          <p:nvPr/>
        </p:nvCxnSpPr>
        <p:spPr>
          <a:xfrm flipH="1" flipV="1">
            <a:off x="1777377" y="3909238"/>
            <a:ext cx="683326" cy="3590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54944" y="3386805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7"/>
            <a:endCxn id="13" idx="4"/>
          </p:cNvCxnSpPr>
          <p:nvPr/>
        </p:nvCxnSpPr>
        <p:spPr>
          <a:xfrm flipV="1">
            <a:off x="1777377" y="3026569"/>
            <a:ext cx="323661" cy="4498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  <a:endCxn id="20" idx="4"/>
          </p:cNvCxnSpPr>
          <p:nvPr/>
        </p:nvCxnSpPr>
        <p:spPr>
          <a:xfrm flipH="1" flipV="1">
            <a:off x="1092926" y="3026569"/>
            <a:ext cx="251653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07172" y="3386805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7"/>
            <a:endCxn id="16" idx="4"/>
          </p:cNvCxnSpPr>
          <p:nvPr/>
        </p:nvCxnSpPr>
        <p:spPr>
          <a:xfrm flipV="1">
            <a:off x="3829605" y="3026569"/>
            <a:ext cx="287657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1"/>
            <a:endCxn id="17" idx="4"/>
          </p:cNvCxnSpPr>
          <p:nvPr/>
        </p:nvCxnSpPr>
        <p:spPr>
          <a:xfrm flipH="1" flipV="1">
            <a:off x="3109150" y="3026569"/>
            <a:ext cx="287657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795004" y="2414501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7"/>
            <a:endCxn id="18" idx="4"/>
          </p:cNvCxnSpPr>
          <p:nvPr/>
        </p:nvCxnSpPr>
        <p:spPr>
          <a:xfrm flipV="1">
            <a:off x="2317437" y="1982453"/>
            <a:ext cx="287657" cy="52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1"/>
            <a:endCxn id="19" idx="4"/>
          </p:cNvCxnSpPr>
          <p:nvPr/>
        </p:nvCxnSpPr>
        <p:spPr>
          <a:xfrm flipH="1" flipV="1">
            <a:off x="1596982" y="1982453"/>
            <a:ext cx="287657" cy="5216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811228" y="24145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03116" y="24145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99060" y="1370385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90948" y="1370385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6892" y="24145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79180" y="5078797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38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7"/>
            <a:endCxn id="24" idx="3"/>
          </p:cNvCxnSpPr>
          <p:nvPr/>
        </p:nvCxnSpPr>
        <p:spPr>
          <a:xfrm flipV="1">
            <a:off x="3901613" y="4701130"/>
            <a:ext cx="575314" cy="46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  <a:endCxn id="4" idx="5"/>
          </p:cNvCxnSpPr>
          <p:nvPr/>
        </p:nvCxnSpPr>
        <p:spPr>
          <a:xfrm flipH="1" flipV="1">
            <a:off x="2893501" y="4701130"/>
            <a:ext cx="575314" cy="4673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387292" y="4178697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1988840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brazil</a:t>
            </a:r>
            <a:endParaRPr lang="zh-CN" altLang="en-US" sz="24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268760"/>
            <a:ext cx="129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>
                <a:solidFill>
                  <a:srgbClr val="FF0000"/>
                </a:solidFill>
              </a:rPr>
              <a:t>olympic</a:t>
            </a:r>
            <a:endParaRPr lang="zh-CN" altLang="en-US" sz="2400" b="1" i="1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816" y="1268760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games</a:t>
            </a:r>
            <a:endParaRPr lang="en-US" altLang="zh-CN" sz="2400" i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695104" y="2031231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like</a:t>
            </a:r>
            <a:endParaRPr lang="zh-CN" altLang="en-US" sz="24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19240" y="5229200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40" y="5229200"/>
                <a:ext cx="63007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921018" y="4470297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18" y="4470297"/>
                <a:ext cx="63007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50888" y="3530625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8" y="3530625"/>
                <a:ext cx="6300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785114" y="3530625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14" y="3530625"/>
                <a:ext cx="63007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119040" y="2852936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40" y="2852936"/>
                <a:ext cx="63007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476340" y="1952836"/>
            <a:ext cx="202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watching</a:t>
            </a:r>
            <a:endParaRPr lang="en-US" altLang="zh-CN" sz="2400" i="1" baseline="-25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567312" y="3746649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</a:t>
            </a:r>
            <a:endParaRPr lang="en-US" altLang="zh-CN" sz="2400" i="1" baseline="-25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11560" y="5733256"/>
                <a:ext cx="54726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/>
                            </a:rPr>
                            <m:t>𝐶𝑙𝑎𝑠𝑠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=0</m:t>
                          </m:r>
                        </m:e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 smtClean="0">
                                  <a:latin typeface="Cambria Math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𝑠𝑖𝑔𝑚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/>
                        </a:rPr>
                        <m:t>𝒙</m:t>
                      </m:r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/>
                            </a:rPr>
                            <m:t>𝐶𝑙𝑎𝑠𝑠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sz="24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1−</m:t>
                      </m:r>
                      <m:r>
                        <a:rPr lang="en-US" altLang="zh-CN" sz="2400" i="1" dirty="0">
                          <a:latin typeface="Cambria Math"/>
                        </a:rPr>
                        <m:t>𝑠𝑖𝑔𝑚</m:t>
                      </m:r>
                      <m:r>
                        <a:rPr lang="en-US" altLang="zh-CN" sz="2400" i="1" dirty="0">
                          <a:latin typeface="Cambria Math"/>
                        </a:rPr>
                        <m:t>(</m:t>
                      </m:r>
                      <m:r>
                        <a:rPr lang="en-US" altLang="zh-CN" sz="2400" b="1" i="1" dirty="0">
                          <a:latin typeface="Cambria Math"/>
                        </a:rPr>
                        <m:t>𝒙</m:t>
                      </m:r>
                      <m:r>
                        <a:rPr lang="en-US" altLang="zh-CN" sz="2400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33256"/>
                <a:ext cx="5472608" cy="830997"/>
              </a:xfrm>
              <a:prstGeom prst="rect">
                <a:avLst/>
              </a:prstGeom>
              <a:blipFill rotWithShape="1">
                <a:blip r:embed="rId8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220072" y="1508591"/>
            <a:ext cx="374441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Predicting the output word:</a:t>
            </a:r>
          </a:p>
          <a:p>
            <a:r>
              <a:rPr lang="en-US" altLang="zh-CN" sz="2400" dirty="0" smtClean="0"/>
              <a:t>conducting several binary</a:t>
            </a:r>
          </a:p>
          <a:p>
            <a:r>
              <a:rPr lang="en-US" altLang="zh-CN" sz="2400" dirty="0" smtClean="0"/>
              <a:t>classifications along the path</a:t>
            </a:r>
            <a:endParaRPr lang="zh-CN" altLang="en-US" sz="2400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9" name="Picture 4" descr="http://artint.info/figures/ch07/sigmoidc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83" y="3971917"/>
            <a:ext cx="3963123" cy="171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371068" y="4322713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7"/>
            <a:endCxn id="10" idx="3"/>
          </p:cNvCxnSpPr>
          <p:nvPr/>
        </p:nvCxnSpPr>
        <p:spPr>
          <a:xfrm flipV="1">
            <a:off x="2893501" y="4053254"/>
            <a:ext cx="503306" cy="35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1"/>
            <a:endCxn id="7" idx="5"/>
          </p:cNvCxnSpPr>
          <p:nvPr/>
        </p:nvCxnSpPr>
        <p:spPr>
          <a:xfrm flipH="1" flipV="1">
            <a:off x="1777377" y="4053254"/>
            <a:ext cx="683326" cy="3590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54944" y="3530821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7"/>
            <a:endCxn id="13" idx="4"/>
          </p:cNvCxnSpPr>
          <p:nvPr/>
        </p:nvCxnSpPr>
        <p:spPr>
          <a:xfrm flipV="1">
            <a:off x="1777377" y="3170585"/>
            <a:ext cx="323661" cy="4498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  <a:endCxn id="20" idx="4"/>
          </p:cNvCxnSpPr>
          <p:nvPr/>
        </p:nvCxnSpPr>
        <p:spPr>
          <a:xfrm flipH="1" flipV="1">
            <a:off x="1092926" y="3170585"/>
            <a:ext cx="251653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07172" y="3530821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7"/>
            <a:endCxn id="16" idx="4"/>
          </p:cNvCxnSpPr>
          <p:nvPr/>
        </p:nvCxnSpPr>
        <p:spPr>
          <a:xfrm flipV="1">
            <a:off x="3829605" y="3170585"/>
            <a:ext cx="287657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1"/>
            <a:endCxn id="17" idx="4"/>
          </p:cNvCxnSpPr>
          <p:nvPr/>
        </p:nvCxnSpPr>
        <p:spPr>
          <a:xfrm flipH="1" flipV="1">
            <a:off x="3109150" y="3170585"/>
            <a:ext cx="287657" cy="44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795004" y="2558517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7"/>
            <a:endCxn id="18" idx="4"/>
          </p:cNvCxnSpPr>
          <p:nvPr/>
        </p:nvCxnSpPr>
        <p:spPr>
          <a:xfrm flipV="1">
            <a:off x="2317437" y="2126469"/>
            <a:ext cx="287657" cy="52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1"/>
            <a:endCxn id="19" idx="4"/>
          </p:cNvCxnSpPr>
          <p:nvPr/>
        </p:nvCxnSpPr>
        <p:spPr>
          <a:xfrm flipH="1" flipV="1">
            <a:off x="1596982" y="2126469"/>
            <a:ext cx="287657" cy="5216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811228" y="2558517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03116" y="2558517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99060" y="15144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90948" y="1514401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6892" y="2558517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79180" y="5222813"/>
            <a:ext cx="612068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38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7"/>
            <a:endCxn id="24" idx="3"/>
          </p:cNvCxnSpPr>
          <p:nvPr/>
        </p:nvCxnSpPr>
        <p:spPr>
          <a:xfrm flipV="1">
            <a:off x="3901613" y="4845146"/>
            <a:ext cx="575314" cy="46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  <a:endCxn id="4" idx="5"/>
          </p:cNvCxnSpPr>
          <p:nvPr/>
        </p:nvCxnSpPr>
        <p:spPr>
          <a:xfrm flipH="1" flipV="1">
            <a:off x="2893501" y="4845146"/>
            <a:ext cx="575314" cy="4673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387292" y="4322713"/>
            <a:ext cx="612068" cy="612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2132856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brazil</a:t>
            </a:r>
            <a:endParaRPr lang="zh-CN" altLang="en-US" sz="24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412776"/>
            <a:ext cx="129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>
                <a:solidFill>
                  <a:srgbClr val="FF0000"/>
                </a:solidFill>
              </a:rPr>
              <a:t>olympic</a:t>
            </a:r>
            <a:endParaRPr lang="zh-CN" altLang="en-US" sz="2400" b="1" i="1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816" y="1412776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games</a:t>
            </a:r>
            <a:endParaRPr lang="en-US" altLang="zh-CN" sz="2400" i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695104" y="2175247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like</a:t>
            </a:r>
            <a:endParaRPr lang="zh-CN" altLang="en-US" sz="24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19240" y="5373216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40" y="5373216"/>
                <a:ext cx="63007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921018" y="4614313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18" y="4614313"/>
                <a:ext cx="63007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50888" y="3674641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8" y="3674641"/>
                <a:ext cx="6300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785114" y="3674641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14" y="3674641"/>
                <a:ext cx="63007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119040" y="2996952"/>
                <a:ext cx="6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40" y="2996952"/>
                <a:ext cx="63007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476340" y="2096852"/>
            <a:ext cx="202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watching</a:t>
            </a:r>
            <a:endParaRPr lang="en-US" altLang="zh-CN" sz="2400" i="1" baseline="-25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567312" y="3890665"/>
            <a:ext cx="11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</a:t>
            </a:r>
            <a:endParaRPr lang="en-US" altLang="zh-CN" sz="2400" i="1" baseline="-25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39552" y="5910371"/>
                <a:ext cx="7416824" cy="8309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𝑜𝑙𝑦𝑚𝑝𝑖𝑐</m:t>
                          </m:r>
                        </m:e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;</m:t>
                          </m:r>
                          <m:r>
                            <a:rPr lang="zh-CN" altLang="en-US" sz="2400" b="0" i="1" dirty="0" smtClean="0">
                              <a:latin typeface="Cambria Math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400" i="1" dirty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altLang="zh-CN" sz="2400" i="1" dirty="0" smtClean="0">
                  <a:latin typeface="Cambria Math"/>
                  <a:ea typeface="Cambria Math"/>
                </a:endParaRPr>
              </a:p>
              <a:p>
                <a:r>
                  <a:rPr lang="en-US" altLang="zh-CN" sz="2400" b="0" dirty="0" smtClean="0"/>
                  <a:t>		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(1−</m:t>
                    </m:r>
                    <m:r>
                      <a:rPr lang="en-US" altLang="zh-CN" sz="2400" i="1" dirty="0">
                        <a:latin typeface="Cambria Math"/>
                      </a:rPr>
                      <m:t>𝑠𝑖𝑔𝑚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>
                                <a:latin typeface="Cambria Math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  <m:r>
                      <a:rPr lang="en-US" altLang="zh-CN" sz="24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400" i="1" dirty="0">
                        <a:latin typeface="Cambria Math"/>
                      </a:rPr>
                      <m:t>𝑠𝑖𝑔𝑚</m:t>
                    </m:r>
                    <m:r>
                      <a:rPr lang="en-US" altLang="zh-CN" sz="2400" i="1" dirty="0">
                        <a:latin typeface="Cambria Math"/>
                      </a:rPr>
                      <m:t>(</m:t>
                    </m:r>
                    <m:r>
                      <a:rPr lang="en-US" altLang="zh-CN" sz="2400" b="1" i="1" dirty="0">
                        <a:latin typeface="Cambria Math"/>
                      </a:rPr>
                      <m:t>𝒙</m:t>
                    </m:r>
                    <m:r>
                      <a:rPr lang="en-US" altLang="zh-CN" sz="2400" i="1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/>
                          </a:rPr>
                          <m:t>𝝋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sz="2400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910371"/>
                <a:ext cx="741682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2" b="-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860032" y="1508591"/>
                <a:ext cx="4144640" cy="9541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How to represent the prob.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𝑜𝑙𝑦𝑚𝑝𝑖𝑐</m:t>
                    </m:r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1" i="1" smtClean="0">
                        <a:latin typeface="Cambria Math"/>
                      </a:rPr>
                      <m:t>𝒙</m:t>
                    </m:r>
                    <m:r>
                      <a:rPr lang="en-US" altLang="zh-CN" sz="2800" b="0" i="1" smtClean="0">
                        <a:latin typeface="Cambria Math"/>
                      </a:rPr>
                      <m:t>;</m:t>
                    </m:r>
                    <m:r>
                      <a:rPr lang="zh-CN" altLang="en-US" sz="2800" b="0" i="1" smtClean="0">
                        <a:latin typeface="Cambria Math"/>
                      </a:rPr>
                      <m:t>𝜑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?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08591"/>
                <a:ext cx="4144640" cy="954107"/>
              </a:xfrm>
              <a:prstGeom prst="rect">
                <a:avLst/>
              </a:prstGeom>
              <a:blipFill rotWithShape="1">
                <a:blip r:embed="rId9"/>
                <a:stretch>
                  <a:fillRect l="-2632" t="-4348" r="-2047" b="-1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𝑜𝑙𝑦𝑚𝑝𝑖𝑐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;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𝑃𝑎𝑡h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𝑐𝑙𝑎𝑠𝑠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{0, 1}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Successfully convert a V-dim classifier into a chain of binary classifiers!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Loss function: </a:t>
                </a:r>
                <a:r>
                  <a:rPr lang="en-US" altLang="zh-CN" dirty="0" err="1" smtClean="0"/>
                  <a:t>neg</a:t>
                </a:r>
                <a:r>
                  <a:rPr lang="en-US" altLang="zh-CN" dirty="0" smtClean="0"/>
                  <a:t>-log-likelihood as usual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: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Advantage: Time complexity is reduced to </a:t>
            </a:r>
            <a:r>
              <a:rPr lang="en-US" altLang="zh-CN" dirty="0" err="1" smtClean="0"/>
              <a:t>sublinear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O(M*D*</a:t>
            </a:r>
            <a:r>
              <a:rPr lang="en-US" altLang="zh-CN" dirty="0" err="1" smtClean="0"/>
              <a:t>logV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20 times faster when vocabulary size &gt;= 1,000,000</a:t>
            </a:r>
            <a:endParaRPr lang="en-US" altLang="zh-CN" dirty="0"/>
          </a:p>
          <a:p>
            <a:r>
              <a:rPr lang="en-US" altLang="zh-CN" dirty="0" smtClean="0"/>
              <a:t>Disadvantage: Finding a well-performing tree is not a trivial task</a:t>
            </a:r>
          </a:p>
          <a:p>
            <a:pPr lvl="1"/>
            <a:r>
              <a:rPr lang="en-US" altLang="zh-CN" dirty="0" smtClean="0"/>
              <a:t>Huffman: Only guarantee that a more popular word will map to a shorter classifying chain.</a:t>
            </a:r>
          </a:p>
          <a:p>
            <a:pPr lvl="1"/>
            <a:r>
              <a:rPr lang="en-US" altLang="zh-CN" dirty="0" smtClean="0"/>
              <a:t>Two similar words could be separated at the root of the tree.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Word Embedding as Example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Typical learning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in time complexity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Softmax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Noise-Contrastive Estimation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Evaluation on Word Embedding Task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Noise-Contrastive Estimation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506915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Intuition: Construct a binary classification task</a:t>
                </a:r>
              </a:p>
              <a:p>
                <a:pPr lvl="1"/>
                <a:r>
                  <a:rPr lang="en-US" altLang="zh-CN" dirty="0" smtClean="0"/>
                  <a:t>Predicting whether a word is correct for the context, among a </a:t>
                </a:r>
                <a:r>
                  <a:rPr lang="en-US" altLang="zh-CN" b="1" dirty="0" smtClean="0"/>
                  <a:t>set of candidate words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Negative Sampling</a:t>
                </a:r>
              </a:p>
              <a:p>
                <a:pPr lvl="1"/>
                <a:r>
                  <a:rPr lang="en-US" altLang="zh-CN" dirty="0" smtClean="0"/>
                  <a:t>For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positive instance, we sample </a:t>
                </a:r>
                <a:r>
                  <a:rPr lang="en-US" altLang="zh-CN" i="1" dirty="0" smtClean="0"/>
                  <a:t>k </a:t>
                </a:r>
                <a:r>
                  <a:rPr lang="en-US" altLang="zh-CN" dirty="0" smtClean="0"/>
                  <a:t>times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negative (noise) instances under pre-defined noise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i="1" dirty="0" err="1" smtClean="0"/>
                  <a:t>i.i.d</a:t>
                </a:r>
                <a:r>
                  <a:rPr lang="en-US" altLang="zh-CN" i="1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 smtClean="0"/>
                  <a:t>: the (unknown) distribution that we want to estimate by adjusting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5069159"/>
              </a:xfrm>
              <a:blipFill rotWithShape="1">
                <a:blip r:embed="rId3"/>
                <a:stretch>
                  <a:fillRect l="-1630" t="-1564" r="-2222" b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Embedding as Example</a:t>
            </a:r>
          </a:p>
          <a:p>
            <a:pPr lvl="1"/>
            <a:r>
              <a:rPr lang="en-US" altLang="zh-CN" dirty="0" smtClean="0"/>
              <a:t>Typical learning model</a:t>
            </a:r>
          </a:p>
          <a:p>
            <a:pPr lvl="1"/>
            <a:r>
              <a:rPr lang="en-US" altLang="zh-CN" dirty="0" smtClean="0"/>
              <a:t>Problem in time complexity</a:t>
            </a:r>
          </a:p>
          <a:p>
            <a:r>
              <a:rPr lang="en-US" altLang="zh-CN" dirty="0" smtClean="0"/>
              <a:t>Hierarchical 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r>
              <a:rPr lang="en-US" altLang="zh-CN" dirty="0" smtClean="0"/>
              <a:t>Noise-Contrastive Estimation</a:t>
            </a:r>
          </a:p>
          <a:p>
            <a:r>
              <a:rPr lang="en-US" altLang="zh-CN" dirty="0" smtClean="0"/>
              <a:t>Evaluation on Word Embedding Task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Negative Sampling?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Estimate objective probability distribution through comparison</a:t>
                </a:r>
              </a:p>
              <a:p>
                <a:pPr lvl="1"/>
                <a:r>
                  <a:rPr lang="en-US" altLang="zh-CN" dirty="0"/>
                  <a:t>T</a:t>
                </a:r>
                <a:r>
                  <a:rPr lang="en-US" altLang="zh-CN" dirty="0" smtClean="0"/>
                  <a:t>ry to learn “relative description”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Once relative description has learnt, we will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given.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Construct a Binary Classification Task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5313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Input: </a:t>
                </a:r>
              </a:p>
              <a:p>
                <a:pPr lvl="1"/>
                <a:r>
                  <a:rPr lang="en-US" altLang="zh-CN" dirty="0" smtClean="0"/>
                  <a:t>context words </a:t>
                </a:r>
                <a:r>
                  <a:rPr lang="en-US" altLang="zh-CN" b="1" i="1" dirty="0" smtClean="0"/>
                  <a:t>c </a:t>
                </a:r>
                <a:r>
                  <a:rPr lang="en-US" altLang="zh-CN" dirty="0" smtClean="0"/>
                  <a:t>(quick, fox, over, the)</a:t>
                </a:r>
                <a:endParaRPr lang="en-US" altLang="zh-CN" b="1" i="1" dirty="0" smtClean="0"/>
              </a:p>
              <a:p>
                <a:pPr lvl="1"/>
                <a:r>
                  <a:rPr lang="en-US" altLang="zh-CN" dirty="0" smtClean="0"/>
                  <a:t>positive word </a:t>
                </a:r>
                <a:r>
                  <a:rPr lang="en-US" altLang="zh-CN" i="1" dirty="0" smtClean="0"/>
                  <a:t>w</a:t>
                </a:r>
                <a:r>
                  <a:rPr lang="en-US" altLang="zh-CN" dirty="0" smtClean="0"/>
                  <a:t>, and noise words </a:t>
                </a:r>
                <a:r>
                  <a:rPr lang="en-US" altLang="zh-CN" i="1" dirty="0" smtClean="0"/>
                  <a:t>w’</a:t>
                </a:r>
                <a:r>
                  <a:rPr lang="en-US" altLang="zh-CN" i="1" baseline="-25000" dirty="0" smtClean="0"/>
                  <a:t>1 </a:t>
                </a:r>
                <a:r>
                  <a:rPr lang="en-US" altLang="zh-CN" i="1" dirty="0" smtClean="0"/>
                  <a:t>, … </a:t>
                </a:r>
                <a:r>
                  <a:rPr lang="en-US" altLang="zh-CN" i="1" dirty="0" err="1" smtClean="0"/>
                  <a:t>w’</a:t>
                </a:r>
                <a:r>
                  <a:rPr lang="en-US" altLang="zh-CN" i="1" baseline="-25000" dirty="0" err="1" smtClean="0"/>
                  <a:t>k</a:t>
                </a:r>
                <a:endParaRPr lang="en-US" altLang="zh-CN" i="1" dirty="0" smtClean="0"/>
              </a:p>
              <a:p>
                <a:r>
                  <a:rPr lang="en-US" altLang="zh-CN" dirty="0" smtClean="0"/>
                  <a:t>Goal: For each word, predicting whether it’s positive or not.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𝑡𝑟𝑢𝑒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;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𝑠𝑖𝑔𝑚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ln</m:t>
                      </m:r>
                      <m:r>
                        <a:rPr lang="en-US" altLang="zh-CN" i="1">
                          <a:latin typeface="Cambria Math"/>
                        </a:rPr>
                        <m:t>⁡(</m:t>
                      </m:r>
                      <m:r>
                        <a:rPr lang="en-US" altLang="zh-CN" i="1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𝑤</m:t>
                      </m:r>
                      <m:r>
                        <a:rPr lang="en-US" altLang="zh-CN" i="1">
                          <a:latin typeface="Cambria Math"/>
                        </a:rPr>
                        <m:t>)))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𝑓𝑎𝑙𝑠𝑒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𝑡𝑟𝑢𝑒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53135"/>
              </a:xfrm>
              <a:blipFill rotWithShape="1">
                <a:blip r:embed="rId3"/>
                <a:stretch>
                  <a:fillRect l="-1630" t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 in 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925143"/>
              </a:xfrm>
            </p:spPr>
            <p:txBody>
              <a:bodyPr/>
              <a:lstStyle/>
              <a:p>
                <a:r>
                  <a:rPr lang="en-US" altLang="zh-CN" dirty="0" smtClean="0"/>
                  <a:t>Maximize log-likelihood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𝑠𝑖𝑔𝑚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zh-CN" alt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altLang="zh-CN" b="0" dirty="0" smtClean="0"/>
                  <a:t> 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⁡(1−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𝑠𝑖𝑔𝑚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NCE property: Fit for </a:t>
                </a:r>
                <a:r>
                  <a:rPr lang="en-US" altLang="zh-CN" b="1" dirty="0" err="1" smtClean="0"/>
                  <a:t>unnormalized</a:t>
                </a:r>
                <a:r>
                  <a:rPr lang="en-US" altLang="zh-CN" dirty="0" smtClean="0"/>
                  <a:t> model</a:t>
                </a:r>
              </a:p>
              <a:p>
                <a:pPr lvl="1"/>
                <a:r>
                  <a:rPr lang="en-US" altLang="zh-CN" dirty="0" smtClean="0">
                    <a:ea typeface="Cambria Math"/>
                  </a:rPr>
                  <a:t>Update: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𝑠𝑐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𝑤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;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Avoid spending time in normalization step!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925143"/>
              </a:xfrm>
              <a:blipFill rotWithShape="1">
                <a:blip r:embed="rId3"/>
                <a:stretch>
                  <a:fillRect l="-1630" t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Prove (not important)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579296" cy="4997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𝑝𝑜𝑠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𝑠𝑖𝑔𝑚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zh-CN" altLang="en-US" sz="2400" i="1">
                                                      <a:latin typeface="Cambria Math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𝑛𝑒𝑔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𝑠𝑖𝑔𝑚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zh-CN" altLang="en-US" sz="2400" i="1">
                                                      <a:latin typeface="Cambria Math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altLang="zh-CN" sz="2400" b="0" dirty="0" smtClean="0"/>
                  <a:t>: Expectation based on the (unknown)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Using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0" dirty="0" smtClean="0"/>
                  <a:t> to replace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latin typeface="Cambria Math"/>
                      </a:rPr>
                      <m:t>|</m:t>
                    </m:r>
                    <m:r>
                      <a:rPr lang="en-US" altLang="zh-CN" sz="2400" b="0" i="1" smtClean="0">
                        <a:latin typeface="Cambria Math"/>
                      </a:rPr>
                      <m:t>𝑐</m:t>
                    </m:r>
                    <m:r>
                      <a:rPr lang="en-US" altLang="zh-CN" sz="2400" b="0" i="1" smtClean="0">
                        <a:latin typeface="Cambria Math"/>
                      </a:rPr>
                      <m:t>;</m:t>
                    </m:r>
                    <m:r>
                      <a:rPr lang="zh-CN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𝑝𝑜𝑠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𝑠𝑖𝑔𝑚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𝑛𝑒𝑔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𝑠𝑖𝑔𝑚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likelihood reaches maximum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No restriction</a:t>
                </a:r>
                <a:r>
                  <a:rPr lang="en-US" altLang="zh-CN" sz="2400" dirty="0" smtClean="0"/>
                  <a:t> that </a:t>
                </a:r>
                <a:r>
                  <a:rPr lang="en-US" altLang="zh-CN" sz="2400" i="1" dirty="0" smtClean="0"/>
                  <a:t>g(w)</a:t>
                </a:r>
                <a:r>
                  <a:rPr lang="en-US" altLang="zh-CN" sz="2400" dirty="0" smtClean="0"/>
                  <a:t> must be a normalized distribution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b="0" dirty="0" smtClean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579296" cy="4997151"/>
              </a:xfrm>
              <a:blipFill rotWithShape="1">
                <a:blip r:embed="rId3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Word Embedding as Example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Typical learning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in time complexity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Softmax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Noise-Contrastive Estimation</a:t>
            </a:r>
          </a:p>
          <a:p>
            <a:r>
              <a:rPr lang="en-US" altLang="zh-CN" dirty="0" smtClean="0"/>
              <a:t>Evaluation on Word Embedding Task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Evaluations on 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</a:t>
            </a:r>
            <a:r>
              <a:rPr lang="en-US" altLang="zh-CN" dirty="0"/>
              <a:t>word </a:t>
            </a:r>
            <a:r>
              <a:rPr lang="en-US" altLang="zh-CN" dirty="0" err="1"/>
              <a:t>embeddings</a:t>
            </a:r>
            <a:r>
              <a:rPr lang="en-US" altLang="zh-CN" dirty="0"/>
              <a:t> efficiently </a:t>
            </a:r>
            <a:r>
              <a:rPr lang="en-US" altLang="zh-CN" dirty="0" smtClean="0"/>
              <a:t>with</a:t>
            </a:r>
            <a:r>
              <a:rPr lang="en-US" altLang="zh-CN" dirty="0"/>
              <a:t> </a:t>
            </a:r>
            <a:r>
              <a:rPr lang="en-US" altLang="zh-CN" dirty="0" smtClean="0"/>
              <a:t>noise-contrastive estimation</a:t>
            </a:r>
          </a:p>
          <a:p>
            <a:pPr lvl="1"/>
            <a:r>
              <a:rPr lang="en-US" altLang="zh-CN" b="1" dirty="0" err="1"/>
              <a:t>Andriy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Mnih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b="1" dirty="0" err="1"/>
              <a:t>Koray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Kavukcuoglu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DeepMind</a:t>
            </a:r>
            <a:r>
              <a:rPr lang="en-US" altLang="zh-CN" dirty="0" smtClean="0"/>
              <a:t> Technologies</a:t>
            </a:r>
          </a:p>
          <a:p>
            <a:pPr lvl="1"/>
            <a:r>
              <a:rPr lang="en-US" altLang="zh-CN" dirty="0" smtClean="0"/>
              <a:t>NIPS 2013</a:t>
            </a:r>
          </a:p>
          <a:p>
            <a:r>
              <a:rPr lang="en-US" altLang="zh-CN" dirty="0" smtClean="0"/>
              <a:t>Main contribution: Implemented an NCE-based model, and compared with other baselines.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Baselines in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/>
          <a:lstStyle/>
          <a:p>
            <a:r>
              <a:rPr lang="en-US" altLang="zh-CN" dirty="0" err="1" smtClean="0"/>
              <a:t>vLBL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ector 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og-</a:t>
            </a:r>
            <a:r>
              <a:rPr lang="en-US" altLang="zh-CN" b="1" dirty="0" err="1" smtClean="0"/>
              <a:t>B</a:t>
            </a:r>
            <a:r>
              <a:rPr lang="en-US" altLang="zh-CN" dirty="0" err="1" smtClean="0"/>
              <a:t>i</a:t>
            </a:r>
            <a:r>
              <a:rPr lang="en-US" altLang="zh-CN" b="1" dirty="0" err="1" smtClean="0"/>
              <a:t>L</a:t>
            </a:r>
            <a:r>
              <a:rPr lang="en-US" altLang="zh-CN" dirty="0" err="1" smtClean="0"/>
              <a:t>inear</a:t>
            </a:r>
            <a:r>
              <a:rPr lang="en-US" altLang="zh-CN" dirty="0" smtClean="0"/>
              <a:t> model</a:t>
            </a:r>
          </a:p>
          <a:p>
            <a:pPr lvl="1"/>
            <a:r>
              <a:rPr lang="en-US" altLang="zh-CN" dirty="0" smtClean="0"/>
              <a:t>exactly the model shown before</a:t>
            </a:r>
          </a:p>
          <a:p>
            <a:r>
              <a:rPr lang="en-US" altLang="zh-CN" dirty="0" smtClean="0"/>
              <a:t>CBOW: 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ontinuous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ag-</a:t>
            </a:r>
            <a:r>
              <a:rPr lang="en-US" altLang="zh-CN" b="1" dirty="0" smtClean="0"/>
              <a:t>O</a:t>
            </a:r>
            <a:r>
              <a:rPr lang="en-US" altLang="zh-CN" dirty="0" smtClean="0"/>
              <a:t>f-</a:t>
            </a:r>
            <a:r>
              <a:rPr lang="en-US" altLang="zh-CN" b="1" dirty="0" smtClean="0"/>
              <a:t>W</a:t>
            </a:r>
            <a:r>
              <a:rPr lang="en-US" altLang="zh-CN" dirty="0" smtClean="0"/>
              <a:t>ord model</a:t>
            </a:r>
          </a:p>
          <a:p>
            <a:pPr lvl="1"/>
            <a:r>
              <a:rPr lang="en-US" altLang="zh-CN" dirty="0" err="1" smtClean="0"/>
              <a:t>vLBL</a:t>
            </a:r>
            <a:r>
              <a:rPr lang="en-US" altLang="zh-CN" dirty="0" smtClean="0"/>
              <a:t> + Hierarchical 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r>
              <a:rPr lang="en-US" altLang="zh-CN" dirty="0" err="1" smtClean="0"/>
              <a:t>ivLBL</a:t>
            </a:r>
            <a:r>
              <a:rPr lang="en-US" altLang="zh-CN" dirty="0" smtClean="0"/>
              <a:t>: inversed version of </a:t>
            </a:r>
            <a:r>
              <a:rPr lang="en-US" altLang="zh-CN" dirty="0" err="1" smtClean="0"/>
              <a:t>vLBL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Given the word (“jumped”), predicting its context words (“quick” “fox” “over” “the”)</a:t>
            </a:r>
          </a:p>
          <a:p>
            <a:r>
              <a:rPr lang="en-US" altLang="zh-CN" dirty="0" smtClean="0"/>
              <a:t>Skip-Gram model</a:t>
            </a:r>
          </a:p>
          <a:p>
            <a:pPr lvl="1"/>
            <a:r>
              <a:rPr lang="en-US" altLang="zh-CN" dirty="0" err="1" smtClean="0"/>
              <a:t>ivLBL</a:t>
            </a:r>
            <a:r>
              <a:rPr lang="en-US" altLang="zh-CN" dirty="0" smtClean="0"/>
              <a:t> + Hierarchical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Evaluating Task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“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is to </a:t>
                </a:r>
                <a:r>
                  <a:rPr lang="en-US" altLang="zh-CN" i="1" dirty="0" smtClean="0"/>
                  <a:t>b</a:t>
                </a:r>
                <a:r>
                  <a:rPr lang="en-US" altLang="zh-CN" dirty="0" smtClean="0"/>
                  <a:t> as </a:t>
                </a:r>
                <a:r>
                  <a:rPr lang="en-US" altLang="zh-CN" i="1" dirty="0" smtClean="0"/>
                  <a:t>c</a:t>
                </a:r>
                <a:r>
                  <a:rPr lang="en-US" altLang="zh-CN" dirty="0" smtClean="0"/>
                  <a:t> is to </a:t>
                </a:r>
                <a:r>
                  <a:rPr lang="en-US" altLang="zh-CN" i="1" dirty="0" smtClean="0"/>
                  <a:t>d</a:t>
                </a:r>
                <a:r>
                  <a:rPr lang="en-US" altLang="zh-CN" dirty="0" smtClean="0"/>
                  <a:t>”</a:t>
                </a:r>
              </a:p>
              <a:p>
                <a:pPr lvl="1"/>
                <a:r>
                  <a:rPr lang="en-US" altLang="zh-CN" dirty="0" smtClean="0"/>
                  <a:t>“</a:t>
                </a:r>
                <a:r>
                  <a:rPr lang="en-US" altLang="zh-CN" i="1" dirty="0" smtClean="0"/>
                  <a:t>Beijing</a:t>
                </a:r>
                <a:r>
                  <a:rPr lang="en-US" altLang="zh-CN" dirty="0" smtClean="0"/>
                  <a:t> is to </a:t>
                </a:r>
                <a:r>
                  <a:rPr lang="en-US" altLang="zh-CN" i="1" dirty="0" smtClean="0"/>
                  <a:t>China</a:t>
                </a:r>
                <a:r>
                  <a:rPr lang="en-US" altLang="zh-CN" dirty="0" smtClean="0"/>
                  <a:t> as </a:t>
                </a:r>
                <a:r>
                  <a:rPr lang="en-US" altLang="zh-CN" i="1" dirty="0" smtClean="0"/>
                  <a:t>Paris</a:t>
                </a:r>
                <a:r>
                  <a:rPr lang="en-US" altLang="zh-CN" dirty="0" smtClean="0"/>
                  <a:t> is to ?”</a:t>
                </a:r>
              </a:p>
              <a:p>
                <a:pPr lvl="1"/>
                <a:r>
                  <a:rPr lang="en-US" altLang="zh-CN" dirty="0" smtClean="0"/>
                  <a:t>“</a:t>
                </a:r>
                <a:r>
                  <a:rPr lang="en-US" altLang="zh-CN" i="1" dirty="0" smtClean="0"/>
                  <a:t>biggest</a:t>
                </a:r>
                <a:r>
                  <a:rPr lang="en-US" altLang="zh-CN" dirty="0" smtClean="0"/>
                  <a:t> is to </a:t>
                </a:r>
                <a:r>
                  <a:rPr lang="en-US" altLang="zh-CN" i="1" dirty="0" smtClean="0"/>
                  <a:t>big</a:t>
                </a:r>
                <a:r>
                  <a:rPr lang="en-US" altLang="zh-CN" dirty="0" smtClean="0"/>
                  <a:t> as </a:t>
                </a:r>
                <a:r>
                  <a:rPr lang="en-US" altLang="zh-CN" i="1" dirty="0" smtClean="0"/>
                  <a:t>smallest</a:t>
                </a:r>
                <a:r>
                  <a:rPr lang="en-US" altLang="zh-CN" dirty="0" smtClean="0"/>
                  <a:t> to ?”</a:t>
                </a:r>
              </a:p>
              <a:p>
                <a:r>
                  <a:rPr lang="en-US" altLang="zh-CN" dirty="0" smtClean="0"/>
                  <a:t>Predicting the word </a:t>
                </a:r>
                <a:r>
                  <a:rPr lang="en-US" altLang="zh-CN" i="1" dirty="0" smtClean="0"/>
                  <a:t>d</a:t>
                </a:r>
                <a:r>
                  <a:rPr lang="en-US" altLang="zh-CN" dirty="0" smtClean="0"/>
                  <a:t> by word embedding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3997"/>
            <a:ext cx="7810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406315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Embedding dimension = 100, Window size = 5</a:t>
            </a:r>
          </a:p>
          <a:p>
            <a:r>
              <a:rPr lang="en-US" altLang="zh-CN" sz="2400" dirty="0" smtClean="0"/>
              <a:t>Trained on Wikipedia Dump (April 2013, ~1.5B words)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83568" y="2420888"/>
            <a:ext cx="7810500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4329100"/>
            <a:ext cx="7810500" cy="39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5" y="1412776"/>
            <a:ext cx="8609784" cy="45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910371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Embedding dimension is varied, training time is varied.</a:t>
            </a:r>
          </a:p>
          <a:p>
            <a:r>
              <a:rPr lang="en-US" altLang="zh-CN" sz="2400" dirty="0" smtClean="0"/>
              <a:t>Trained on Wikipedia Dump (April 2013, ~1.5B words)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699792" y="2060848"/>
            <a:ext cx="59046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23778" y="2708920"/>
            <a:ext cx="59046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5776" y="3645024"/>
            <a:ext cx="60486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99792" y="4293096"/>
            <a:ext cx="5904656" cy="288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55776" y="5517232"/>
            <a:ext cx="6048672" cy="288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Embedding as Example</a:t>
            </a:r>
          </a:p>
          <a:p>
            <a:pPr lvl="1"/>
            <a:r>
              <a:rPr lang="en-US" altLang="zh-CN" dirty="0" smtClean="0"/>
              <a:t>Typical learning model</a:t>
            </a:r>
          </a:p>
          <a:p>
            <a:pPr lvl="1"/>
            <a:r>
              <a:rPr lang="en-US" altLang="zh-CN" dirty="0" smtClean="0"/>
              <a:t>Problem in time complexity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Softmax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Noise-Contrastive Estimation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Evaluation on Word Embedding Task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Normalization step consumes much time if there are too many output classes.</a:t>
                </a:r>
              </a:p>
              <a:p>
                <a:r>
                  <a:rPr lang="en-US" altLang="zh-CN" dirty="0" smtClean="0"/>
                  <a:t>Intuition of these two techniques:</a:t>
                </a:r>
              </a:p>
              <a:p>
                <a:pPr lvl="1"/>
                <a:r>
                  <a:rPr lang="en-US" altLang="zh-CN" dirty="0" smtClean="0"/>
                  <a:t>Turning V-dim classifier into binary classifiers</a:t>
                </a:r>
              </a:p>
              <a:p>
                <a:pPr lvl="1"/>
                <a:r>
                  <a:rPr lang="en-US" altLang="zh-CN" dirty="0" smtClean="0"/>
                  <a:t>Avoid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;</m:t>
                    </m:r>
                    <m:r>
                      <a:rPr lang="zh-CN" altLang="en-US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directly</a:t>
                </a:r>
              </a:p>
              <a:p>
                <a:r>
                  <a:rPr lang="en-US" altLang="zh-CN" dirty="0"/>
                  <a:t>Finding a well-performing tree is not a trivial </a:t>
                </a:r>
                <a:r>
                  <a:rPr lang="en-US" altLang="zh-CN" dirty="0" smtClean="0"/>
                  <a:t>task in Hierarchical </a:t>
                </a:r>
                <a:r>
                  <a:rPr lang="en-US" altLang="zh-CN" dirty="0" err="1" smtClean="0"/>
                  <a:t>Softmax</a:t>
                </a:r>
                <a:r>
                  <a:rPr lang="en-US" altLang="zh-CN" dirty="0" smtClean="0"/>
                  <a:t> model.</a:t>
                </a:r>
                <a:endParaRPr lang="en-US" altLang="zh-CN" dirty="0"/>
              </a:p>
              <a:p>
                <a:r>
                  <a:rPr lang="en-US" altLang="zh-CN" dirty="0" smtClean="0"/>
                  <a:t>NCE is able to control the tradeoff between time and accuracy, and performs much better.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96" b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listening!!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Running Example: Word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Goal: Learning a vector representation for each distinct word given a training corpus.</a:t>
                </a:r>
              </a:p>
              <a:p>
                <a:r>
                  <a:rPr lang="en-US" altLang="zh-CN" dirty="0" smtClean="0"/>
                  <a:t>Modeled as a learning task: predicting the word given its context word in the sentence.</a:t>
                </a:r>
              </a:p>
              <a:p>
                <a:pPr lvl="1"/>
                <a:r>
                  <a:rPr lang="en-US" altLang="zh-CN" dirty="0" smtClean="0"/>
                  <a:t>word2vec: Continuous Bag-Of-Word model</a:t>
                </a:r>
              </a:p>
              <a:p>
                <a:r>
                  <a:rPr lang="en-US" altLang="zh-CN" dirty="0" err="1" smtClean="0"/>
                  <a:t>Eg</a:t>
                </a:r>
                <a:r>
                  <a:rPr lang="en-US" altLang="zh-CN" dirty="0" smtClean="0"/>
                  <a:t>.: the </a:t>
                </a:r>
                <a:r>
                  <a:rPr lang="en-US" altLang="zh-CN" u="sng" dirty="0" smtClean="0"/>
                  <a:t>quick fox</a:t>
                </a:r>
                <a:r>
                  <a:rPr lang="en-US" altLang="zh-CN" dirty="0" smtClean="0"/>
                  <a:t> ? </a:t>
                </a:r>
                <a:r>
                  <a:rPr lang="en-US" altLang="zh-CN" u="sng" dirty="0" smtClean="0"/>
                  <a:t>over the</a:t>
                </a:r>
                <a:r>
                  <a:rPr lang="en-US" altLang="zh-CN" dirty="0" smtClean="0"/>
                  <a:t> lazy dog</a:t>
                </a:r>
              </a:p>
              <a:p>
                <a:pPr lvl="1"/>
                <a:r>
                  <a:rPr lang="en-US" altLang="zh-CN" dirty="0" smtClean="0"/>
                  <a:t>Predicting the word “?” given context (window=2)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="</m:t>
                    </m:r>
                    <m:r>
                      <a:rPr lang="en-US" altLang="zh-CN" b="0" i="1" smtClean="0">
                        <a:latin typeface="Cambria Math"/>
                      </a:rPr>
                      <m:t>𝑗𝑢𝑚𝑝</m:t>
                    </m:r>
                    <m:r>
                      <a:rPr lang="en-US" altLang="zh-CN" b="0" i="1" smtClean="0">
                        <a:latin typeface="Cambria Math"/>
                      </a:rPr>
                      <m:t>"|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"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quick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fox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over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"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Modeled in Neural Networks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512" y="5085184"/>
            <a:ext cx="1944216" cy="288032"/>
            <a:chOff x="2698937" y="5362259"/>
            <a:chExt cx="1944216" cy="288032"/>
          </a:xfrm>
        </p:grpSpPr>
        <p:sp>
          <p:nvSpPr>
            <p:cNvPr id="5" name="矩形 4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67744" y="5085184"/>
            <a:ext cx="1944216" cy="288032"/>
            <a:chOff x="2698937" y="5362259"/>
            <a:chExt cx="1944216" cy="288032"/>
          </a:xfrm>
        </p:grpSpPr>
        <p:sp>
          <p:nvSpPr>
            <p:cNvPr id="14" name="矩形 13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60032" y="5085184"/>
            <a:ext cx="1944216" cy="288032"/>
            <a:chOff x="2698937" y="5362259"/>
            <a:chExt cx="1944216" cy="288032"/>
          </a:xfrm>
        </p:grpSpPr>
        <p:sp>
          <p:nvSpPr>
            <p:cNvPr id="23" name="矩形 22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67744" y="3573016"/>
            <a:ext cx="1944216" cy="288032"/>
            <a:chOff x="2698937" y="5362259"/>
            <a:chExt cx="1944216" cy="288032"/>
          </a:xfrm>
        </p:grpSpPr>
        <p:sp>
          <p:nvSpPr>
            <p:cNvPr id="32" name="矩形 31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3598" y="1844824"/>
            <a:ext cx="2592288" cy="288032"/>
            <a:chOff x="2698937" y="5362259"/>
            <a:chExt cx="2592288" cy="288032"/>
          </a:xfrm>
        </p:grpSpPr>
        <p:sp>
          <p:nvSpPr>
            <p:cNvPr id="41" name="矩形 40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64315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96718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545886" y="1844824"/>
            <a:ext cx="2592288" cy="288032"/>
            <a:chOff x="2698937" y="5362259"/>
            <a:chExt cx="2592288" cy="288032"/>
          </a:xfrm>
        </p:grpSpPr>
        <p:sp>
          <p:nvSpPr>
            <p:cNvPr id="50" name="矩形 49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64315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96718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11560" y="6021288"/>
            <a:ext cx="131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=quick</a:t>
            </a:r>
            <a:endParaRPr lang="zh-CN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43808" y="60212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=fox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60212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/>
              <a:t>4</a:t>
            </a:r>
            <a:r>
              <a:rPr lang="en-US" altLang="zh-CN" sz="2000" dirty="0" smtClean="0"/>
              <a:t>=the</a:t>
            </a:r>
            <a:endParaRPr lang="zh-CN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4283968" y="501317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1268633" y="5517233"/>
            <a:ext cx="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3275856" y="5517232"/>
            <a:ext cx="0" cy="4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128" y="5517233"/>
            <a:ext cx="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419872" y="5373216"/>
                <a:ext cx="1375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373216"/>
                <a:ext cx="137531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3491880" y="57651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(table lookup)</a:t>
            </a:r>
            <a:endParaRPr lang="zh-CN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417" y="5961474"/>
            <a:ext cx="227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/>
              <a:t>word layer</a:t>
            </a:r>
          </a:p>
          <a:p>
            <a:pPr algn="r"/>
            <a:r>
              <a:rPr lang="en-US" altLang="zh-CN" sz="2400" i="1" dirty="0" smtClean="0"/>
              <a:t>(V-dim)</a:t>
            </a:r>
            <a:endParaRPr lang="zh-CN" altLang="en-US" sz="2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07863" y="4797152"/>
            <a:ext cx="235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/>
              <a:t>input layer</a:t>
            </a:r>
          </a:p>
          <a:p>
            <a:pPr algn="r"/>
            <a:r>
              <a:rPr lang="en-US" altLang="zh-CN" sz="2400" i="1" dirty="0" smtClean="0"/>
              <a:t>(D-dim)</a:t>
            </a:r>
            <a:endParaRPr lang="zh-CN" altLang="en-US" sz="2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931225" y="3444969"/>
            <a:ext cx="203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/>
              <a:t>projection layer (D-dim)</a:t>
            </a:r>
            <a:endParaRPr lang="zh-CN" altLang="en-US" sz="2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36296" y="155679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/>
              <a:t>output layer</a:t>
            </a:r>
          </a:p>
          <a:p>
            <a:pPr algn="r"/>
            <a:r>
              <a:rPr lang="en-US" altLang="zh-CN" sz="2400" i="1" dirty="0" smtClean="0"/>
              <a:t>(V-dim)</a:t>
            </a:r>
            <a:endParaRPr lang="zh-CN" altLang="en-US" sz="2400" i="1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2087724" y="4005064"/>
            <a:ext cx="10441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3419872" y="4010135"/>
            <a:ext cx="1584176" cy="93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3275856" y="4010135"/>
            <a:ext cx="0" cy="93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3851920" y="3662028"/>
                <a:ext cx="1606401" cy="775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62028"/>
                <a:ext cx="1606401" cy="7750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/>
          <p:cNvCxnSpPr/>
          <p:nvPr/>
        </p:nvCxnSpPr>
        <p:spPr>
          <a:xfrm flipV="1">
            <a:off x="3275856" y="2276873"/>
            <a:ext cx="0" cy="108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3347864" y="2132856"/>
                <a:ext cx="33851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;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132856"/>
                <a:ext cx="3385157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1151621" y="2195572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Prob. for each word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1500" y="4715852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embedding vector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39552" y="63813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[0,1,0…,0,0]</a:t>
            </a:r>
            <a:endParaRPr lang="zh-CN" altLang="en-US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555776" y="63813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[0,0,0…,0,1]</a:t>
            </a:r>
            <a:endParaRPr lang="zh-CN" altLang="en-US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004048" y="63813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[0,0,0…,1,0]</a:t>
            </a:r>
            <a:endParaRPr lang="zh-CN" altLang="en-US" sz="2000" dirty="0"/>
          </a:p>
        </p:txBody>
      </p:sp>
      <p:sp>
        <p:nvSpPr>
          <p:cNvPr id="113" name="灯片编号占位符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1584176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𝑒𝑥𝑝</m:t>
                    </m:r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𝑠𝑐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;</m:t>
                    </m:r>
                    <m:r>
                      <a:rPr lang="en-US" altLang="zh-CN" i="1">
                        <a:latin typeface="Cambria Math"/>
                      </a:rPr>
                      <m:t>𝑊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i="1">
                        <a:latin typeface="Cambria Math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𝑠𝑐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;</m:t>
                    </m:r>
                    <m:r>
                      <a:rPr lang="en-US" altLang="zh-CN" i="1">
                        <a:latin typeface="Cambria Math"/>
                      </a:rPr>
                      <m:t>𝑊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𝑍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𝑒𝑥𝑝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⁡{</m:t>
                        </m:r>
                        <m:r>
                          <a:rPr lang="en-US" altLang="zh-CN" i="1">
                            <a:latin typeface="Cambria Math"/>
                          </a:rPr>
                          <m:t>𝑠𝑐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;</m:t>
                        </m:r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  <m:r>
                          <a:rPr lang="en-US" altLang="zh-CN" i="1">
                            <a:latin typeface="Cambria Math"/>
                          </a:rPr>
                          <m:t>)}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1584176"/>
              </a:xfrm>
              <a:blipFill rotWithShape="1">
                <a:blip r:embed="rId3"/>
                <a:stretch>
                  <a:fillRect b="-4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1475656" y="3212976"/>
            <a:ext cx="775360" cy="7753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x</a:t>
            </a:r>
            <a:r>
              <a:rPr lang="en-US" altLang="zh-CN" sz="2400" i="1" baseline="-25000" dirty="0" smtClean="0"/>
              <a:t>1</a:t>
            </a:r>
            <a:endParaRPr lang="zh-CN" altLang="en-US" sz="2400" i="1" baseline="-25000" dirty="0"/>
          </a:p>
        </p:txBody>
      </p:sp>
      <p:sp>
        <p:nvSpPr>
          <p:cNvPr id="6" name="椭圆 5"/>
          <p:cNvSpPr/>
          <p:nvPr/>
        </p:nvSpPr>
        <p:spPr>
          <a:xfrm>
            <a:off x="6276798" y="3429000"/>
            <a:ext cx="707470" cy="707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1</a:t>
            </a:r>
            <a:endParaRPr lang="zh-CN" altLang="en-US" sz="2400" i="1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1475656" y="4093800"/>
            <a:ext cx="775360" cy="7753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x</a:t>
            </a:r>
            <a:r>
              <a:rPr lang="en-US" altLang="zh-CN" sz="2400" i="1" baseline="-25000" dirty="0" smtClean="0"/>
              <a:t>2</a:t>
            </a:r>
            <a:endParaRPr lang="zh-CN" altLang="en-US" sz="2400" i="1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1475656" y="5373216"/>
            <a:ext cx="775360" cy="7753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 smtClean="0"/>
              <a:t>x</a:t>
            </a:r>
            <a:r>
              <a:rPr lang="en-US" altLang="zh-CN" sz="2000" i="1" baseline="-25000" dirty="0" err="1" smtClean="0"/>
              <a:t>D</a:t>
            </a:r>
            <a:endParaRPr lang="zh-CN" altLang="en-US" sz="2000" i="1" baseline="-25000" dirty="0"/>
          </a:p>
        </p:txBody>
      </p:sp>
      <p:sp>
        <p:nvSpPr>
          <p:cNvPr id="11" name="椭圆 10"/>
          <p:cNvSpPr/>
          <p:nvPr/>
        </p:nvSpPr>
        <p:spPr>
          <a:xfrm>
            <a:off x="6276798" y="4737754"/>
            <a:ext cx="707470" cy="707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err="1" smtClean="0"/>
              <a:t>y</a:t>
            </a:r>
            <a:r>
              <a:rPr lang="en-US" altLang="zh-CN" sz="2400" i="1" baseline="-25000" dirty="0" err="1" smtClean="0"/>
              <a:t>V</a:t>
            </a:r>
            <a:endParaRPr lang="zh-CN" altLang="en-US" sz="2400" i="1" baseline="-25000" dirty="0"/>
          </a:p>
        </p:txBody>
      </p:sp>
      <p:sp>
        <p:nvSpPr>
          <p:cNvPr id="12" name="椭圆 11"/>
          <p:cNvSpPr/>
          <p:nvPr/>
        </p:nvSpPr>
        <p:spPr>
          <a:xfrm>
            <a:off x="4067944" y="3429000"/>
            <a:ext cx="707470" cy="707470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/>
              <a:t>sc</a:t>
            </a:r>
            <a:r>
              <a:rPr lang="en-US" altLang="zh-CN" sz="2000" i="1" baseline="-25000" dirty="0" smtClean="0"/>
              <a:t>1</a:t>
            </a:r>
            <a:endParaRPr lang="zh-CN" altLang="en-US" sz="2000" i="1" baseline="-25000" dirty="0"/>
          </a:p>
        </p:txBody>
      </p:sp>
      <p:sp>
        <p:nvSpPr>
          <p:cNvPr id="13" name="椭圆 12"/>
          <p:cNvSpPr/>
          <p:nvPr/>
        </p:nvSpPr>
        <p:spPr>
          <a:xfrm>
            <a:off x="4067944" y="4737754"/>
            <a:ext cx="707470" cy="707470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 smtClean="0"/>
              <a:t>sc</a:t>
            </a:r>
            <a:r>
              <a:rPr lang="en-US" altLang="zh-CN" sz="2000" i="1" baseline="-25000" dirty="0" err="1" smtClean="0"/>
              <a:t>V</a:t>
            </a:r>
            <a:endParaRPr lang="zh-CN" altLang="en-US" sz="2000" i="1" baseline="-25000" dirty="0"/>
          </a:p>
        </p:txBody>
      </p:sp>
      <p:cxnSp>
        <p:nvCxnSpPr>
          <p:cNvPr id="15" name="直接箭头连接符 14"/>
          <p:cNvCxnSpPr>
            <a:stCxn id="5" idx="6"/>
            <a:endCxn id="12" idx="2"/>
          </p:cNvCxnSpPr>
          <p:nvPr/>
        </p:nvCxnSpPr>
        <p:spPr>
          <a:xfrm>
            <a:off x="2251016" y="3600656"/>
            <a:ext cx="1816928" cy="18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12" idx="2"/>
          </p:cNvCxnSpPr>
          <p:nvPr/>
        </p:nvCxnSpPr>
        <p:spPr>
          <a:xfrm flipV="1">
            <a:off x="2251016" y="3782735"/>
            <a:ext cx="1816928" cy="69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6"/>
            <a:endCxn id="12" idx="2"/>
          </p:cNvCxnSpPr>
          <p:nvPr/>
        </p:nvCxnSpPr>
        <p:spPr>
          <a:xfrm flipV="1">
            <a:off x="2251016" y="3782735"/>
            <a:ext cx="1816928" cy="197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6"/>
            <a:endCxn id="13" idx="2"/>
          </p:cNvCxnSpPr>
          <p:nvPr/>
        </p:nvCxnSpPr>
        <p:spPr>
          <a:xfrm>
            <a:off x="2251016" y="3600656"/>
            <a:ext cx="1816928" cy="149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3" idx="2"/>
          </p:cNvCxnSpPr>
          <p:nvPr/>
        </p:nvCxnSpPr>
        <p:spPr>
          <a:xfrm>
            <a:off x="2251016" y="4481480"/>
            <a:ext cx="1816928" cy="61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6"/>
            <a:endCxn id="13" idx="2"/>
          </p:cNvCxnSpPr>
          <p:nvPr/>
        </p:nvCxnSpPr>
        <p:spPr>
          <a:xfrm flipV="1">
            <a:off x="2251016" y="5091489"/>
            <a:ext cx="1816928" cy="66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6"/>
            <a:endCxn id="6" idx="2"/>
          </p:cNvCxnSpPr>
          <p:nvPr/>
        </p:nvCxnSpPr>
        <p:spPr>
          <a:xfrm>
            <a:off x="4775414" y="3782735"/>
            <a:ext cx="1501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6"/>
            <a:endCxn id="11" idx="2"/>
          </p:cNvCxnSpPr>
          <p:nvPr/>
        </p:nvCxnSpPr>
        <p:spPr>
          <a:xfrm>
            <a:off x="4775414" y="5091489"/>
            <a:ext cx="1501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9592" y="6292592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  |               Linear             </a:t>
            </a:r>
            <a:r>
              <a:rPr lang="en-US" altLang="zh-CN" sz="2000" dirty="0" smtClean="0"/>
              <a:t>     </a:t>
            </a:r>
            <a:r>
              <a:rPr lang="en-US" altLang="zh-CN" sz="2000" dirty="0" smtClean="0"/>
              <a:t>|    </a:t>
            </a:r>
            <a:r>
              <a:rPr lang="en-US" altLang="zh-CN" sz="2000" dirty="0" smtClean="0"/>
              <a:t>    normalization       </a:t>
            </a:r>
            <a:r>
              <a:rPr lang="en-US" altLang="zh-CN" sz="2000" dirty="0" smtClean="0"/>
              <a:t>|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707905" y="5517232"/>
                <a:ext cx="2124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000" b="1" i="1">
                          <a:latin typeface="Cambria Math"/>
                        </a:rPr>
                        <m:t>𝒙</m:t>
                      </m:r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5" y="5517232"/>
                <a:ext cx="212423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832140" y="5517232"/>
                <a:ext cx="2412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40" y="5517232"/>
                <a:ext cx="2412268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116667" r="-12911" b="-17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236296" y="3861048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probability</a:t>
            </a:r>
          </a:p>
          <a:p>
            <a:r>
              <a:rPr lang="en-US" altLang="zh-CN" sz="2800" dirty="0" smtClean="0">
                <a:solidFill>
                  <a:schemeClr val="accent1"/>
                </a:solidFill>
              </a:rPr>
              <a:t>of </a:t>
            </a:r>
            <a:r>
              <a:rPr lang="en-US" altLang="zh-CN" sz="2800" dirty="0" smtClean="0">
                <a:solidFill>
                  <a:schemeClr val="accent1"/>
                </a:solidFill>
              </a:rPr>
              <a:t>words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347864" y="454105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41058"/>
                <a:ext cx="504056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68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299250" y="3316922"/>
                <a:ext cx="624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50" y="3316922"/>
                <a:ext cx="624678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29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496" y="4707141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projection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vectors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Discriminative model</a:t>
                </a:r>
              </a:p>
              <a:p>
                <a:pPr lvl="1"/>
                <a:r>
                  <a:rPr lang="en-US" altLang="zh-CN" dirty="0" smtClean="0"/>
                  <a:t>Express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;</m:t>
                    </m:r>
                    <m:r>
                      <a:rPr lang="zh-CN" altLang="en-US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by a complex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: Whole parameters (</a:t>
                </a:r>
                <a:r>
                  <a:rPr lang="en-US" altLang="zh-CN" i="1" dirty="0" smtClean="0"/>
                  <a:t>T, W, </a:t>
                </a:r>
                <a:r>
                  <a:rPr lang="en-US" altLang="zh-CN" b="1" i="1" dirty="0" smtClean="0"/>
                  <a:t>b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Next: Learn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 by gradient descent algorithm</a:t>
                </a:r>
              </a:p>
              <a:p>
                <a:pPr lvl="1"/>
                <a:r>
                  <a:rPr lang="en-US" altLang="zh-CN" dirty="0" smtClean="0"/>
                  <a:t>Define a loss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based on training data</a:t>
                </a:r>
              </a:p>
              <a:p>
                <a:pPr lvl="1"/>
                <a:r>
                  <a:rPr lang="en-US" altLang="zh-CN" dirty="0" smtClean="0"/>
                  <a:t>Iteratively update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J</m:t>
                    </m:r>
                    <m:r>
                      <a:rPr lang="en-US" altLang="zh-CN" b="0" i="0" smtClean="0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becomes lower and lower, until converged.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 in Word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altLang="zh-CN" b="0" dirty="0" smtClean="0">
                    <a:latin typeface="Cambria Math"/>
                    <a:ea typeface="Cambria Math"/>
                  </a:rPr>
                  <a:t>(V-dim classification)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Loss function based on </a:t>
                </a:r>
                <a:r>
                  <a:rPr lang="en-US" altLang="zh-CN" dirty="0" err="1" smtClean="0"/>
                  <a:t>neg</a:t>
                </a:r>
                <a:r>
                  <a:rPr lang="en-US" altLang="zh-CN" dirty="0" smtClean="0"/>
                  <a:t>-log-likelihood</a:t>
                </a:r>
              </a:p>
              <a:p>
                <a:pPr lvl="1"/>
                <a:r>
                  <a:rPr lang="en-US" altLang="zh-CN" b="0" dirty="0" smtClean="0"/>
                  <a:t>likelihood: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;</m:t>
                        </m:r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 smtClean="0"/>
                  <a:t>Loss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With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training data given, only considering the step from projection layer (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) to output layer (</a:t>
            </a:r>
            <a:r>
              <a:rPr lang="en-US" altLang="zh-CN" b="1" i="1" dirty="0" smtClean="0"/>
              <a:t>w</a:t>
            </a:r>
            <a:r>
              <a:rPr lang="en-US" altLang="zh-CN" dirty="0" smtClean="0"/>
              <a:t>), what’s the time complexity of calculating the loss function?</a:t>
            </a:r>
          </a:p>
          <a:p>
            <a:pPr lvl="1"/>
            <a:r>
              <a:rPr lang="en-US" altLang="zh-CN" dirty="0" smtClean="0"/>
              <a:t>A. M*D*V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dirty="0" smtClean="0"/>
              <a:t>B. (M+V)*D</a:t>
            </a:r>
          </a:p>
          <a:p>
            <a:pPr lvl="1"/>
            <a:r>
              <a:rPr lang="en-US" altLang="zh-CN" dirty="0" smtClean="0"/>
              <a:t>C. (M+D)*V</a:t>
            </a:r>
          </a:p>
          <a:p>
            <a:pPr lvl="1"/>
            <a:r>
              <a:rPr lang="en-US" altLang="zh-CN" dirty="0" smtClean="0"/>
              <a:t>D. M*V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064" y="5445224"/>
            <a:ext cx="1944216" cy="288032"/>
            <a:chOff x="2698937" y="5362259"/>
            <a:chExt cx="1944216" cy="288032"/>
          </a:xfrm>
        </p:grpSpPr>
        <p:sp>
          <p:nvSpPr>
            <p:cNvPr id="5" name="矩形 4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82813" y="4365104"/>
            <a:ext cx="2592288" cy="288032"/>
            <a:chOff x="2698937" y="5362259"/>
            <a:chExt cx="2592288" cy="288032"/>
          </a:xfrm>
        </p:grpSpPr>
        <p:sp>
          <p:nvSpPr>
            <p:cNvPr id="21" name="矩形 20"/>
            <p:cNvSpPr/>
            <p:nvPr/>
          </p:nvSpPr>
          <p:spPr>
            <a:xfrm>
              <a:off x="269893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2297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34700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71045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995081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19117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43153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67189" y="5362259"/>
              <a:ext cx="324036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6104667" y="4797154"/>
            <a:ext cx="0" cy="504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176675" y="4829090"/>
                <a:ext cx="2548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𝒚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𝑆𝑜𝑓𝑡𝑚𝑎𝑥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latin typeface="Cambria Math"/>
                        </a:rPr>
                        <m:t>𝒃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75" y="4829090"/>
                <a:ext cx="2548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100664" y="5373216"/>
            <a:ext cx="18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i="1" dirty="0" smtClean="0"/>
              <a:t>projection layer</a:t>
            </a:r>
            <a:endParaRPr lang="zh-CN" alt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80312" y="43250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i="1" dirty="0" smtClean="0"/>
              <a:t>output layer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4118" y="3861048"/>
            <a:ext cx="102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/>
              <a:t>V-dim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2120" y="5733256"/>
            <a:ext cx="102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/>
              <a:t>D</a:t>
            </a:r>
            <a:r>
              <a:rPr lang="en-US" altLang="zh-CN" sz="2400" i="1" dirty="0" smtClean="0"/>
              <a:t>-dim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59832" y="36258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[Correct]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3062</Words>
  <Application>Microsoft Office PowerPoint</Application>
  <PresentationFormat>全屏显示(4:3)</PresentationFormat>
  <Paragraphs>466</Paragraphs>
  <Slides>31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Handle Classification Tasks with Large Output Dimension:  Word Embedding as Example</vt:lpstr>
      <vt:lpstr>Content</vt:lpstr>
      <vt:lpstr>Content</vt:lpstr>
      <vt:lpstr>Running Example: Word Embedding</vt:lpstr>
      <vt:lpstr>Modeled in Neural Networks</vt:lpstr>
      <vt:lpstr>Softmax Regression</vt:lpstr>
      <vt:lpstr>Neural Network Training</vt:lpstr>
      <vt:lpstr>Loss Function in Word Embedding</vt:lpstr>
      <vt:lpstr>Quiz 1</vt:lpstr>
      <vt:lpstr>Time Complexity Problem</vt:lpstr>
      <vt:lpstr>Content</vt:lpstr>
      <vt:lpstr>Hierarchical Softmax</vt:lpstr>
      <vt:lpstr>Huffman Tree</vt:lpstr>
      <vt:lpstr>Classification Step</vt:lpstr>
      <vt:lpstr>Quiz 2</vt:lpstr>
      <vt:lpstr>Loss Function</vt:lpstr>
      <vt:lpstr>Hierarchical Softmax: Summary</vt:lpstr>
      <vt:lpstr>Content</vt:lpstr>
      <vt:lpstr>Noise-Contrastive Estimation</vt:lpstr>
      <vt:lpstr>Why Negative Sampling?</vt:lpstr>
      <vt:lpstr>Construct a Binary Classification Task</vt:lpstr>
      <vt:lpstr>Loss Function in NCE</vt:lpstr>
      <vt:lpstr>Prove (not important)</vt:lpstr>
      <vt:lpstr>Content</vt:lpstr>
      <vt:lpstr>Evaluations on Word Embedding</vt:lpstr>
      <vt:lpstr>Baselines in Experiments</vt:lpstr>
      <vt:lpstr>Evaluating Task</vt:lpstr>
      <vt:lpstr>Evaluation Results</vt:lpstr>
      <vt:lpstr>Evaluation Results</vt:lpstr>
      <vt:lpstr>Conclusion</vt:lpstr>
      <vt:lpstr>THANKS for listening!!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Kangqi</dc:creator>
  <cp:lastModifiedBy>Kangqi Luo</cp:lastModifiedBy>
  <cp:revision>67</cp:revision>
  <dcterms:created xsi:type="dcterms:W3CDTF">2016-05-02T11:45:21Z</dcterms:created>
  <dcterms:modified xsi:type="dcterms:W3CDTF">2016-05-04T09:40:59Z</dcterms:modified>
</cp:coreProperties>
</file>