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8" r:id="rId11"/>
    <p:sldId id="277" r:id="rId12"/>
    <p:sldId id="269" r:id="rId13"/>
    <p:sldId id="270" r:id="rId14"/>
    <p:sldId id="275" r:id="rId15"/>
    <p:sldId id="271" r:id="rId16"/>
    <p:sldId id="276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596" autoAdjust="0"/>
    <p:restoredTop sz="94660"/>
  </p:normalViewPr>
  <p:slideViewPr>
    <p:cSldViewPr snapToGrid="0">
      <p:cViewPr>
        <p:scale>
          <a:sx n="115" d="100"/>
          <a:sy n="115" d="100"/>
        </p:scale>
        <p:origin x="936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10/25/16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10/25/16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10/25/16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10/25/16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10/25/16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10/25/16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10/25/16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10/25/16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10/25/16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10/25/16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10/25/16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10/25/16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37882" y="4888522"/>
            <a:ext cx="77207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Mining </a:t>
            </a:r>
            <a:r>
              <a:rPr lang="en-US" altLang="zh-CN" sz="3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Cultural Differences </a:t>
            </a:r>
            <a:r>
              <a:rPr lang="en-US" altLang="zh-CN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of </a:t>
            </a:r>
            <a:r>
              <a:rPr lang="en-US" altLang="zh-CN" sz="3600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Named Entities</a:t>
            </a:r>
            <a:r>
              <a:rPr lang="en-US" altLang="zh-CN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zh-CN" alt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Large Text</a:t>
            </a:r>
            <a:endParaRPr lang="zh-CN" altLang="en-US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968728" y="5442519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2016-09-28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0442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 smtClean="0">
                <a:latin typeface="Courier New" charset="0"/>
                <a:ea typeface="Courier New" charset="0"/>
                <a:cs typeface="Courier New" charset="0"/>
              </a:rPr>
              <a:t>Linear-Transform</a:t>
            </a:r>
            <a:r>
              <a:rPr lang="zh-CN" altLang="en-US" sz="44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sz="4400" dirty="0">
                <a:latin typeface="Courier New" charset="0"/>
                <a:ea typeface="Courier New" charset="0"/>
                <a:cs typeface="Courier New" charset="0"/>
              </a:rPr>
              <a:t>Algorithm</a:t>
            </a:r>
            <a:endParaRPr lang="en-US" sz="4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761" y="2297451"/>
            <a:ext cx="4774096" cy="124404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211029" y="2457808"/>
            <a:ext cx="86006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urier New" charset="0"/>
                <a:ea typeface="Courier New" charset="0"/>
                <a:cs typeface="Courier New" charset="0"/>
              </a:rPr>
              <a:t>x</a:t>
            </a:r>
            <a:r>
              <a:rPr lang="en-US" altLang="zh-CN" baseline="-25000" dirty="0" smtClean="0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zh-CN" alt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is</a:t>
            </a:r>
            <a:r>
              <a:rPr lang="zh-CN" alt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dirty="0" smtClean="0">
                <a:latin typeface="Courier New" charset="0"/>
                <a:ea typeface="Courier New" charset="0"/>
                <a:cs typeface="Courier New" charset="0"/>
              </a:rPr>
              <a:t>vector</a:t>
            </a:r>
            <a:r>
              <a:rPr lang="zh-CN" alt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dirty="0" smtClean="0">
                <a:latin typeface="Courier New" charset="0"/>
                <a:ea typeface="Courier New" charset="0"/>
                <a:cs typeface="Courier New" charset="0"/>
              </a:rPr>
              <a:t>of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a </a:t>
            </a:r>
            <a:r>
              <a:rPr lang="en-US" altLang="zh-CN" dirty="0" smtClean="0">
                <a:latin typeface="Courier New" charset="0"/>
                <a:ea typeface="Courier New" charset="0"/>
                <a:cs typeface="Courier New" charset="0"/>
              </a:rPr>
              <a:t>Chinese</a:t>
            </a:r>
            <a:r>
              <a:rPr lang="zh-CN" alt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dirty="0" smtClean="0">
                <a:latin typeface="Courier New" charset="0"/>
                <a:ea typeface="Courier New" charset="0"/>
                <a:cs typeface="Courier New" charset="0"/>
              </a:rPr>
              <a:t>word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altLang="zh-CN" dirty="0" err="1" smtClean="0">
                <a:latin typeface="Courier New" charset="0"/>
                <a:ea typeface="Courier New" charset="0"/>
                <a:cs typeface="Courier New" charset="0"/>
              </a:rPr>
              <a:t>t</a:t>
            </a:r>
            <a:r>
              <a:rPr lang="en-US" altLang="zh-CN" baseline="-25000" dirty="0" err="1" smtClean="0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is</a:t>
            </a:r>
            <a:r>
              <a:rPr lang="zh-CN" alt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dirty="0">
                <a:latin typeface="Courier New" charset="0"/>
                <a:ea typeface="Courier New" charset="0"/>
                <a:cs typeface="Courier New" charset="0"/>
              </a:rPr>
              <a:t>vector</a:t>
            </a:r>
            <a:r>
              <a:rPr lang="zh-CN" alt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dirty="0" smtClean="0">
                <a:latin typeface="Courier New" charset="0"/>
                <a:ea typeface="Courier New" charset="0"/>
                <a:cs typeface="Courier New" charset="0"/>
              </a:rPr>
              <a:t>of</a:t>
            </a:r>
            <a:r>
              <a:rPr lang="zh-CN" alt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its translation</a:t>
            </a:r>
          </a:p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n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is the size of training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samples</a:t>
            </a:r>
            <a:r>
              <a:rPr lang="zh-CN" alt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dirty="0" smtClean="0">
                <a:latin typeface="Courier New" charset="0"/>
                <a:ea typeface="Courier New" charset="0"/>
                <a:cs typeface="Courier New" charset="0"/>
              </a:rPr>
              <a:t>:</a:t>
            </a:r>
            <a:r>
              <a:rPr lang="zh-CN" alt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dirty="0" smtClean="0">
                <a:latin typeface="Courier New" charset="0"/>
                <a:ea typeface="Courier New" charset="0"/>
                <a:cs typeface="Courier New" charset="0"/>
              </a:rPr>
              <a:t>100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0293" y="3541495"/>
            <a:ext cx="6927742" cy="324498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84642" y="5893039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latin typeface="Courier New" charset="0"/>
                <a:ea typeface="Courier New" charset="0"/>
                <a:cs typeface="Courier New" charset="0"/>
              </a:rPr>
              <a:t>=</a:t>
            </a:r>
            <a:r>
              <a:rPr lang="en-US" altLang="zh-CN" b="1" dirty="0" err="1" smtClean="0">
                <a:latin typeface="Courier New" charset="0"/>
                <a:ea typeface="Courier New" charset="0"/>
                <a:cs typeface="Courier New" charset="0"/>
              </a:rPr>
              <a:t>Wx</a:t>
            </a:r>
            <a:r>
              <a:rPr lang="en-US" altLang="zh-CN" b="1" baseline="-25000" dirty="0" err="1" smtClean="0">
                <a:latin typeface="Courier New" charset="0"/>
                <a:ea typeface="Courier New" charset="0"/>
                <a:cs typeface="Courier New" charset="0"/>
              </a:rPr>
              <a:t>i</a:t>
            </a:r>
            <a:endParaRPr lang="en-US" b="1" baseline="-25000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0801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Courier New" charset="0"/>
                <a:ea typeface="Courier New" charset="0"/>
                <a:cs typeface="Courier New" charset="0"/>
              </a:rPr>
              <a:t>Quiz:</a:t>
            </a:r>
            <a:r>
              <a:rPr lang="zh-CN" alt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dirty="0" smtClean="0">
                <a:latin typeface="Courier New" charset="0"/>
                <a:ea typeface="Courier New" charset="0"/>
                <a:cs typeface="Courier New" charset="0"/>
              </a:rPr>
              <a:t>size</a:t>
            </a:r>
            <a:r>
              <a:rPr lang="zh-CN" alt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dirty="0" smtClean="0">
                <a:latin typeface="Courier New" charset="0"/>
                <a:ea typeface="Courier New" charset="0"/>
                <a:cs typeface="Courier New" charset="0"/>
              </a:rPr>
              <a:t>of</a:t>
            </a:r>
            <a:r>
              <a:rPr lang="zh-CN" alt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b="1" dirty="0" smtClean="0">
                <a:latin typeface="Courier New" charset="0"/>
                <a:ea typeface="Courier New" charset="0"/>
                <a:cs typeface="Courier New" charset="0"/>
              </a:rPr>
              <a:t>W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80936" y="2084832"/>
            <a:ext cx="38064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latin typeface="Courier New" charset="0"/>
                <a:ea typeface="Courier New" charset="0"/>
                <a:cs typeface="Courier New" charset="0"/>
              </a:rPr>
              <a:t>150</a:t>
            </a:r>
            <a:r>
              <a:rPr lang="zh-CN" altLang="en-US" sz="3200" b="1" dirty="0" smtClean="0">
                <a:latin typeface="Courier New" charset="0"/>
                <a:ea typeface="Courier New" charset="0"/>
                <a:cs typeface="Courier New" charset="0"/>
              </a:rPr>
              <a:t>   *  </a:t>
            </a:r>
            <a:r>
              <a:rPr lang="en-US" altLang="zh-CN" sz="3200" b="1" dirty="0" smtClean="0">
                <a:latin typeface="Courier New" charset="0"/>
                <a:ea typeface="Courier New" charset="0"/>
                <a:cs typeface="Courier New" charset="0"/>
              </a:rPr>
              <a:t>150</a:t>
            </a:r>
            <a:endParaRPr lang="en-US" sz="3200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606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 smtClean="0">
                <a:latin typeface="Courier New" charset="0"/>
                <a:ea typeface="Courier New" charset="0"/>
                <a:cs typeface="Courier New" charset="0"/>
              </a:rPr>
              <a:t>Translation</a:t>
            </a:r>
            <a:r>
              <a:rPr lang="zh-CN" altLang="en-US" sz="44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sz="4400" dirty="0" smtClean="0">
                <a:latin typeface="Courier New" charset="0"/>
                <a:ea typeface="Courier New" charset="0"/>
                <a:cs typeface="Courier New" charset="0"/>
              </a:rPr>
              <a:t>Space</a:t>
            </a:r>
            <a:r>
              <a:rPr lang="zh-CN" altLang="en-US" sz="44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sz="4400" dirty="0" smtClean="0">
                <a:latin typeface="Courier New" charset="0"/>
                <a:ea typeface="Courier New" charset="0"/>
                <a:cs typeface="Courier New" charset="0"/>
              </a:rPr>
              <a:t>Algorithm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280" y="1693297"/>
            <a:ext cx="10451805" cy="505413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857460" y="3251652"/>
            <a:ext cx="627321" cy="2940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857460" y="3943916"/>
            <a:ext cx="627321" cy="276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613602" y="3251652"/>
            <a:ext cx="627321" cy="276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604743" y="3943916"/>
            <a:ext cx="627321" cy="276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336892" y="4297680"/>
            <a:ext cx="1560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哥伦比亚大学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-38054" y="4297680"/>
            <a:ext cx="2803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Columbia University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387599" y="3897431"/>
            <a:ext cx="10806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u="sng" dirty="0" smtClean="0">
                <a:latin typeface="Courier New" charset="0"/>
                <a:ea typeface="Courier New" charset="0"/>
                <a:cs typeface="Courier New" charset="0"/>
              </a:rPr>
              <a:t>literature</a:t>
            </a:r>
            <a:endParaRPr lang="en-US" sz="1100" b="1" u="sng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174836" y="3230310"/>
            <a:ext cx="10806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u="sng" dirty="0" smtClean="0">
                <a:latin typeface="Kaiti TC" charset="-120"/>
                <a:ea typeface="Kaiti TC" charset="-120"/>
                <a:cs typeface="Kaiti TC" charset="-120"/>
              </a:rPr>
              <a:t>文学</a:t>
            </a:r>
            <a:endParaRPr lang="en-US" sz="1100" b="1" u="sng" dirty="0">
              <a:latin typeface="Kaiti TC" charset="-120"/>
              <a:ea typeface="Kaiti TC" charset="-120"/>
              <a:cs typeface="Kaiti TC" charset="-12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174835" y="4220363"/>
            <a:ext cx="10806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u="sng" dirty="0" smtClean="0">
                <a:latin typeface="Kaiti TC" charset="-120"/>
                <a:ea typeface="Kaiti TC" charset="-120"/>
                <a:cs typeface="Kaiti TC" charset="-120"/>
              </a:rPr>
              <a:t>文献</a:t>
            </a:r>
            <a:endParaRPr lang="en-US" sz="1100" b="1" u="sng" dirty="0">
              <a:latin typeface="Kaiti TC" charset="-120"/>
              <a:ea typeface="Kaiti TC" charset="-120"/>
              <a:cs typeface="Kaiti TC" charset="-12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522691" y="4728280"/>
            <a:ext cx="26058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u="sng" dirty="0" err="1" smtClean="0">
                <a:latin typeface="Courier New" charset="0"/>
                <a:ea typeface="Courier New" charset="0"/>
                <a:cs typeface="Courier New" charset="0"/>
              </a:rPr>
              <a:t>xy</a:t>
            </a:r>
            <a:r>
              <a:rPr lang="en-US" altLang="zh-CN" sz="1400" b="1" u="sng" dirty="0" smtClean="0">
                <a:latin typeface="Courier New" charset="0"/>
                <a:ea typeface="Courier New" charset="0"/>
                <a:cs typeface="Courier New" charset="0"/>
              </a:rPr>
              <a:t>:</a:t>
            </a:r>
            <a:r>
              <a:rPr lang="zh-CN" altLang="en-US" sz="1400" b="1" u="sng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sz="1400" b="1" u="sng" dirty="0" smtClean="0">
                <a:latin typeface="Courier New" charset="0"/>
                <a:ea typeface="Courier New" charset="0"/>
                <a:cs typeface="Courier New" charset="0"/>
              </a:rPr>
              <a:t>&lt;literature,</a:t>
            </a:r>
            <a:r>
              <a:rPr lang="zh-CN" altLang="en-US" sz="1400" b="1" u="sng" dirty="0" smtClean="0">
                <a:latin typeface="Courier New" charset="0"/>
                <a:ea typeface="Courier New" charset="0"/>
                <a:cs typeface="Courier New" charset="0"/>
              </a:rPr>
              <a:t>文学</a:t>
            </a:r>
            <a:r>
              <a:rPr lang="en-US" altLang="zh-CN" sz="1400" b="1" u="sng" dirty="0" smtClean="0">
                <a:latin typeface="Courier New" charset="0"/>
                <a:ea typeface="Courier New" charset="0"/>
                <a:cs typeface="Courier New" charset="0"/>
              </a:rPr>
              <a:t>&gt;</a:t>
            </a:r>
          </a:p>
          <a:p>
            <a:r>
              <a:rPr lang="en-US" altLang="zh-CN" sz="1400" b="1" u="sng" dirty="0" err="1">
                <a:latin typeface="Courier New" charset="0"/>
                <a:ea typeface="Courier New" charset="0"/>
                <a:cs typeface="Courier New" charset="0"/>
              </a:rPr>
              <a:t>x</a:t>
            </a:r>
            <a:r>
              <a:rPr lang="en-US" altLang="zh-CN" sz="1400" b="1" u="sng" dirty="0" err="1" smtClean="0">
                <a:latin typeface="Courier New" charset="0"/>
                <a:ea typeface="Courier New" charset="0"/>
                <a:cs typeface="Courier New" charset="0"/>
              </a:rPr>
              <a:t>z</a:t>
            </a:r>
            <a:r>
              <a:rPr lang="en-US" altLang="zh-CN" sz="1400" b="1" u="sng" dirty="0" smtClean="0">
                <a:latin typeface="Courier New" charset="0"/>
                <a:ea typeface="Courier New" charset="0"/>
                <a:cs typeface="Courier New" charset="0"/>
              </a:rPr>
              <a:t>:</a:t>
            </a:r>
            <a:r>
              <a:rPr lang="zh-CN" altLang="en-US" sz="1400" b="1" u="sng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sz="1400" b="1" u="sng" dirty="0" smtClean="0">
                <a:latin typeface="Courier New" charset="0"/>
                <a:ea typeface="Courier New" charset="0"/>
                <a:cs typeface="Courier New" charset="0"/>
              </a:rPr>
              <a:t>&lt;literature,</a:t>
            </a:r>
            <a:r>
              <a:rPr lang="zh-CN" altLang="en-US" sz="1400" b="1" u="sng" dirty="0" smtClean="0">
                <a:latin typeface="Courier New" charset="0"/>
                <a:ea typeface="Courier New" charset="0"/>
                <a:cs typeface="Courier New" charset="0"/>
              </a:rPr>
              <a:t>文献</a:t>
            </a:r>
            <a:r>
              <a:rPr lang="en-US" altLang="zh-CN" sz="1400" b="1" u="sng" dirty="0" smtClean="0">
                <a:latin typeface="Courier New" charset="0"/>
                <a:ea typeface="Courier New" charset="0"/>
                <a:cs typeface="Courier New" charset="0"/>
              </a:rPr>
              <a:t>&gt;</a:t>
            </a:r>
            <a:endParaRPr lang="en-US" sz="1400" b="1" u="sng" dirty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sz="1400" b="1" u="sng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027380" y="5585806"/>
            <a:ext cx="15009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Courier New" charset="0"/>
                <a:ea typeface="Courier New" charset="0"/>
                <a:cs typeface="Courier New" charset="0"/>
              </a:rPr>
              <a:t>Len=</a:t>
            </a:r>
            <a:r>
              <a:rPr lang="fi-FI" altLang="zh-CN" sz="1600" dirty="0" smtClean="0">
                <a:latin typeface="Courier New" charset="0"/>
                <a:ea typeface="Courier New" charset="0"/>
                <a:cs typeface="Courier New" charset="0"/>
              </a:rPr>
              <a:t>45,740</a:t>
            </a:r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754580" y="5770472"/>
            <a:ext cx="16764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Courier New" charset="0"/>
                <a:ea typeface="Courier New" charset="0"/>
                <a:cs typeface="Courier New" charset="0"/>
              </a:rPr>
              <a:t>Len=</a:t>
            </a:r>
            <a:r>
              <a:rPr lang="uk-UA" altLang="zh-CN" sz="1600" dirty="0">
                <a:latin typeface="Courier New" charset="0"/>
                <a:ea typeface="Courier New" charset="0"/>
                <a:cs typeface="Courier New" charset="0"/>
              </a:rPr>
              <a:t> 47,854</a:t>
            </a:r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233192" y="5420544"/>
            <a:ext cx="1694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Courier New" charset="0"/>
                <a:ea typeface="Courier New" charset="0"/>
                <a:cs typeface="Courier New" charset="0"/>
              </a:rPr>
              <a:t>Len=</a:t>
            </a:r>
            <a:r>
              <a:rPr lang="is-IS" altLang="zh-CN" sz="1600" dirty="0">
                <a:latin typeface="Courier New" charset="0"/>
                <a:ea typeface="Courier New" charset="0"/>
                <a:cs typeface="Courier New" charset="0"/>
              </a:rPr>
              <a:t> 122,284</a:t>
            </a:r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7869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 animBg="1"/>
      <p:bldP spid="5" grpId="2" animBg="1"/>
      <p:bldP spid="6" grpId="1" animBg="1"/>
      <p:bldP spid="6" grpId="2" animBg="1"/>
      <p:bldP spid="7" grpId="1" animBg="1"/>
      <p:bldP spid="7" grpId="2" animBg="1"/>
      <p:bldP spid="8" grpId="1" animBg="1"/>
      <p:bldP spid="8" grpId="2" animBg="1"/>
      <p:bldP spid="10" grpId="0"/>
      <p:bldP spid="11" grpId="0"/>
      <p:bldP spid="13" grpId="0"/>
      <p:bldP spid="14" grpId="0"/>
      <p:bldP spid="15" grpId="0"/>
      <p:bldP spid="16" grpId="0"/>
      <p:bldP spid="17" grpId="0"/>
      <p:bldP spid="18" grpId="0"/>
      <p:bldP spid="1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Courier New" charset="0"/>
                <a:ea typeface="Courier New" charset="0"/>
                <a:cs typeface="Courier New" charset="0"/>
              </a:rPr>
              <a:t>Evaluation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10179581" cy="4023360"/>
          </a:xfrm>
        </p:spPr>
        <p:txBody>
          <a:bodyPr/>
          <a:lstStyle/>
          <a:p>
            <a:r>
              <a:rPr lang="en-US" altLang="zh-CN" dirty="0" smtClean="0">
                <a:latin typeface="Courier New" charset="0"/>
                <a:ea typeface="Courier New" charset="0"/>
                <a:cs typeface="Courier New" charset="0"/>
              </a:rPr>
              <a:t>1.</a:t>
            </a:r>
            <a:r>
              <a:rPr lang="zh-CN" alt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dirty="0" smtClean="0">
                <a:latin typeface="Courier New" charset="0"/>
                <a:ea typeface="Courier New" charset="0"/>
                <a:cs typeface="Courier New" charset="0"/>
              </a:rPr>
              <a:t>Data</a:t>
            </a:r>
            <a:r>
              <a:rPr lang="zh-CN" alt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dirty="0" smtClean="0">
                <a:latin typeface="Courier New" charset="0"/>
                <a:ea typeface="Courier New" charset="0"/>
                <a:cs typeface="Courier New" charset="0"/>
              </a:rPr>
              <a:t>preparation</a:t>
            </a:r>
            <a:r>
              <a:rPr lang="zh-CN" alt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endParaRPr lang="en-US" altLang="zh-CN" dirty="0"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en-US" altLang="zh-CN" dirty="0" smtClean="0">
                <a:latin typeface="Courier New" charset="0"/>
                <a:ea typeface="Courier New" charset="0"/>
                <a:cs typeface="Courier New" charset="0"/>
              </a:rPr>
              <a:t>English</a:t>
            </a:r>
            <a:r>
              <a:rPr lang="en-US" altLang="zh-CN" dirty="0">
                <a:latin typeface="Courier New" charset="0"/>
                <a:ea typeface="Courier New" charset="0"/>
                <a:cs typeface="Courier New" charset="0"/>
              </a:rPr>
              <a:t>:</a:t>
            </a:r>
            <a:r>
              <a:rPr lang="zh-CN" alt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dirty="0" smtClean="0">
                <a:latin typeface="Courier New" charset="0"/>
                <a:ea typeface="Courier New" charset="0"/>
                <a:cs typeface="Courier New" charset="0"/>
              </a:rPr>
              <a:t>Daily</a:t>
            </a:r>
            <a:r>
              <a:rPr lang="zh-CN" alt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dirty="0" smtClean="0">
                <a:latin typeface="Courier New" charset="0"/>
                <a:ea typeface="Courier New" charset="0"/>
                <a:cs typeface="Courier New" charset="0"/>
              </a:rPr>
              <a:t>Mail</a:t>
            </a:r>
            <a:r>
              <a:rPr lang="zh-CN" alt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dirty="0" smtClean="0">
                <a:latin typeface="Courier New" charset="0"/>
                <a:ea typeface="Courier New" charset="0"/>
                <a:cs typeface="Courier New" charset="0"/>
              </a:rPr>
              <a:t>&amp;</a:t>
            </a:r>
            <a:r>
              <a:rPr lang="zh-CN" alt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dirty="0" smtClean="0"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zh-CN" alt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dirty="0" smtClean="0">
                <a:latin typeface="Courier New" charset="0"/>
                <a:ea typeface="Courier New" charset="0"/>
                <a:cs typeface="Courier New" charset="0"/>
              </a:rPr>
              <a:t>York</a:t>
            </a:r>
            <a:r>
              <a:rPr lang="zh-CN" alt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dirty="0" smtClean="0">
                <a:latin typeface="Courier New" charset="0"/>
                <a:ea typeface="Courier New" charset="0"/>
                <a:cs typeface="Courier New" charset="0"/>
              </a:rPr>
              <a:t>Times</a:t>
            </a:r>
            <a:r>
              <a:rPr lang="zh-CN" alt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uk-UA" altLang="zh-CN" dirty="0" smtClean="0">
                <a:latin typeface="Courier New" charset="0"/>
                <a:ea typeface="Courier New" charset="0"/>
                <a:cs typeface="Courier New" charset="0"/>
              </a:rPr>
              <a:t>1,857,581</a:t>
            </a:r>
            <a:r>
              <a:rPr lang="zh-CN" alt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dirty="0" smtClean="0">
                <a:latin typeface="Courier New" charset="0"/>
                <a:ea typeface="Courier New" charset="0"/>
                <a:cs typeface="Courier New" charset="0"/>
              </a:rPr>
              <a:t>in</a:t>
            </a:r>
            <a:r>
              <a:rPr lang="zh-CN" alt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dirty="0" smtClean="0">
                <a:latin typeface="Courier New" charset="0"/>
                <a:ea typeface="Courier New" charset="0"/>
                <a:cs typeface="Courier New" charset="0"/>
              </a:rPr>
              <a:t>total)</a:t>
            </a:r>
          </a:p>
          <a:p>
            <a:pPr lvl="1"/>
            <a:r>
              <a:rPr lang="en-US" altLang="zh-CN" dirty="0" smtClean="0">
                <a:latin typeface="Courier New" charset="0"/>
                <a:ea typeface="Courier New" charset="0"/>
                <a:cs typeface="Courier New" charset="0"/>
              </a:rPr>
              <a:t>Chinses:</a:t>
            </a:r>
            <a:r>
              <a:rPr lang="zh-CN" alt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zh-CN" altLang="en-US" dirty="0" smtClean="0">
                <a:latin typeface="Kaiti TC" charset="-120"/>
                <a:ea typeface="Kaiti TC" charset="-120"/>
                <a:cs typeface="Kaiti TC" charset="-120"/>
              </a:rPr>
              <a:t>凤凰新闻、中国新闻网 </a:t>
            </a:r>
            <a:r>
              <a:rPr lang="en-US" altLang="zh-CN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is-IS" altLang="zh-CN" dirty="0">
                <a:latin typeface="Courier New" charset="0"/>
                <a:ea typeface="Courier New" charset="0"/>
                <a:cs typeface="Courier New" charset="0"/>
              </a:rPr>
              <a:t>673,655</a:t>
            </a:r>
            <a:r>
              <a:rPr lang="zh-CN" alt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dirty="0">
                <a:latin typeface="Courier New" charset="0"/>
                <a:ea typeface="Courier New" charset="0"/>
                <a:cs typeface="Courier New" charset="0"/>
              </a:rPr>
              <a:t>in</a:t>
            </a:r>
            <a:r>
              <a:rPr lang="zh-CN" alt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dirty="0">
                <a:latin typeface="Courier New" charset="0"/>
                <a:ea typeface="Courier New" charset="0"/>
                <a:cs typeface="Courier New" charset="0"/>
              </a:rPr>
              <a:t>total</a:t>
            </a:r>
            <a:r>
              <a:rPr lang="en-US" altLang="zh-CN" dirty="0" smtClean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pPr lvl="1"/>
            <a:r>
              <a:rPr lang="en-US" altLang="zh-CN" dirty="0" smtClean="0">
                <a:latin typeface="Courier New" charset="0"/>
                <a:ea typeface="Courier New" charset="0"/>
                <a:cs typeface="Courier New" charset="0"/>
              </a:rPr>
              <a:t>Entities:</a:t>
            </a:r>
            <a:r>
              <a:rPr lang="zh-CN" alt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dirty="0" smtClean="0">
                <a:latin typeface="Courier New" charset="0"/>
                <a:ea typeface="Courier New" charset="0"/>
                <a:cs typeface="Courier New" charset="0"/>
              </a:rPr>
              <a:t>Wikipedia</a:t>
            </a:r>
            <a:r>
              <a:rPr lang="zh-CN" alt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dirty="0" smtClean="0">
                <a:latin typeface="Courier New" charset="0"/>
                <a:ea typeface="Courier New" charset="0"/>
                <a:cs typeface="Courier New" charset="0"/>
              </a:rPr>
              <a:t>&amp;</a:t>
            </a:r>
            <a:r>
              <a:rPr lang="zh-CN" alt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dirty="0" err="1" smtClean="0">
                <a:latin typeface="Courier New" charset="0"/>
                <a:ea typeface="Courier New" charset="0"/>
                <a:cs typeface="Courier New" charset="0"/>
              </a:rPr>
              <a:t>Wikidata</a:t>
            </a:r>
            <a:r>
              <a:rPr lang="zh-CN" alt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endParaRPr lang="en-US" altLang="zh-CN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en-US" altLang="zh-CN" dirty="0" smtClean="0">
                <a:latin typeface="Courier New" charset="0"/>
                <a:ea typeface="Courier New" charset="0"/>
                <a:cs typeface="Courier New" charset="0"/>
              </a:rPr>
              <a:t>Translation</a:t>
            </a:r>
            <a:r>
              <a:rPr lang="zh-CN" alt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dirty="0" smtClean="0">
                <a:latin typeface="Courier New" charset="0"/>
                <a:ea typeface="Courier New" charset="0"/>
                <a:cs typeface="Courier New" charset="0"/>
              </a:rPr>
              <a:t>Pairs:</a:t>
            </a:r>
            <a:r>
              <a:rPr lang="zh-CN" alt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dirty="0" smtClean="0">
                <a:latin typeface="Courier New" charset="0"/>
                <a:ea typeface="Courier New" charset="0"/>
                <a:cs typeface="Courier New" charset="0"/>
              </a:rPr>
              <a:t>Bing</a:t>
            </a:r>
            <a:r>
              <a:rPr lang="zh-CN" alt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dirty="0" smtClean="0">
                <a:latin typeface="Courier New" charset="0"/>
                <a:ea typeface="Courier New" charset="0"/>
                <a:cs typeface="Courier New" charset="0"/>
              </a:rPr>
              <a:t>Translation</a:t>
            </a:r>
            <a:r>
              <a:rPr lang="zh-CN" alt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is-IS" altLang="zh-CN" dirty="0" smtClean="0">
                <a:latin typeface="Courier New" charset="0"/>
                <a:ea typeface="Courier New" charset="0"/>
                <a:cs typeface="Courier New" charset="0"/>
              </a:rPr>
              <a:t>122,284</a:t>
            </a:r>
            <a:r>
              <a:rPr lang="en-US" altLang="zh-CN" dirty="0" smtClean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pPr lvl="1"/>
            <a:endParaRPr lang="en-US" altLang="zh-CN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altLang="zh-CN" dirty="0" smtClean="0">
                <a:latin typeface="Courier New" charset="0"/>
                <a:ea typeface="Courier New" charset="0"/>
                <a:cs typeface="Courier New" charset="0"/>
              </a:rPr>
              <a:t>2.</a:t>
            </a:r>
            <a:r>
              <a:rPr lang="zh-CN" alt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dirty="0">
                <a:latin typeface="Courier New" charset="0"/>
                <a:ea typeface="Courier New" charset="0"/>
                <a:cs typeface="Courier New" charset="0"/>
              </a:rPr>
              <a:t>Ground </a:t>
            </a:r>
            <a:r>
              <a:rPr lang="en-US" altLang="zh-CN" dirty="0" smtClean="0">
                <a:latin typeface="Courier New" charset="0"/>
                <a:ea typeface="Courier New" charset="0"/>
                <a:cs typeface="Courier New" charset="0"/>
              </a:rPr>
              <a:t>Truth</a:t>
            </a:r>
          </a:p>
          <a:p>
            <a:pPr lvl="1"/>
            <a:r>
              <a:rPr lang="en-US" altLang="zh-CN" dirty="0" smtClean="0">
                <a:latin typeface="Courier New" charset="0"/>
                <a:ea typeface="Courier New" charset="0"/>
                <a:cs typeface="Courier New" charset="0"/>
              </a:rPr>
              <a:t>14</a:t>
            </a:r>
            <a:r>
              <a:rPr lang="zh-CN" alt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dirty="0" smtClean="0">
                <a:latin typeface="Courier New" charset="0"/>
                <a:ea typeface="Courier New" charset="0"/>
                <a:cs typeface="Courier New" charset="0"/>
              </a:rPr>
              <a:t>Annotators</a:t>
            </a:r>
            <a:r>
              <a:rPr lang="zh-CN" alt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endParaRPr lang="en-US" altLang="zh-CN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en-US" altLang="zh-CN" dirty="0" smtClean="0">
                <a:latin typeface="Courier New" charset="0"/>
                <a:ea typeface="Courier New" charset="0"/>
                <a:cs typeface="Courier New" charset="0"/>
              </a:rPr>
              <a:t>885</a:t>
            </a:r>
            <a:r>
              <a:rPr lang="zh-CN" alt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dirty="0" smtClean="0">
                <a:latin typeface="Courier New" charset="0"/>
                <a:ea typeface="Courier New" charset="0"/>
                <a:cs typeface="Courier New" charset="0"/>
              </a:rPr>
              <a:t>named</a:t>
            </a:r>
            <a:r>
              <a:rPr lang="zh-CN" alt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dirty="0" smtClean="0">
                <a:latin typeface="Courier New" charset="0"/>
                <a:ea typeface="Courier New" charset="0"/>
                <a:cs typeface="Courier New" charset="0"/>
              </a:rPr>
              <a:t>entities</a:t>
            </a:r>
            <a:r>
              <a:rPr lang="zh-CN" alt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dirty="0" smtClean="0">
                <a:latin typeface="Courier New" charset="0"/>
                <a:ea typeface="Courier New" charset="0"/>
                <a:cs typeface="Courier New" charset="0"/>
              </a:rPr>
              <a:t>which</a:t>
            </a:r>
            <a:r>
              <a:rPr lang="zh-CN" alt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dirty="0" smtClean="0">
                <a:latin typeface="Courier New" charset="0"/>
                <a:ea typeface="Courier New" charset="0"/>
                <a:cs typeface="Courier New" charset="0"/>
              </a:rPr>
              <a:t>are</a:t>
            </a:r>
            <a:r>
              <a:rPr lang="zh-CN" alt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dirty="0" smtClean="0">
                <a:latin typeface="Courier New" charset="0"/>
                <a:ea typeface="Courier New" charset="0"/>
                <a:cs typeface="Courier New" charset="0"/>
              </a:rPr>
              <a:t>from</a:t>
            </a:r>
            <a:r>
              <a:rPr lang="zh-CN" alt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dirty="0" smtClean="0">
                <a:latin typeface="Courier New" charset="0"/>
                <a:ea typeface="Courier New" charset="0"/>
                <a:cs typeface="Courier New" charset="0"/>
              </a:rPr>
              <a:t>top</a:t>
            </a:r>
            <a:r>
              <a:rPr lang="zh-CN" alt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dirty="0" smtClean="0">
                <a:latin typeface="Courier New" charset="0"/>
                <a:ea typeface="Courier New" charset="0"/>
                <a:cs typeface="Courier New" charset="0"/>
              </a:rPr>
              <a:t>2000</a:t>
            </a:r>
            <a:r>
              <a:rPr lang="zh-CN" alt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dirty="0" smtClean="0">
                <a:latin typeface="Courier New" charset="0"/>
                <a:ea typeface="Courier New" charset="0"/>
                <a:cs typeface="Courier New" charset="0"/>
              </a:rPr>
              <a:t>both</a:t>
            </a:r>
            <a:r>
              <a:rPr lang="zh-CN" alt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dirty="0" smtClean="0">
                <a:latin typeface="Courier New" charset="0"/>
                <a:ea typeface="Courier New" charset="0"/>
                <a:cs typeface="Courier New" charset="0"/>
              </a:rPr>
              <a:t>in</a:t>
            </a:r>
            <a:r>
              <a:rPr lang="zh-CN" alt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dirty="0" smtClean="0">
                <a:latin typeface="Courier New" charset="0"/>
                <a:ea typeface="Courier New" charset="0"/>
                <a:cs typeface="Courier New" charset="0"/>
              </a:rPr>
              <a:t>English</a:t>
            </a:r>
            <a:r>
              <a:rPr lang="zh-CN" alt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dirty="0" smtClean="0">
                <a:latin typeface="Courier New" charset="0"/>
                <a:ea typeface="Courier New" charset="0"/>
                <a:cs typeface="Courier New" charset="0"/>
              </a:rPr>
              <a:t>and</a:t>
            </a:r>
            <a:r>
              <a:rPr lang="zh-CN" alt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dirty="0" smtClean="0">
                <a:latin typeface="Courier New" charset="0"/>
                <a:ea typeface="Courier New" charset="0"/>
                <a:cs typeface="Courier New" charset="0"/>
              </a:rPr>
              <a:t>Chinese</a:t>
            </a:r>
          </a:p>
          <a:p>
            <a:pPr lvl="1"/>
            <a:r>
              <a:rPr lang="en-US" altLang="zh-CN" dirty="0" smtClean="0">
                <a:latin typeface="Courier New" charset="0"/>
                <a:ea typeface="Courier New" charset="0"/>
                <a:cs typeface="Courier New" charset="0"/>
              </a:rPr>
              <a:t>20/20</a:t>
            </a:r>
            <a:r>
              <a:rPr lang="zh-CN" alt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dirty="0" smtClean="0">
                <a:latin typeface="Courier New" charset="0"/>
                <a:ea typeface="Courier New" charset="0"/>
                <a:cs typeface="Courier New" charset="0"/>
              </a:rPr>
              <a:t>pics</a:t>
            </a:r>
          </a:p>
          <a:p>
            <a:pPr lvl="1"/>
            <a:r>
              <a:rPr lang="en-US" altLang="zh-CN" dirty="0" smtClean="0">
                <a:latin typeface="Courier New" charset="0"/>
                <a:ea typeface="Courier New" charset="0"/>
                <a:cs typeface="Courier New" charset="0"/>
              </a:rPr>
              <a:t>We</a:t>
            </a:r>
            <a:r>
              <a:rPr lang="zh-CN" alt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dirty="0" smtClean="0">
                <a:latin typeface="Courier New" charset="0"/>
                <a:ea typeface="Courier New" charset="0"/>
                <a:cs typeface="Courier New" charset="0"/>
              </a:rPr>
              <a:t>choose</a:t>
            </a:r>
            <a:r>
              <a:rPr lang="zh-CN" alt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dirty="0" smtClean="0">
                <a:latin typeface="Courier New" charset="0"/>
                <a:ea typeface="Courier New" charset="0"/>
                <a:cs typeface="Courier New" charset="0"/>
              </a:rPr>
              <a:t>497</a:t>
            </a:r>
            <a:r>
              <a:rPr lang="zh-CN" alt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dirty="0" smtClean="0">
                <a:latin typeface="Courier New" charset="0"/>
                <a:ea typeface="Courier New" charset="0"/>
                <a:cs typeface="Courier New" charset="0"/>
              </a:rPr>
              <a:t>entities</a:t>
            </a:r>
            <a:r>
              <a:rPr lang="zh-CN" alt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dirty="0" smtClean="0">
                <a:latin typeface="Courier New" charset="0"/>
                <a:ea typeface="Courier New" charset="0"/>
                <a:cs typeface="Courier New" charset="0"/>
              </a:rPr>
              <a:t>that</a:t>
            </a:r>
            <a:r>
              <a:rPr lang="zh-CN" alt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dirty="0" smtClean="0">
                <a:latin typeface="Courier New" charset="0"/>
                <a:ea typeface="Courier New" charset="0"/>
                <a:cs typeface="Courier New" charset="0"/>
              </a:rPr>
              <a:t>are</a:t>
            </a:r>
            <a:r>
              <a:rPr lang="zh-CN" alt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dirty="0" smtClean="0">
                <a:latin typeface="Courier New" charset="0"/>
                <a:ea typeface="Courier New" charset="0"/>
                <a:cs typeface="Courier New" charset="0"/>
              </a:rPr>
              <a:t>well-annotated</a:t>
            </a:r>
            <a:r>
              <a:rPr lang="en-US" altLang="zh-CN" dirty="0">
                <a:latin typeface="Courier New" charset="0"/>
                <a:ea typeface="Courier New" charset="0"/>
                <a:cs typeface="Courier New" charset="0"/>
              </a:rPr>
              <a:t>.</a:t>
            </a:r>
            <a:endParaRPr lang="en-US" altLang="zh-CN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endParaRPr lang="en-US" altLang="zh-CN" dirty="0" smtClean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193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Courier New" charset="0"/>
                <a:ea typeface="Courier New" charset="0"/>
                <a:cs typeface="Courier New" charset="0"/>
              </a:rPr>
              <a:t>Evaluation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10179581" cy="4023360"/>
          </a:xfrm>
        </p:spPr>
        <p:txBody>
          <a:bodyPr/>
          <a:lstStyle/>
          <a:p>
            <a:r>
              <a:rPr lang="en-US" altLang="zh-CN" dirty="0" smtClean="0">
                <a:latin typeface="Courier New" charset="0"/>
                <a:ea typeface="Courier New" charset="0"/>
                <a:cs typeface="Courier New" charset="0"/>
              </a:rPr>
              <a:t>3.</a:t>
            </a:r>
            <a:r>
              <a:rPr lang="zh-CN" alt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dirty="0" smtClean="0">
                <a:latin typeface="Courier New" charset="0"/>
                <a:ea typeface="Courier New" charset="0"/>
                <a:cs typeface="Courier New" charset="0"/>
              </a:rPr>
              <a:t>Baseline</a:t>
            </a:r>
            <a:r>
              <a:rPr lang="zh-CN" alt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endParaRPr lang="en-US" altLang="zh-CN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en-US" altLang="zh-CN" dirty="0" smtClean="0">
                <a:latin typeface="Courier New" charset="0"/>
                <a:ea typeface="Courier New" charset="0"/>
                <a:cs typeface="Courier New" charset="0"/>
              </a:rPr>
              <a:t>1.</a:t>
            </a:r>
            <a:r>
              <a:rPr lang="zh-CN" alt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dirty="0" smtClean="0">
                <a:latin typeface="Courier New" charset="0"/>
                <a:ea typeface="Courier New" charset="0"/>
                <a:cs typeface="Courier New" charset="0"/>
              </a:rPr>
              <a:t>Random</a:t>
            </a:r>
            <a:r>
              <a:rPr lang="zh-CN" alt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dirty="0" smtClean="0">
                <a:latin typeface="Courier New" charset="0"/>
                <a:ea typeface="Courier New" charset="0"/>
                <a:cs typeface="Courier New" charset="0"/>
              </a:rPr>
              <a:t>Classifier</a:t>
            </a:r>
          </a:p>
          <a:p>
            <a:pPr lvl="1"/>
            <a:r>
              <a:rPr lang="en-US" altLang="zh-CN" dirty="0" smtClean="0">
                <a:latin typeface="Courier New" charset="0"/>
                <a:ea typeface="Courier New" charset="0"/>
                <a:cs typeface="Courier New" charset="0"/>
              </a:rPr>
              <a:t>2.</a:t>
            </a:r>
            <a:r>
              <a:rPr lang="zh-CN" alt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dirty="0" smtClean="0">
                <a:latin typeface="Courier New" charset="0"/>
                <a:ea typeface="Courier New" charset="0"/>
                <a:cs typeface="Courier New" charset="0"/>
              </a:rPr>
              <a:t>Ranking</a:t>
            </a:r>
            <a:r>
              <a:rPr lang="zh-CN" alt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dirty="0" smtClean="0">
                <a:latin typeface="Courier New" charset="0"/>
                <a:ea typeface="Courier New" charset="0"/>
                <a:cs typeface="Courier New" charset="0"/>
              </a:rPr>
              <a:t>by</a:t>
            </a:r>
            <a:r>
              <a:rPr lang="zh-CN" alt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dirty="0" smtClean="0">
                <a:latin typeface="Courier New" charset="0"/>
                <a:ea typeface="Courier New" charset="0"/>
                <a:cs typeface="Courier New" charset="0"/>
              </a:rPr>
              <a:t>Popularity</a:t>
            </a:r>
            <a:r>
              <a:rPr lang="zh-CN" alt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dirty="0" smtClean="0">
                <a:latin typeface="Courier New" charset="0"/>
                <a:ea typeface="Courier New" charset="0"/>
                <a:cs typeface="Courier New" charset="0"/>
              </a:rPr>
              <a:t>(relative</a:t>
            </a:r>
            <a:r>
              <a:rPr lang="zh-CN" alt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dirty="0" smtClean="0">
                <a:latin typeface="Courier New" charset="0"/>
                <a:ea typeface="Courier New" charset="0"/>
                <a:cs typeface="Courier New" charset="0"/>
              </a:rPr>
              <a:t>frequency</a:t>
            </a:r>
            <a:r>
              <a:rPr lang="zh-CN" alt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dirty="0" smtClean="0">
                <a:latin typeface="Courier New" charset="0"/>
                <a:ea typeface="Courier New" charset="0"/>
                <a:cs typeface="Courier New" charset="0"/>
              </a:rPr>
              <a:t>)</a:t>
            </a:r>
            <a:r>
              <a:rPr lang="zh-CN" alt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endParaRPr lang="en-US" altLang="zh-CN" dirty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altLang="zh-CN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altLang="zh-CN" dirty="0" smtClean="0">
                <a:latin typeface="Courier New" charset="0"/>
                <a:ea typeface="Courier New" charset="0"/>
                <a:cs typeface="Courier New" charset="0"/>
              </a:rPr>
              <a:t>4.</a:t>
            </a:r>
            <a:r>
              <a:rPr lang="zh-CN" alt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dirty="0" smtClean="0">
                <a:latin typeface="Courier New" charset="0"/>
                <a:ea typeface="Courier New" charset="0"/>
                <a:cs typeface="Courier New" charset="0"/>
              </a:rPr>
              <a:t>Experiment</a:t>
            </a:r>
            <a:r>
              <a:rPr lang="zh-CN" alt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endParaRPr lang="en-US" altLang="zh-CN" dirty="0" smtClean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590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Courier New" charset="0"/>
                <a:ea typeface="Courier New" charset="0"/>
                <a:cs typeface="Courier New" charset="0"/>
              </a:rPr>
              <a:t>Experiment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942" y="2454534"/>
            <a:ext cx="4685333" cy="397163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4710" y="154118"/>
            <a:ext cx="3176709" cy="27685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1877" y="3353766"/>
            <a:ext cx="3269686" cy="286289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88196" y="3570433"/>
            <a:ext cx="2830283" cy="2054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053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921" y="1085538"/>
            <a:ext cx="10787270" cy="5225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441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Courier New" charset="0"/>
                <a:ea typeface="Courier New" charset="0"/>
                <a:cs typeface="Courier New" charset="0"/>
              </a:rPr>
              <a:t>Conclusion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>
                <a:latin typeface="Courier New" charset="0"/>
                <a:ea typeface="Courier New" charset="0"/>
                <a:cs typeface="Courier New" charset="0"/>
              </a:rPr>
              <a:t>1.Contribution</a:t>
            </a:r>
          </a:p>
          <a:p>
            <a:pPr lvl="1"/>
            <a:r>
              <a:rPr lang="en-US" altLang="zh-CN" dirty="0" smtClean="0">
                <a:latin typeface="Courier New" charset="0"/>
                <a:ea typeface="Courier New" charset="0"/>
                <a:cs typeface="Courier New" charset="0"/>
              </a:rPr>
              <a:t>We </a:t>
            </a:r>
            <a:r>
              <a:rPr lang="en-US" altLang="zh-CN" dirty="0">
                <a:latin typeface="Courier New" charset="0"/>
                <a:ea typeface="Courier New" charset="0"/>
                <a:cs typeface="Courier New" charset="0"/>
              </a:rPr>
              <a:t>are the </a:t>
            </a:r>
            <a:r>
              <a:rPr lang="en-US" altLang="zh-CN" b="1" dirty="0" smtClean="0">
                <a:latin typeface="Courier New" charset="0"/>
                <a:ea typeface="Courier New" charset="0"/>
                <a:cs typeface="Courier New" charset="0"/>
              </a:rPr>
              <a:t>1st</a:t>
            </a:r>
            <a:r>
              <a:rPr lang="en-US" altLang="zh-CN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dirty="0">
                <a:latin typeface="Courier New" charset="0"/>
                <a:ea typeface="Courier New" charset="0"/>
                <a:cs typeface="Courier New" charset="0"/>
              </a:rPr>
              <a:t>to study the problem of mining cultural differences of named entities and to present a data-driven approach to solve it</a:t>
            </a:r>
            <a:r>
              <a:rPr lang="en-US" altLang="zh-CN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 lvl="1"/>
            <a:r>
              <a:rPr lang="en-US" altLang="zh-CN" dirty="0" smtClean="0">
                <a:latin typeface="Courier New" charset="0"/>
                <a:ea typeface="Courier New" charset="0"/>
                <a:cs typeface="Courier New" charset="0"/>
              </a:rPr>
              <a:t>We</a:t>
            </a:r>
            <a:r>
              <a:rPr lang="zh-CN" alt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dirty="0">
                <a:latin typeface="Courier New" charset="0"/>
                <a:ea typeface="Courier New" charset="0"/>
                <a:cs typeface="Courier New" charset="0"/>
              </a:rPr>
              <a:t>computed the cultural difference scores for 4,212 named </a:t>
            </a:r>
            <a:r>
              <a:rPr lang="en-US" altLang="zh-CN" dirty="0" smtClean="0">
                <a:latin typeface="Courier New" charset="0"/>
                <a:ea typeface="Courier New" charset="0"/>
                <a:cs typeface="Courier New" charset="0"/>
              </a:rPr>
              <a:t>entities.</a:t>
            </a:r>
          </a:p>
          <a:p>
            <a:pPr lvl="1"/>
            <a:r>
              <a:rPr lang="en-US" altLang="zh-CN" dirty="0">
                <a:latin typeface="Courier New" charset="0"/>
                <a:ea typeface="Courier New" charset="0"/>
                <a:cs typeface="Courier New" charset="0"/>
              </a:rPr>
              <a:t>E</a:t>
            </a:r>
            <a:r>
              <a:rPr lang="en-US" altLang="zh-CN" dirty="0" smtClean="0">
                <a:latin typeface="Courier New" charset="0"/>
                <a:ea typeface="Courier New" charset="0"/>
                <a:cs typeface="Courier New" charset="0"/>
              </a:rPr>
              <a:t>valuation </a:t>
            </a:r>
            <a:r>
              <a:rPr lang="en-US" altLang="zh-CN" dirty="0">
                <a:latin typeface="Courier New" charset="0"/>
                <a:ea typeface="Courier New" charset="0"/>
                <a:cs typeface="Courier New" charset="0"/>
              </a:rPr>
              <a:t>shows that the computed scores correlated well with human perception of cultural differences</a:t>
            </a:r>
            <a:endParaRPr lang="en-US" altLang="zh-CN" dirty="0" smtClean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altLang="zh-CN" dirty="0" smtClean="0">
                <a:latin typeface="Courier New" charset="0"/>
                <a:ea typeface="Courier New" charset="0"/>
                <a:cs typeface="Courier New" charset="0"/>
              </a:rPr>
              <a:t>2.Future</a:t>
            </a:r>
            <a:r>
              <a:rPr lang="zh-CN" alt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dirty="0" smtClean="0">
                <a:latin typeface="Courier New" charset="0"/>
                <a:ea typeface="Courier New" charset="0"/>
                <a:cs typeface="Courier New" charset="0"/>
              </a:rPr>
              <a:t>work</a:t>
            </a:r>
          </a:p>
          <a:p>
            <a:pPr lvl="1"/>
            <a:r>
              <a:rPr lang="en-US" altLang="zh-CN" dirty="0" smtClean="0">
                <a:latin typeface="Courier New" charset="0"/>
                <a:ea typeface="Courier New" charset="0"/>
                <a:cs typeface="Courier New" charset="0"/>
              </a:rPr>
              <a:t>Improve</a:t>
            </a:r>
            <a:r>
              <a:rPr lang="zh-CN" alt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dirty="0" smtClean="0">
                <a:latin typeface="Courier New" charset="0"/>
                <a:ea typeface="Courier New" charset="0"/>
                <a:cs typeface="Courier New" charset="0"/>
              </a:rPr>
              <a:t>recall</a:t>
            </a:r>
            <a:r>
              <a:rPr lang="zh-CN" alt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dirty="0" smtClean="0">
                <a:latin typeface="Courier New" charset="0"/>
                <a:ea typeface="Courier New" charset="0"/>
                <a:cs typeface="Courier New" charset="0"/>
              </a:rPr>
              <a:t>of</a:t>
            </a:r>
            <a:r>
              <a:rPr lang="zh-CN" alt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dirty="0" smtClean="0">
                <a:latin typeface="Courier New" charset="0"/>
                <a:ea typeface="Courier New" charset="0"/>
                <a:cs typeface="Courier New" charset="0"/>
              </a:rPr>
              <a:t>entity</a:t>
            </a:r>
            <a:r>
              <a:rPr lang="zh-CN" alt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dirty="0">
                <a:latin typeface="Courier New" charset="0"/>
                <a:ea typeface="Courier New" charset="0"/>
                <a:cs typeface="Courier New" charset="0"/>
              </a:rPr>
              <a:t>l</a:t>
            </a:r>
            <a:r>
              <a:rPr lang="en-US" altLang="zh-CN" dirty="0" smtClean="0">
                <a:latin typeface="Courier New" charset="0"/>
                <a:ea typeface="Courier New" charset="0"/>
                <a:cs typeface="Courier New" charset="0"/>
              </a:rPr>
              <a:t>inking</a:t>
            </a:r>
            <a:r>
              <a:rPr lang="zh-CN" alt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endParaRPr lang="en-US" altLang="zh-CN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en-US" altLang="zh-CN" dirty="0" smtClean="0">
                <a:latin typeface="Courier New" charset="0"/>
                <a:ea typeface="Courier New" charset="0"/>
                <a:cs typeface="Courier New" charset="0"/>
              </a:rPr>
              <a:t>Other</a:t>
            </a:r>
            <a:r>
              <a:rPr lang="zh-CN" alt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dirty="0" smtClean="0">
                <a:latin typeface="Courier New" charset="0"/>
                <a:ea typeface="Courier New" charset="0"/>
                <a:cs typeface="Courier New" charset="0"/>
              </a:rPr>
              <a:t>corpus</a:t>
            </a:r>
          </a:p>
          <a:p>
            <a:pPr lvl="1"/>
            <a:r>
              <a:rPr lang="en-US" altLang="zh-CN" dirty="0" smtClean="0">
                <a:latin typeface="Courier New" charset="0"/>
                <a:ea typeface="Courier New" charset="0"/>
                <a:cs typeface="Courier New" charset="0"/>
              </a:rPr>
              <a:t>Apply</a:t>
            </a:r>
            <a:r>
              <a:rPr lang="zh-CN" alt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dirty="0">
                <a:latin typeface="Courier New" charset="0"/>
                <a:ea typeface="Courier New" charset="0"/>
                <a:cs typeface="Courier New" charset="0"/>
              </a:rPr>
              <a:t>c</a:t>
            </a:r>
            <a:r>
              <a:rPr lang="en-US" altLang="zh-CN" dirty="0" smtClean="0">
                <a:latin typeface="Courier New" charset="0"/>
                <a:ea typeface="Courier New" charset="0"/>
                <a:cs typeface="Courier New" charset="0"/>
              </a:rPr>
              <a:t>onfidence</a:t>
            </a:r>
            <a:r>
              <a:rPr lang="zh-CN" alt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dirty="0" smtClean="0">
                <a:latin typeface="Courier New" charset="0"/>
                <a:ea typeface="Courier New" charset="0"/>
                <a:cs typeface="Courier New" charset="0"/>
              </a:rPr>
              <a:t>into</a:t>
            </a:r>
            <a:r>
              <a:rPr lang="zh-CN" alt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dirty="0" smtClean="0">
                <a:latin typeface="Courier New" charset="0"/>
                <a:ea typeface="Courier New" charset="0"/>
                <a:cs typeface="Courier New" charset="0"/>
              </a:rPr>
              <a:t>Translation</a:t>
            </a:r>
            <a:r>
              <a:rPr lang="zh-CN" alt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dirty="0" smtClean="0">
                <a:latin typeface="Courier New" charset="0"/>
                <a:ea typeface="Courier New" charset="0"/>
                <a:cs typeface="Courier New" charset="0"/>
              </a:rPr>
              <a:t>Space</a:t>
            </a:r>
          </a:p>
          <a:p>
            <a:pPr lvl="1"/>
            <a:r>
              <a:rPr lang="en-US" altLang="zh-CN" dirty="0" smtClean="0">
                <a:latin typeface="Courier New" charset="0"/>
                <a:ea typeface="Courier New" charset="0"/>
                <a:cs typeface="Courier New" charset="0"/>
              </a:rPr>
              <a:t>Other</a:t>
            </a:r>
            <a:r>
              <a:rPr lang="zh-CN" alt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dirty="0" smtClean="0">
                <a:latin typeface="Courier New" charset="0"/>
                <a:ea typeface="Courier New" charset="0"/>
                <a:cs typeface="Courier New" charset="0"/>
              </a:rPr>
              <a:t>way</a:t>
            </a:r>
            <a:r>
              <a:rPr lang="zh-CN" alt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dirty="0" smtClean="0">
                <a:latin typeface="Courier New" charset="0"/>
                <a:ea typeface="Courier New" charset="0"/>
                <a:cs typeface="Courier New" charset="0"/>
              </a:rPr>
              <a:t>to</a:t>
            </a:r>
            <a:r>
              <a:rPr lang="zh-CN" alt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dirty="0" smtClean="0">
                <a:latin typeface="Courier New" charset="0"/>
                <a:ea typeface="Courier New" charset="0"/>
                <a:cs typeface="Courier New" charset="0"/>
              </a:rPr>
              <a:t>get</a:t>
            </a:r>
            <a:r>
              <a:rPr lang="zh-CN" alt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dirty="0" smtClean="0">
                <a:latin typeface="Courier New" charset="0"/>
                <a:ea typeface="Courier New" charset="0"/>
                <a:cs typeface="Courier New" charset="0"/>
              </a:rPr>
              <a:t>ground</a:t>
            </a:r>
            <a:r>
              <a:rPr lang="zh-CN" alt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dirty="0" smtClean="0">
                <a:latin typeface="Courier New" charset="0"/>
                <a:ea typeface="Courier New" charset="0"/>
                <a:cs typeface="Courier New" charset="0"/>
              </a:rPr>
              <a:t>truth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4618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Courier New" charset="0"/>
                <a:ea typeface="Courier New" charset="0"/>
                <a:cs typeface="Courier New" charset="0"/>
              </a:rPr>
              <a:t>Q&amp;A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62037" y="3334328"/>
            <a:ext cx="55325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Courier New" charset="0"/>
                <a:ea typeface="Courier New" charset="0"/>
                <a:cs typeface="Courier New" charset="0"/>
              </a:rPr>
              <a:t>Thank</a:t>
            </a:r>
            <a:r>
              <a:rPr lang="zh-CN" altLang="en-US" sz="28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sz="2800" dirty="0" smtClean="0">
                <a:latin typeface="Courier New" charset="0"/>
                <a:ea typeface="Courier New" charset="0"/>
                <a:cs typeface="Courier New" charset="0"/>
              </a:rPr>
              <a:t>You</a:t>
            </a:r>
            <a:r>
              <a:rPr lang="zh-CN" altLang="en-US" sz="28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sz="2800" dirty="0" smtClean="0">
                <a:latin typeface="Courier New" charset="0"/>
                <a:ea typeface="Courier New" charset="0"/>
                <a:cs typeface="Courier New" charset="0"/>
              </a:rPr>
              <a:t>For</a:t>
            </a:r>
            <a:r>
              <a:rPr lang="zh-CN" altLang="en-US" sz="28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sz="2800" dirty="0" smtClean="0">
                <a:latin typeface="Courier New" charset="0"/>
                <a:ea typeface="Courier New" charset="0"/>
                <a:cs typeface="Courier New" charset="0"/>
              </a:rPr>
              <a:t>Listening</a:t>
            </a:r>
            <a:r>
              <a:rPr lang="zh-CN" altLang="en-US" sz="28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sz="2800" dirty="0" smtClean="0">
                <a:latin typeface="Courier New" charset="0"/>
                <a:ea typeface="Courier New" charset="0"/>
                <a:cs typeface="Courier New" charset="0"/>
              </a:rPr>
              <a:t>!</a:t>
            </a:r>
            <a:endParaRPr lang="en-US" sz="2800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4524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Courier New" charset="0"/>
                <a:ea typeface="Courier New" charset="0"/>
                <a:cs typeface="Courier New" charset="0"/>
              </a:rPr>
              <a:t>Outline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4000" i="1" dirty="0" smtClean="0">
                <a:latin typeface="Courier New" charset="0"/>
                <a:ea typeface="Courier New" charset="0"/>
                <a:cs typeface="Courier New" charset="0"/>
              </a:rPr>
              <a:t>1.Introduction</a:t>
            </a:r>
          </a:p>
          <a:p>
            <a:r>
              <a:rPr lang="en-US" altLang="zh-CN" sz="4000" i="1" dirty="0" smtClean="0">
                <a:latin typeface="Courier New" charset="0"/>
                <a:ea typeface="Courier New" charset="0"/>
                <a:cs typeface="Courier New" charset="0"/>
              </a:rPr>
              <a:t>2.Approach</a:t>
            </a:r>
          </a:p>
          <a:p>
            <a:r>
              <a:rPr lang="en-US" altLang="zh-CN" sz="4000" i="1" dirty="0" smtClean="0">
                <a:latin typeface="Courier New" charset="0"/>
                <a:ea typeface="Courier New" charset="0"/>
                <a:cs typeface="Courier New" charset="0"/>
              </a:rPr>
              <a:t>3.Evaluation</a:t>
            </a:r>
          </a:p>
          <a:p>
            <a:r>
              <a:rPr lang="en-US" altLang="zh-CN" sz="4000" i="1" dirty="0" smtClean="0">
                <a:latin typeface="Courier New" charset="0"/>
                <a:ea typeface="Courier New" charset="0"/>
                <a:cs typeface="Courier New" charset="0"/>
              </a:rPr>
              <a:t>4.Conclusion</a:t>
            </a:r>
          </a:p>
          <a:p>
            <a:r>
              <a:rPr lang="en-US" altLang="zh-CN" sz="4000" i="1" dirty="0" smtClean="0">
                <a:latin typeface="Courier New" charset="0"/>
                <a:ea typeface="Courier New" charset="0"/>
                <a:cs typeface="Courier New" charset="0"/>
              </a:rPr>
              <a:t>5.Q&amp;A</a:t>
            </a:r>
            <a:endParaRPr lang="en-US" sz="4000" i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6582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Courier New" charset="0"/>
                <a:ea typeface="Courier New" charset="0"/>
                <a:cs typeface="Courier New" charset="0"/>
              </a:rPr>
              <a:t>Introduction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3036" y="1882588"/>
            <a:ext cx="9991166" cy="4426772"/>
          </a:xfrm>
        </p:spPr>
        <p:txBody>
          <a:bodyPr>
            <a:normAutofit lnSpcReduction="10000"/>
          </a:bodyPr>
          <a:lstStyle/>
          <a:p>
            <a:endParaRPr lang="en-US" altLang="zh-CN" sz="28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en-US" altLang="zh-CN" sz="2400" dirty="0" smtClean="0">
                <a:latin typeface="Courier New" charset="0"/>
                <a:ea typeface="Courier New" charset="0"/>
                <a:cs typeface="Courier New" charset="0"/>
              </a:rPr>
              <a:t>Named</a:t>
            </a:r>
            <a:r>
              <a:rPr lang="zh-CN" altLang="en-US" sz="24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sz="2400" dirty="0" smtClean="0">
                <a:latin typeface="Courier New" charset="0"/>
                <a:ea typeface="Courier New" charset="0"/>
                <a:cs typeface="Courier New" charset="0"/>
              </a:rPr>
              <a:t>Entity:</a:t>
            </a:r>
            <a:r>
              <a:rPr lang="zh-CN" altLang="en-US" sz="24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a 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named entity is a </a:t>
            </a:r>
            <a:r>
              <a:rPr lang="en-US" sz="2400" b="1" u="sng" dirty="0">
                <a:latin typeface="Courier New" charset="0"/>
                <a:ea typeface="Courier New" charset="0"/>
                <a:cs typeface="Courier New" charset="0"/>
              </a:rPr>
              <a:t>real world object 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such as persons, locations, organizations, products, </a:t>
            </a: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etc</a:t>
            </a:r>
            <a:r>
              <a:rPr lang="en-US" altLang="zh-CN" sz="2400" dirty="0" smtClean="0">
                <a:latin typeface="Courier New" charset="0"/>
                <a:ea typeface="Courier New" charset="0"/>
                <a:cs typeface="Courier New" charset="0"/>
              </a:rPr>
              <a:t>.</a:t>
            </a:r>
            <a:r>
              <a:rPr lang="zh-CN" altLang="en-US" sz="24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altLang="zh-CN" sz="2400" dirty="0" smtClean="0">
                <a:latin typeface="Courier New" charset="0"/>
                <a:ea typeface="Courier New" charset="0"/>
                <a:cs typeface="Courier New" charset="0"/>
              </a:rPr>
              <a:t>which</a:t>
            </a: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can be denoted </a:t>
            </a:r>
            <a:r>
              <a:rPr lang="en-US" sz="2400" b="1" u="sng" dirty="0">
                <a:latin typeface="Courier New" charset="0"/>
                <a:ea typeface="Courier New" charset="0"/>
                <a:cs typeface="Courier New" charset="0"/>
              </a:rPr>
              <a:t>with a proper name</a:t>
            </a:r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.</a:t>
            </a:r>
            <a:r>
              <a:rPr lang="zh-CN" altLang="en-US" sz="2400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sz="2400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altLang="zh-CN" sz="2400" i="1" dirty="0" smtClean="0">
                <a:latin typeface="Courier New" charset="0"/>
                <a:ea typeface="Courier New" charset="0"/>
                <a:cs typeface="Courier New" charset="0"/>
              </a:rPr>
              <a:t>from</a:t>
            </a:r>
            <a:r>
              <a:rPr lang="zh-CN" altLang="en-US" sz="2400" i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sz="2400" i="1" dirty="0" smtClean="0">
                <a:latin typeface="Courier New" charset="0"/>
                <a:ea typeface="Courier New" charset="0"/>
                <a:cs typeface="Courier New" charset="0"/>
              </a:rPr>
              <a:t>Wikipedia</a:t>
            </a:r>
            <a:r>
              <a:rPr lang="en-US" altLang="zh-CN" sz="2400" dirty="0" smtClean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pPr lvl="1"/>
            <a:endParaRPr lang="en-US" altLang="zh-CN" sz="2400" dirty="0"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en-US" altLang="zh-CN" sz="2400" dirty="0" smtClean="0">
                <a:latin typeface="Courier New" charset="0"/>
                <a:ea typeface="Courier New" charset="0"/>
                <a:cs typeface="Courier New" charset="0"/>
              </a:rPr>
              <a:t>Opinions</a:t>
            </a:r>
            <a:r>
              <a:rPr lang="zh-CN" altLang="en-US" sz="24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sz="2400" dirty="0" smtClean="0">
                <a:latin typeface="Courier New" charset="0"/>
                <a:ea typeface="Courier New" charset="0"/>
                <a:cs typeface="Courier New" charset="0"/>
              </a:rPr>
              <a:t>of</a:t>
            </a:r>
            <a:r>
              <a:rPr lang="zh-CN" altLang="en-US" sz="24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sz="2400" dirty="0" smtClean="0">
                <a:latin typeface="Courier New" charset="0"/>
                <a:ea typeface="Courier New" charset="0"/>
                <a:cs typeface="Courier New" charset="0"/>
              </a:rPr>
              <a:t>named</a:t>
            </a:r>
            <a:r>
              <a:rPr lang="zh-CN" altLang="en-US" sz="24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sz="2400" dirty="0" smtClean="0">
                <a:latin typeface="Courier New" charset="0"/>
                <a:ea typeface="Courier New" charset="0"/>
                <a:cs typeface="Courier New" charset="0"/>
              </a:rPr>
              <a:t>entities</a:t>
            </a:r>
            <a:r>
              <a:rPr lang="zh-CN" altLang="en-US" sz="24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sz="2400" dirty="0" smtClean="0">
                <a:latin typeface="Courier New" charset="0"/>
                <a:ea typeface="Courier New" charset="0"/>
                <a:cs typeface="Courier New" charset="0"/>
              </a:rPr>
              <a:t>may</a:t>
            </a:r>
            <a:r>
              <a:rPr lang="zh-CN" altLang="en-US" sz="24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sz="2400" dirty="0" smtClean="0">
                <a:latin typeface="Courier New" charset="0"/>
                <a:ea typeface="Courier New" charset="0"/>
                <a:cs typeface="Courier New" charset="0"/>
              </a:rPr>
              <a:t>differ</a:t>
            </a:r>
            <a:r>
              <a:rPr lang="zh-CN" altLang="en-US" sz="24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sz="2400" dirty="0" smtClean="0">
                <a:latin typeface="Courier New" charset="0"/>
                <a:ea typeface="Courier New" charset="0"/>
                <a:cs typeface="Courier New" charset="0"/>
              </a:rPr>
              <a:t>from</a:t>
            </a:r>
            <a:r>
              <a:rPr lang="zh-CN" altLang="en-US" sz="24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sz="2400" dirty="0" smtClean="0">
                <a:latin typeface="Courier New" charset="0"/>
                <a:ea typeface="Courier New" charset="0"/>
                <a:cs typeface="Courier New" charset="0"/>
              </a:rPr>
              <a:t>culture</a:t>
            </a:r>
            <a:r>
              <a:rPr lang="zh-CN" altLang="en-US" sz="24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sz="2400" dirty="0" smtClean="0">
                <a:latin typeface="Courier New" charset="0"/>
                <a:ea typeface="Courier New" charset="0"/>
                <a:cs typeface="Courier New" charset="0"/>
              </a:rPr>
              <a:t>to</a:t>
            </a:r>
            <a:r>
              <a:rPr lang="zh-CN" altLang="en-US" sz="24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sz="2400" dirty="0" smtClean="0">
                <a:latin typeface="Courier New" charset="0"/>
                <a:ea typeface="Courier New" charset="0"/>
                <a:cs typeface="Courier New" charset="0"/>
              </a:rPr>
              <a:t>culture.</a:t>
            </a:r>
          </a:p>
          <a:p>
            <a:pPr lvl="1"/>
            <a:endParaRPr lang="en-US" altLang="zh-CN" sz="2400" dirty="0"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en-US" altLang="zh-CN" sz="2400" dirty="0" smtClean="0">
                <a:latin typeface="Courier New" charset="0"/>
                <a:ea typeface="Courier New" charset="0"/>
                <a:cs typeface="Courier New" charset="0"/>
              </a:rPr>
              <a:t>Two</a:t>
            </a:r>
            <a:r>
              <a:rPr lang="zh-CN" altLang="en-US" sz="24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sz="2400" dirty="0" smtClean="0">
                <a:latin typeface="Courier New" charset="0"/>
                <a:ea typeface="Courier New" charset="0"/>
                <a:cs typeface="Courier New" charset="0"/>
              </a:rPr>
              <a:t>types</a:t>
            </a:r>
            <a:r>
              <a:rPr lang="zh-CN" altLang="en-US" sz="24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sz="2400" dirty="0" smtClean="0">
                <a:latin typeface="Courier New" charset="0"/>
                <a:ea typeface="Courier New" charset="0"/>
                <a:cs typeface="Courier New" charset="0"/>
              </a:rPr>
              <a:t>of</a:t>
            </a:r>
            <a:r>
              <a:rPr lang="zh-CN" altLang="en-US" sz="24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sz="2400" dirty="0" smtClean="0">
                <a:latin typeface="Courier New" charset="0"/>
                <a:ea typeface="Courier New" charset="0"/>
                <a:cs typeface="Courier New" charset="0"/>
              </a:rPr>
              <a:t>cultural</a:t>
            </a:r>
            <a:r>
              <a:rPr lang="zh-CN" altLang="en-US" sz="24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sz="2400" dirty="0" smtClean="0">
                <a:latin typeface="Courier New" charset="0"/>
                <a:ea typeface="Courier New" charset="0"/>
                <a:cs typeface="Courier New" charset="0"/>
              </a:rPr>
              <a:t>differences:</a:t>
            </a:r>
          </a:p>
          <a:p>
            <a:pPr lvl="2"/>
            <a:r>
              <a:rPr lang="en-US" altLang="zh-CN" sz="2400" dirty="0" smtClean="0">
                <a:latin typeface="Courier New" charset="0"/>
                <a:ea typeface="Courier New" charset="0"/>
                <a:cs typeface="Courier New" charset="0"/>
              </a:rPr>
              <a:t>1.People</a:t>
            </a:r>
            <a:r>
              <a:rPr lang="zh-CN" altLang="en-US" sz="24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sz="2400" dirty="0" smtClean="0">
                <a:latin typeface="Courier New" charset="0"/>
                <a:ea typeface="Courier New" charset="0"/>
                <a:cs typeface="Courier New" charset="0"/>
              </a:rPr>
              <a:t>see</a:t>
            </a:r>
            <a:r>
              <a:rPr lang="zh-CN" altLang="en-US" sz="24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sz="2400" dirty="0" smtClean="0">
                <a:latin typeface="Courier New" charset="0"/>
                <a:ea typeface="Courier New" charset="0"/>
                <a:cs typeface="Courier New" charset="0"/>
              </a:rPr>
              <a:t>it</a:t>
            </a:r>
            <a:r>
              <a:rPr lang="zh-CN" altLang="en-US" sz="24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sz="2400" dirty="0" smtClean="0">
                <a:latin typeface="Courier New" charset="0"/>
                <a:ea typeface="Courier New" charset="0"/>
                <a:cs typeface="Courier New" charset="0"/>
              </a:rPr>
              <a:t>from</a:t>
            </a:r>
            <a:r>
              <a:rPr lang="zh-CN" altLang="en-US" sz="24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sz="2400" dirty="0" smtClean="0">
                <a:latin typeface="Courier New" charset="0"/>
                <a:ea typeface="Courier New" charset="0"/>
                <a:cs typeface="Courier New" charset="0"/>
              </a:rPr>
              <a:t>different</a:t>
            </a:r>
            <a:r>
              <a:rPr lang="zh-CN" altLang="en-US" sz="24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sz="2400" dirty="0" smtClean="0">
                <a:latin typeface="Courier New" charset="0"/>
                <a:ea typeface="Courier New" charset="0"/>
                <a:cs typeface="Courier New" charset="0"/>
              </a:rPr>
              <a:t>angles.</a:t>
            </a:r>
          </a:p>
          <a:p>
            <a:pPr lvl="2"/>
            <a:r>
              <a:rPr lang="en-US" altLang="zh-CN" sz="2400" dirty="0" smtClean="0">
                <a:latin typeface="Courier New" charset="0"/>
                <a:ea typeface="Courier New" charset="0"/>
                <a:cs typeface="Courier New" charset="0"/>
              </a:rPr>
              <a:t>2.Some</a:t>
            </a:r>
            <a:r>
              <a:rPr lang="zh-CN" altLang="en-US" sz="24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sz="2400" dirty="0"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en-US" altLang="zh-CN" sz="2400" dirty="0" smtClean="0">
                <a:latin typeface="Courier New" charset="0"/>
                <a:ea typeface="Courier New" charset="0"/>
                <a:cs typeface="Courier New" charset="0"/>
              </a:rPr>
              <a:t>eople</a:t>
            </a:r>
            <a:r>
              <a:rPr lang="zh-CN" altLang="en-US" sz="24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sz="2400" dirty="0" smtClean="0">
                <a:latin typeface="Courier New" charset="0"/>
                <a:ea typeface="Courier New" charset="0"/>
                <a:cs typeface="Courier New" charset="0"/>
              </a:rPr>
              <a:t>just</a:t>
            </a:r>
            <a:r>
              <a:rPr lang="zh-CN" altLang="en-US" sz="24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sz="2400" dirty="0" smtClean="0">
                <a:latin typeface="Courier New" charset="0"/>
                <a:ea typeface="Courier New" charset="0"/>
                <a:cs typeface="Courier New" charset="0"/>
              </a:rPr>
              <a:t>know</a:t>
            </a:r>
            <a:r>
              <a:rPr lang="zh-CN" altLang="en-US" sz="24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sz="2400" dirty="0" smtClean="0">
                <a:latin typeface="Courier New" charset="0"/>
                <a:ea typeface="Courier New" charset="0"/>
                <a:cs typeface="Courier New" charset="0"/>
              </a:rPr>
              <a:t>its</a:t>
            </a:r>
            <a:r>
              <a:rPr lang="zh-CN" altLang="en-US" sz="24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sz="2400" dirty="0" smtClean="0">
                <a:latin typeface="Courier New" charset="0"/>
                <a:ea typeface="Courier New" charset="0"/>
                <a:cs typeface="Courier New" charset="0"/>
              </a:rPr>
              <a:t>basic</a:t>
            </a:r>
            <a:r>
              <a:rPr lang="zh-CN" altLang="en-US" sz="24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sz="2400" dirty="0" smtClean="0">
                <a:latin typeface="Courier New" charset="0"/>
                <a:ea typeface="Courier New" charset="0"/>
                <a:cs typeface="Courier New" charset="0"/>
              </a:rPr>
              <a:t>info.</a:t>
            </a:r>
          </a:p>
          <a:p>
            <a:pPr lvl="1"/>
            <a:endParaRPr lang="en-US" altLang="zh-CN" sz="2400" dirty="0"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endParaRPr lang="en-US" altLang="zh-CN" sz="2400" dirty="0" smtClean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0544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211730" y="221242"/>
            <a:ext cx="5227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Courier New" charset="0"/>
                <a:ea typeface="Courier New" charset="0"/>
                <a:cs typeface="Courier New" charset="0"/>
              </a:rPr>
              <a:t>“</a:t>
            </a:r>
            <a:r>
              <a:rPr lang="zh-CN" altLang="en-US" dirty="0" smtClean="0">
                <a:latin typeface="Courier New" charset="0"/>
                <a:ea typeface="Courier New" charset="0"/>
                <a:cs typeface="Courier New" charset="0"/>
              </a:rPr>
              <a:t>克什米尔</a:t>
            </a:r>
            <a:r>
              <a:rPr lang="en-US" altLang="zh-CN" dirty="0" smtClean="0">
                <a:latin typeface="Courier New" charset="0"/>
                <a:ea typeface="Courier New" charset="0"/>
                <a:cs typeface="Courier New" charset="0"/>
              </a:rPr>
              <a:t>”</a:t>
            </a:r>
            <a:r>
              <a:rPr lang="zh-CN" alt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dirty="0" smtClean="0">
                <a:latin typeface="Courier New" charset="0"/>
                <a:ea typeface="Courier New" charset="0"/>
                <a:cs typeface="Courier New" charset="0"/>
              </a:rPr>
              <a:t>on</a:t>
            </a:r>
            <a:r>
              <a:rPr lang="zh-CN" alt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dirty="0" smtClean="0">
                <a:latin typeface="Courier New" charset="0"/>
                <a:ea typeface="Courier New" charset="0"/>
                <a:cs typeface="Courier New" charset="0"/>
              </a:rPr>
              <a:t>Chinese</a:t>
            </a:r>
            <a:r>
              <a:rPr lang="zh-CN" alt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dirty="0" smtClean="0">
                <a:latin typeface="Courier New" charset="0"/>
                <a:ea typeface="Courier New" charset="0"/>
                <a:cs typeface="Courier New" charset="0"/>
              </a:rPr>
              <a:t>Bing</a:t>
            </a:r>
            <a:r>
              <a:rPr lang="zh-CN" alt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dirty="0" smtClean="0">
                <a:latin typeface="Courier New" charset="0"/>
                <a:ea typeface="Courier New" charset="0"/>
                <a:cs typeface="Courier New" charset="0"/>
              </a:rPr>
              <a:t>Image</a:t>
            </a:r>
            <a:r>
              <a:rPr lang="zh-CN" alt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dirty="0" smtClean="0">
                <a:latin typeface="Courier New" charset="0"/>
                <a:ea typeface="Courier New" charset="0"/>
                <a:cs typeface="Courier New" charset="0"/>
              </a:rPr>
              <a:t>Site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130" y="519902"/>
            <a:ext cx="11176870" cy="578945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211730" y="6423354"/>
            <a:ext cx="5227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Courier New" charset="0"/>
                <a:ea typeface="Courier New" charset="0"/>
                <a:cs typeface="Courier New" charset="0"/>
              </a:rPr>
              <a:t>“Kashmir”</a:t>
            </a:r>
            <a:r>
              <a:rPr lang="zh-CN" alt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dirty="0" smtClean="0">
                <a:latin typeface="Courier New" charset="0"/>
                <a:ea typeface="Courier New" charset="0"/>
                <a:cs typeface="Courier New" charset="0"/>
              </a:rPr>
              <a:t>on</a:t>
            </a:r>
            <a:r>
              <a:rPr lang="zh-CN" alt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dirty="0" smtClean="0">
                <a:latin typeface="Courier New" charset="0"/>
                <a:ea typeface="Courier New" charset="0"/>
                <a:cs typeface="Courier New" charset="0"/>
              </a:rPr>
              <a:t>Global</a:t>
            </a:r>
            <a:r>
              <a:rPr lang="zh-CN" alt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dirty="0" smtClean="0">
                <a:latin typeface="Courier New" charset="0"/>
                <a:ea typeface="Courier New" charset="0"/>
                <a:cs typeface="Courier New" charset="0"/>
              </a:rPr>
              <a:t>Bing</a:t>
            </a:r>
            <a:r>
              <a:rPr lang="zh-CN" alt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dirty="0" smtClean="0">
                <a:latin typeface="Courier New" charset="0"/>
                <a:ea typeface="Courier New" charset="0"/>
                <a:cs typeface="Courier New" charset="0"/>
              </a:rPr>
              <a:t>Image</a:t>
            </a:r>
            <a:r>
              <a:rPr lang="zh-CN" alt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dirty="0" smtClean="0">
                <a:latin typeface="Courier New" charset="0"/>
                <a:ea typeface="Courier New" charset="0"/>
                <a:cs typeface="Courier New" charset="0"/>
              </a:rPr>
              <a:t>Site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57469" y="183227"/>
            <a:ext cx="875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Type1:</a:t>
            </a:r>
            <a:r>
              <a:rPr lang="zh-CN" alt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540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667718" y="215884"/>
            <a:ext cx="5869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Courier New" charset="0"/>
                <a:ea typeface="Courier New" charset="0"/>
                <a:cs typeface="Courier New" charset="0"/>
              </a:rPr>
              <a:t>“</a:t>
            </a:r>
            <a:r>
              <a:rPr lang="zh-CN" altLang="en-US" dirty="0" smtClean="0">
                <a:latin typeface="Courier New" charset="0"/>
                <a:ea typeface="Courier New" charset="0"/>
                <a:cs typeface="Courier New" charset="0"/>
              </a:rPr>
              <a:t>印度人民党</a:t>
            </a:r>
            <a:r>
              <a:rPr lang="en-US" altLang="zh-CN" dirty="0" smtClean="0">
                <a:latin typeface="Courier New" charset="0"/>
                <a:ea typeface="Courier New" charset="0"/>
                <a:cs typeface="Courier New" charset="0"/>
              </a:rPr>
              <a:t>”</a:t>
            </a:r>
            <a:r>
              <a:rPr lang="zh-CN" alt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dirty="0" smtClean="0">
                <a:latin typeface="Courier New" charset="0"/>
                <a:ea typeface="Courier New" charset="0"/>
                <a:cs typeface="Courier New" charset="0"/>
              </a:rPr>
              <a:t>on</a:t>
            </a:r>
            <a:r>
              <a:rPr lang="zh-CN" alt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dirty="0" smtClean="0">
                <a:latin typeface="Courier New" charset="0"/>
                <a:ea typeface="Courier New" charset="0"/>
                <a:cs typeface="Courier New" charset="0"/>
              </a:rPr>
              <a:t>Chinese</a:t>
            </a:r>
            <a:r>
              <a:rPr lang="zh-CN" alt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dirty="0" smtClean="0">
                <a:latin typeface="Courier New" charset="0"/>
                <a:ea typeface="Courier New" charset="0"/>
                <a:cs typeface="Courier New" charset="0"/>
              </a:rPr>
              <a:t>Bing</a:t>
            </a:r>
            <a:r>
              <a:rPr lang="zh-CN" alt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dirty="0" smtClean="0">
                <a:latin typeface="Courier New" charset="0"/>
                <a:ea typeface="Courier New" charset="0"/>
                <a:cs typeface="Courier New" charset="0"/>
              </a:rPr>
              <a:t>Image</a:t>
            </a:r>
            <a:r>
              <a:rPr lang="zh-CN" alt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dirty="0" smtClean="0">
                <a:latin typeface="Courier New" charset="0"/>
                <a:ea typeface="Courier New" charset="0"/>
                <a:cs typeface="Courier New" charset="0"/>
              </a:rPr>
              <a:t>Site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92215" y="6420377"/>
            <a:ext cx="7420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Courier New" charset="0"/>
                <a:ea typeface="Courier New" charset="0"/>
                <a:cs typeface="Courier New" charset="0"/>
              </a:rPr>
              <a:t>“</a:t>
            </a:r>
            <a:r>
              <a:rPr lang="en-US" altLang="zh-CN" dirty="0" err="1" smtClean="0">
                <a:latin typeface="Courier New" charset="0"/>
                <a:ea typeface="Courier New" charset="0"/>
                <a:cs typeface="Courier New" charset="0"/>
              </a:rPr>
              <a:t>Bharatiya</a:t>
            </a:r>
            <a:r>
              <a:rPr lang="zh-CN" alt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dirty="0" smtClean="0">
                <a:latin typeface="Courier New" charset="0"/>
                <a:ea typeface="Courier New" charset="0"/>
                <a:cs typeface="Courier New" charset="0"/>
              </a:rPr>
              <a:t>Janata</a:t>
            </a:r>
            <a:r>
              <a:rPr lang="zh-CN" alt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dirty="0" smtClean="0">
                <a:latin typeface="Courier New" charset="0"/>
                <a:ea typeface="Courier New" charset="0"/>
                <a:cs typeface="Courier New" charset="0"/>
              </a:rPr>
              <a:t>Party”</a:t>
            </a:r>
            <a:r>
              <a:rPr lang="zh-CN" alt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dirty="0" smtClean="0">
                <a:latin typeface="Courier New" charset="0"/>
                <a:ea typeface="Courier New" charset="0"/>
                <a:cs typeface="Courier New" charset="0"/>
              </a:rPr>
              <a:t>on</a:t>
            </a:r>
            <a:r>
              <a:rPr lang="zh-CN" alt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dirty="0" smtClean="0">
                <a:latin typeface="Courier New" charset="0"/>
                <a:ea typeface="Courier New" charset="0"/>
                <a:cs typeface="Courier New" charset="0"/>
              </a:rPr>
              <a:t>Global</a:t>
            </a:r>
            <a:r>
              <a:rPr lang="zh-CN" alt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dirty="0" smtClean="0">
                <a:latin typeface="Courier New" charset="0"/>
                <a:ea typeface="Courier New" charset="0"/>
                <a:cs typeface="Courier New" charset="0"/>
              </a:rPr>
              <a:t>Bing</a:t>
            </a:r>
            <a:r>
              <a:rPr lang="zh-CN" alt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dirty="0" smtClean="0">
                <a:latin typeface="Courier New" charset="0"/>
                <a:ea typeface="Courier New" charset="0"/>
                <a:cs typeface="Courier New" charset="0"/>
              </a:rPr>
              <a:t>Image</a:t>
            </a:r>
            <a:r>
              <a:rPr lang="zh-CN" alt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dirty="0" smtClean="0">
                <a:latin typeface="Courier New" charset="0"/>
                <a:ea typeface="Courier New" charset="0"/>
                <a:cs typeface="Courier New" charset="0"/>
              </a:rPr>
              <a:t>Site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57469" y="183227"/>
            <a:ext cx="875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Type2:</a:t>
            </a:r>
            <a:r>
              <a:rPr lang="zh-CN" alt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753727"/>
            <a:ext cx="10033000" cy="515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19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Courier New" charset="0"/>
                <a:ea typeface="Courier New" charset="0"/>
                <a:cs typeface="Courier New" charset="0"/>
              </a:rPr>
              <a:t>Introduction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3036" y="1882588"/>
            <a:ext cx="9991166" cy="4426772"/>
          </a:xfrm>
        </p:spPr>
        <p:txBody>
          <a:bodyPr>
            <a:noAutofit/>
          </a:bodyPr>
          <a:lstStyle/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i="1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i="1" dirty="0" smtClean="0">
                <a:latin typeface="Courier New" charset="0"/>
                <a:ea typeface="Courier New" charset="0"/>
                <a:cs typeface="Courier New" charset="0"/>
              </a:rPr>
              <a:t>1.Applications:</a:t>
            </a:r>
          </a:p>
          <a:p>
            <a:pPr marL="342900" lvl="1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US" altLang="zh-CN" sz="2400" i="1" dirty="0" smtClean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altLang="zh-CN" sz="2400" u="sng" dirty="0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altLang="zh-CN" sz="2400" u="sng" dirty="0" smtClean="0">
                <a:latin typeface="Courier New" charset="0"/>
                <a:ea typeface="Courier New" charset="0"/>
                <a:cs typeface="Courier New" charset="0"/>
              </a:rPr>
              <a:t>nstant</a:t>
            </a:r>
            <a:r>
              <a:rPr lang="zh-CN" altLang="en-US" sz="2400" u="sng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sz="2400" u="sng" dirty="0" smtClean="0">
                <a:latin typeface="Courier New" charset="0"/>
                <a:ea typeface="Courier New" charset="0"/>
                <a:cs typeface="Courier New" charset="0"/>
              </a:rPr>
              <a:t>messenger</a:t>
            </a:r>
            <a:r>
              <a:rPr lang="zh-CN" altLang="en-US" sz="2400" u="sng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endParaRPr lang="en-US" altLang="zh-CN" sz="2400" dirty="0">
              <a:latin typeface="Courier New" charset="0"/>
              <a:ea typeface="Courier New" charset="0"/>
              <a:cs typeface="Courier New" charset="0"/>
            </a:endParaRPr>
          </a:p>
          <a:p>
            <a:pPr marL="342900" lvl="1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US" altLang="zh-CN" sz="2400" dirty="0" smtClean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altLang="zh-CN" sz="2400" u="sng" dirty="0">
                <a:latin typeface="Courier New" charset="0"/>
                <a:ea typeface="Courier New" charset="0"/>
                <a:cs typeface="Courier New" charset="0"/>
              </a:rPr>
              <a:t>M</a:t>
            </a:r>
            <a:r>
              <a:rPr lang="en-US" altLang="zh-CN" sz="2400" u="sng" dirty="0" smtClean="0">
                <a:latin typeface="Courier New" charset="0"/>
                <a:ea typeface="Courier New" charset="0"/>
                <a:cs typeface="Courier New" charset="0"/>
              </a:rPr>
              <a:t>achine</a:t>
            </a:r>
            <a:r>
              <a:rPr lang="zh-CN" altLang="en-US" sz="2400" u="sng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sz="2400" u="sng" dirty="0" smtClean="0">
                <a:latin typeface="Courier New" charset="0"/>
                <a:ea typeface="Courier New" charset="0"/>
                <a:cs typeface="Courier New" charset="0"/>
              </a:rPr>
              <a:t>translation</a:t>
            </a:r>
            <a:r>
              <a:rPr lang="zh-CN" altLang="en-US" sz="24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endParaRPr lang="en-US" altLang="zh-CN" sz="24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342900" lvl="1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US" altLang="zh-CN" sz="240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altLang="zh-CN" sz="2400" u="sng" dirty="0">
                <a:latin typeface="Courier New" charset="0"/>
                <a:ea typeface="Courier New" charset="0"/>
                <a:cs typeface="Courier New" charset="0"/>
              </a:rPr>
              <a:t>C</a:t>
            </a:r>
            <a:r>
              <a:rPr lang="en-US" altLang="zh-CN" sz="2400" u="sng" dirty="0" smtClean="0">
                <a:latin typeface="Courier New" charset="0"/>
                <a:ea typeface="Courier New" charset="0"/>
                <a:cs typeface="Courier New" charset="0"/>
              </a:rPr>
              <a:t>ulture</a:t>
            </a:r>
            <a:r>
              <a:rPr lang="zh-CN" altLang="en-US" sz="2400" u="sng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sz="2400" u="sng" dirty="0" smtClean="0">
                <a:latin typeface="Courier New" charset="0"/>
                <a:ea typeface="Courier New" charset="0"/>
                <a:cs typeface="Courier New" charset="0"/>
              </a:rPr>
              <a:t>studies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i="1" dirty="0">
              <a:latin typeface="Courier New" charset="0"/>
              <a:ea typeface="Courier New" charset="0"/>
              <a:cs typeface="Courier New" charset="0"/>
            </a:endParaRP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i="1" dirty="0" smtClean="0">
                <a:latin typeface="Courier New" charset="0"/>
                <a:ea typeface="Courier New" charset="0"/>
                <a:cs typeface="Courier New" charset="0"/>
              </a:rPr>
              <a:t>2.Challenge: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i="1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altLang="zh-CN" sz="2400" i="1" dirty="0" smtClean="0">
                <a:latin typeface="Courier New" charset="0"/>
                <a:ea typeface="Courier New" charset="0"/>
                <a:cs typeface="Courier New" charset="0"/>
              </a:rPr>
              <a:t>a.</a:t>
            </a:r>
            <a:r>
              <a:rPr lang="zh-CN" altLang="en-US" sz="2400" i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sz="2400" i="1" dirty="0" smtClean="0">
                <a:latin typeface="Courier New" charset="0"/>
                <a:ea typeface="Courier New" charset="0"/>
                <a:cs typeface="Courier New" charset="0"/>
              </a:rPr>
              <a:t>it’s</a:t>
            </a:r>
            <a:r>
              <a:rPr lang="zh-CN" altLang="en-US" sz="2400" i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sz="2400" i="1" dirty="0" smtClean="0">
                <a:latin typeface="Courier New" charset="0"/>
                <a:ea typeface="Courier New" charset="0"/>
                <a:cs typeface="Courier New" charset="0"/>
              </a:rPr>
              <a:t>very</a:t>
            </a:r>
            <a:r>
              <a:rPr lang="zh-CN" altLang="en-US" sz="2400" i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sz="2400" i="1" dirty="0" smtClean="0">
                <a:latin typeface="Courier New" charset="0"/>
                <a:ea typeface="Courier New" charset="0"/>
                <a:cs typeface="Courier New" charset="0"/>
              </a:rPr>
              <a:t>subtle</a:t>
            </a:r>
            <a:r>
              <a:rPr lang="zh-CN" altLang="en-US" sz="2400" i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endParaRPr lang="en-US" altLang="zh-CN" sz="2400" i="1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i="1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altLang="zh-CN" sz="2400" i="1" dirty="0" smtClean="0">
                <a:latin typeface="Courier New" charset="0"/>
                <a:ea typeface="Courier New" charset="0"/>
                <a:cs typeface="Courier New" charset="0"/>
              </a:rPr>
              <a:t>b.</a:t>
            </a:r>
            <a:r>
              <a:rPr lang="zh-CN" altLang="en-US" sz="2400" i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sz="2400" i="1" dirty="0" smtClean="0">
                <a:latin typeface="Courier New" charset="0"/>
                <a:ea typeface="Courier New" charset="0"/>
                <a:cs typeface="Courier New" charset="0"/>
              </a:rPr>
              <a:t>perfect</a:t>
            </a:r>
            <a:r>
              <a:rPr lang="zh-CN" altLang="en-US" sz="2400" i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sz="2400" i="1" dirty="0" smtClean="0">
                <a:latin typeface="Courier New" charset="0"/>
                <a:ea typeface="Courier New" charset="0"/>
                <a:cs typeface="Courier New" charset="0"/>
              </a:rPr>
              <a:t>understanding</a:t>
            </a:r>
            <a:r>
              <a:rPr lang="zh-CN" altLang="en-US" sz="2400" i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sz="2400" i="1" dirty="0" smtClean="0">
                <a:latin typeface="Courier New" charset="0"/>
                <a:ea typeface="Courier New" charset="0"/>
                <a:cs typeface="Courier New" charset="0"/>
              </a:rPr>
              <a:t>of</a:t>
            </a:r>
            <a:r>
              <a:rPr lang="zh-CN" altLang="en-US" sz="2400" i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sz="2400" i="1" dirty="0" smtClean="0">
                <a:latin typeface="Courier New" charset="0"/>
                <a:ea typeface="Courier New" charset="0"/>
                <a:cs typeface="Courier New" charset="0"/>
              </a:rPr>
              <a:t>two</a:t>
            </a:r>
            <a:r>
              <a:rPr lang="zh-CN" altLang="en-US" sz="2400" i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sz="2400" i="1" dirty="0" smtClean="0">
                <a:latin typeface="Courier New" charset="0"/>
                <a:ea typeface="Courier New" charset="0"/>
                <a:cs typeface="Courier New" charset="0"/>
              </a:rPr>
              <a:t>languages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i="1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altLang="zh-CN" sz="2400" i="1" dirty="0" smtClean="0">
                <a:latin typeface="Courier New" charset="0"/>
                <a:ea typeface="Courier New" charset="0"/>
                <a:cs typeface="Courier New" charset="0"/>
              </a:rPr>
              <a:t>c.</a:t>
            </a:r>
            <a:r>
              <a:rPr lang="zh-CN" altLang="en-US" sz="2400" i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sz="2400" i="1" dirty="0" smtClean="0">
                <a:latin typeface="Courier New" charset="0"/>
                <a:ea typeface="Courier New" charset="0"/>
                <a:cs typeface="Courier New" charset="0"/>
              </a:rPr>
              <a:t>large</a:t>
            </a:r>
            <a:r>
              <a:rPr lang="zh-CN" altLang="en-US" sz="2400" i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sz="2400" i="1" dirty="0" smtClean="0">
                <a:latin typeface="Courier New" charset="0"/>
                <a:ea typeface="Courier New" charset="0"/>
                <a:cs typeface="Courier New" charset="0"/>
              </a:rPr>
              <a:t>volumes</a:t>
            </a:r>
            <a:r>
              <a:rPr lang="zh-CN" altLang="en-US" sz="2400" i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sz="2400" i="1" dirty="0" smtClean="0">
                <a:latin typeface="Courier New" charset="0"/>
                <a:ea typeface="Courier New" charset="0"/>
                <a:cs typeface="Courier New" charset="0"/>
              </a:rPr>
              <a:t>of</a:t>
            </a:r>
            <a:r>
              <a:rPr lang="zh-CN" altLang="en-US" sz="2400" i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sz="2400" i="1" dirty="0" smtClean="0">
                <a:latin typeface="Courier New" charset="0"/>
                <a:ea typeface="Courier New" charset="0"/>
                <a:cs typeface="Courier New" charset="0"/>
              </a:rPr>
              <a:t>bilingual</a:t>
            </a:r>
            <a:r>
              <a:rPr lang="zh-CN" altLang="en-US" sz="2400" i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sz="2400" i="1" dirty="0" smtClean="0">
                <a:latin typeface="Courier New" charset="0"/>
                <a:ea typeface="Courier New" charset="0"/>
                <a:cs typeface="Courier New" charset="0"/>
              </a:rPr>
              <a:t>reading</a:t>
            </a:r>
            <a:r>
              <a:rPr lang="zh-CN" altLang="en-US" sz="2400" i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endParaRPr lang="en-US" altLang="zh-CN" sz="2400" i="1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i="1" dirty="0" smtClean="0">
                <a:latin typeface="Courier New" charset="0"/>
                <a:ea typeface="Courier New" charset="0"/>
                <a:cs typeface="Courier New" charset="0"/>
              </a:rPr>
              <a:t>3.Transform</a:t>
            </a:r>
            <a:r>
              <a:rPr lang="zh-CN" altLang="en-US" sz="2400" i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sz="2400" i="1" dirty="0" smtClean="0">
                <a:latin typeface="Courier New" charset="0"/>
                <a:ea typeface="Courier New" charset="0"/>
                <a:cs typeface="Courier New" charset="0"/>
              </a:rPr>
              <a:t>this</a:t>
            </a:r>
            <a:r>
              <a:rPr lang="zh-CN" altLang="en-US" sz="2400" i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sz="2400" i="1" dirty="0" smtClean="0">
                <a:latin typeface="Courier New" charset="0"/>
                <a:ea typeface="Courier New" charset="0"/>
                <a:cs typeface="Courier New" charset="0"/>
              </a:rPr>
              <a:t>problem</a:t>
            </a:r>
            <a:r>
              <a:rPr lang="zh-CN" altLang="en-US" sz="2400" i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sz="2400" i="1" dirty="0" smtClean="0">
                <a:latin typeface="Courier New" charset="0"/>
                <a:ea typeface="Courier New" charset="0"/>
                <a:cs typeface="Courier New" charset="0"/>
              </a:rPr>
              <a:t>into</a:t>
            </a:r>
            <a:r>
              <a:rPr lang="zh-CN" altLang="en-US" sz="2400" i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sz="2400" i="1" dirty="0" smtClean="0">
                <a:latin typeface="Courier New" charset="0"/>
                <a:ea typeface="Courier New" charset="0"/>
                <a:cs typeface="Courier New" charset="0"/>
              </a:rPr>
              <a:t>a</a:t>
            </a:r>
            <a:r>
              <a:rPr lang="zh-CN" altLang="en-US" sz="2400" i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sz="2400" i="1" dirty="0" smtClean="0">
                <a:latin typeface="Courier New" charset="0"/>
                <a:ea typeface="Courier New" charset="0"/>
                <a:cs typeface="Courier New" charset="0"/>
              </a:rPr>
              <a:t>computational</a:t>
            </a:r>
            <a:r>
              <a:rPr lang="zh-CN" altLang="en-US" sz="2400" i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sz="2400" i="1" dirty="0" smtClean="0">
                <a:latin typeface="Courier New" charset="0"/>
                <a:ea typeface="Courier New" charset="0"/>
                <a:cs typeface="Courier New" charset="0"/>
              </a:rPr>
              <a:t>task</a:t>
            </a:r>
          </a:p>
        </p:txBody>
      </p:sp>
    </p:spTree>
    <p:extLst>
      <p:ext uri="{BB962C8B-B14F-4D97-AF65-F5344CB8AC3E}">
        <p14:creationId xmlns:p14="http://schemas.microsoft.com/office/powerpoint/2010/main" val="1519474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Courier New" charset="0"/>
                <a:ea typeface="Courier New" charset="0"/>
                <a:cs typeface="Courier New" charset="0"/>
              </a:rPr>
              <a:t>Approach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2337" y="16852"/>
            <a:ext cx="7140419" cy="675644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75323" y="2579467"/>
            <a:ext cx="476145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sz="2000" dirty="0" smtClean="0">
                <a:latin typeface="Courier New" charset="0"/>
                <a:ea typeface="Courier New" charset="0"/>
                <a:cs typeface="Courier New" charset="0"/>
              </a:rPr>
              <a:t>Vocabulary</a:t>
            </a:r>
            <a:r>
              <a:rPr lang="zh-CN" altLang="en-US" sz="20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sz="2000" dirty="0" smtClean="0">
                <a:latin typeface="Courier New" charset="0"/>
                <a:ea typeface="Courier New" charset="0"/>
                <a:cs typeface="Courier New" charset="0"/>
              </a:rPr>
              <a:t>Building</a:t>
            </a:r>
          </a:p>
          <a:p>
            <a:pPr marL="342900" indent="-342900">
              <a:buAutoNum type="arabicPeriod"/>
            </a:pPr>
            <a:r>
              <a:rPr lang="en-US" altLang="zh-CN" sz="2000" dirty="0" smtClean="0">
                <a:latin typeface="Courier New" charset="0"/>
                <a:ea typeface="Courier New" charset="0"/>
                <a:cs typeface="Courier New" charset="0"/>
              </a:rPr>
              <a:t>Entity</a:t>
            </a:r>
            <a:r>
              <a:rPr lang="zh-CN" altLang="en-US" sz="20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sz="2000" dirty="0" smtClean="0">
                <a:latin typeface="Courier New" charset="0"/>
                <a:ea typeface="Courier New" charset="0"/>
                <a:cs typeface="Courier New" charset="0"/>
              </a:rPr>
              <a:t>Linking</a:t>
            </a:r>
          </a:p>
          <a:p>
            <a:pPr marL="342900" indent="-342900">
              <a:buAutoNum type="arabicPeriod"/>
            </a:pPr>
            <a:r>
              <a:rPr lang="en-US" altLang="zh-CN" sz="2000" dirty="0" smtClean="0">
                <a:latin typeface="Courier New" charset="0"/>
                <a:ea typeface="Courier New" charset="0"/>
                <a:cs typeface="Courier New" charset="0"/>
              </a:rPr>
              <a:t>Word</a:t>
            </a:r>
            <a:r>
              <a:rPr lang="zh-CN" altLang="en-US" sz="20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sz="2000" dirty="0" smtClean="0">
                <a:latin typeface="Courier New" charset="0"/>
                <a:ea typeface="Courier New" charset="0"/>
                <a:cs typeface="Courier New" charset="0"/>
              </a:rPr>
              <a:t>Embedding</a:t>
            </a:r>
          </a:p>
          <a:p>
            <a:pPr marL="342900" indent="-342900">
              <a:buAutoNum type="arabicPeriod"/>
            </a:pPr>
            <a:r>
              <a:rPr lang="en-US" altLang="zh-CN" sz="2000" dirty="0" smtClean="0">
                <a:latin typeface="Courier New" charset="0"/>
                <a:ea typeface="Courier New" charset="0"/>
                <a:cs typeface="Courier New" charset="0"/>
              </a:rPr>
              <a:t>Cultural</a:t>
            </a:r>
            <a:r>
              <a:rPr lang="zh-CN" altLang="en-US" sz="20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sz="2000" dirty="0" smtClean="0">
                <a:latin typeface="Courier New" charset="0"/>
                <a:ea typeface="Courier New" charset="0"/>
                <a:cs typeface="Courier New" charset="0"/>
              </a:rPr>
              <a:t>Similarity</a:t>
            </a:r>
            <a:r>
              <a:rPr lang="zh-CN" altLang="en-US" sz="20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sz="2000" dirty="0" smtClean="0">
                <a:latin typeface="Courier New" charset="0"/>
                <a:ea typeface="Courier New" charset="0"/>
                <a:cs typeface="Courier New" charset="0"/>
              </a:rPr>
              <a:t>Computation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altLang="zh-CN" sz="1600" b="1" dirty="0" smtClean="0">
                <a:latin typeface="Courier New" charset="0"/>
                <a:ea typeface="Courier New" charset="0"/>
                <a:cs typeface="Courier New" charset="0"/>
              </a:rPr>
              <a:t>Linear-Transform</a:t>
            </a:r>
            <a:r>
              <a:rPr lang="zh-CN" altLang="en-US" sz="1600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sz="1600" b="1" dirty="0" smtClean="0">
                <a:latin typeface="Courier New" charset="0"/>
                <a:ea typeface="Courier New" charset="0"/>
                <a:cs typeface="Courier New" charset="0"/>
              </a:rPr>
              <a:t>Algorithm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altLang="zh-CN" sz="1600" b="1" dirty="0" smtClean="0">
                <a:latin typeface="Courier New" charset="0"/>
                <a:ea typeface="Courier New" charset="0"/>
                <a:cs typeface="Courier New" charset="0"/>
              </a:rPr>
              <a:t>Translation</a:t>
            </a:r>
            <a:r>
              <a:rPr lang="zh-CN" altLang="en-US" sz="1600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sz="1600" b="1" dirty="0" smtClean="0">
                <a:latin typeface="Courier New" charset="0"/>
                <a:ea typeface="Courier New" charset="0"/>
                <a:cs typeface="Courier New" charset="0"/>
              </a:rPr>
              <a:t>Space</a:t>
            </a:r>
            <a:r>
              <a:rPr lang="zh-CN" altLang="en-US" sz="1600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sz="1600" b="1" dirty="0" smtClean="0">
                <a:latin typeface="Courier New" charset="0"/>
                <a:ea typeface="Courier New" charset="0"/>
                <a:cs typeface="Courier New" charset="0"/>
              </a:rPr>
              <a:t>Algorithm</a:t>
            </a:r>
            <a:endParaRPr lang="en-US" sz="1600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4604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lvl="0" indent="-342900">
              <a:lnSpc>
                <a:spcPct val="100000"/>
              </a:lnSpc>
              <a:spcBef>
                <a:spcPts val="0"/>
              </a:spcBef>
            </a:pPr>
            <a:r>
              <a:rPr lang="en-US" altLang="zh-CN" dirty="0">
                <a:latin typeface="Courier New" charset="0"/>
                <a:ea typeface="Courier New" charset="0"/>
                <a:cs typeface="Courier New" charset="0"/>
              </a:rPr>
              <a:t>Entity</a:t>
            </a:r>
            <a:r>
              <a:rPr lang="zh-CN" alt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dirty="0">
                <a:latin typeface="Courier New" charset="0"/>
                <a:ea typeface="Courier New" charset="0"/>
                <a:cs typeface="Courier New" charset="0"/>
              </a:rPr>
              <a:t>Linking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7876" y="2225374"/>
            <a:ext cx="9720073" cy="4023360"/>
          </a:xfrm>
        </p:spPr>
        <p:txBody>
          <a:bodyPr/>
          <a:lstStyle/>
          <a:p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altLang="zh-CN" u="sng" dirty="0" smtClean="0">
                <a:latin typeface="Courier New" charset="0"/>
                <a:ea typeface="Courier New" charset="0"/>
                <a:cs typeface="Courier New" charset="0"/>
              </a:rPr>
              <a:t>Clinton</a:t>
            </a:r>
            <a:r>
              <a:rPr lang="zh-CN" alt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dirty="0" smtClean="0">
                <a:latin typeface="Courier New" charset="0"/>
                <a:ea typeface="Courier New" charset="0"/>
                <a:cs typeface="Courier New" charset="0"/>
              </a:rPr>
              <a:t>delivered</a:t>
            </a:r>
            <a:r>
              <a:rPr lang="zh-CN" alt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dirty="0" smtClean="0">
                <a:latin typeface="Courier New" charset="0"/>
                <a:ea typeface="Courier New" charset="0"/>
                <a:cs typeface="Courier New" charset="0"/>
              </a:rPr>
              <a:t>a</a:t>
            </a:r>
            <a:r>
              <a:rPr lang="zh-CN" alt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dirty="0" smtClean="0">
                <a:latin typeface="Courier New" charset="0"/>
                <a:ea typeface="Courier New" charset="0"/>
                <a:cs typeface="Courier New" charset="0"/>
              </a:rPr>
              <a:t>speech</a:t>
            </a:r>
            <a:r>
              <a:rPr lang="zh-CN" alt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dirty="0" smtClean="0">
                <a:latin typeface="Courier New" charset="0"/>
                <a:ea typeface="Courier New" charset="0"/>
                <a:cs typeface="Courier New" charset="0"/>
              </a:rPr>
              <a:t>yesterday.</a:t>
            </a:r>
          </a:p>
          <a:p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24948" y="4522304"/>
            <a:ext cx="1172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Bill</a:t>
            </a:r>
            <a:r>
              <a:rPr lang="zh-CN" altLang="en-US" dirty="0" smtClean="0"/>
              <a:t> </a:t>
            </a:r>
            <a:r>
              <a:rPr lang="en-US" altLang="zh-CN" dirty="0" smtClean="0"/>
              <a:t>Clinton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37791" y="4522304"/>
            <a:ext cx="1596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Hillary</a:t>
            </a:r>
            <a:r>
              <a:rPr lang="zh-CN" altLang="en-US" dirty="0" smtClean="0"/>
              <a:t> </a:t>
            </a:r>
            <a:r>
              <a:rPr lang="en-US" altLang="zh-CN" dirty="0" smtClean="0"/>
              <a:t>Clinton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1262270" y="3707296"/>
            <a:ext cx="536713" cy="735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087217" y="3707296"/>
            <a:ext cx="824948" cy="735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808922" y="3867722"/>
            <a:ext cx="556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411356" y="5642159"/>
            <a:ext cx="4873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We thus achieve accuracies of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96.7% and 94.7%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, respectively.</a:t>
            </a:r>
          </a:p>
        </p:txBody>
      </p:sp>
    </p:spTree>
    <p:extLst>
      <p:ext uri="{BB962C8B-B14F-4D97-AF65-F5344CB8AC3E}">
        <p14:creationId xmlns:p14="http://schemas.microsoft.com/office/powerpoint/2010/main" val="1940421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0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lvl="0" indent="-342900">
              <a:lnSpc>
                <a:spcPct val="100000"/>
              </a:lnSpc>
              <a:spcBef>
                <a:spcPts val="0"/>
              </a:spcBef>
            </a:pPr>
            <a:r>
              <a:rPr lang="en-US" altLang="zh-CN" dirty="0">
                <a:latin typeface="Courier New" charset="0"/>
                <a:ea typeface="Courier New" charset="0"/>
                <a:cs typeface="Courier New" charset="0"/>
              </a:rPr>
              <a:t>Word</a:t>
            </a:r>
            <a:r>
              <a:rPr lang="zh-CN" alt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dirty="0">
                <a:latin typeface="Courier New" charset="0"/>
                <a:ea typeface="Courier New" charset="0"/>
                <a:cs typeface="Courier New" charset="0"/>
              </a:rPr>
              <a:t>Embedding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014220"/>
            <a:ext cx="9720073" cy="4023360"/>
          </a:xfrm>
        </p:spPr>
        <p:txBody>
          <a:bodyPr/>
          <a:lstStyle/>
          <a:p>
            <a:r>
              <a:rPr lang="en-US" altLang="zh-CN" dirty="0" smtClean="0">
                <a:latin typeface="Courier New" charset="0"/>
                <a:ea typeface="Courier New" charset="0"/>
                <a:cs typeface="Courier New" charset="0"/>
              </a:rPr>
              <a:t>Goal:</a:t>
            </a:r>
            <a:r>
              <a:rPr lang="zh-CN" alt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dirty="0" smtClean="0">
                <a:latin typeface="Courier New" charset="0"/>
                <a:ea typeface="Courier New" charset="0"/>
                <a:cs typeface="Courier New" charset="0"/>
              </a:rPr>
              <a:t>Build</a:t>
            </a:r>
            <a:r>
              <a:rPr lang="zh-CN" alt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dirty="0" smtClean="0">
                <a:latin typeface="Courier New" charset="0"/>
                <a:ea typeface="Courier New" charset="0"/>
                <a:cs typeface="Courier New" charset="0"/>
              </a:rPr>
              <a:t>a</a:t>
            </a:r>
            <a:r>
              <a:rPr lang="zh-CN" alt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dirty="0" smtClean="0">
                <a:latin typeface="Courier New" charset="0"/>
                <a:ea typeface="Courier New" charset="0"/>
                <a:cs typeface="Courier New" charset="0"/>
              </a:rPr>
              <a:t>vector</a:t>
            </a:r>
            <a:r>
              <a:rPr lang="zh-CN" alt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dirty="0" smtClean="0">
                <a:latin typeface="Courier New" charset="0"/>
                <a:ea typeface="Courier New" charset="0"/>
                <a:cs typeface="Courier New" charset="0"/>
              </a:rPr>
              <a:t>space</a:t>
            </a:r>
            <a:r>
              <a:rPr lang="zh-CN" alt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dirty="0" smtClean="0">
                <a:latin typeface="Courier New" charset="0"/>
                <a:ea typeface="Courier New" charset="0"/>
                <a:cs typeface="Courier New" charset="0"/>
              </a:rPr>
              <a:t>to</a:t>
            </a:r>
            <a:r>
              <a:rPr lang="zh-CN" alt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dirty="0" smtClean="0">
                <a:latin typeface="Courier New" charset="0"/>
                <a:ea typeface="Courier New" charset="0"/>
                <a:cs typeface="Courier New" charset="0"/>
              </a:rPr>
              <a:t>represent</a:t>
            </a:r>
            <a:r>
              <a:rPr lang="zh-CN" alt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dirty="0" smtClean="0">
                <a:latin typeface="Courier New" charset="0"/>
                <a:ea typeface="Courier New" charset="0"/>
                <a:cs typeface="Courier New" charset="0"/>
              </a:rPr>
              <a:t>the</a:t>
            </a:r>
            <a:r>
              <a:rPr lang="zh-CN" alt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dirty="0" smtClean="0">
                <a:latin typeface="Courier New" charset="0"/>
                <a:ea typeface="Courier New" charset="0"/>
                <a:cs typeface="Courier New" charset="0"/>
              </a:rPr>
              <a:t>semantic</a:t>
            </a:r>
            <a:r>
              <a:rPr lang="zh-CN" alt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dirty="0" smtClean="0">
                <a:latin typeface="Courier New" charset="0"/>
                <a:ea typeface="Courier New" charset="0"/>
                <a:cs typeface="Courier New" charset="0"/>
              </a:rPr>
              <a:t>meaning</a:t>
            </a:r>
            <a:r>
              <a:rPr lang="zh-CN" alt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dirty="0" smtClean="0">
                <a:latin typeface="Courier New" charset="0"/>
                <a:ea typeface="Courier New" charset="0"/>
                <a:cs typeface="Courier New" charset="0"/>
              </a:rPr>
              <a:t>of</a:t>
            </a:r>
            <a:r>
              <a:rPr lang="zh-CN" alt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dirty="0" smtClean="0">
                <a:latin typeface="Courier New" charset="0"/>
                <a:ea typeface="Courier New" charset="0"/>
                <a:cs typeface="Courier New" charset="0"/>
              </a:rPr>
              <a:t>a</a:t>
            </a:r>
            <a:r>
              <a:rPr lang="zh-CN" alt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dirty="0" smtClean="0">
                <a:latin typeface="Courier New" charset="0"/>
                <a:ea typeface="Courier New" charset="0"/>
                <a:cs typeface="Courier New" charset="0"/>
              </a:rPr>
              <a:t>word.</a:t>
            </a:r>
          </a:p>
          <a:p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altLang="zh-CN" dirty="0">
                <a:latin typeface="Courier New" charset="0"/>
                <a:ea typeface="Courier New" charset="0"/>
                <a:cs typeface="Courier New" charset="0"/>
              </a:rPr>
              <a:t>w</a:t>
            </a:r>
            <a:r>
              <a:rPr lang="en-US" altLang="zh-CN" dirty="0" smtClean="0">
                <a:latin typeface="Courier New" charset="0"/>
                <a:ea typeface="Courier New" charset="0"/>
                <a:cs typeface="Courier New" charset="0"/>
              </a:rPr>
              <a:t>ord2vec:</a:t>
            </a:r>
            <a:r>
              <a:rPr lang="zh-CN" alt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dirty="0" smtClean="0">
                <a:latin typeface="Courier New" charset="0"/>
                <a:ea typeface="Courier New" charset="0"/>
                <a:cs typeface="Courier New" charset="0"/>
              </a:rPr>
              <a:t>Skip-gram</a:t>
            </a:r>
            <a:r>
              <a:rPr lang="zh-CN" alt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dirty="0" smtClean="0">
                <a:latin typeface="Courier New" charset="0"/>
                <a:ea typeface="Courier New" charset="0"/>
                <a:cs typeface="Courier New" charset="0"/>
              </a:rPr>
              <a:t>Model</a:t>
            </a:r>
            <a:r>
              <a:rPr lang="zh-CN" alt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dirty="0" smtClean="0">
                <a:latin typeface="Courier New" charset="0"/>
                <a:ea typeface="Courier New" charset="0"/>
                <a:cs typeface="Courier New" charset="0"/>
              </a:rPr>
              <a:t>,</a:t>
            </a:r>
            <a:r>
              <a:rPr lang="zh-CN" alt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dirty="0" smtClean="0">
                <a:latin typeface="Courier New" charset="0"/>
                <a:ea typeface="Courier New" charset="0"/>
                <a:cs typeface="Courier New" charset="0"/>
              </a:rPr>
              <a:t>150</a:t>
            </a:r>
            <a:r>
              <a:rPr lang="zh-CN" alt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dirty="0" smtClean="0">
                <a:latin typeface="Courier New" charset="0"/>
                <a:ea typeface="Courier New" charset="0"/>
                <a:cs typeface="Courier New" charset="0"/>
              </a:rPr>
              <a:t>dimensions</a:t>
            </a:r>
          </a:p>
          <a:p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0214" y="4025900"/>
            <a:ext cx="7327900" cy="28321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889313" y="3656568"/>
            <a:ext cx="2530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latin typeface="Courier New" charset="0"/>
                <a:ea typeface="Courier New" charset="0"/>
                <a:cs typeface="Courier New" charset="0"/>
              </a:rPr>
              <a:t>Adolf Hitler</a:t>
            </a:r>
            <a:endParaRPr lang="en-US" b="1" u="sng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0257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theme/theme1.xml><?xml version="1.0" encoding="utf-8"?>
<a:theme xmlns:a="http://schemas.openxmlformats.org/drawingml/2006/main" name="积分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1815</TotalTime>
  <Words>433</Words>
  <Application>Microsoft Macintosh PowerPoint</Application>
  <PresentationFormat>Widescreen</PresentationFormat>
  <Paragraphs>106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Courier New</vt:lpstr>
      <vt:lpstr>Kaiti TC</vt:lpstr>
      <vt:lpstr>Tw Cen MT</vt:lpstr>
      <vt:lpstr>Tw Cen MT Condensed</vt:lpstr>
      <vt:lpstr>Wingdings 3</vt:lpstr>
      <vt:lpstr>华文仿宋</vt:lpstr>
      <vt:lpstr>积分</vt:lpstr>
      <vt:lpstr>PowerPoint Presentation</vt:lpstr>
      <vt:lpstr>Outline</vt:lpstr>
      <vt:lpstr>Introduction</vt:lpstr>
      <vt:lpstr>PowerPoint Presentation</vt:lpstr>
      <vt:lpstr>PowerPoint Presentation</vt:lpstr>
      <vt:lpstr>Introduction</vt:lpstr>
      <vt:lpstr>Approach</vt:lpstr>
      <vt:lpstr>Entity Linking</vt:lpstr>
      <vt:lpstr>Word Embedding</vt:lpstr>
      <vt:lpstr>Linear-Transform Algorithm</vt:lpstr>
      <vt:lpstr>Quiz: size of W</vt:lpstr>
      <vt:lpstr>Translation Space Algorithm</vt:lpstr>
      <vt:lpstr>Evaluation</vt:lpstr>
      <vt:lpstr>Evaluation</vt:lpstr>
      <vt:lpstr>Experiment</vt:lpstr>
      <vt:lpstr>PowerPoint Presentation</vt:lpstr>
      <vt:lpstr>Conclusion</vt:lpstr>
      <vt:lpstr>Q&amp;A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bill</dc:creator>
  <cp:lastModifiedBy>Yuchen Lin</cp:lastModifiedBy>
  <cp:revision>85</cp:revision>
  <dcterms:created xsi:type="dcterms:W3CDTF">2016-09-25T12:58:13Z</dcterms:created>
  <dcterms:modified xsi:type="dcterms:W3CDTF">2016-10-25T08:17:36Z</dcterms:modified>
</cp:coreProperties>
</file>