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4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43051"/>
            <a:ext cx="7815290" cy="1957400"/>
          </a:xfrm>
        </p:spPr>
        <p:txBody>
          <a:bodyPr/>
          <a:lstStyle/>
          <a:p>
            <a:r>
              <a:rPr lang="en-US" dirty="0" smtClean="0"/>
              <a:t>An Introduction to MCMC for Machine Learning</a:t>
            </a:r>
            <a:endParaRPr lang="zh-CN" altLang="en-US" dirty="0"/>
          </a:p>
        </p:txBody>
      </p:sp>
      <p:sp>
        <p:nvSpPr>
          <p:cNvPr id="3" name="副标题 2"/>
          <p:cNvSpPr>
            <a:spLocks noGrp="1"/>
          </p:cNvSpPr>
          <p:nvPr>
            <p:ph type="subTitle" idx="1"/>
          </p:nvPr>
        </p:nvSpPr>
        <p:spPr/>
        <p:txBody>
          <a:bodyPr/>
          <a:lstStyle/>
          <a:p>
            <a:r>
              <a:rPr lang="en-US" altLang="zh-CN" dirty="0" smtClean="0"/>
              <a:t>Pei Jialing</a:t>
            </a:r>
          </a:p>
          <a:p>
            <a:r>
              <a:rPr lang="en-US" altLang="zh-CN" dirty="0" smtClean="0"/>
              <a:t>IEEE honor class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a:t>
            </a:r>
            <a:endParaRPr lang="zh-CN" altLang="en-US" dirty="0"/>
          </a:p>
        </p:txBody>
      </p:sp>
      <p:sp>
        <p:nvSpPr>
          <p:cNvPr id="3" name="内容占位符 2"/>
          <p:cNvSpPr>
            <a:spLocks noGrp="1"/>
          </p:cNvSpPr>
          <p:nvPr>
            <p:ph idx="1"/>
          </p:nvPr>
        </p:nvSpPr>
        <p:spPr/>
        <p:txBody>
          <a:bodyPr/>
          <a:lstStyle/>
          <a:p>
            <a:r>
              <a:rPr lang="en-US" altLang="zh-CN" dirty="0" smtClean="0"/>
              <a:t>If π0 = {0.21,0.68,0.11}, what’s π1?</a:t>
            </a:r>
          </a:p>
          <a:p>
            <a:r>
              <a:rPr lang="en-US" altLang="zh-CN" dirty="0" smtClean="0"/>
              <a:t>A: 0.21,0.68,0.11</a:t>
            </a:r>
          </a:p>
          <a:p>
            <a:r>
              <a:rPr lang="en-US" altLang="zh-CN" dirty="0" smtClean="0"/>
              <a:t>B:0.252,0.554,0.194</a:t>
            </a:r>
          </a:p>
          <a:p>
            <a:r>
              <a:rPr lang="en-US" altLang="zh-CN" dirty="0" smtClean="0"/>
              <a:t>C:0.270,0.512,0.218</a:t>
            </a:r>
          </a:p>
          <a:p>
            <a:r>
              <a:rPr lang="en-US" altLang="zh-CN" dirty="0" smtClean="0"/>
              <a:t>D:0.278,0.497,0.225</a:t>
            </a:r>
            <a:endParaRPr lang="zh-CN" altLang="en-US" dirty="0"/>
          </a:p>
        </p:txBody>
      </p:sp>
      <p:sp>
        <p:nvSpPr>
          <p:cNvPr id="4" name="TextBox 3"/>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pic>
        <p:nvPicPr>
          <p:cNvPr id="5" name="Picture 2" descr="table-1"/>
          <p:cNvPicPr>
            <a:picLocks noChangeAspect="1" noChangeArrowheads="1"/>
          </p:cNvPicPr>
          <p:nvPr/>
        </p:nvPicPr>
        <p:blipFill>
          <a:blip r:embed="rId2"/>
          <a:srcRect/>
          <a:stretch>
            <a:fillRect/>
          </a:stretch>
        </p:blipFill>
        <p:spPr bwMode="auto">
          <a:xfrm>
            <a:off x="4929190" y="3714752"/>
            <a:ext cx="3441593" cy="257176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Stationarity</a:t>
            </a:r>
            <a:endParaRPr lang="zh-CN" altLang="en-US" dirty="0"/>
          </a:p>
        </p:txBody>
      </p:sp>
      <p:sp>
        <p:nvSpPr>
          <p:cNvPr id="3" name="内容占位符 2"/>
          <p:cNvSpPr>
            <a:spLocks noGrp="1"/>
          </p:cNvSpPr>
          <p:nvPr>
            <p:ph idx="1"/>
          </p:nvPr>
        </p:nvSpPr>
        <p:spPr/>
        <p:txBody>
          <a:bodyPr/>
          <a:lstStyle/>
          <a:p>
            <a:r>
              <a:rPr lang="en-US" dirty="0" smtClean="0"/>
              <a:t>As t-&gt; </a:t>
            </a:r>
            <a:r>
              <a:rPr lang="zh-CN" altLang="en-US" dirty="0" smtClean="0"/>
              <a:t>∞</a:t>
            </a:r>
            <a:r>
              <a:rPr lang="en-US" dirty="0" smtClean="0"/>
              <a:t>, the Markov chain converges to its stationary distribution. Does this happen for all Markov chains? </a:t>
            </a:r>
          </a:p>
          <a:p>
            <a:endParaRPr lang="zh-CN" altLang="en-US" dirty="0"/>
          </a:p>
        </p:txBody>
      </p:sp>
      <p:sp>
        <p:nvSpPr>
          <p:cNvPr id="4" name="TextBox 3"/>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pic>
        <p:nvPicPr>
          <p:cNvPr id="22530" name="Picture 2" descr="image"/>
          <p:cNvPicPr>
            <a:picLocks noChangeAspect="1" noChangeArrowheads="1"/>
          </p:cNvPicPr>
          <p:nvPr/>
        </p:nvPicPr>
        <p:blipFill>
          <a:blip r:embed="rId2"/>
          <a:srcRect/>
          <a:stretch>
            <a:fillRect/>
          </a:stretch>
        </p:blipFill>
        <p:spPr bwMode="auto">
          <a:xfrm>
            <a:off x="1142976" y="3211412"/>
            <a:ext cx="6929486" cy="33179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Irreducibility</a:t>
            </a:r>
            <a:endParaRPr lang="zh-CN" altLang="en-US" dirty="0"/>
          </a:p>
        </p:txBody>
      </p:sp>
      <p:sp>
        <p:nvSpPr>
          <p:cNvPr id="3" name="内容占位符 2"/>
          <p:cNvSpPr>
            <a:spLocks noGrp="1"/>
          </p:cNvSpPr>
          <p:nvPr>
            <p:ph idx="1"/>
          </p:nvPr>
        </p:nvSpPr>
        <p:spPr>
          <a:xfrm>
            <a:off x="428596" y="1285860"/>
            <a:ext cx="8229600" cy="4525963"/>
          </a:xfrm>
        </p:spPr>
        <p:txBody>
          <a:bodyPr/>
          <a:lstStyle/>
          <a:p>
            <a:r>
              <a:rPr lang="en-US" dirty="0" smtClean="0"/>
              <a:t>Assuming a stationary distribution exists, it is unique if the chain is irreducible. </a:t>
            </a:r>
          </a:p>
          <a:p>
            <a:r>
              <a:rPr lang="en-US" dirty="0" smtClean="0"/>
              <a:t>Irreducible means any set of states can be reached from any other state in a finite number of moves.</a:t>
            </a:r>
          </a:p>
        </p:txBody>
      </p:sp>
      <p:pic>
        <p:nvPicPr>
          <p:cNvPr id="1027" name="Picture 3"/>
          <p:cNvPicPr>
            <a:picLocks noChangeAspect="1" noChangeArrowheads="1"/>
          </p:cNvPicPr>
          <p:nvPr/>
        </p:nvPicPr>
        <p:blipFill>
          <a:blip r:embed="rId2"/>
          <a:srcRect/>
          <a:stretch>
            <a:fillRect/>
          </a:stretch>
        </p:blipFill>
        <p:spPr bwMode="auto">
          <a:xfrm>
            <a:off x="346050" y="3857628"/>
            <a:ext cx="6355522" cy="3071834"/>
          </a:xfrm>
          <a:prstGeom prst="rect">
            <a:avLst/>
          </a:prstGeom>
          <a:noFill/>
          <a:ln w="9525">
            <a:noFill/>
            <a:miter lim="800000"/>
            <a:headEnd/>
            <a:tailEnd/>
          </a:ln>
          <a:effectLst/>
        </p:spPr>
      </p:pic>
      <p:sp>
        <p:nvSpPr>
          <p:cNvPr id="5" name="TextBox 4"/>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Aperiodicity </a:t>
            </a:r>
            <a:endParaRPr lang="zh-CN" altLang="en-US" dirty="0"/>
          </a:p>
        </p:txBody>
      </p:sp>
      <p:sp>
        <p:nvSpPr>
          <p:cNvPr id="3" name="内容占位符 2"/>
          <p:cNvSpPr>
            <a:spLocks noGrp="1"/>
          </p:cNvSpPr>
          <p:nvPr>
            <p:ph idx="1"/>
          </p:nvPr>
        </p:nvSpPr>
        <p:spPr/>
        <p:txBody>
          <a:bodyPr/>
          <a:lstStyle/>
          <a:p>
            <a:r>
              <a:rPr lang="en-US" dirty="0" smtClean="0"/>
              <a:t>A Markov chain taking only finite number of values is </a:t>
            </a:r>
            <a:r>
              <a:rPr lang="en-US" dirty="0" err="1" smtClean="0"/>
              <a:t>aperiodic</a:t>
            </a:r>
            <a:r>
              <a:rPr lang="en-US" dirty="0" smtClean="0"/>
              <a:t> if greatest common divisor of return times to any particular state </a:t>
            </a:r>
            <a:r>
              <a:rPr lang="en-US" altLang="zh-CN" dirty="0" err="1" smtClean="0"/>
              <a:t>i</a:t>
            </a:r>
            <a:r>
              <a:rPr lang="en-US" dirty="0" smtClean="0"/>
              <a:t> say, is 1. </a:t>
            </a:r>
          </a:p>
          <a:p>
            <a:endParaRPr lang="en-US" altLang="zh-CN" dirty="0" smtClean="0"/>
          </a:p>
          <a:p>
            <a:endParaRPr lang="en-US" altLang="zh-CN" dirty="0" smtClean="0"/>
          </a:p>
          <a:p>
            <a:endParaRPr lang="en-US" altLang="zh-CN" dirty="0" smtClean="0"/>
          </a:p>
          <a:p>
            <a:r>
              <a:rPr lang="en-US" dirty="0" smtClean="0"/>
              <a:t>Where does this all get us?</a:t>
            </a:r>
            <a:endParaRPr lang="zh-CN" altLang="en-US" dirty="0"/>
          </a:p>
        </p:txBody>
      </p:sp>
      <p:pic>
        <p:nvPicPr>
          <p:cNvPr id="2050" name="Picture 2" descr="Image result for markov chain"/>
          <p:cNvPicPr>
            <a:picLocks noChangeAspect="1" noChangeArrowheads="1"/>
          </p:cNvPicPr>
          <p:nvPr/>
        </p:nvPicPr>
        <p:blipFill>
          <a:blip r:embed="rId2"/>
          <a:srcRect/>
          <a:stretch>
            <a:fillRect/>
          </a:stretch>
        </p:blipFill>
        <p:spPr bwMode="auto">
          <a:xfrm>
            <a:off x="2500298" y="3143248"/>
            <a:ext cx="3857652" cy="2080108"/>
          </a:xfrm>
          <a:prstGeom prst="rect">
            <a:avLst/>
          </a:prstGeom>
          <a:noFill/>
        </p:spPr>
      </p:pic>
      <p:sp>
        <p:nvSpPr>
          <p:cNvPr id="5" name="TextBox 4"/>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dirty="0" smtClean="0"/>
              <a:t>    How do we construct a Markov chain whose stationary distribution is our target distribution, </a:t>
            </a:r>
            <a:r>
              <a:rPr lang="en-US" altLang="zh-CN" dirty="0" smtClean="0"/>
              <a:t>π(x)?</a:t>
            </a:r>
          </a:p>
          <a:p>
            <a:pPr>
              <a:buNone/>
            </a:pPr>
            <a:r>
              <a:rPr lang="en-US" dirty="0" smtClean="0"/>
              <a:t>    </a:t>
            </a:r>
          </a:p>
          <a:p>
            <a:pPr>
              <a:buNone/>
            </a:pPr>
            <a:r>
              <a:rPr lang="en-US" dirty="0" smtClean="0"/>
              <a:t>    Metropolis et al (1953) showed how the method was generalized. The method is called </a:t>
            </a:r>
          </a:p>
          <a:p>
            <a:pPr>
              <a:buNone/>
            </a:pPr>
            <a:r>
              <a:rPr lang="it-IT" dirty="0" smtClean="0"/>
              <a:t>    Markov chain Monte Carlo (MCMC).</a:t>
            </a:r>
            <a:endParaRPr lang="zh-CN" altLang="en-US" dirty="0"/>
          </a:p>
        </p:txBody>
      </p:sp>
      <p:sp>
        <p:nvSpPr>
          <p:cNvPr id="4" name="TextBox 3"/>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lemma</a:t>
            </a:r>
            <a:endParaRPr lang="zh-CN" altLang="en-US" dirty="0"/>
          </a:p>
        </p:txBody>
      </p:sp>
      <p:sp>
        <p:nvSpPr>
          <p:cNvPr id="3" name="内容占位符 2"/>
          <p:cNvSpPr>
            <a:spLocks noGrp="1"/>
          </p:cNvSpPr>
          <p:nvPr>
            <p:ph idx="1"/>
          </p:nvPr>
        </p:nvSpPr>
        <p:spPr>
          <a:xfrm>
            <a:off x="457200" y="1600200"/>
            <a:ext cx="8229600" cy="5400700"/>
          </a:xfrm>
        </p:spPr>
        <p:txBody>
          <a:bodyPr/>
          <a:lstStyle/>
          <a:p>
            <a:r>
              <a:rPr lang="en-US" altLang="zh-CN" dirty="0" smtClean="0"/>
              <a:t>If we have</a:t>
            </a:r>
          </a:p>
          <a:p>
            <a:endParaRPr lang="en-US" altLang="zh-CN" dirty="0" smtClean="0"/>
          </a:p>
          <a:p>
            <a:pPr>
              <a:buNone/>
            </a:pPr>
            <a:r>
              <a:rPr lang="en-US" altLang="zh-CN" dirty="0" smtClean="0"/>
              <a:t> then we can say that π(x) is a stationary distribution since that:</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It is called the detailed balance condition.</a:t>
            </a:r>
          </a:p>
          <a:p>
            <a:pPr>
              <a:buNone/>
            </a:pPr>
            <a:r>
              <a:rPr lang="en-US" altLang="zh-CN" dirty="0" smtClean="0"/>
              <a:t>  </a:t>
            </a:r>
            <a:endParaRPr lang="zh-CN" altLang="en-US" dirty="0"/>
          </a:p>
        </p:txBody>
      </p:sp>
      <p:pic>
        <p:nvPicPr>
          <p:cNvPr id="26626" name="Picture 2"/>
          <p:cNvPicPr>
            <a:picLocks noChangeAspect="1" noChangeArrowheads="1"/>
          </p:cNvPicPr>
          <p:nvPr/>
        </p:nvPicPr>
        <p:blipFill>
          <a:blip r:embed="rId2"/>
          <a:srcRect/>
          <a:stretch>
            <a:fillRect/>
          </a:stretch>
        </p:blipFill>
        <p:spPr bwMode="auto">
          <a:xfrm>
            <a:off x="785786" y="2071678"/>
            <a:ext cx="7404100" cy="6858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785786" y="3929066"/>
            <a:ext cx="7029450" cy="1466850"/>
          </a:xfrm>
          <a:prstGeom prst="rect">
            <a:avLst/>
          </a:prstGeom>
          <a:noFill/>
          <a:ln w="9525">
            <a:noFill/>
            <a:miter lim="800000"/>
            <a:headEnd/>
            <a:tailEnd/>
          </a:ln>
          <a:effectLst/>
        </p:spPr>
      </p:pic>
      <p:sp>
        <p:nvSpPr>
          <p:cNvPr id="6" name="TextBox 5"/>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8229600" cy="4525963"/>
          </a:xfrm>
        </p:spPr>
        <p:txBody>
          <a:bodyPr>
            <a:normAutofit lnSpcReduction="10000"/>
          </a:bodyPr>
          <a:lstStyle/>
          <a:p>
            <a:r>
              <a:rPr lang="en-US" altLang="zh-CN" dirty="0" smtClean="0"/>
              <a:t>Let’s suppose that we have a transition matrix Q(q(</a:t>
            </a:r>
            <a:r>
              <a:rPr lang="en-US" altLang="zh-CN" dirty="0" err="1" smtClean="0"/>
              <a:t>i,j</a:t>
            </a:r>
            <a:r>
              <a:rPr lang="en-US" altLang="zh-CN" dirty="0" smtClean="0"/>
              <a:t>)), which denotes the probability of the transition from </a:t>
            </a:r>
            <a:r>
              <a:rPr lang="en-US" altLang="zh-CN" dirty="0" err="1" smtClean="0"/>
              <a:t>i</a:t>
            </a:r>
            <a:r>
              <a:rPr lang="en-US" altLang="zh-CN" dirty="0" smtClean="0"/>
              <a:t> to j.</a:t>
            </a:r>
          </a:p>
          <a:p>
            <a:r>
              <a:rPr lang="en-US" altLang="zh-CN" dirty="0" smtClean="0"/>
              <a:t>It is obvious that in most situations we don’t have the detailed balance condition:</a:t>
            </a:r>
          </a:p>
          <a:p>
            <a:endParaRPr lang="en-US" altLang="zh-CN" dirty="0" smtClean="0"/>
          </a:p>
          <a:p>
            <a:pPr>
              <a:buNone/>
            </a:pPr>
            <a:endParaRPr lang="en-US" altLang="zh-CN" dirty="0" smtClean="0"/>
          </a:p>
          <a:p>
            <a:pPr>
              <a:buNone/>
            </a:pPr>
            <a:r>
              <a:rPr lang="en-US" altLang="zh-CN" dirty="0" smtClean="0"/>
              <a:t>So that p is not a stationary distribution for this Markov chain. What can we do? </a:t>
            </a:r>
          </a:p>
          <a:p>
            <a:endParaRPr lang="en-US" altLang="zh-CN" dirty="0" smtClean="0"/>
          </a:p>
        </p:txBody>
      </p:sp>
      <p:pic>
        <p:nvPicPr>
          <p:cNvPr id="27650" name="Picture 2"/>
          <p:cNvPicPr>
            <a:picLocks noChangeAspect="1" noChangeArrowheads="1"/>
          </p:cNvPicPr>
          <p:nvPr/>
        </p:nvPicPr>
        <p:blipFill>
          <a:blip r:embed="rId2"/>
          <a:srcRect/>
          <a:stretch>
            <a:fillRect/>
          </a:stretch>
        </p:blipFill>
        <p:spPr bwMode="auto">
          <a:xfrm>
            <a:off x="1714480" y="3714752"/>
            <a:ext cx="4905375" cy="809625"/>
          </a:xfrm>
          <a:prstGeom prst="rect">
            <a:avLst/>
          </a:prstGeom>
          <a:noFill/>
          <a:ln w="9525">
            <a:noFill/>
            <a:miter lim="800000"/>
            <a:headEnd/>
            <a:tailEnd/>
          </a:ln>
          <a:effectLst/>
        </p:spPr>
      </p:pic>
      <p:sp>
        <p:nvSpPr>
          <p:cNvPr id="5" name="TextBox 4"/>
          <p:cNvSpPr txBox="1"/>
          <p:nvPr/>
        </p:nvSpPr>
        <p:spPr>
          <a:xfrm>
            <a:off x="1571604" y="500042"/>
            <a:ext cx="4929222" cy="584775"/>
          </a:xfrm>
          <a:prstGeom prst="rect">
            <a:avLst/>
          </a:prstGeom>
          <a:noFill/>
        </p:spPr>
        <p:txBody>
          <a:bodyPr wrap="square" rtlCol="0">
            <a:spAutoFit/>
          </a:bodyPr>
          <a:lstStyle/>
          <a:p>
            <a:pPr algn="ctr"/>
            <a:r>
              <a:rPr lang="en-US" altLang="zh-CN" sz="3200" dirty="0" smtClean="0"/>
              <a:t>Difficulty</a:t>
            </a:r>
            <a:endParaRPr lang="zh-CN" altLang="en-US" sz="3200" dirty="0"/>
          </a:p>
        </p:txBody>
      </p:sp>
      <p:sp>
        <p:nvSpPr>
          <p:cNvPr id="6" name="TextBox 5"/>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STEP1:use </a:t>
            </a:r>
            <a:r>
              <a:rPr lang="el-GR" b="1" dirty="0" smtClean="0"/>
              <a:t>α</a:t>
            </a:r>
            <a:r>
              <a:rPr lang="en-US" b="1" dirty="0" smtClean="0"/>
              <a:t>(</a:t>
            </a:r>
            <a:r>
              <a:rPr lang="en-US" b="1" dirty="0" err="1" smtClean="0"/>
              <a:t>i,j</a:t>
            </a:r>
            <a:r>
              <a:rPr lang="en-US" b="1" dirty="0" smtClean="0"/>
              <a:t>)</a:t>
            </a:r>
            <a:endParaRPr lang="zh-CN" altLang="en-US" dirty="0"/>
          </a:p>
        </p:txBody>
      </p:sp>
      <p:sp>
        <p:nvSpPr>
          <p:cNvPr id="3" name="内容占位符 2"/>
          <p:cNvSpPr>
            <a:spLocks noGrp="1"/>
          </p:cNvSpPr>
          <p:nvPr>
            <p:ph idx="1"/>
          </p:nvPr>
        </p:nvSpPr>
        <p:spPr>
          <a:xfrm>
            <a:off x="500034" y="1285860"/>
            <a:ext cx="8229600" cy="4525963"/>
          </a:xfrm>
        </p:spPr>
        <p:txBody>
          <a:bodyPr/>
          <a:lstStyle/>
          <a:p>
            <a:r>
              <a:rPr lang="en-US" altLang="zh-CN" dirty="0" smtClean="0"/>
              <a:t>We can construct a parameter </a:t>
            </a:r>
            <a:r>
              <a:rPr lang="el-GR" b="1" dirty="0" smtClean="0"/>
              <a:t>α</a:t>
            </a:r>
            <a:r>
              <a:rPr lang="en-US" b="1" dirty="0" smtClean="0"/>
              <a:t>(</a:t>
            </a:r>
            <a:r>
              <a:rPr lang="en-US" b="1" dirty="0" err="1" smtClean="0"/>
              <a:t>i,j</a:t>
            </a:r>
            <a:r>
              <a:rPr lang="en-US" b="1" dirty="0" smtClean="0"/>
              <a:t>) </a:t>
            </a:r>
            <a:r>
              <a:rPr lang="en-US" dirty="0" smtClean="0"/>
              <a:t>so that the detailed balance condition can be satisfied:</a:t>
            </a:r>
          </a:p>
          <a:p>
            <a:endParaRPr lang="en-US" dirty="0" smtClean="0"/>
          </a:p>
          <a:p>
            <a:pPr>
              <a:buNone/>
            </a:pPr>
            <a:r>
              <a:rPr lang="en-US" dirty="0" smtClean="0"/>
              <a:t>where  </a:t>
            </a:r>
          </a:p>
          <a:p>
            <a:pPr>
              <a:buNone/>
            </a:pPr>
            <a:r>
              <a:rPr lang="en-US" dirty="0" smtClean="0"/>
              <a:t>Besides, we can call </a:t>
            </a:r>
            <a:r>
              <a:rPr lang="el-GR" b="1" dirty="0" smtClean="0"/>
              <a:t>α</a:t>
            </a:r>
            <a:r>
              <a:rPr lang="en-US" b="1" dirty="0" smtClean="0"/>
              <a:t>(</a:t>
            </a:r>
            <a:r>
              <a:rPr lang="en-US" b="1" dirty="0" err="1" smtClean="0"/>
              <a:t>i,j</a:t>
            </a:r>
            <a:r>
              <a:rPr lang="en-US" b="1" dirty="0" smtClean="0"/>
              <a:t>) </a:t>
            </a:r>
            <a:r>
              <a:rPr lang="en-US" dirty="0" smtClean="0"/>
              <a:t>acceptance rate .</a:t>
            </a:r>
          </a:p>
          <a:p>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642910" y="2786058"/>
            <a:ext cx="7715304" cy="71438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2071670" y="3571876"/>
            <a:ext cx="6454477" cy="577900"/>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1571604" y="4714883"/>
            <a:ext cx="5643602" cy="1958969"/>
          </a:xfrm>
          <a:prstGeom prst="rect">
            <a:avLst/>
          </a:prstGeom>
          <a:noFill/>
          <a:ln w="9525">
            <a:noFill/>
            <a:miter lim="800000"/>
            <a:headEnd/>
            <a:tailEnd/>
          </a:ln>
          <a:effectLst/>
        </p:spPr>
      </p:pic>
      <p:sp>
        <p:nvSpPr>
          <p:cNvPr id="7" name="TextBox 6"/>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STEP2:MCMC algorithm</a:t>
            </a:r>
            <a:endParaRPr lang="zh-CN" altLang="en-US" dirty="0"/>
          </a:p>
        </p:txBody>
      </p:sp>
      <p:sp>
        <p:nvSpPr>
          <p:cNvPr id="3" name="内容占位符 2"/>
          <p:cNvSpPr>
            <a:spLocks noGrp="1"/>
          </p:cNvSpPr>
          <p:nvPr>
            <p:ph idx="1"/>
          </p:nvPr>
        </p:nvSpPr>
        <p:spPr/>
        <p:txBody>
          <a:bodyPr/>
          <a:lstStyle/>
          <a:p>
            <a:pPr>
              <a:buNone/>
            </a:pPr>
            <a:r>
              <a:rPr lang="en-US" altLang="zh-CN" dirty="0" smtClean="0"/>
              <a:t>At each iteration t:</a:t>
            </a:r>
          </a:p>
          <a:p>
            <a:pPr>
              <a:buNone/>
            </a:pPr>
            <a:r>
              <a:rPr lang="en-US" altLang="zh-CN" dirty="0" smtClean="0"/>
              <a:t>1.Sample </a:t>
            </a:r>
            <a:r>
              <a:rPr lang="en-US" altLang="zh-CN" dirty="0" err="1" smtClean="0"/>
              <a:t>y~q</a:t>
            </a:r>
            <a:r>
              <a:rPr lang="en-US" altLang="zh-CN" dirty="0" smtClean="0"/>
              <a:t>(</a:t>
            </a:r>
            <a:r>
              <a:rPr lang="en-US" altLang="zh-CN" dirty="0" err="1" smtClean="0"/>
              <a:t>y|x</a:t>
            </a:r>
            <a:r>
              <a:rPr lang="en-US" altLang="zh-CN" baseline="30000" dirty="0" smtClean="0"/>
              <a:t>(t)</a:t>
            </a:r>
            <a:r>
              <a:rPr lang="en-US" altLang="zh-CN" dirty="0" smtClean="0"/>
              <a:t>), where y is the candidate point and q is the proposal distribution</a:t>
            </a:r>
          </a:p>
          <a:p>
            <a:pPr>
              <a:buNone/>
            </a:pPr>
            <a:r>
              <a:rPr lang="en-US" altLang="zh-CN" dirty="0" smtClean="0"/>
              <a:t>2.</a:t>
            </a:r>
            <a:r>
              <a:rPr lang="en-US" dirty="0" smtClean="0"/>
              <a:t> sample</a:t>
            </a:r>
            <a:endParaRPr lang="en-US" altLang="zh-CN" dirty="0" smtClean="0"/>
          </a:p>
          <a:p>
            <a:pPr>
              <a:buNone/>
            </a:pPr>
            <a:r>
              <a:rPr lang="en-US" altLang="zh-CN" dirty="0" smtClean="0"/>
              <a:t>3.If                                            , accept the transition from </a:t>
            </a:r>
            <a:r>
              <a:rPr lang="en-US" altLang="zh-CN" dirty="0" err="1" smtClean="0"/>
              <a:t>x</a:t>
            </a:r>
            <a:r>
              <a:rPr lang="en-US" altLang="zh-CN" sz="1600" dirty="0" err="1" smtClean="0"/>
              <a:t>t</a:t>
            </a:r>
            <a:r>
              <a:rPr lang="en-US" altLang="zh-CN" sz="1600" dirty="0" smtClean="0"/>
              <a:t>   </a:t>
            </a:r>
            <a:r>
              <a:rPr lang="en-US" altLang="zh-CN" dirty="0" smtClean="0"/>
              <a:t>to y, which means</a:t>
            </a:r>
          </a:p>
          <a:p>
            <a:pPr>
              <a:buNone/>
            </a:pPr>
            <a:r>
              <a:rPr lang="en-US" altLang="zh-CN" dirty="0" smtClean="0"/>
              <a:t>4.If u doesn’t satisfy the condition, we don’t accept the </a:t>
            </a:r>
            <a:r>
              <a:rPr lang="en-US" altLang="zh-CN" dirty="0" err="1" smtClean="0"/>
              <a:t>transtion</a:t>
            </a:r>
            <a:r>
              <a:rPr lang="en-US" altLang="zh-CN" dirty="0" smtClean="0"/>
              <a:t>. </a:t>
            </a:r>
            <a:endParaRPr lang="zh-CN" altLang="en-US" dirty="0"/>
          </a:p>
        </p:txBody>
      </p:sp>
      <p:pic>
        <p:nvPicPr>
          <p:cNvPr id="29699" name="Picture 3"/>
          <p:cNvPicPr>
            <a:picLocks noChangeAspect="1" noChangeArrowheads="1"/>
          </p:cNvPicPr>
          <p:nvPr/>
        </p:nvPicPr>
        <p:blipFill>
          <a:blip r:embed="rId2"/>
          <a:srcRect/>
          <a:stretch>
            <a:fillRect/>
          </a:stretch>
        </p:blipFill>
        <p:spPr bwMode="auto">
          <a:xfrm>
            <a:off x="2285984" y="3429000"/>
            <a:ext cx="2876550" cy="428625"/>
          </a:xfrm>
          <a:prstGeom prst="rect">
            <a:avLst/>
          </a:prstGeom>
          <a:noFill/>
          <a:ln w="9525">
            <a:noFill/>
            <a:miter lim="800000"/>
            <a:headEnd/>
            <a:tailEnd/>
          </a:ln>
          <a:effectLst/>
        </p:spPr>
      </p:pic>
      <p:pic>
        <p:nvPicPr>
          <p:cNvPr id="29701" name="Picture 5"/>
          <p:cNvPicPr>
            <a:picLocks noChangeAspect="1" noChangeArrowheads="1"/>
          </p:cNvPicPr>
          <p:nvPr/>
        </p:nvPicPr>
        <p:blipFill>
          <a:blip r:embed="rId3"/>
          <a:srcRect/>
          <a:stretch>
            <a:fillRect/>
          </a:stretch>
        </p:blipFill>
        <p:spPr bwMode="auto">
          <a:xfrm>
            <a:off x="1285852" y="3929066"/>
            <a:ext cx="3867150" cy="438150"/>
          </a:xfrm>
          <a:prstGeom prst="rect">
            <a:avLst/>
          </a:prstGeom>
          <a:noFill/>
          <a:ln w="9525">
            <a:noFill/>
            <a:miter lim="800000"/>
            <a:headEnd/>
            <a:tailEnd/>
          </a:ln>
          <a:effectLst/>
        </p:spPr>
      </p:pic>
      <p:pic>
        <p:nvPicPr>
          <p:cNvPr id="29703" name="Picture 7"/>
          <p:cNvPicPr>
            <a:picLocks noChangeAspect="1" noChangeArrowheads="1"/>
          </p:cNvPicPr>
          <p:nvPr/>
        </p:nvPicPr>
        <p:blipFill>
          <a:blip r:embed="rId4"/>
          <a:srcRect/>
          <a:stretch>
            <a:fillRect/>
          </a:stretch>
        </p:blipFill>
        <p:spPr bwMode="auto">
          <a:xfrm>
            <a:off x="6858016" y="4471998"/>
            <a:ext cx="1333500" cy="457200"/>
          </a:xfrm>
          <a:prstGeom prst="rect">
            <a:avLst/>
          </a:prstGeom>
          <a:noFill/>
          <a:ln w="9525">
            <a:noFill/>
            <a:miter lim="800000"/>
            <a:headEnd/>
            <a:tailEnd/>
          </a:ln>
          <a:effectLst/>
        </p:spPr>
      </p:pic>
      <p:sp>
        <p:nvSpPr>
          <p:cNvPr id="7" name="TextBox 6"/>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&amp; solution</a:t>
            </a:r>
            <a:endParaRPr lang="zh-CN" altLang="en-US" dirty="0"/>
          </a:p>
        </p:txBody>
      </p:sp>
      <p:sp>
        <p:nvSpPr>
          <p:cNvPr id="3" name="内容占位符 2"/>
          <p:cNvSpPr>
            <a:spLocks noGrp="1"/>
          </p:cNvSpPr>
          <p:nvPr>
            <p:ph idx="1"/>
          </p:nvPr>
        </p:nvSpPr>
        <p:spPr/>
        <p:txBody>
          <a:bodyPr/>
          <a:lstStyle/>
          <a:p>
            <a:r>
              <a:rPr lang="el-GR" b="1" dirty="0" smtClean="0"/>
              <a:t>α</a:t>
            </a:r>
            <a:r>
              <a:rPr lang="en-US" b="1" dirty="0" smtClean="0"/>
              <a:t>(</a:t>
            </a:r>
            <a:r>
              <a:rPr lang="en-US" b="1" dirty="0" err="1" smtClean="0"/>
              <a:t>i,j</a:t>
            </a:r>
            <a:r>
              <a:rPr lang="en-US" b="1" dirty="0" smtClean="0"/>
              <a:t>) </a:t>
            </a:r>
            <a:r>
              <a:rPr lang="en-US" dirty="0" smtClean="0"/>
              <a:t>can be very small, so in most cases the transition will be denied and the state will not move on, which means the time for the algorithm to converge is very long.</a:t>
            </a:r>
          </a:p>
          <a:p>
            <a:r>
              <a:rPr lang="en-US" dirty="0" smtClean="0"/>
              <a:t>Solution: Metropolis-Hastings algorithm ! (increase                                             the value of </a:t>
            </a:r>
            <a:r>
              <a:rPr lang="el-GR" b="1" dirty="0" smtClean="0"/>
              <a:t>α</a:t>
            </a:r>
            <a:r>
              <a:rPr lang="en-US" b="1" dirty="0" smtClean="0"/>
              <a:t>(</a:t>
            </a:r>
            <a:r>
              <a:rPr lang="en-US" b="1" dirty="0" err="1" smtClean="0"/>
              <a:t>i,j</a:t>
            </a:r>
            <a:r>
              <a:rPr lang="en-US" b="1" dirty="0" smtClean="0"/>
              <a:t>) </a:t>
            </a:r>
            <a:r>
              <a:rPr lang="en-US" dirty="0" smtClean="0"/>
              <a:t>)</a:t>
            </a:r>
          </a:p>
          <a:p>
            <a:endParaRPr lang="zh-CN" altLang="en-US" dirty="0"/>
          </a:p>
        </p:txBody>
      </p:sp>
      <p:sp>
        <p:nvSpPr>
          <p:cNvPr id="30722" name="AutoShape 2" descr="Image result for Metropolis-Hastings algorith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4" name="AutoShape 4" descr="Image result for Metropolis-Hastings algorith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6" name="AutoShape 6" descr="Image result for Metropolis-Hastings algorith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8" name="AutoShape 8" descr="Image result for Metropolis-Hastings algorith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30" name="AutoShape 10" descr="Image result for Metropolis-Hastings algorith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31" name="Picture 11" descr="C:\Users\peijl\Desktop\下载.jpg"/>
          <p:cNvPicPr>
            <a:picLocks noChangeAspect="1" noChangeArrowheads="1"/>
          </p:cNvPicPr>
          <p:nvPr/>
        </p:nvPicPr>
        <p:blipFill>
          <a:blip r:embed="rId2"/>
          <a:srcRect/>
          <a:stretch>
            <a:fillRect/>
          </a:stretch>
        </p:blipFill>
        <p:spPr bwMode="auto">
          <a:xfrm>
            <a:off x="2428860" y="4357694"/>
            <a:ext cx="4000528" cy="2178219"/>
          </a:xfrm>
          <a:prstGeom prst="rect">
            <a:avLst/>
          </a:prstGeom>
          <a:noFill/>
        </p:spPr>
      </p:pic>
      <p:sp>
        <p:nvSpPr>
          <p:cNvPr id="10" name="TextBox 9"/>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MCMC</a:t>
            </a:r>
            <a:endParaRPr lang="zh-CN" altLang="en-US" dirty="0"/>
          </a:p>
        </p:txBody>
      </p:sp>
      <p:sp>
        <p:nvSpPr>
          <p:cNvPr id="3" name="内容占位符 2"/>
          <p:cNvSpPr>
            <a:spLocks noGrp="1"/>
          </p:cNvSpPr>
          <p:nvPr>
            <p:ph idx="1"/>
          </p:nvPr>
        </p:nvSpPr>
        <p:spPr>
          <a:xfrm>
            <a:off x="500034" y="2071678"/>
            <a:ext cx="7758138" cy="3757625"/>
          </a:xfrm>
        </p:spPr>
        <p:txBody>
          <a:bodyPr>
            <a:normAutofit fontScale="92500" lnSpcReduction="20000"/>
          </a:bodyPr>
          <a:lstStyle/>
          <a:p>
            <a:r>
              <a:rPr lang="en-US" dirty="0" smtClean="0"/>
              <a:t>Markov chain Monte Carlo is a general computing technique that has been widely used in physics, chemistry, biology, statistics, and computer science. It simulates a Markov chain whose invariant states follow a given (target) probability in a very high (say millions) dimensional state space. Essentially, it generates </a:t>
            </a:r>
            <a:r>
              <a:rPr lang="en-US" i="1" dirty="0" smtClean="0"/>
              <a:t>fair</a:t>
            </a:r>
            <a:r>
              <a:rPr lang="en-US" dirty="0" smtClean="0"/>
              <a:t> samples from a probability which are used for many purposes.</a:t>
            </a:r>
            <a:endParaRPr lang="zh-CN" altLang="en-US" dirty="0"/>
          </a:p>
        </p:txBody>
      </p:sp>
      <p:pic>
        <p:nvPicPr>
          <p:cNvPr id="1026" name="Picture 2" descr="Image result for mcmc tutorial"/>
          <p:cNvPicPr>
            <a:picLocks noChangeAspect="1" noChangeArrowheads="1"/>
          </p:cNvPicPr>
          <p:nvPr/>
        </p:nvPicPr>
        <p:blipFill>
          <a:blip r:embed="rId2"/>
          <a:srcRect/>
          <a:stretch>
            <a:fillRect/>
          </a:stretch>
        </p:blipFill>
        <p:spPr bwMode="auto">
          <a:xfrm>
            <a:off x="2000232" y="1214422"/>
            <a:ext cx="5181600" cy="8858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2"/>
          <a:srcRect/>
          <a:stretch>
            <a:fillRect/>
          </a:stretch>
        </p:blipFill>
        <p:spPr bwMode="auto">
          <a:xfrm>
            <a:off x="0" y="71414"/>
            <a:ext cx="6986942" cy="6786586"/>
          </a:xfrm>
          <a:prstGeom prst="rect">
            <a:avLst/>
          </a:prstGeom>
          <a:noFill/>
          <a:ln w="9525">
            <a:noFill/>
            <a:miter lim="800000"/>
            <a:headEnd/>
            <a:tailEnd/>
          </a:ln>
          <a:effectLst/>
        </p:spPr>
      </p:pic>
      <p:sp>
        <p:nvSpPr>
          <p:cNvPr id="3" name="TextBox 2"/>
          <p:cNvSpPr txBox="1"/>
          <p:nvPr/>
        </p:nvSpPr>
        <p:spPr>
          <a:xfrm>
            <a:off x="0" y="71414"/>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High-dimension improvement: </a:t>
            </a:r>
            <a:br>
              <a:rPr lang="en-US" altLang="zh-CN" dirty="0" smtClean="0"/>
            </a:br>
            <a:r>
              <a:rPr lang="en-US" altLang="zh-CN" dirty="0" smtClean="0"/>
              <a:t>Gibbs sampling</a:t>
            </a:r>
            <a:endParaRPr lang="zh-CN" altLang="en-US" dirty="0"/>
          </a:p>
        </p:txBody>
      </p:sp>
      <p:sp>
        <p:nvSpPr>
          <p:cNvPr id="3" name="内容占位符 2"/>
          <p:cNvSpPr>
            <a:spLocks noGrp="1"/>
          </p:cNvSpPr>
          <p:nvPr>
            <p:ph idx="1"/>
          </p:nvPr>
        </p:nvSpPr>
        <p:spPr/>
        <p:txBody>
          <a:bodyPr/>
          <a:lstStyle/>
          <a:p>
            <a:r>
              <a:rPr lang="en-US" altLang="zh-CN" dirty="0" smtClean="0"/>
              <a:t>Given a two-dimensional probability distribution p(</a:t>
            </a:r>
            <a:r>
              <a:rPr lang="en-US" altLang="zh-CN" dirty="0" err="1" smtClean="0"/>
              <a:t>x,y</a:t>
            </a:r>
            <a:r>
              <a:rPr lang="en-US" altLang="zh-CN" dirty="0" smtClean="0"/>
              <a:t>):</a:t>
            </a:r>
          </a:p>
          <a:p>
            <a:endParaRPr lang="zh-CN" altLang="en-US" dirty="0"/>
          </a:p>
        </p:txBody>
      </p:sp>
      <p:pic>
        <p:nvPicPr>
          <p:cNvPr id="33794" name="Picture 2"/>
          <p:cNvPicPr>
            <a:picLocks noChangeAspect="1" noChangeArrowheads="1"/>
          </p:cNvPicPr>
          <p:nvPr/>
        </p:nvPicPr>
        <p:blipFill>
          <a:blip r:embed="rId2"/>
          <a:srcRect/>
          <a:stretch>
            <a:fillRect/>
          </a:stretch>
        </p:blipFill>
        <p:spPr bwMode="auto">
          <a:xfrm>
            <a:off x="785786" y="2857496"/>
            <a:ext cx="5429288" cy="3623347"/>
          </a:xfrm>
          <a:prstGeom prst="rect">
            <a:avLst/>
          </a:prstGeom>
          <a:noFill/>
          <a:ln w="9525">
            <a:noFill/>
            <a:miter lim="800000"/>
            <a:headEnd/>
            <a:tailEnd/>
          </a:ln>
          <a:effectLst/>
        </p:spPr>
      </p:pic>
      <p:sp>
        <p:nvSpPr>
          <p:cNvPr id="5" name="TextBox 4"/>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Gibbs sampling</a:t>
            </a:r>
            <a:endParaRPr lang="zh-CN" altLang="en-US" dirty="0"/>
          </a:p>
        </p:txBody>
      </p:sp>
      <p:sp>
        <p:nvSpPr>
          <p:cNvPr id="3" name="内容占位符 2"/>
          <p:cNvSpPr>
            <a:spLocks noGrp="1"/>
          </p:cNvSpPr>
          <p:nvPr>
            <p:ph idx="1"/>
          </p:nvPr>
        </p:nvSpPr>
        <p:spPr>
          <a:xfrm>
            <a:off x="457200" y="1600200"/>
            <a:ext cx="8229600" cy="4900634"/>
          </a:xfrm>
        </p:spPr>
        <p:txBody>
          <a:bodyPr>
            <a:normAutofit lnSpcReduction="10000"/>
          </a:bodyPr>
          <a:lstStyle/>
          <a:p>
            <a:r>
              <a:rPr lang="en-US" altLang="zh-CN" dirty="0" smtClean="0"/>
              <a:t>Given two points A(x1,y1) and B(x2,y2), it’s easy to find that:</a:t>
            </a:r>
          </a:p>
          <a:p>
            <a:endParaRPr lang="en-US" altLang="zh-CN" dirty="0" smtClean="0"/>
          </a:p>
          <a:p>
            <a:endParaRPr lang="en-US" altLang="zh-CN" dirty="0" smtClean="0"/>
          </a:p>
          <a:p>
            <a:endParaRPr lang="en-US" altLang="zh-CN" dirty="0" smtClean="0"/>
          </a:p>
          <a:p>
            <a:pPr>
              <a:buNone/>
            </a:pPr>
            <a:r>
              <a:rPr lang="en-US" altLang="zh-CN" dirty="0" smtClean="0"/>
              <a:t>which can lead to the following equation:</a:t>
            </a:r>
          </a:p>
          <a:p>
            <a:pPr>
              <a:buNone/>
            </a:pPr>
            <a:r>
              <a:rPr lang="en-US" altLang="zh-CN" dirty="0" smtClean="0"/>
              <a:t> </a:t>
            </a:r>
          </a:p>
          <a:p>
            <a:endParaRPr lang="en-US" altLang="zh-CN" dirty="0" smtClean="0"/>
          </a:p>
          <a:p>
            <a:pPr>
              <a:buNone/>
            </a:pPr>
            <a:r>
              <a:rPr lang="en-US" altLang="zh-CN" dirty="0" smtClean="0"/>
              <a:t>Are you familiar with this form? </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66738" y="2705100"/>
            <a:ext cx="8010525" cy="1447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2976" y="4857760"/>
            <a:ext cx="5972175" cy="6477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215074" y="5357826"/>
            <a:ext cx="1590843" cy="1138237"/>
          </a:xfrm>
          <a:prstGeom prst="rect">
            <a:avLst/>
          </a:prstGeom>
          <a:noFill/>
          <a:ln w="9525">
            <a:noFill/>
            <a:miter lim="800000"/>
            <a:headEnd/>
            <a:tailEnd/>
          </a:ln>
          <a:effectLst/>
        </p:spPr>
      </p:pic>
      <p:sp>
        <p:nvSpPr>
          <p:cNvPr id="7" name="TextBox 6"/>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algorithm</a:t>
            </a:r>
            <a:endParaRPr lang="zh-CN" altLang="en-US" dirty="0"/>
          </a:p>
        </p:txBody>
      </p:sp>
      <p:sp>
        <p:nvSpPr>
          <p:cNvPr id="3" name="内容占位符 2"/>
          <p:cNvSpPr>
            <a:spLocks noGrp="1"/>
          </p:cNvSpPr>
          <p:nvPr>
            <p:ph idx="1"/>
          </p:nvPr>
        </p:nvSpPr>
        <p:spPr/>
        <p:txBody>
          <a:bodyPr/>
          <a:lstStyle/>
          <a:p>
            <a:r>
              <a:rPr lang="en-US" altLang="zh-CN" dirty="0" smtClean="0"/>
              <a:t>1.construct the transition matrix Q:</a:t>
            </a:r>
          </a:p>
          <a:p>
            <a:endParaRPr lang="en-US" altLang="zh-CN" dirty="0" smtClean="0"/>
          </a:p>
          <a:p>
            <a:endParaRPr lang="en-US" altLang="zh-CN" dirty="0" smtClean="0"/>
          </a:p>
          <a:p>
            <a:endParaRPr lang="en-US" altLang="zh-CN" dirty="0" smtClean="0"/>
          </a:p>
          <a:p>
            <a:pPr>
              <a:buNone/>
            </a:pPr>
            <a:r>
              <a:rPr lang="en-US" altLang="zh-CN" dirty="0" smtClean="0"/>
              <a:t>Then we can demonstrate that for any two points on the plane we have detailed balance condition:</a:t>
            </a:r>
          </a:p>
          <a:p>
            <a:pPr>
              <a:buNone/>
            </a:pPr>
            <a:endParaRPr lang="en-US" altLang="zh-CN" dirty="0" smtClean="0"/>
          </a:p>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00034" y="2214554"/>
            <a:ext cx="8096250" cy="15621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71538" y="5572140"/>
            <a:ext cx="5981700" cy="571500"/>
          </a:xfrm>
          <a:prstGeom prst="rect">
            <a:avLst/>
          </a:prstGeom>
          <a:noFill/>
          <a:ln w="9525">
            <a:noFill/>
            <a:miter lim="800000"/>
            <a:headEnd/>
            <a:tailEnd/>
          </a:ln>
          <a:effectLst/>
        </p:spPr>
      </p:pic>
      <p:sp>
        <p:nvSpPr>
          <p:cNvPr id="6" name="TextBox 5"/>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algorithm</a:t>
            </a:r>
            <a:endParaRPr lang="zh-CN" altLang="en-US" dirty="0"/>
          </a:p>
        </p:txBody>
      </p:sp>
      <p:sp>
        <p:nvSpPr>
          <p:cNvPr id="3" name="内容占位符 2"/>
          <p:cNvSpPr>
            <a:spLocks noGrp="1"/>
          </p:cNvSpPr>
          <p:nvPr>
            <p:ph idx="1"/>
          </p:nvPr>
        </p:nvSpPr>
        <p:spPr/>
        <p:txBody>
          <a:bodyPr/>
          <a:lstStyle/>
          <a:p>
            <a:r>
              <a:rPr lang="en-US" altLang="zh-CN" dirty="0" smtClean="0"/>
              <a:t>2.given x0 and y0</a:t>
            </a:r>
          </a:p>
          <a:p>
            <a:r>
              <a:rPr lang="en-US" altLang="zh-CN" dirty="0" smtClean="0"/>
              <a:t>3.for t=0,1,2… sample</a:t>
            </a:r>
          </a:p>
          <a:p>
            <a:endParaRPr lang="en-US" altLang="zh-CN" dirty="0" smtClean="0"/>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857224" y="2928934"/>
            <a:ext cx="4686300" cy="15430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00562" y="1643050"/>
            <a:ext cx="4357686" cy="3606671"/>
          </a:xfrm>
          <a:prstGeom prst="rect">
            <a:avLst/>
          </a:prstGeom>
          <a:noFill/>
          <a:ln w="9525">
            <a:noFill/>
            <a:miter lim="800000"/>
            <a:headEnd/>
            <a:tailEnd/>
          </a:ln>
          <a:effectLst/>
        </p:spPr>
      </p:pic>
      <p:sp>
        <p:nvSpPr>
          <p:cNvPr id="6" name="TextBox 5"/>
          <p:cNvSpPr txBox="1"/>
          <p:nvPr/>
        </p:nvSpPr>
        <p:spPr>
          <a:xfrm>
            <a:off x="214282" y="142852"/>
            <a:ext cx="1500198" cy="369332"/>
          </a:xfrm>
          <a:prstGeom prst="rect">
            <a:avLst/>
          </a:prstGeom>
          <a:noFill/>
        </p:spPr>
        <p:txBody>
          <a:bodyPr wrap="square" rtlCol="0">
            <a:spAutoFit/>
          </a:bodyPr>
          <a:lstStyle/>
          <a:p>
            <a:r>
              <a:rPr lang="en-US" dirty="0" smtClean="0"/>
              <a:t>MCMC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214554"/>
            <a:ext cx="8229600" cy="1143000"/>
          </a:xfrm>
        </p:spPr>
        <p:txBody>
          <a:bodyPr/>
          <a:lstStyle/>
          <a:p>
            <a:r>
              <a:rPr lang="en-US" altLang="zh-CN" dirty="0" smtClean="0"/>
              <a:t>Thanks!</a:t>
            </a:r>
            <a:endParaRPr lang="zh-CN" altLang="en-US" dirty="0"/>
          </a:p>
        </p:txBody>
      </p:sp>
      <p:sp>
        <p:nvSpPr>
          <p:cNvPr id="3" name="内容占位符 2"/>
          <p:cNvSpPr>
            <a:spLocks noGrp="1"/>
          </p:cNvSpPr>
          <p:nvPr>
            <p:ph idx="1"/>
          </p:nvPr>
        </p:nvSpPr>
        <p:spPr/>
        <p:txBody>
          <a:bodyPr/>
          <a:lstStyle/>
          <a:p>
            <a:pPr algn="ctr">
              <a:buNone/>
            </a:pPr>
            <a:r>
              <a:rPr lang="en-US" altLang="zh-CN" dirty="0" smtClean="0"/>
              <a:t> </a:t>
            </a:r>
          </a:p>
          <a:p>
            <a:pPr algn="ctr">
              <a:buNone/>
            </a:pPr>
            <a:endParaRPr lang="en-US" altLang="zh-CN" dirty="0" smtClean="0"/>
          </a:p>
          <a:p>
            <a:pPr algn="ctr">
              <a:buNone/>
            </a:pPr>
            <a:endParaRPr lang="en-US" altLang="zh-CN" dirty="0" smtClean="0"/>
          </a:p>
          <a:p>
            <a:pPr algn="ctr">
              <a:buNone/>
            </a:pPr>
            <a:r>
              <a:rPr lang="en-US" altLang="zh-CN" dirty="0" smtClean="0"/>
              <a:t>Q&amp;A</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Motivation &amp; prerequisite</a:t>
            </a:r>
          </a:p>
          <a:p>
            <a:r>
              <a:rPr lang="en-US" dirty="0" smtClean="0"/>
              <a:t>Monte Carlo Integration</a:t>
            </a:r>
          </a:p>
          <a:p>
            <a:r>
              <a:rPr lang="en-US" dirty="0" smtClean="0"/>
              <a:t>Markov chains</a:t>
            </a:r>
          </a:p>
          <a:p>
            <a:r>
              <a:rPr lang="en-US" dirty="0" smtClean="0"/>
              <a:t>MCMC</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42852"/>
            <a:ext cx="1500198" cy="923330"/>
          </a:xfrm>
          <a:prstGeom prst="rect">
            <a:avLst/>
          </a:prstGeom>
          <a:noFill/>
        </p:spPr>
        <p:txBody>
          <a:bodyPr wrap="square" rtlCol="0">
            <a:spAutoFit/>
          </a:bodyPr>
          <a:lstStyle/>
          <a:p>
            <a:r>
              <a:rPr lang="en-US" altLang="zh-CN" dirty="0" smtClean="0"/>
              <a:t>Motivation &amp; prerequisite</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42844" y="785794"/>
            <a:ext cx="6762770" cy="6072206"/>
          </a:xfrm>
          <a:prstGeom prst="rect">
            <a:avLst/>
          </a:prstGeom>
          <a:noFill/>
          <a:ln w="9525">
            <a:noFill/>
            <a:miter lim="800000"/>
            <a:headEnd/>
            <a:tailEnd/>
          </a:ln>
          <a:effectLst/>
        </p:spPr>
      </p:pic>
      <p:sp>
        <p:nvSpPr>
          <p:cNvPr id="4" name="矩形 3"/>
          <p:cNvSpPr/>
          <p:nvPr/>
        </p:nvSpPr>
        <p:spPr>
          <a:xfrm>
            <a:off x="3929058" y="4929198"/>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86182" y="5715016"/>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General problem:</a:t>
            </a:r>
            <a:endParaRPr lang="zh-CN" altLang="en-US" dirty="0"/>
          </a:p>
        </p:txBody>
      </p:sp>
      <p:sp>
        <p:nvSpPr>
          <p:cNvPr id="3" name="内容占位符 2"/>
          <p:cNvSpPr>
            <a:spLocks noGrp="1"/>
          </p:cNvSpPr>
          <p:nvPr>
            <p:ph idx="1"/>
          </p:nvPr>
        </p:nvSpPr>
        <p:spPr/>
        <p:txBody>
          <a:bodyPr/>
          <a:lstStyle/>
          <a:p>
            <a:r>
              <a:rPr lang="en-US" altLang="zh-CN" dirty="0" smtClean="0"/>
              <a:t>Given a specific continuous random variable </a:t>
            </a:r>
            <a:r>
              <a:rPr lang="zh-CN" altLang="en-US" dirty="0" smtClean="0"/>
              <a:t> </a:t>
            </a:r>
            <a:r>
              <a:rPr lang="en-US" altLang="zh-CN" dirty="0" smtClean="0"/>
              <a:t>X, we want to evaluate the expectation of X:</a:t>
            </a:r>
          </a:p>
          <a:p>
            <a:endParaRPr lang="en-US" altLang="zh-CN" dirty="0" smtClean="0"/>
          </a:p>
          <a:p>
            <a:endParaRPr lang="en-US" altLang="zh-CN" dirty="0" smtClean="0"/>
          </a:p>
        </p:txBody>
      </p:sp>
      <p:sp>
        <p:nvSpPr>
          <p:cNvPr id="4" name="TextBox 3"/>
          <p:cNvSpPr txBox="1"/>
          <p:nvPr/>
        </p:nvSpPr>
        <p:spPr>
          <a:xfrm>
            <a:off x="214282" y="142852"/>
            <a:ext cx="1500198" cy="646331"/>
          </a:xfrm>
          <a:prstGeom prst="rect">
            <a:avLst/>
          </a:prstGeom>
          <a:noFill/>
        </p:spPr>
        <p:txBody>
          <a:bodyPr wrap="square" rtlCol="0">
            <a:spAutoFit/>
          </a:bodyPr>
          <a:lstStyle/>
          <a:p>
            <a:r>
              <a:rPr lang="en-US" dirty="0" smtClean="0"/>
              <a:t>Monte Carlo Integration</a:t>
            </a:r>
          </a:p>
        </p:txBody>
      </p:sp>
      <p:pic>
        <p:nvPicPr>
          <p:cNvPr id="15364" name="Picture 4"/>
          <p:cNvPicPr>
            <a:picLocks noChangeAspect="1" noChangeArrowheads="1"/>
          </p:cNvPicPr>
          <p:nvPr/>
        </p:nvPicPr>
        <p:blipFill>
          <a:blip r:embed="rId2"/>
          <a:srcRect/>
          <a:stretch>
            <a:fillRect/>
          </a:stretch>
        </p:blipFill>
        <p:spPr bwMode="auto">
          <a:xfrm>
            <a:off x="1000100" y="3000372"/>
            <a:ext cx="7010400"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Sol for Monte Carlo (MC) integration</a:t>
            </a:r>
            <a:endParaRPr lang="zh-CN" altLang="en-US" dirty="0"/>
          </a:p>
        </p:txBody>
      </p:sp>
      <p:sp>
        <p:nvSpPr>
          <p:cNvPr id="3" name="内容占位符 2"/>
          <p:cNvSpPr>
            <a:spLocks noGrp="1"/>
          </p:cNvSpPr>
          <p:nvPr>
            <p:ph idx="1"/>
          </p:nvPr>
        </p:nvSpPr>
        <p:spPr/>
        <p:txBody>
          <a:bodyPr/>
          <a:lstStyle/>
          <a:p>
            <a:r>
              <a:rPr lang="en-US" altLang="zh-CN" dirty="0" smtClean="0"/>
              <a:t>This can be very difficult since the function can be very complicated and we cannot simply solve the integration by using traditional methods.</a:t>
            </a:r>
          </a:p>
          <a:p>
            <a:r>
              <a:rPr lang="en-US" dirty="0" smtClean="0"/>
              <a:t>However, if we can draw samples</a:t>
            </a:r>
          </a:p>
          <a:p>
            <a:endParaRPr lang="en-US" altLang="zh-CN" dirty="0" smtClean="0"/>
          </a:p>
          <a:p>
            <a:pPr>
              <a:buNone/>
            </a:pPr>
            <a:r>
              <a:rPr lang="en-US" altLang="zh-CN" dirty="0" smtClean="0"/>
              <a:t>Then we can estimate</a:t>
            </a:r>
          </a:p>
          <a:p>
            <a:pPr>
              <a:buNone/>
            </a:pPr>
            <a:endParaRPr lang="en-US" altLang="zh-CN" dirty="0" smtClean="0"/>
          </a:p>
          <a:p>
            <a:endParaRPr lang="zh-CN" altLang="en-US" dirty="0"/>
          </a:p>
        </p:txBody>
      </p:sp>
      <p:sp>
        <p:nvSpPr>
          <p:cNvPr id="4" name="TextBox 3"/>
          <p:cNvSpPr txBox="1"/>
          <p:nvPr/>
        </p:nvSpPr>
        <p:spPr>
          <a:xfrm>
            <a:off x="214282" y="142852"/>
            <a:ext cx="1500198" cy="646331"/>
          </a:xfrm>
          <a:prstGeom prst="rect">
            <a:avLst/>
          </a:prstGeom>
          <a:noFill/>
        </p:spPr>
        <p:txBody>
          <a:bodyPr wrap="square" rtlCol="0">
            <a:spAutoFit/>
          </a:bodyPr>
          <a:lstStyle/>
          <a:p>
            <a:r>
              <a:rPr lang="en-US" dirty="0" smtClean="0"/>
              <a:t>Monte Carlo Integration</a:t>
            </a:r>
          </a:p>
        </p:txBody>
      </p:sp>
      <p:pic>
        <p:nvPicPr>
          <p:cNvPr id="16387" name="Picture 3"/>
          <p:cNvPicPr>
            <a:picLocks noChangeAspect="1" noChangeArrowheads="1"/>
          </p:cNvPicPr>
          <p:nvPr/>
        </p:nvPicPr>
        <p:blipFill>
          <a:blip r:embed="rId2"/>
          <a:srcRect/>
          <a:stretch>
            <a:fillRect/>
          </a:stretch>
        </p:blipFill>
        <p:spPr bwMode="auto">
          <a:xfrm>
            <a:off x="928662" y="4214819"/>
            <a:ext cx="4500594" cy="571503"/>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a:srcRect/>
          <a:stretch>
            <a:fillRect/>
          </a:stretch>
        </p:blipFill>
        <p:spPr bwMode="auto">
          <a:xfrm>
            <a:off x="928662" y="5357826"/>
            <a:ext cx="5357850" cy="1244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can we get such samplings?</a:t>
            </a:r>
            <a:endParaRPr lang="zh-CN" altLang="en-US" dirty="0"/>
          </a:p>
        </p:txBody>
      </p:sp>
      <p:sp>
        <p:nvSpPr>
          <p:cNvPr id="3" name="内容占位符 2"/>
          <p:cNvSpPr>
            <a:spLocks noGrp="1"/>
          </p:cNvSpPr>
          <p:nvPr>
            <p:ph idx="1"/>
          </p:nvPr>
        </p:nvSpPr>
        <p:spPr/>
        <p:txBody>
          <a:bodyPr/>
          <a:lstStyle/>
          <a:p>
            <a:r>
              <a:rPr lang="en-US" altLang="zh-CN" dirty="0" smtClean="0"/>
              <a:t>Using Markov Chain</a:t>
            </a:r>
            <a:endParaRPr lang="zh-CN" altLang="en-US" dirty="0"/>
          </a:p>
        </p:txBody>
      </p:sp>
      <p:sp>
        <p:nvSpPr>
          <p:cNvPr id="4" name="TextBox 3"/>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pic>
        <p:nvPicPr>
          <p:cNvPr id="17410" name="Picture 2" descr="Image result for mcmc tutorial"/>
          <p:cNvPicPr>
            <a:picLocks noChangeAspect="1" noChangeArrowheads="1"/>
          </p:cNvPicPr>
          <p:nvPr/>
        </p:nvPicPr>
        <p:blipFill>
          <a:blip r:embed="rId2"/>
          <a:srcRect/>
          <a:stretch>
            <a:fillRect/>
          </a:stretch>
        </p:blipFill>
        <p:spPr bwMode="auto">
          <a:xfrm>
            <a:off x="1357290" y="2357430"/>
            <a:ext cx="4143404" cy="414340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Definition</a:t>
            </a:r>
            <a:endParaRPr lang="zh-CN" altLang="en-US" dirty="0"/>
          </a:p>
        </p:txBody>
      </p:sp>
      <p:sp>
        <p:nvSpPr>
          <p:cNvPr id="3" name="内容占位符 2"/>
          <p:cNvSpPr>
            <a:spLocks noGrp="1"/>
          </p:cNvSpPr>
          <p:nvPr>
            <p:ph idx="1"/>
          </p:nvPr>
        </p:nvSpPr>
        <p:spPr/>
        <p:txBody>
          <a:bodyPr/>
          <a:lstStyle/>
          <a:p>
            <a:r>
              <a:rPr lang="en-US" altLang="zh-CN" dirty="0" smtClean="0"/>
              <a:t>Mathematical definition</a:t>
            </a:r>
          </a:p>
          <a:p>
            <a:endParaRPr lang="en-US" altLang="zh-CN" dirty="0" smtClean="0"/>
          </a:p>
          <a:p>
            <a:pPr>
              <a:buNone/>
            </a:pPr>
            <a:r>
              <a:rPr lang="en-US" dirty="0" smtClean="0"/>
              <a:t>,where P is the transition kernel. This definition shows the transition relationship inside the state space.  </a:t>
            </a:r>
            <a:endParaRPr lang="zh-CN" altLang="en-US" dirty="0"/>
          </a:p>
        </p:txBody>
      </p:sp>
      <p:sp>
        <p:nvSpPr>
          <p:cNvPr id="4" name="TextBox 3"/>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pic>
        <p:nvPicPr>
          <p:cNvPr id="20482" name="Picture 2" descr="image"/>
          <p:cNvPicPr>
            <a:picLocks noChangeAspect="1" noChangeArrowheads="1"/>
          </p:cNvPicPr>
          <p:nvPr/>
        </p:nvPicPr>
        <p:blipFill>
          <a:blip r:embed="rId2"/>
          <a:srcRect/>
          <a:stretch>
            <a:fillRect/>
          </a:stretch>
        </p:blipFill>
        <p:spPr bwMode="auto">
          <a:xfrm>
            <a:off x="928662" y="2143116"/>
            <a:ext cx="4038600" cy="476250"/>
          </a:xfrm>
          <a:prstGeom prst="rect">
            <a:avLst/>
          </a:prstGeom>
          <a:noFill/>
        </p:spPr>
      </p:pic>
      <p:pic>
        <p:nvPicPr>
          <p:cNvPr id="20483" name="Picture 3"/>
          <p:cNvPicPr>
            <a:picLocks noChangeAspect="1" noChangeArrowheads="1"/>
          </p:cNvPicPr>
          <p:nvPr/>
        </p:nvPicPr>
        <p:blipFill>
          <a:blip r:embed="rId3"/>
          <a:srcRect/>
          <a:stretch>
            <a:fillRect/>
          </a:stretch>
        </p:blipFill>
        <p:spPr bwMode="auto">
          <a:xfrm>
            <a:off x="3428992" y="4214818"/>
            <a:ext cx="4143404" cy="2114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smtClean="0"/>
              <a:t>People can be roughly divided into three classes according to their income situations.</a:t>
            </a:r>
            <a:endParaRPr lang="zh-CN" altLang="en-US" dirty="0"/>
          </a:p>
        </p:txBody>
      </p:sp>
      <p:pic>
        <p:nvPicPr>
          <p:cNvPr id="21506" name="Picture 2" descr="table-1"/>
          <p:cNvPicPr>
            <a:picLocks noChangeAspect="1" noChangeArrowheads="1"/>
          </p:cNvPicPr>
          <p:nvPr/>
        </p:nvPicPr>
        <p:blipFill>
          <a:blip r:embed="rId2"/>
          <a:srcRect/>
          <a:stretch>
            <a:fillRect/>
          </a:stretch>
        </p:blipFill>
        <p:spPr bwMode="auto">
          <a:xfrm>
            <a:off x="4828882" y="3143248"/>
            <a:ext cx="3441593" cy="2571768"/>
          </a:xfrm>
          <a:prstGeom prst="rect">
            <a:avLst/>
          </a:prstGeom>
          <a:noFill/>
        </p:spPr>
      </p:pic>
      <p:pic>
        <p:nvPicPr>
          <p:cNvPr id="21508" name="Picture 4" descr="markov-transition"/>
          <p:cNvPicPr>
            <a:picLocks noChangeAspect="1" noChangeArrowheads="1"/>
          </p:cNvPicPr>
          <p:nvPr/>
        </p:nvPicPr>
        <p:blipFill>
          <a:blip r:embed="rId3"/>
          <a:srcRect/>
          <a:stretch>
            <a:fillRect/>
          </a:stretch>
        </p:blipFill>
        <p:spPr bwMode="auto">
          <a:xfrm>
            <a:off x="857223" y="3071810"/>
            <a:ext cx="4216584" cy="2857520"/>
          </a:xfrm>
          <a:prstGeom prst="rect">
            <a:avLst/>
          </a:prstGeom>
          <a:noFill/>
        </p:spPr>
      </p:pic>
      <p:sp>
        <p:nvSpPr>
          <p:cNvPr id="6" name="TextBox 5"/>
          <p:cNvSpPr txBox="1"/>
          <p:nvPr/>
        </p:nvSpPr>
        <p:spPr>
          <a:xfrm>
            <a:off x="214282" y="142852"/>
            <a:ext cx="1500198" cy="369332"/>
          </a:xfrm>
          <a:prstGeom prst="rect">
            <a:avLst/>
          </a:prstGeom>
          <a:noFill/>
        </p:spPr>
        <p:txBody>
          <a:bodyPr wrap="square" rtlCol="0">
            <a:spAutoFit/>
          </a:bodyPr>
          <a:lstStyle/>
          <a:p>
            <a:r>
              <a:rPr lang="en-US" dirty="0" smtClean="0"/>
              <a:t>Markov Chain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701</Words>
  <PresentationFormat>全屏显示(4:3)</PresentationFormat>
  <Paragraphs>121</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An Introduction to MCMC for Machine Learning</vt:lpstr>
      <vt:lpstr>What’s MCMC</vt:lpstr>
      <vt:lpstr>OUTLINE</vt:lpstr>
      <vt:lpstr>幻灯片 4</vt:lpstr>
      <vt:lpstr>General problem:</vt:lpstr>
      <vt:lpstr>Sol for Monte Carlo (MC) integration</vt:lpstr>
      <vt:lpstr>How can we get such samplings?</vt:lpstr>
      <vt:lpstr>Overall Definition</vt:lpstr>
      <vt:lpstr>An example</vt:lpstr>
      <vt:lpstr>quiz</vt:lpstr>
      <vt:lpstr>Stationarity</vt:lpstr>
      <vt:lpstr>Irreducibility</vt:lpstr>
      <vt:lpstr>Aperiodicity </vt:lpstr>
      <vt:lpstr>幻灯片 14</vt:lpstr>
      <vt:lpstr>lemma</vt:lpstr>
      <vt:lpstr>幻灯片 16</vt:lpstr>
      <vt:lpstr>STEP1:use α(i,j)</vt:lpstr>
      <vt:lpstr>STEP2:MCMC algorithm</vt:lpstr>
      <vt:lpstr>Problem &amp; solution</vt:lpstr>
      <vt:lpstr>幻灯片 20</vt:lpstr>
      <vt:lpstr>High-dimension improvement:  Gibbs sampling</vt:lpstr>
      <vt:lpstr>Gibbs sampling</vt:lpstr>
      <vt:lpstr>The algorithm</vt:lpstr>
      <vt:lpstr>The algorithm</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MCMC for Machine Learning</dc:title>
  <cp:lastModifiedBy>peijl</cp:lastModifiedBy>
  <cp:revision>6</cp:revision>
  <dcterms:modified xsi:type="dcterms:W3CDTF">2016-06-01T08:29:13Z</dcterms:modified>
</cp:coreProperties>
</file>