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1" r:id="rId5"/>
    <p:sldId id="274" r:id="rId6"/>
    <p:sldId id="262" r:id="rId7"/>
    <p:sldId id="279" r:id="rId8"/>
    <p:sldId id="263" r:id="rId9"/>
    <p:sldId id="259" r:id="rId10"/>
    <p:sldId id="260" r:id="rId11"/>
    <p:sldId id="267" r:id="rId12"/>
    <p:sldId id="268" r:id="rId13"/>
    <p:sldId id="269" r:id="rId14"/>
    <p:sldId id="264" r:id="rId15"/>
    <p:sldId id="270" r:id="rId16"/>
    <p:sldId id="265" r:id="rId17"/>
    <p:sldId id="275" r:id="rId18"/>
    <p:sldId id="266" r:id="rId19"/>
    <p:sldId id="278" r:id="rId20"/>
    <p:sldId id="271" r:id="rId21"/>
    <p:sldId id="272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79596" autoAdjust="0"/>
  </p:normalViewPr>
  <p:slideViewPr>
    <p:cSldViewPr snapToGrid="0" snapToObjects="1">
      <p:cViewPr varScale="1">
        <p:scale>
          <a:sx n="56" d="100"/>
          <a:sy n="56" d="100"/>
        </p:scale>
        <p:origin x="17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9FEE5-3F87-4996-9111-BA9991926274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E4DDA-ED35-4DF0-958B-BE301C7CC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37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CAD67-79F1-4DC5-A840-628B3B4534EF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30B27-924A-4284-A437-2CF4F75E6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7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Subjective concept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30B27-924A-4284-A437-2CF4F75E65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5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large lexical database of English. Nouns, verbs, adjectives and adverbs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30B27-924A-4284-A437-2CF4F75E65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943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30B27-924A-4284-A437-2CF4F75E65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9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30B27-924A-4284-A437-2CF4F75E65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172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Separate/divide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30B27-924A-4284-A437-2CF4F75E65E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6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30B27-924A-4284-A437-2CF4F75E65E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27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BF51-BB68-46A2-B8F0-6DAAA35C5D76}" type="datetime1">
              <a:rPr lang="en-US" altLang="zh-CN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934E-8302-45D9-8AFB-4A8FCD6263FA}" type="datetime1">
              <a:rPr lang="en-US" altLang="zh-CN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201B-AC99-4F41-BCCD-AD476A2895F4}" type="datetime1">
              <a:rPr lang="en-US" altLang="zh-CN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8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E46F-796B-479E-84AC-34E5FFD89D88}" type="datetime1">
              <a:rPr lang="en-US" altLang="zh-CN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86050" y="6356351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53658919-7F39-4B49-BAEE-4D7789996A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1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63D5-B99D-4703-93C9-9582FEC7A7EC}" type="datetime1">
              <a:rPr lang="en-US" altLang="zh-CN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9525-EC4E-4D31-AC1F-1395660237A8}" type="datetime1">
              <a:rPr lang="en-US" altLang="zh-CN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70C-717B-447C-A750-E95DA45373BC}" type="datetime1">
              <a:rPr lang="en-US" altLang="zh-CN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5D63-A479-4547-B949-1B138E9C25FA}" type="datetime1">
              <a:rPr lang="en-US" altLang="zh-CN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4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6951-B10D-4476-8BB2-9F63BA6B4ADA}" type="datetime1">
              <a:rPr lang="en-US" altLang="zh-CN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4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E282-3187-4B23-A62C-A5CB5AB96450}" type="datetime1">
              <a:rPr lang="en-US" altLang="zh-CN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CA94-9AB2-4CB9-9C6A-E33EC7815CE8}" type="datetime1">
              <a:rPr lang="en-US" altLang="zh-CN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4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D072-2711-4B3C-BB23-B7FCF61DBEBA}" type="datetime1">
              <a:rPr lang="en-US" altLang="zh-CN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8919-7F39-4B49-BAEE-4D7789996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1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411" y="709004"/>
            <a:ext cx="8379912" cy="2387600"/>
          </a:xfrm>
        </p:spPr>
        <p:txBody>
          <a:bodyPr/>
          <a:lstStyle/>
          <a:p>
            <a:r>
              <a:rPr lang="en-US" dirty="0" smtClean="0"/>
              <a:t>Causal Relation Extraction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367" y="4391178"/>
            <a:ext cx="6858000" cy="1655762"/>
          </a:xfrm>
        </p:spPr>
        <p:txBody>
          <a:bodyPr/>
          <a:lstStyle/>
          <a:p>
            <a:r>
              <a:rPr lang="en-US" dirty="0" smtClean="0"/>
              <a:t>Yuchen Sha</a:t>
            </a:r>
          </a:p>
          <a:p>
            <a:r>
              <a:rPr lang="en-US" dirty="0" smtClean="0"/>
              <a:t>2016.9.21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candidate causal pairs from corpus.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Pattern + Rule</a:t>
            </a:r>
          </a:p>
          <a:p>
            <a:endParaRPr 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" y="3546479"/>
            <a:ext cx="9144000" cy="2344376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4487594" y="4618773"/>
            <a:ext cx="2489982" cy="998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4437" y="2380199"/>
            <a:ext cx="781822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Smoking is the most preventable</a:t>
            </a:r>
            <a:r>
              <a:rPr lang="en-US" altLang="zh-CN" sz="2400" dirty="0">
                <a:solidFill>
                  <a:srgbClr val="333333"/>
                </a:solidFill>
              </a:rPr>
              <a:t> </a:t>
            </a:r>
            <a:r>
              <a:rPr lang="en-US" altLang="zh-CN" sz="2400" dirty="0" smtClean="0">
                <a:solidFill>
                  <a:schemeClr val="dk1"/>
                </a:solidFill>
              </a:rPr>
              <a:t>cause of cancer in the </a:t>
            </a:r>
            <a:r>
              <a:rPr lang="en-US" altLang="zh-CN" sz="2400" dirty="0"/>
              <a:t>world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04437" y="2372428"/>
            <a:ext cx="995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dk1"/>
                </a:solidFill>
              </a:rPr>
              <a:t>smoke</a:t>
            </a:r>
            <a:endParaRPr lang="zh-CN" altLang="en-US" sz="2400" dirty="0">
              <a:solidFill>
                <a:schemeClr val="dk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2880" y="2378622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dk1"/>
                </a:solidFill>
              </a:rPr>
              <a:t>be</a:t>
            </a:r>
            <a:endParaRPr lang="zh-CN" altLang="en-US" sz="2400" dirty="0">
              <a:solidFill>
                <a:schemeClr val="dk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80556" y="237862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the</a:t>
            </a:r>
            <a:endParaRPr lang="zh-CN" altLang="en-US" sz="2400" dirty="0">
              <a:solidFill>
                <a:schemeClr val="dk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04311" y="2372428"/>
            <a:ext cx="1012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cancer</a:t>
            </a:r>
            <a:endParaRPr lang="zh-CN" altLang="en-US" sz="2400" dirty="0">
              <a:solidFill>
                <a:schemeClr val="dk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82124" y="237272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of</a:t>
            </a:r>
            <a:endParaRPr lang="zh-CN" altLang="en-US" sz="2400" dirty="0">
              <a:solidFill>
                <a:schemeClr val="dk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04122" y="2379402"/>
            <a:ext cx="89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cause</a:t>
            </a:r>
            <a:endParaRPr lang="zh-CN" altLang="en-US" sz="2400" dirty="0">
              <a:solidFill>
                <a:schemeClr val="dk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52831" y="2372427"/>
            <a:ext cx="168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preventable</a:t>
            </a:r>
            <a:endParaRPr lang="zh-CN" altLang="en-US" sz="2400" dirty="0">
              <a:solidFill>
                <a:schemeClr val="dk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58602" y="2377305"/>
            <a:ext cx="811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dk1"/>
                </a:solidFill>
              </a:rPr>
              <a:t>most</a:t>
            </a:r>
            <a:endParaRPr lang="zh-CN" altLang="en-US" sz="2400" dirty="0">
              <a:solidFill>
                <a:schemeClr val="dk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87624" y="2377016"/>
            <a:ext cx="417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in</a:t>
            </a:r>
            <a:endParaRPr lang="zh-CN" altLang="en-US" sz="2400" dirty="0">
              <a:solidFill>
                <a:schemeClr val="dk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91720" y="2372426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the</a:t>
            </a:r>
            <a:endParaRPr lang="zh-CN" altLang="en-US" sz="2400" dirty="0">
              <a:solidFill>
                <a:schemeClr val="dk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9586" y="2372428"/>
            <a:ext cx="903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world</a:t>
            </a:r>
            <a:endParaRPr lang="zh-CN" altLang="en-US" sz="2400" dirty="0">
              <a:solidFill>
                <a:schemeClr val="dk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019807" y="3188799"/>
            <a:ext cx="2389892" cy="32803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019807" y="3373433"/>
            <a:ext cx="2389892" cy="147589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369786" y="3701466"/>
            <a:ext cx="2039913" cy="115334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369786" y="5033964"/>
            <a:ext cx="2039913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879266" y="3249176"/>
            <a:ext cx="1094282" cy="659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558602" y="3701466"/>
            <a:ext cx="1414946" cy="267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647656" y="4062159"/>
            <a:ext cx="1295912" cy="100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849286" y="4111381"/>
            <a:ext cx="1109272" cy="485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879266" y="4163033"/>
            <a:ext cx="1094282" cy="765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613550" y="3219196"/>
            <a:ext cx="1041040" cy="668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613550" y="3641088"/>
            <a:ext cx="786062" cy="327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643530" y="4029316"/>
            <a:ext cx="1011060" cy="9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643530" y="4123175"/>
            <a:ext cx="936690" cy="422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613550" y="4204265"/>
            <a:ext cx="806371" cy="777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1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7037E-7 L 2.77556E-17 0.04259 C 2.77556E-17 0.06134 0.0293 0.08542 0.05339 0.08542 L 0.10716 0.08542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2" y="425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4.375E-6 0.07708 C -4.375E-6 0.11226 0.00612 0.15555 0.0112 0.15555 L 0.02266 0.15555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777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296 L 0.00014 0.2307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88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-1.25E-6 0.14746 C -1.25E-6 0.21343 -0.01133 0.29561 -0.02005 0.29561 L -0.0401 0.29561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147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-0.00208 L -0.00339 0.17708 C -0.00339 0.25741 -0.03815 0.35648 -0.06641 0.35648 L -0.1293 0.35648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1791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0.00144 0.0865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432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-3.54167E-6 0.07361 C -3.54167E-6 0.10694 -0.01224 0.14792 -0.022 0.14792 L -0.04401 0.14792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738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00209 L -4.16667E-7 0.11088 C -4.16667E-7 0.15949 -0.02695 0.22014 -0.04844 0.22014 L -0.09635 0.22014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1090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2.5E-6 0.14236 C -2.5E-6 0.20556 -0.0358 0.28542 -0.06458 0.28542 L -0.12864 0.28542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2" y="1425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4.79167E-6 0.17361 C -4.79167E-6 0.25139 -0.04986 0.34792 -0.09023 0.34792 L -0.18007 0.34792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1738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5 -0.00209 L -0.01185 0.10347 C -0.01185 0.15046 -0.02995 0.20902 -0.04453 0.20902 L -0.07695 0.20902 " pathEditMode="relative" rAng="0" ptsTypes="AAAA">
                                      <p:cBhvr>
                                        <p:cTn id="5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10" grpId="0"/>
      <p:bldP spid="10" grpId="1"/>
      <p:bldP spid="10" grpId="2"/>
      <p:bldP spid="11" grpId="0"/>
      <p:bldP spid="11" grpId="1"/>
      <p:bldP spid="11" grpId="2"/>
      <p:bldP spid="12" grpId="0"/>
      <p:bldP spid="12" grpId="1"/>
      <p:bldP spid="13" grpId="0"/>
      <p:bldP spid="13" grpId="1"/>
      <p:bldP spid="13" grpId="2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Pattern + Rule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Smoking is the most preventable cause of cancer in the world.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36787"/>
              </p:ext>
            </p:extLst>
          </p:nvPr>
        </p:nvGraphicFramePr>
        <p:xfrm>
          <a:off x="4656407" y="2489981"/>
          <a:ext cx="3967090" cy="411951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967090">
                  <a:extLst>
                    <a:ext uri="{9D8B030D-6E8A-4147-A177-3AD203B41FA5}">
                      <a16:colId xmlns:a16="http://schemas.microsoft.com/office/drawing/2014/main" val="388934485"/>
                    </a:ext>
                  </a:extLst>
                </a:gridCol>
              </a:tblGrid>
              <a:tr h="5096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nsubj</a:t>
                      </a:r>
                      <a:r>
                        <a:rPr lang="en-US" sz="2000" u="none" strike="noStrike" dirty="0">
                          <a:effectLst/>
                        </a:rPr>
                        <a:t>(cause-6, Smoking-1)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073" marR="8073" marT="8073" marB="0" anchor="ctr"/>
                </a:tc>
                <a:extLst>
                  <a:ext uri="{0D108BD9-81ED-4DB2-BD59-A6C34878D82A}">
                    <a16:rowId xmlns:a16="http://schemas.microsoft.com/office/drawing/2014/main" val="1969805281"/>
                  </a:ext>
                </a:extLst>
              </a:tr>
              <a:tr h="2583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cop(cause-6, is-2)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073" marR="8073" marT="8073" marB="0" anchor="ctr"/>
                </a:tc>
                <a:extLst>
                  <a:ext uri="{0D108BD9-81ED-4DB2-BD59-A6C34878D82A}">
                    <a16:rowId xmlns:a16="http://schemas.microsoft.com/office/drawing/2014/main" val="795641722"/>
                  </a:ext>
                </a:extLst>
              </a:tr>
              <a:tr h="2583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det(cause-6, the-3)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073" marR="8073" marT="8073" marB="0" anchor="ctr"/>
                </a:tc>
                <a:extLst>
                  <a:ext uri="{0D108BD9-81ED-4DB2-BD59-A6C34878D82A}">
                    <a16:rowId xmlns:a16="http://schemas.microsoft.com/office/drawing/2014/main" val="3873310136"/>
                  </a:ext>
                </a:extLst>
              </a:tr>
              <a:tr h="383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advmod(preventable-5, most-4)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073" marR="8073" marT="8073" marB="0" anchor="ctr"/>
                </a:tc>
                <a:extLst>
                  <a:ext uri="{0D108BD9-81ED-4DB2-BD59-A6C34878D82A}">
                    <a16:rowId xmlns:a16="http://schemas.microsoft.com/office/drawing/2014/main" val="4179435124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amod</a:t>
                      </a:r>
                      <a:r>
                        <a:rPr lang="en-US" sz="2000" u="none" strike="noStrike" dirty="0">
                          <a:effectLst/>
                        </a:rPr>
                        <a:t>(cause-6, preventable-5)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073" marR="8073" marT="8073" marB="0" anchor="ctr"/>
                </a:tc>
                <a:extLst>
                  <a:ext uri="{0D108BD9-81ED-4DB2-BD59-A6C34878D82A}">
                    <a16:rowId xmlns:a16="http://schemas.microsoft.com/office/drawing/2014/main" val="1048039178"/>
                  </a:ext>
                </a:extLst>
              </a:tr>
              <a:tr h="383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root(ROOT-0, cause-6)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073" marR="8073" marT="8073" marB="0" anchor="ctr"/>
                </a:tc>
                <a:extLst>
                  <a:ext uri="{0D108BD9-81ED-4DB2-BD59-A6C34878D82A}">
                    <a16:rowId xmlns:a16="http://schemas.microsoft.com/office/drawing/2014/main" val="579349041"/>
                  </a:ext>
                </a:extLst>
              </a:tr>
              <a:tr h="2583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case(cancer-8, of-7)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073" marR="8073" marT="8073" marB="0" anchor="ctr"/>
                </a:tc>
                <a:extLst>
                  <a:ext uri="{0D108BD9-81ED-4DB2-BD59-A6C34878D82A}">
                    <a16:rowId xmlns:a16="http://schemas.microsoft.com/office/drawing/2014/main" val="4071085226"/>
                  </a:ext>
                </a:extLst>
              </a:tr>
              <a:tr h="383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nmod</a:t>
                      </a:r>
                      <a:r>
                        <a:rPr lang="en-US" sz="2000" u="none" strike="noStrike" dirty="0">
                          <a:effectLst/>
                        </a:rPr>
                        <a:t>(cause-6, cancer-8)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073" marR="8073" marT="8073" marB="0" anchor="ctr"/>
                </a:tc>
                <a:extLst>
                  <a:ext uri="{0D108BD9-81ED-4DB2-BD59-A6C34878D82A}">
                    <a16:rowId xmlns:a16="http://schemas.microsoft.com/office/drawing/2014/main" val="1832465095"/>
                  </a:ext>
                </a:extLst>
              </a:tr>
              <a:tr h="2583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case(world-11, in-9)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073" marR="8073" marT="8073" marB="0" anchor="ctr"/>
                </a:tc>
                <a:extLst>
                  <a:ext uri="{0D108BD9-81ED-4DB2-BD59-A6C34878D82A}">
                    <a16:rowId xmlns:a16="http://schemas.microsoft.com/office/drawing/2014/main" val="4222813400"/>
                  </a:ext>
                </a:extLst>
              </a:tr>
              <a:tr h="2583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det(world-11, the-10)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073" marR="8073" marT="8073" marB="0" anchor="ctr"/>
                </a:tc>
                <a:extLst>
                  <a:ext uri="{0D108BD9-81ED-4DB2-BD59-A6C34878D82A}">
                    <a16:rowId xmlns:a16="http://schemas.microsoft.com/office/drawing/2014/main" val="1368935243"/>
                  </a:ext>
                </a:extLst>
              </a:tr>
              <a:tr h="383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nmod</a:t>
                      </a:r>
                      <a:r>
                        <a:rPr lang="en-US" sz="2000" u="none" strike="noStrike" dirty="0">
                          <a:effectLst/>
                        </a:rPr>
                        <a:t>(cancer-8, world-11)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073" marR="8073" marT="8073" marB="0" anchor="ctr"/>
                </a:tc>
                <a:extLst>
                  <a:ext uri="{0D108BD9-81ED-4DB2-BD59-A6C34878D82A}">
                    <a16:rowId xmlns:a16="http://schemas.microsoft.com/office/drawing/2014/main" val="2954455671"/>
                  </a:ext>
                </a:extLst>
              </a:tr>
            </a:tbl>
          </a:graphicData>
        </a:graphic>
      </p:graphicFrame>
      <p:sp>
        <p:nvSpPr>
          <p:cNvPr id="8" name="右箭头 7"/>
          <p:cNvSpPr/>
          <p:nvPr/>
        </p:nvSpPr>
        <p:spPr>
          <a:xfrm>
            <a:off x="3774537" y="5387926"/>
            <a:ext cx="773723" cy="15474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816740" y="2698652"/>
            <a:ext cx="773723" cy="15474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8650" y="2776024"/>
            <a:ext cx="3257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nsubj</a:t>
            </a:r>
            <a:r>
              <a:rPr lang="en-US" altLang="zh-CN" sz="2000" dirty="0"/>
              <a:t>: nominal </a:t>
            </a:r>
            <a:r>
              <a:rPr lang="en-US" altLang="zh-CN" sz="2000" dirty="0" smtClean="0"/>
              <a:t>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 A </a:t>
            </a:r>
            <a:r>
              <a:rPr lang="en-US" altLang="zh-CN" sz="2000" dirty="0"/>
              <a:t>nominal subject is a noun phrase which is the syntactic subject of a clause. 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 smtClean="0"/>
              <a:t>nmod</a:t>
            </a:r>
            <a:r>
              <a:rPr lang="en-US" altLang="zh-CN" sz="2000" dirty="0" smtClean="0"/>
              <a:t>: </a:t>
            </a:r>
            <a:r>
              <a:rPr lang="en-US" altLang="zh-CN" sz="2000" dirty="0"/>
              <a:t>nominal </a:t>
            </a:r>
            <a:r>
              <a:rPr lang="en-US" altLang="zh-CN" sz="2000" dirty="0" smtClean="0"/>
              <a:t>modifier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 </a:t>
            </a:r>
            <a:r>
              <a:rPr lang="en-US" altLang="zh-CN" sz="2000" b="1" dirty="0" err="1" smtClean="0"/>
              <a:t>nmod</a:t>
            </a:r>
            <a:r>
              <a:rPr lang="en-US" altLang="zh-CN" sz="2000" dirty="0" smtClean="0"/>
              <a:t> relation is used for nominal modifiers of nouns or clausal predicates. </a:t>
            </a:r>
            <a:endParaRPr lang="zh-CN" altLang="en-US" sz="2000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 + Rule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125993"/>
                  </p:ext>
                </p:extLst>
              </p:nvPr>
            </p:nvGraphicFramePr>
            <p:xfrm>
              <a:off x="628650" y="1825625"/>
              <a:ext cx="7886700" cy="3970266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1175681296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1329810229"/>
                        </a:ext>
                      </a:extLst>
                    </a:gridCol>
                  </a:tblGrid>
                  <a:tr h="66171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𝑊𝑜𝑟𝑑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𝑊𝑜𝑟𝑑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𝑓𝑟𝑒𝑞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9338641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𝑊𝑜𝑟𝑑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𝑊𝑜𝑟𝑑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𝑓𝑟𝑒𝑞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142944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3097761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𝑠𝑚𝑜𝑘𝑒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𝑐𝑎𝑛𝑐𝑒𝑟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𝑓𝑟𝑒𝑞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377165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03387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𝑊𝑜𝑟𝑑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𝑊𝑜𝑟𝑑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𝑓𝑟𝑒𝑞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51542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125993"/>
                  </p:ext>
                </p:extLst>
              </p:nvPr>
            </p:nvGraphicFramePr>
            <p:xfrm>
              <a:off x="628650" y="1825625"/>
              <a:ext cx="7886700" cy="3970266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1175681296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1329810229"/>
                        </a:ext>
                      </a:extLst>
                    </a:gridCol>
                  </a:tblGrid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917" r="-100155" b="-499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917" r="-155" b="-499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9338641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101852" r="-100155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1852" r="-155" b="-4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142944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10015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0000" r="-15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3097761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300000" r="-10015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0000" r="-15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1377165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403704" r="-100155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3704" r="-155" b="-1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9003387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499083" r="-100155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99083" r="-155" b="-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51542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6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Methodology: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 word pairs to WordNet and get </a:t>
            </a:r>
            <a:r>
              <a:rPr lang="en-US" altLang="zh-CN" dirty="0" err="1" smtClean="0"/>
              <a:t>synset</a:t>
            </a:r>
            <a:r>
              <a:rPr lang="en-US" altLang="zh-CN" dirty="0" smtClean="0"/>
              <a:t> pairs.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4" y="2444749"/>
            <a:ext cx="3922885" cy="27602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201" y="2777123"/>
            <a:ext cx="3922885" cy="12986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8634" y="5501004"/>
            <a:ext cx="872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{(</a:t>
            </a:r>
            <a:r>
              <a:rPr lang="en-US" altLang="zh-CN" dirty="0" err="1" smtClean="0"/>
              <a:t>Synset</a:t>
            </a:r>
            <a:r>
              <a:rPr lang="en-US" altLang="zh-CN" dirty="0" smtClean="0"/>
              <a:t>(smoke.n.01), </a:t>
            </a:r>
            <a:r>
              <a:rPr lang="en-US" altLang="zh-CN" dirty="0" err="1" smtClean="0"/>
              <a:t>Synset</a:t>
            </a:r>
            <a:r>
              <a:rPr lang="en-US" altLang="zh-CN" dirty="0" smtClean="0"/>
              <a:t>(cancer.n.01)), </a:t>
            </a:r>
            <a:r>
              <a:rPr lang="en-US" altLang="zh-CN" dirty="0"/>
              <a:t>(</a:t>
            </a:r>
            <a:r>
              <a:rPr lang="en-US" altLang="zh-CN" dirty="0" err="1"/>
              <a:t>Synset</a:t>
            </a:r>
            <a:r>
              <a:rPr lang="en-US" altLang="zh-CN" dirty="0"/>
              <a:t>(smoke.n.01), </a:t>
            </a:r>
            <a:r>
              <a:rPr lang="en-US" altLang="zh-CN" dirty="0" err="1" smtClean="0"/>
              <a:t>Synset</a:t>
            </a:r>
            <a:r>
              <a:rPr lang="en-US" altLang="zh-CN" dirty="0" smtClean="0"/>
              <a:t>(cancer.n.02)), …,</a:t>
            </a:r>
            <a:r>
              <a:rPr lang="en-US" altLang="zh-CN" dirty="0"/>
              <a:t> (</a:t>
            </a:r>
            <a:r>
              <a:rPr lang="en-US" altLang="zh-CN" dirty="0" err="1"/>
              <a:t>Synset</a:t>
            </a:r>
            <a:r>
              <a:rPr lang="en-US" altLang="zh-CN" dirty="0"/>
              <a:t>(smoke.v.02), </a:t>
            </a:r>
            <a:r>
              <a:rPr lang="en-US" altLang="zh-CN" dirty="0" err="1" smtClean="0"/>
              <a:t>Synset</a:t>
            </a:r>
            <a:r>
              <a:rPr lang="en-US" altLang="zh-CN" dirty="0" smtClean="0"/>
              <a:t>(cancer.n.04)), (</a:t>
            </a:r>
            <a:r>
              <a:rPr lang="en-US" altLang="zh-CN" dirty="0" err="1" smtClean="0"/>
              <a:t>Synset</a:t>
            </a:r>
            <a:r>
              <a:rPr lang="en-US" altLang="zh-CN" dirty="0" smtClean="0"/>
              <a:t>(smoke.v.02), </a:t>
            </a:r>
            <a:r>
              <a:rPr lang="en-US" altLang="zh-CN" dirty="0" err="1" smtClean="0"/>
              <a:t>Synset</a:t>
            </a:r>
            <a:r>
              <a:rPr lang="en-US" altLang="zh-CN" dirty="0" smtClean="0"/>
              <a:t>(cancer.n.05))}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908431" y="4544418"/>
                <a:ext cx="1771191" cy="567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𝑓𝑟𝑒𝑞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(10∗5)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31" y="4544418"/>
                <a:ext cx="1771191" cy="567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4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Methodology: mapping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284805"/>
                  </p:ext>
                </p:extLst>
              </p:nvPr>
            </p:nvGraphicFramePr>
            <p:xfrm>
              <a:off x="628650" y="1825625"/>
              <a:ext cx="7886700" cy="3977401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1175681296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1329810229"/>
                        </a:ext>
                      </a:extLst>
                    </a:gridCol>
                  </a:tblGrid>
                  <a:tr h="66171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𝑆𝑦𝑛𝑠𝑒𝑡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𝑆𝑦𝑛𝑠𝑒𝑡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9338641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𝑆𝑦𝑛𝑠𝑒𝑡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𝑆𝑦𝑛𝑠𝑒𝑡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142944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3097761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𝑆𝑦𝑛𝑠𝑒𝑡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𝑠𝑚𝑜𝑘𝑒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.01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𝑆𝑦𝑛𝑠𝑒𝑡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𝑐𝑎𝑛𝑐𝑒𝑟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.01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𝑠𝑐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𝑓𝑟𝑒𝑞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𝑠𝑐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10∗5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𝑓𝑟𝑒𝑞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∗#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377165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03387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𝑆𝑦𝑛𝑠𝑒𝑡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𝑆𝑦𝑛𝑠𝑒𝑡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51542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284805"/>
                  </p:ext>
                </p:extLst>
              </p:nvPr>
            </p:nvGraphicFramePr>
            <p:xfrm>
              <a:off x="628650" y="1825625"/>
              <a:ext cx="7886700" cy="3977401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1175681296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1329810229"/>
                        </a:ext>
                      </a:extLst>
                    </a:gridCol>
                  </a:tblGrid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917" r="-10015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917" r="-155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9338641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101852" r="-100155" b="-40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1852" r="-155" b="-404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142944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100155" b="-3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0000" r="-155" b="-3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3097761"/>
                      </a:ext>
                    </a:extLst>
                  </a:tr>
                  <a:tr h="6688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297273" r="-100155" b="-1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97273" r="-155" b="-19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1377165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404630" r="-100155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4630" r="-155" b="-1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9003387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500000" r="-100155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0000" r="-155" b="-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51542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Methodology: adjusting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Adjust sense-level score according to the structure of WordNet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251281" y="3048364"/>
            <a:ext cx="2830785" cy="125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427744" y="3489340"/>
                <a:ext cx="2477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744" y="3489340"/>
                <a:ext cx="2477858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5043735" y="3072791"/>
            <a:ext cx="2830785" cy="125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638294" y="3514313"/>
                <a:ext cx="1641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294" y="3514313"/>
                <a:ext cx="164166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054117" y="2609570"/>
                <a:ext cx="11683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𝑺𝒚𝒏𝒔𝒆𝒕</m:t>
                          </m:r>
                        </m:e>
                        <m:sub>
                          <m: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17" y="2609570"/>
                <a:ext cx="1168333" cy="400110"/>
              </a:xfrm>
              <a:prstGeom prst="rect">
                <a:avLst/>
              </a:prstGeom>
              <a:blipFill>
                <a:blip r:embed="rId4"/>
                <a:stretch>
                  <a:fillRect l="-521" b="-19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951788" y="2618936"/>
                <a:ext cx="1168332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𝑺𝒚𝒏𝒔𝒆𝒕</m:t>
                          </m:r>
                        </m:e>
                        <m:sub>
                          <m: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788" y="2618936"/>
                <a:ext cx="1168332" cy="429220"/>
              </a:xfrm>
              <a:prstGeom prst="rect">
                <a:avLst/>
              </a:prstGeom>
              <a:blipFill>
                <a:blip r:embed="rId5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>
            <a:stCxn id="8" idx="3"/>
            <a:endCxn id="11" idx="1"/>
          </p:cNvCxnSpPr>
          <p:nvPr/>
        </p:nvCxnSpPr>
        <p:spPr>
          <a:xfrm>
            <a:off x="3222450" y="2809625"/>
            <a:ext cx="2729338" cy="2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115387" y="2446054"/>
                <a:ext cx="94346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altLang="zh-CN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387" y="2446054"/>
                <a:ext cx="943463" cy="391646"/>
              </a:xfrm>
              <a:prstGeom prst="rect">
                <a:avLst/>
              </a:prstGeom>
              <a:blipFill>
                <a:blip r:embed="rId6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>
            <a:stCxn id="4" idx="6"/>
            <a:endCxn id="6" idx="2"/>
          </p:cNvCxnSpPr>
          <p:nvPr/>
        </p:nvCxnSpPr>
        <p:spPr>
          <a:xfrm>
            <a:off x="4082066" y="3674006"/>
            <a:ext cx="961669" cy="2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288758" y="4900194"/>
            <a:ext cx="1347537" cy="13475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826162" y="4900194"/>
            <a:ext cx="1347537" cy="13475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63566" y="4896894"/>
            <a:ext cx="1347537" cy="13475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360862" y="4832726"/>
            <a:ext cx="1347537" cy="13475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898266" y="4829426"/>
            <a:ext cx="1347537" cy="13475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4" idx="3"/>
            <a:endCxn id="19" idx="0"/>
          </p:cNvCxnSpPr>
          <p:nvPr/>
        </p:nvCxnSpPr>
        <p:spPr>
          <a:xfrm flipH="1">
            <a:off x="962527" y="4116402"/>
            <a:ext cx="703313" cy="78379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4"/>
            <a:endCxn id="20" idx="0"/>
          </p:cNvCxnSpPr>
          <p:nvPr/>
        </p:nvCxnSpPr>
        <p:spPr>
          <a:xfrm flipH="1">
            <a:off x="2499931" y="4299648"/>
            <a:ext cx="166743" cy="60054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4" idx="5"/>
            <a:endCxn id="21" idx="0"/>
          </p:cNvCxnSpPr>
          <p:nvPr/>
        </p:nvCxnSpPr>
        <p:spPr>
          <a:xfrm>
            <a:off x="3667507" y="4116402"/>
            <a:ext cx="369828" cy="78049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4"/>
            <a:endCxn id="22" idx="0"/>
          </p:cNvCxnSpPr>
          <p:nvPr/>
        </p:nvCxnSpPr>
        <p:spPr>
          <a:xfrm flipH="1">
            <a:off x="6034631" y="4324075"/>
            <a:ext cx="424497" cy="50865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" idx="5"/>
            <a:endCxn id="23" idx="0"/>
          </p:cNvCxnSpPr>
          <p:nvPr/>
        </p:nvCxnSpPr>
        <p:spPr>
          <a:xfrm>
            <a:off x="7459961" y="4140829"/>
            <a:ext cx="112074" cy="68859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378359" y="6249517"/>
                <a:ext cx="12741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𝑺𝒚𝒏𝒔𝒆𝒕</m:t>
                          </m:r>
                        </m:e>
                        <m:sub>
                          <m: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59" y="6249517"/>
                <a:ext cx="1274131" cy="400110"/>
              </a:xfrm>
              <a:prstGeom prst="rect">
                <a:avLst/>
              </a:prstGeom>
              <a:blipFill>
                <a:blip r:embed="rId7"/>
                <a:stretch>
                  <a:fillRect l="-478" b="-19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7"/>
              <p:cNvSpPr txBox="1"/>
              <p:nvPr/>
            </p:nvSpPr>
            <p:spPr>
              <a:xfrm>
                <a:off x="1896430" y="6290679"/>
                <a:ext cx="12741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𝑺𝒚𝒏𝒔𝒆𝒕</m:t>
                          </m:r>
                        </m:e>
                        <m:sub>
                          <m: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9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430" y="6290679"/>
                <a:ext cx="1274131" cy="400110"/>
              </a:xfrm>
              <a:prstGeom prst="rect">
                <a:avLst/>
              </a:prstGeom>
              <a:blipFill>
                <a:blip r:embed="rId8"/>
                <a:stretch>
                  <a:fillRect l="-478" b="-19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7"/>
              <p:cNvSpPr txBox="1"/>
              <p:nvPr/>
            </p:nvSpPr>
            <p:spPr>
              <a:xfrm>
                <a:off x="3542770" y="6290679"/>
                <a:ext cx="12741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𝑺𝒚𝒏𝒔𝒆𝒕</m:t>
                          </m:r>
                        </m:e>
                        <m:sub>
                          <m: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0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770" y="6290679"/>
                <a:ext cx="1274131" cy="400110"/>
              </a:xfrm>
              <a:prstGeom prst="rect">
                <a:avLst/>
              </a:prstGeom>
              <a:blipFill>
                <a:blip r:embed="rId9"/>
                <a:stretch>
                  <a:fillRect l="-478" b="-19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5421162" y="6297850"/>
                <a:ext cx="1277337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𝑺𝒚𝒏𝒔𝒆𝒕</m:t>
                          </m:r>
                        </m:e>
                        <m:sub>
                          <m: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0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162" y="6297850"/>
                <a:ext cx="1277337" cy="429220"/>
              </a:xfrm>
              <a:prstGeom prst="rect">
                <a:avLst/>
              </a:prstGeom>
              <a:blipFill>
                <a:blip r:embed="rId10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10"/>
              <p:cNvSpPr txBox="1"/>
              <p:nvPr/>
            </p:nvSpPr>
            <p:spPr>
              <a:xfrm>
                <a:off x="6968466" y="6311899"/>
                <a:ext cx="1277337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𝑺𝒚𝒏𝒔𝒆𝒕</m:t>
                          </m:r>
                        </m:e>
                        <m:sub>
                          <m: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0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3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466" y="6311899"/>
                <a:ext cx="1277337" cy="429220"/>
              </a:xfrm>
              <a:prstGeom prst="rect">
                <a:avLst/>
              </a:prstGeom>
              <a:blipFill>
                <a:blip r:embed="rId11"/>
                <a:stretch>
                  <a:fillRect l="-476"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/>
          <p:cNvCxnSpPr>
            <a:stCxn id="19" idx="0"/>
            <a:endCxn id="6" idx="3"/>
          </p:cNvCxnSpPr>
          <p:nvPr/>
        </p:nvCxnSpPr>
        <p:spPr>
          <a:xfrm flipV="1">
            <a:off x="962527" y="4140829"/>
            <a:ext cx="4495767" cy="75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0" idx="0"/>
            <a:endCxn id="6" idx="3"/>
          </p:cNvCxnSpPr>
          <p:nvPr/>
        </p:nvCxnSpPr>
        <p:spPr>
          <a:xfrm flipV="1">
            <a:off x="2499931" y="4140829"/>
            <a:ext cx="2958363" cy="75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1" idx="0"/>
            <a:endCxn id="6" idx="3"/>
          </p:cNvCxnSpPr>
          <p:nvPr/>
        </p:nvCxnSpPr>
        <p:spPr>
          <a:xfrm flipV="1">
            <a:off x="4037335" y="4140829"/>
            <a:ext cx="1420959" cy="75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" idx="5"/>
            <a:endCxn id="23" idx="0"/>
          </p:cNvCxnSpPr>
          <p:nvPr/>
        </p:nvCxnSpPr>
        <p:spPr>
          <a:xfrm>
            <a:off x="3667507" y="4116402"/>
            <a:ext cx="3904528" cy="71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" idx="5"/>
            <a:endCxn id="22" idx="0"/>
          </p:cNvCxnSpPr>
          <p:nvPr/>
        </p:nvCxnSpPr>
        <p:spPr>
          <a:xfrm>
            <a:off x="3667507" y="4116402"/>
            <a:ext cx="2367124" cy="71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>
          <a:xfrm>
            <a:off x="3222450" y="6306821"/>
            <a:ext cx="2057400" cy="365125"/>
          </a:xfrm>
        </p:spPr>
        <p:txBody>
          <a:bodyPr/>
          <a:lstStyle/>
          <a:p>
            <a:fld id="{53658919-7F39-4B49-BAEE-4D7789996AC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Methodology: </a:t>
            </a:r>
            <a:r>
              <a:rPr lang="en-US" altLang="zh-CN" dirty="0" smtClean="0"/>
              <a:t>adjusting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808429"/>
                  </p:ext>
                </p:extLst>
              </p:nvPr>
            </p:nvGraphicFramePr>
            <p:xfrm>
              <a:off x="628650" y="1825625"/>
              <a:ext cx="7886700" cy="3970266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1175681296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1329810229"/>
                        </a:ext>
                      </a:extLst>
                    </a:gridCol>
                  </a:tblGrid>
                  <a:tr h="66171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𝑆𝑦𝑛𝑠𝑒𝑡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𝑆𝑦𝑛𝑠𝑒𝑡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9338641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𝑆𝑦𝑛𝑠𝑒𝑡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𝑆𝑦𝑛𝑠𝑒𝑡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142944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3097761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𝑆𝑦𝑛𝑠𝑒𝑡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𝑠𝑚𝑜𝑘𝑒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.01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𝑆𝑦𝑛𝑠𝑒𝑡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𝑐𝑎𝑛𝑐𝑒𝑟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.01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𝑠𝑐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377165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03387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𝑆𝑦𝑛𝑠𝑒𝑡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𝑆𝑦𝑛𝑠𝑒𝑡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51542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808429"/>
                  </p:ext>
                </p:extLst>
              </p:nvPr>
            </p:nvGraphicFramePr>
            <p:xfrm>
              <a:off x="628650" y="1825625"/>
              <a:ext cx="7886700" cy="3970266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1175681296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1329810229"/>
                        </a:ext>
                      </a:extLst>
                    </a:gridCol>
                  </a:tblGrid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917" r="-100155" b="-499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917" r="-155" b="-499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9338641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101852" r="-100155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1852" r="-155" b="-4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142944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10015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0000" r="-15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3097761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300000" r="-10015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0000" r="-15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1377165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403704" r="-100155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3704" r="-155" b="-1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9003387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499083" r="-100155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99083" r="-155" b="-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51542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Methodology: recovering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Recover from </a:t>
            </a:r>
            <a:r>
              <a:rPr lang="en-US" altLang="zh-CN" dirty="0" err="1" smtClean="0"/>
              <a:t>synset</a:t>
            </a:r>
            <a:r>
              <a:rPr lang="en-US" altLang="zh-CN" dirty="0" smtClean="0"/>
              <a:t> pair back to word pair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251281" y="3048364"/>
            <a:ext cx="2830785" cy="125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427744" y="3489340"/>
                <a:ext cx="2477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744" y="3489340"/>
                <a:ext cx="2477858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5043735" y="3072791"/>
            <a:ext cx="2830785" cy="1251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638294" y="3514313"/>
                <a:ext cx="1641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294" y="3514313"/>
                <a:ext cx="164166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3222450" y="2809625"/>
            <a:ext cx="2729338" cy="2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115387" y="2446054"/>
                <a:ext cx="100277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altLang="zh-CN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387" y="2446054"/>
                <a:ext cx="1002775" cy="391646"/>
              </a:xfrm>
              <a:prstGeom prst="rect">
                <a:avLst/>
              </a:prstGeom>
              <a:blipFill>
                <a:blip r:embed="rId4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>
            <a:stCxn id="4" idx="6"/>
            <a:endCxn id="6" idx="2"/>
          </p:cNvCxnSpPr>
          <p:nvPr/>
        </p:nvCxnSpPr>
        <p:spPr>
          <a:xfrm>
            <a:off x="4082066" y="3674006"/>
            <a:ext cx="961669" cy="2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054117" y="2609570"/>
                <a:ext cx="11683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𝑺𝒚𝒏𝒔𝒆𝒕</m:t>
                          </m:r>
                        </m:e>
                        <m:sub>
                          <m: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17" y="2609570"/>
                <a:ext cx="1168333" cy="400110"/>
              </a:xfrm>
              <a:prstGeom prst="rect">
                <a:avLst/>
              </a:prstGeom>
              <a:blipFill>
                <a:blip r:embed="rId5"/>
                <a:stretch>
                  <a:fillRect l="-521" b="-19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951788" y="2618936"/>
                <a:ext cx="1168332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𝑺𝒚𝒏𝒔𝒆𝒕</m:t>
                          </m:r>
                        </m:e>
                        <m:sub>
                          <m:r>
                            <a:rPr lang="en-US" altLang="zh-CN" sz="20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788" y="2618936"/>
                <a:ext cx="1168332" cy="429220"/>
              </a:xfrm>
              <a:prstGeom prst="rect">
                <a:avLst/>
              </a:prstGeom>
              <a:blipFill>
                <a:blip r:embed="rId6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1753554" y="4868973"/>
                <a:ext cx="5726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 smtClean="0"/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),…,(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54" y="4868973"/>
                <a:ext cx="5726439" cy="369332"/>
              </a:xfrm>
              <a:prstGeom prst="rect">
                <a:avLst/>
              </a:prstGeom>
              <a:blipFill>
                <a:blip r:embed="rId7"/>
                <a:stretch>
                  <a:fillRect l="-958" t="-10000" r="-10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Recovering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3110587"/>
                  </p:ext>
                </p:extLst>
              </p:nvPr>
            </p:nvGraphicFramePr>
            <p:xfrm>
              <a:off x="628650" y="1825625"/>
              <a:ext cx="7886700" cy="3970266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1175681296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1329810229"/>
                        </a:ext>
                      </a:extLst>
                    </a:gridCol>
                  </a:tblGrid>
                  <a:tr h="66171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𝑊𝑜𝑟𝑑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𝑊𝑜𝑟𝑑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9338641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𝑊𝑜𝑟𝑑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𝑊𝑜𝑟𝑑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142944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3097761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𝑠𝑚𝑜𝑘𝑒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𝑐𝑎𝑛𝑐𝑒𝑟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377165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03387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𝑊𝑜𝑟𝑑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𝑊𝑜𝑟𝑑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51542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3110587"/>
                  </p:ext>
                </p:extLst>
              </p:nvPr>
            </p:nvGraphicFramePr>
            <p:xfrm>
              <a:off x="628650" y="1825625"/>
              <a:ext cx="7886700" cy="3970266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1175681296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1329810229"/>
                        </a:ext>
                      </a:extLst>
                    </a:gridCol>
                  </a:tblGrid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917" r="-100155" b="-499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917" r="-155" b="-499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9338641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101852" r="-100155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1852" r="-155" b="-4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142944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10015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0000" r="-15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3097761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300000" r="-10015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0000" r="-15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1377165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403704" r="-100155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3704" r="-155" b="-1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9003387"/>
                      </a:ext>
                    </a:extLst>
                  </a:tr>
                  <a:tr h="6617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499083" r="-100155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99083" r="-155" b="-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51542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Problems &amp; Future </a:t>
            </a:r>
            <a:r>
              <a:rPr lang="en-US" dirty="0" smtClean="0"/>
              <a:t>Work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Sense Level</a:t>
            </a:r>
            <a:endParaRPr lang="en-US" altLang="zh-CN" dirty="0"/>
          </a:p>
          <a:p>
            <a:r>
              <a:rPr lang="en-US" altLang="zh-CN" dirty="0" smtClean="0"/>
              <a:t>Word Level</a:t>
            </a:r>
          </a:p>
          <a:p>
            <a:endParaRPr lang="en-US" altLang="zh-CN" dirty="0" smtClean="0"/>
          </a:p>
          <a:p>
            <a:r>
              <a:rPr lang="en-US" altLang="zh-CN" dirty="0"/>
              <a:t>COPA Problem</a:t>
            </a:r>
          </a:p>
          <a:p>
            <a:pPr lvl="1"/>
            <a:r>
              <a:rPr lang="en-US" altLang="zh-CN" dirty="0"/>
              <a:t>Premise: </a:t>
            </a:r>
            <a:r>
              <a:rPr lang="en-US" altLang="zh-CN" i="1" dirty="0"/>
              <a:t>I knocked on my neighbor’s door. </a:t>
            </a:r>
            <a:r>
              <a:rPr lang="en-US" altLang="zh-CN" dirty="0"/>
              <a:t>What happened as an effect?</a:t>
            </a:r>
          </a:p>
          <a:p>
            <a:pPr lvl="1"/>
            <a:r>
              <a:rPr lang="en-US" altLang="zh-CN" dirty="0"/>
              <a:t>Alternative 1: </a:t>
            </a:r>
            <a:r>
              <a:rPr lang="en-US" altLang="zh-CN" i="1" dirty="0"/>
              <a:t>My neighbor invited me in.</a:t>
            </a:r>
          </a:p>
          <a:p>
            <a:pPr lvl="1"/>
            <a:r>
              <a:rPr lang="en-US" altLang="zh-CN" dirty="0"/>
              <a:t>Alternative 2: </a:t>
            </a:r>
            <a:r>
              <a:rPr lang="en-US" altLang="zh-CN" i="1" dirty="0"/>
              <a:t>My neighbor left her house.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Hand Annotated Data</a:t>
            </a:r>
          </a:p>
          <a:p>
            <a:pPr lvl="1"/>
            <a:r>
              <a:rPr lang="en-US" altLang="zh-CN" dirty="0" smtClean="0"/>
              <a:t>649 positive word pairs</a:t>
            </a:r>
          </a:p>
          <a:p>
            <a:pPr lvl="1"/>
            <a:r>
              <a:rPr lang="en-US" altLang="zh-CN" dirty="0" smtClean="0"/>
              <a:t>1292 negative word pairs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20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314325"/>
            <a:ext cx="22288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5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&amp; 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6167"/>
            <a:ext cx="7886700" cy="500426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Extracting: detailed rule, naïve?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Mapping: a lot of </a:t>
            </a:r>
            <a:r>
              <a:rPr lang="en-US" altLang="zh-CN" dirty="0" err="1" smtClean="0"/>
              <a:t>synsets</a:t>
            </a:r>
            <a:r>
              <a:rPr lang="en-US" altLang="zh-CN" dirty="0" smtClean="0"/>
              <a:t>, some are rare or useless; how to distribute frequency (equally or with weight?)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Adjusting: prefer to strengthen rather than delete directly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Back: how to recover without losing too many pairs or bring in too many new pairs?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1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 of causal relation do we want? In which form?</a:t>
            </a:r>
          </a:p>
          <a:p>
            <a:r>
              <a:rPr lang="en-US" dirty="0" smtClean="0"/>
              <a:t>What corpus do we use?</a:t>
            </a:r>
          </a:p>
          <a:p>
            <a:r>
              <a:rPr lang="en-US" dirty="0" smtClean="0"/>
              <a:t>How do we make use of the relation?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Problem Description: causal relation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Causal pairs in WordNet:</a:t>
            </a:r>
          </a:p>
          <a:p>
            <a:pPr lvl="1"/>
            <a:r>
              <a:rPr lang="en-US" altLang="zh-CN" dirty="0"/>
              <a:t>modify -&gt; change</a:t>
            </a:r>
          </a:p>
          <a:p>
            <a:pPr lvl="1"/>
            <a:r>
              <a:rPr lang="en-US" altLang="zh-CN" dirty="0"/>
              <a:t>improve -&gt; better</a:t>
            </a:r>
          </a:p>
          <a:p>
            <a:pPr lvl="1"/>
            <a:r>
              <a:rPr lang="en-US" altLang="zh-CN" dirty="0" err="1"/>
              <a:t>break_in</a:t>
            </a:r>
            <a:r>
              <a:rPr lang="en-US" altLang="zh-CN" dirty="0"/>
              <a:t> -&gt; </a:t>
            </a:r>
            <a:r>
              <a:rPr lang="en-US" altLang="zh-CN" dirty="0" smtClean="0"/>
              <a:t>broken</a:t>
            </a:r>
            <a:endParaRPr lang="en-US" altLang="zh-CN" dirty="0"/>
          </a:p>
          <a:p>
            <a:pPr lvl="1"/>
            <a:r>
              <a:rPr lang="en-US" altLang="zh-CN" dirty="0"/>
              <a:t>give -&gt; </a:t>
            </a:r>
            <a:r>
              <a:rPr lang="en-US" altLang="zh-CN" dirty="0" smtClean="0"/>
              <a:t>have</a:t>
            </a:r>
          </a:p>
          <a:p>
            <a:r>
              <a:rPr lang="en-US" altLang="zh-CN" dirty="0" smtClean="0"/>
              <a:t>Causal pairs we want:</a:t>
            </a:r>
          </a:p>
          <a:p>
            <a:pPr lvl="1"/>
            <a:r>
              <a:rPr lang="en-US" altLang="zh-CN" dirty="0" smtClean="0"/>
              <a:t>rain -&gt; umbrella</a:t>
            </a:r>
          </a:p>
          <a:p>
            <a:pPr lvl="1"/>
            <a:r>
              <a:rPr lang="en-US" altLang="zh-CN" dirty="0" smtClean="0"/>
              <a:t>smoke -&gt; cancer</a:t>
            </a:r>
          </a:p>
          <a:p>
            <a:r>
              <a:rPr lang="en-US" altLang="zh-CN" dirty="0" smtClean="0"/>
              <a:t>Causal pairs we want:</a:t>
            </a:r>
          </a:p>
          <a:p>
            <a:pPr lvl="1"/>
            <a:r>
              <a:rPr lang="en-US" altLang="zh-CN" dirty="0" smtClean="0"/>
              <a:t>Score(smoke, cancer) = ?</a:t>
            </a:r>
          </a:p>
          <a:p>
            <a:pPr lvl="1"/>
            <a:r>
              <a:rPr lang="en-US" altLang="zh-CN" dirty="0" smtClean="0"/>
              <a:t>Score(</a:t>
            </a:r>
            <a:r>
              <a:rPr lang="en-US" altLang="zh-CN" dirty="0" err="1" smtClean="0"/>
              <a:t>Synset</a:t>
            </a:r>
            <a:r>
              <a:rPr lang="en-US" altLang="zh-CN" dirty="0" smtClean="0"/>
              <a:t>(smoke.v.01), </a:t>
            </a:r>
            <a:r>
              <a:rPr lang="en-US" altLang="zh-CN" dirty="0" err="1" smtClean="0"/>
              <a:t>Synset</a:t>
            </a:r>
            <a:r>
              <a:rPr lang="en-US" altLang="zh-CN" dirty="0" smtClean="0"/>
              <a:t>(cancer.n.01)) = ?</a:t>
            </a:r>
          </a:p>
          <a:p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WordNet</a:t>
            </a:r>
            <a:endParaRPr lang="zh-CN" altLang="en-US" dirty="0"/>
          </a:p>
        </p:txBody>
      </p:sp>
      <p:pic>
        <p:nvPicPr>
          <p:cNvPr id="4" name="内容占位符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965" y="809800"/>
            <a:ext cx="6639982" cy="5091597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5</a:t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628650" y="4559214"/>
            <a:ext cx="32668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Synset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Hypernym, hyponymy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Lemma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Gloss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78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Description: corpus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Dataset 1</a:t>
            </a:r>
          </a:p>
          <a:p>
            <a:r>
              <a:rPr lang="en-US" altLang="zh-CN" dirty="0" smtClean="0"/>
              <a:t>Bing Snapshot: 68,217,404 candidate causal pairs without original sentences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Dataset 2</a:t>
            </a:r>
            <a:endParaRPr lang="en-US" altLang="zh-CN" dirty="0"/>
          </a:p>
          <a:p>
            <a:r>
              <a:rPr lang="en-US" altLang="zh-CN" dirty="0" smtClean="0"/>
              <a:t>Bing Snapshot: 28,820,590 candidate causal pairs with original sentences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Dataset 3</a:t>
            </a:r>
            <a:endParaRPr lang="en-US" altLang="zh-CN" dirty="0"/>
          </a:p>
          <a:p>
            <a:r>
              <a:rPr lang="en-US" altLang="zh-CN" dirty="0" smtClean="0"/>
              <a:t>Daily Mail + New York Times: 1,544,413 + 865,918 sentences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Corpus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947404"/>
              </p:ext>
            </p:extLst>
          </p:nvPr>
        </p:nvGraphicFramePr>
        <p:xfrm>
          <a:off x="299259" y="1457324"/>
          <a:ext cx="8678487" cy="4571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5957">
                  <a:extLst>
                    <a:ext uri="{9D8B030D-6E8A-4147-A177-3AD203B41FA5}">
                      <a16:colId xmlns:a16="http://schemas.microsoft.com/office/drawing/2014/main" val="2202592344"/>
                    </a:ext>
                  </a:extLst>
                </a:gridCol>
                <a:gridCol w="2875956">
                  <a:extLst>
                    <a:ext uri="{9D8B030D-6E8A-4147-A177-3AD203B41FA5}">
                      <a16:colId xmlns:a16="http://schemas.microsoft.com/office/drawing/2014/main" val="3094630288"/>
                    </a:ext>
                  </a:extLst>
                </a:gridCol>
                <a:gridCol w="2726574">
                  <a:extLst>
                    <a:ext uri="{9D8B030D-6E8A-4147-A177-3AD203B41FA5}">
                      <a16:colId xmlns:a16="http://schemas.microsoft.com/office/drawing/2014/main" val="945102880"/>
                    </a:ext>
                  </a:extLst>
                </a:gridCol>
              </a:tblGrid>
              <a:tr h="417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Dataset</a:t>
                      </a:r>
                      <a:r>
                        <a:rPr lang="en-US" altLang="zh-CN" sz="2000" b="1" baseline="0" dirty="0" smtClean="0"/>
                        <a:t> 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Dataset 2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Dataset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8388814"/>
                  </a:ext>
                </a:extLst>
              </a:tr>
              <a:tr h="41752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information</a:t>
                      </a:r>
                      <a:r>
                        <a:rPr lang="en-US" altLang="zh-CN" sz="2000" baseline="0" dirty="0" smtClean="0"/>
                        <a:t> -&gt; please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lead -&gt; death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injury -&gt;</a:t>
                      </a:r>
                      <a:r>
                        <a:rPr lang="en-US" altLang="zh-CN" sz="2000" baseline="0" dirty="0" smtClean="0"/>
                        <a:t> die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9445961"/>
                  </a:ext>
                </a:extLst>
              </a:tr>
              <a:tr h="41752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like -&gt; please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people</a:t>
                      </a:r>
                      <a:r>
                        <a:rPr lang="en-US" altLang="zh-CN" sz="2000" baseline="0" dirty="0" smtClean="0"/>
                        <a:t>  -&gt;  touch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accident -&gt;</a:t>
                      </a:r>
                      <a:r>
                        <a:rPr lang="en-US" altLang="zh-CN" sz="2000" baseline="0" dirty="0" smtClean="0"/>
                        <a:t> die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52478160"/>
                  </a:ext>
                </a:extLst>
              </a:tr>
              <a:tr h="41752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information</a:t>
                      </a:r>
                      <a:r>
                        <a:rPr lang="en-US" altLang="zh-CN" sz="2000" baseline="0" dirty="0" smtClean="0"/>
                        <a:t> -&gt; contact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love</a:t>
                      </a:r>
                      <a:r>
                        <a:rPr lang="en-US" altLang="zh-CN" sz="2000" baseline="0" dirty="0" smtClean="0"/>
                        <a:t> -&gt; hope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wound</a:t>
                      </a:r>
                      <a:r>
                        <a:rPr lang="en-US" altLang="zh-CN" sz="2000" baseline="0" dirty="0" smtClean="0"/>
                        <a:t> -&gt; die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0760983"/>
                  </a:ext>
                </a:extLst>
              </a:tr>
              <a:tr h="41752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find -&gt; look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search -&gt; touch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attack -&gt; suffer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6154917"/>
                  </a:ext>
                </a:extLst>
              </a:tr>
              <a:tr h="41752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people</a:t>
                      </a:r>
                      <a:r>
                        <a:rPr lang="en-US" altLang="zh-CN" sz="2000" baseline="0" dirty="0" smtClean="0"/>
                        <a:t> -&gt; touch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disease -&gt; death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action -&gt; die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4634857"/>
                  </a:ext>
                </a:extLst>
              </a:tr>
              <a:tr h="41752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like -&gt; contact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parent -&gt; child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partly -&gt; partly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3622709"/>
                  </a:ext>
                </a:extLst>
              </a:tr>
              <a:tr h="41752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add -&gt; add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reward -&gt; arrest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violence -&gt; die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5206677"/>
                  </a:ext>
                </a:extLst>
              </a:tr>
              <a:tr h="373032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information -&gt; information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remember -&gt; laugh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action</a:t>
                      </a:r>
                      <a:r>
                        <a:rPr lang="en-US" altLang="zh-CN" sz="2000" baseline="0" dirty="0" smtClean="0"/>
                        <a:t> -&gt; suffer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3679964"/>
                  </a:ext>
                </a:extLst>
              </a:tr>
              <a:tr h="41752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add -&gt; text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cause -&gt; girl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complication -&gt;</a:t>
                      </a:r>
                      <a:r>
                        <a:rPr lang="en-US" altLang="zh-CN" sz="2000" baseline="0" dirty="0" smtClean="0"/>
                        <a:t> die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6759848"/>
                  </a:ext>
                </a:extLst>
              </a:tr>
              <a:tr h="41752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contribute -&gt;</a:t>
                      </a:r>
                      <a:r>
                        <a:rPr lang="en-US" altLang="zh-CN" sz="2000" baseline="0" dirty="0" smtClean="0"/>
                        <a:t> contribution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offer -&gt; arrest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invasion -&gt; die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95387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Description: usage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QA problem(Reasoning): COPA Problem</a:t>
            </a:r>
          </a:p>
          <a:p>
            <a:pPr lvl="1"/>
            <a:r>
              <a:rPr lang="en-US" altLang="zh-CN" b="1" dirty="0"/>
              <a:t>Premise: </a:t>
            </a:r>
            <a:r>
              <a:rPr lang="en-US" altLang="zh-CN" i="1" dirty="0"/>
              <a:t>I knocked on my neighbor’s door. </a:t>
            </a:r>
            <a:r>
              <a:rPr lang="en-US" altLang="zh-CN" dirty="0"/>
              <a:t>What </a:t>
            </a:r>
            <a:r>
              <a:rPr lang="en-US" altLang="zh-CN" dirty="0" smtClean="0"/>
              <a:t>happened as </a:t>
            </a:r>
            <a:r>
              <a:rPr lang="en-US" altLang="zh-CN" dirty="0"/>
              <a:t>an </a:t>
            </a:r>
            <a:r>
              <a:rPr lang="en-US" altLang="zh-CN" dirty="0" smtClean="0"/>
              <a:t>effect?</a:t>
            </a:r>
          </a:p>
          <a:p>
            <a:pPr lvl="1"/>
            <a:r>
              <a:rPr lang="en-US" altLang="zh-CN" b="1" dirty="0"/>
              <a:t>Alternative 1: </a:t>
            </a:r>
            <a:r>
              <a:rPr lang="en-US" altLang="zh-CN" i="1" dirty="0"/>
              <a:t>My neighbor invited me in.</a:t>
            </a:r>
          </a:p>
          <a:p>
            <a:pPr lvl="1"/>
            <a:r>
              <a:rPr lang="en-US" altLang="zh-CN" b="1" dirty="0" smtClean="0"/>
              <a:t>Alternative </a:t>
            </a:r>
            <a:r>
              <a:rPr lang="en-US" altLang="zh-CN" b="1" dirty="0"/>
              <a:t>2: </a:t>
            </a:r>
            <a:r>
              <a:rPr lang="en-US" altLang="zh-CN" i="1" dirty="0"/>
              <a:t>My neighbor left her </a:t>
            </a:r>
            <a:r>
              <a:rPr lang="en-US" altLang="zh-CN" i="1" dirty="0" smtClean="0"/>
              <a:t>house.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 smtClean="0"/>
              <a:t>WordNet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pair extraction ------ </a:t>
            </a:r>
            <a:r>
              <a:rPr lang="en-US" dirty="0" smtClean="0"/>
              <a:t>extraction</a:t>
            </a:r>
            <a:endParaRPr lang="en-US" dirty="0" smtClean="0"/>
          </a:p>
          <a:p>
            <a:r>
              <a:rPr lang="en-US" dirty="0" smtClean="0"/>
              <a:t>WSD using WordNet </a:t>
            </a:r>
            <a:r>
              <a:rPr lang="en-US" dirty="0" smtClean="0"/>
              <a:t>------ </a:t>
            </a:r>
            <a:r>
              <a:rPr lang="en-US" dirty="0" smtClean="0"/>
              <a:t>mapping</a:t>
            </a:r>
            <a:endParaRPr lang="en-US" dirty="0" smtClean="0"/>
          </a:p>
          <a:p>
            <a:r>
              <a:rPr lang="en-US" dirty="0" smtClean="0"/>
              <a:t>Causal strength calculation ------ </a:t>
            </a:r>
            <a:r>
              <a:rPr lang="en-US" dirty="0" smtClean="0"/>
              <a:t>adjusting</a:t>
            </a:r>
            <a:endParaRPr lang="en-US" dirty="0" smtClean="0"/>
          </a:p>
          <a:p>
            <a:r>
              <a:rPr lang="en-US" dirty="0" smtClean="0"/>
              <a:t>Back to word ------ </a:t>
            </a:r>
            <a:r>
              <a:rPr lang="en-US" dirty="0" smtClean="0"/>
              <a:t>recovering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8919-7F39-4B49-BAEE-4D7789996AC3}" type="slidenum">
              <a:rPr lang="en-US" smtClean="0"/>
              <a:t>9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7398327" y="1825625"/>
            <a:ext cx="1349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</a:rPr>
              <a:t>Word Level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98327" y="2610095"/>
            <a:ext cx="1387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</a:rPr>
              <a:t>Sense Level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98327" y="3394565"/>
            <a:ext cx="1349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</a:rPr>
              <a:t>Word Level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7049195" y="2427220"/>
            <a:ext cx="249382" cy="7844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2154</TotalTime>
  <Words>687</Words>
  <Application>Microsoft Office PowerPoint</Application>
  <PresentationFormat>全屏显示(4:3)</PresentationFormat>
  <Paragraphs>252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宋体</vt:lpstr>
      <vt:lpstr>Arial</vt:lpstr>
      <vt:lpstr>Calibri</vt:lpstr>
      <vt:lpstr>Calibri Light</vt:lpstr>
      <vt:lpstr>Cambria Math</vt:lpstr>
      <vt:lpstr>Wingdings</vt:lpstr>
      <vt:lpstr>Office Theme</vt:lpstr>
      <vt:lpstr>Causal Relation Extraction</vt:lpstr>
      <vt:lpstr>Outline</vt:lpstr>
      <vt:lpstr>Problem Description</vt:lpstr>
      <vt:lpstr>Problem Description: causal relation</vt:lpstr>
      <vt:lpstr>WordNet</vt:lpstr>
      <vt:lpstr>Problem Description: corpus</vt:lpstr>
      <vt:lpstr>Corpus</vt:lpstr>
      <vt:lpstr>Problem Description: usage</vt:lpstr>
      <vt:lpstr>Methodology</vt:lpstr>
      <vt:lpstr>Methodology: extraction</vt:lpstr>
      <vt:lpstr>Pattern</vt:lpstr>
      <vt:lpstr>Pattern + Rule</vt:lpstr>
      <vt:lpstr>Pattern + Rule</vt:lpstr>
      <vt:lpstr>Methodology: mapping</vt:lpstr>
      <vt:lpstr>Methodology: mapping</vt:lpstr>
      <vt:lpstr>Methodology: adjusting</vt:lpstr>
      <vt:lpstr>Methodology: adjusting</vt:lpstr>
      <vt:lpstr>Methodology: recovering</vt:lpstr>
      <vt:lpstr>Recovering</vt:lpstr>
      <vt:lpstr>Evaluation</vt:lpstr>
      <vt:lpstr>Problem &amp; Future Work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Xusheng Luo</dc:creator>
  <cp:lastModifiedBy>沙雨辰</cp:lastModifiedBy>
  <cp:revision>49</cp:revision>
  <dcterms:created xsi:type="dcterms:W3CDTF">2016-09-19T08:28:40Z</dcterms:created>
  <dcterms:modified xsi:type="dcterms:W3CDTF">2016-09-22T02:37:45Z</dcterms:modified>
</cp:coreProperties>
</file>