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05A85-FF73-471A-A3BB-FA1B11EC7700}" type="datetimeFigureOut">
              <a:rPr lang="en-US" smtClean="0"/>
              <a:t>3/15/2017 Wednesday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B3D82-D742-44AF-8883-ADBD3969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D6E0-B8FA-43FC-B053-FFF9D905B420}" type="datetime1">
              <a:rPr lang="en-US" smtClean="0"/>
              <a:t>3/15/2017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8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A9DE-CDF6-459A-B95B-BA128ECDC9EB}" type="datetime1">
              <a:rPr lang="en-US" smtClean="0"/>
              <a:t>3/15/2017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930F-9842-4B68-A0BA-A045317A7E8A}" type="datetime1">
              <a:rPr lang="en-US" smtClean="0"/>
              <a:t>3/15/2017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2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76A1-5B2E-459E-B1DF-542D8168201A}" type="datetime1">
              <a:rPr lang="en-US" smtClean="0"/>
              <a:t>3/15/2017 Wednesday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1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729D-ADA2-4204-A2BE-67E9537F6FD8}" type="datetime1">
              <a:rPr lang="en-US" smtClean="0"/>
              <a:t>3/15/2017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D9A5-C4E3-4F2A-B0D3-0C8641A3B10C}" type="datetime1">
              <a:rPr lang="en-US" smtClean="0"/>
              <a:t>3/15/2017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4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812-C221-4C33-BAA9-4AD633CDA8FA}" type="datetime1">
              <a:rPr lang="en-US" smtClean="0"/>
              <a:t>3/15/2017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9D7D-6DE8-46DE-A621-931D672F29D4}" type="datetime1">
              <a:rPr lang="en-US" smtClean="0"/>
              <a:t>3/15/2017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8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16AE-12CA-4473-BB0B-E470BC982370}" type="datetime1">
              <a:rPr lang="en-US" smtClean="0"/>
              <a:t>3/15/2017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DDF-47D4-4D6D-A4B0-F452326D50CD}" type="datetime1">
              <a:rPr lang="en-US" smtClean="0"/>
              <a:t>3/15/2017 Wednesday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2449-A733-4032-91D0-26790477E268}" type="datetime1">
              <a:rPr lang="en-US" smtClean="0"/>
              <a:t>3/15/2017 Wednesday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5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E78-58A7-47C3-A29B-8122FA1788A8}" type="datetime1">
              <a:rPr lang="en-US" smtClean="0"/>
              <a:t>3/15/2017 Wednesday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F11E-BB9A-44EB-A384-8497C50C2FC9}" type="datetime1">
              <a:rPr lang="en-US" smtClean="0"/>
              <a:t>3/15/2017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9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682CDD-5CD0-4001-AA0B-1B4E71CE020B}" type="datetime1">
              <a:rPr lang="en-US" smtClean="0"/>
              <a:t>3/15/2017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8512AE2-ACE6-42F8-81F4-56E977EF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0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91F395D-371A-4690-B2F4-8B01A54921BA}" type="datetime1">
              <a:rPr lang="en-US" smtClean="0"/>
              <a:t>3/15/2017 Wednesday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8512AE2-ACE6-42F8-81F4-56E977EF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2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8.png"/><Relationship Id="rId7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49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Graph-based Semi-Supervised Learning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Presenter: </a:t>
            </a:r>
            <a:r>
              <a:rPr lang="en-US" altLang="zh-CN" dirty="0" err="1" smtClean="0"/>
              <a:t>Yuchao</a:t>
            </a:r>
            <a:r>
              <a:rPr lang="en-US" altLang="zh-CN" dirty="0" smtClean="0"/>
              <a:t> Tao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28" y="2561427"/>
            <a:ext cx="4395038" cy="346625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15100" y="3525112"/>
            <a:ext cx="3582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odoni MT" panose="02070603080606020203" pitchFamily="18" charset="0"/>
              </a:rPr>
              <a:t>Random Walk</a:t>
            </a:r>
            <a:endParaRPr lang="en-US" sz="4400" dirty="0">
              <a:latin typeface="Bodoni MT" panose="0207060308060602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0" y="4597400"/>
            <a:ext cx="486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is the probability that starting from node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it finally hits a labeled node with label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Class Prior Knowledge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525712"/>
            <a:ext cx="4221227" cy="4709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87" y="2525712"/>
            <a:ext cx="4467225" cy="409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9100" y="2156380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obvious decision rule: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94793" y="2341046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3723748"/>
            <a:ext cx="5506542" cy="53075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9100" y="3281400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Another with prior knowledge:</a:t>
            </a:r>
            <a:endParaRPr 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960478" y="4981374"/>
            <a:ext cx="8973392" cy="981075"/>
            <a:chOff x="1829985" y="4604481"/>
            <a:chExt cx="8973392" cy="98107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31227" y="4604481"/>
              <a:ext cx="5772150" cy="98107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t="1" r="27770" b="2199"/>
            <a:stretch/>
          </p:blipFill>
          <p:spPr>
            <a:xfrm>
              <a:off x="1829985" y="4613272"/>
              <a:ext cx="3226708" cy="400568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6440993" y="3598672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960412" y="4466998"/>
            <a:ext cx="8141629" cy="405995"/>
            <a:chOff x="1078352" y="5877534"/>
            <a:chExt cx="8141629" cy="40599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8352" y="5883479"/>
              <a:ext cx="6838950" cy="40005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81295" y="5877534"/>
              <a:ext cx="1338686" cy="405995"/>
            </a:xfrm>
            <a:prstGeom prst="rect">
              <a:avLst/>
            </a:prstGeom>
          </p:spPr>
        </p:pic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External Classifiers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87350" y="2273495"/>
            <a:ext cx="5524500" cy="615950"/>
            <a:chOff x="571499" y="2581275"/>
            <a:chExt cx="5524500" cy="61595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99" y="2581275"/>
              <a:ext cx="5524500" cy="32385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499" y="2873375"/>
              <a:ext cx="5524500" cy="323850"/>
            </a:xfrm>
            <a:prstGeom prst="rect">
              <a:avLst/>
            </a:prstGeom>
          </p:spPr>
        </p:pic>
      </p:grpSp>
      <p:sp>
        <p:nvSpPr>
          <p:cNvPr id="18" name="椭圆 17"/>
          <p:cNvSpPr/>
          <p:nvPr/>
        </p:nvSpPr>
        <p:spPr>
          <a:xfrm>
            <a:off x="2946400" y="3886993"/>
            <a:ext cx="203200" cy="203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4609" y="563047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unlabeled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6353" y="3729188"/>
            <a:ext cx="2176947" cy="2155674"/>
            <a:chOff x="96353" y="3729188"/>
            <a:chExt cx="2176947" cy="2155674"/>
          </a:xfrm>
        </p:grpSpPr>
        <p:sp>
          <p:nvSpPr>
            <p:cNvPr id="5" name="椭圆 4"/>
            <p:cNvSpPr/>
            <p:nvPr/>
          </p:nvSpPr>
          <p:spPr>
            <a:xfrm>
              <a:off x="1333500" y="4068762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070100" y="4792662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663700" y="5478462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20699" y="4090193"/>
              <a:ext cx="203200" cy="203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82598" y="5681662"/>
              <a:ext cx="203200" cy="203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直接连接符 10"/>
            <p:cNvCxnSpPr>
              <a:stCxn id="8" idx="6"/>
              <a:endCxn id="5" idx="2"/>
            </p:cNvCxnSpPr>
            <p:nvPr/>
          </p:nvCxnSpPr>
          <p:spPr>
            <a:xfrm flipV="1">
              <a:off x="723899" y="4170362"/>
              <a:ext cx="609601" cy="21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2"/>
              <a:endCxn id="9" idx="7"/>
            </p:cNvCxnSpPr>
            <p:nvPr/>
          </p:nvCxnSpPr>
          <p:spPr>
            <a:xfrm flipH="1">
              <a:off x="656040" y="4170362"/>
              <a:ext cx="677460" cy="1541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2"/>
              <a:endCxn id="8" idx="5"/>
            </p:cNvCxnSpPr>
            <p:nvPr/>
          </p:nvCxnSpPr>
          <p:spPr>
            <a:xfrm flipH="1" flipV="1">
              <a:off x="694141" y="4263635"/>
              <a:ext cx="1375959" cy="630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7"/>
              <a:endCxn id="6" idx="4"/>
            </p:cNvCxnSpPr>
            <p:nvPr/>
          </p:nvCxnSpPr>
          <p:spPr>
            <a:xfrm flipV="1">
              <a:off x="1837142" y="4995862"/>
              <a:ext cx="334558" cy="512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96353" y="372918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labeled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650" y="2470345"/>
            <a:ext cx="2343150" cy="25717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482590" y="3410227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</a:t>
            </a:r>
            <a:r>
              <a:rPr lang="en-US" dirty="0" smtClean="0">
                <a:solidFill>
                  <a:schemeClr val="accent4"/>
                </a:solidFill>
              </a:rPr>
              <a:t>ongle: classified externally as </a:t>
            </a:r>
            <a:r>
              <a:rPr lang="en-US" dirty="0" err="1" smtClean="0">
                <a:solidFill>
                  <a:schemeClr val="accent4"/>
                </a:solidFill>
              </a:rPr>
              <a:t>h</a:t>
            </a:r>
            <a:r>
              <a:rPr lang="en-US" baseline="-25000" dirty="0" err="1" smtClean="0">
                <a:solidFill>
                  <a:schemeClr val="accent4"/>
                </a:solidFill>
              </a:rPr>
              <a:t>u</a:t>
            </a:r>
            <a:endParaRPr lang="en-US" baseline="-25000" dirty="0">
              <a:solidFill>
                <a:schemeClr val="accent4"/>
              </a:solidFill>
            </a:endParaRPr>
          </a:p>
        </p:txBody>
      </p:sp>
      <p:cxnSp>
        <p:nvCxnSpPr>
          <p:cNvPr id="27" name="直接连接符 26"/>
          <p:cNvCxnSpPr>
            <a:stCxn id="6" idx="7"/>
            <a:endCxn id="18" idx="3"/>
          </p:cNvCxnSpPr>
          <p:nvPr/>
        </p:nvCxnSpPr>
        <p:spPr>
          <a:xfrm flipV="1">
            <a:off x="2243542" y="4060435"/>
            <a:ext cx="732616" cy="7619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371084" y="404483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η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891" y="5294924"/>
            <a:ext cx="5886450" cy="50482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6541710" y="3858709"/>
            <a:ext cx="3794125" cy="809851"/>
            <a:chOff x="6864259" y="3662848"/>
            <a:chExt cx="3794125" cy="80985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6"/>
            <a:srcRect t="-438" r="92916"/>
            <a:stretch/>
          </p:blipFill>
          <p:spPr>
            <a:xfrm>
              <a:off x="6864259" y="3869008"/>
              <a:ext cx="491895" cy="60270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6"/>
            <a:srcRect l="52443" t="-34959" b="-1"/>
            <a:stretch/>
          </p:blipFill>
          <p:spPr>
            <a:xfrm>
              <a:off x="7356154" y="3662848"/>
              <a:ext cx="3302230" cy="809851"/>
            </a:xfrm>
            <a:prstGeom prst="rect">
              <a:avLst/>
            </a:prstGeom>
          </p:spPr>
        </p:pic>
      </p:grpSp>
      <p:sp>
        <p:nvSpPr>
          <p:cNvPr id="35" name="下箭头 34"/>
          <p:cNvSpPr/>
          <p:nvPr/>
        </p:nvSpPr>
        <p:spPr>
          <a:xfrm>
            <a:off x="8055429" y="4792662"/>
            <a:ext cx="223687" cy="459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5" grpId="0"/>
      <p:bldP spid="29" grpId="0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 Weight Matrix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241675"/>
            <a:ext cx="2886075" cy="400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0" y="2794000"/>
            <a:ext cx="5753100" cy="129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50" y="5475287"/>
            <a:ext cx="2695575" cy="438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01" y="5494337"/>
            <a:ext cx="1495425" cy="4191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023" y="1996811"/>
            <a:ext cx="5210175" cy="4038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19743" y="6210063"/>
            <a:ext cx="6372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ocument categorization on PC (#982) vs. MAC (#961)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7" y="2679700"/>
            <a:ext cx="5781174" cy="10159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7107" y="4182701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VP: voted perceptron, like SVM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7107" y="4831347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altLang="zh-CN" dirty="0" smtClean="0"/>
              <a:t>N: class mass normalization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571" y="5719860"/>
            <a:ext cx="3713084" cy="6311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t="1" r="27770" b="2199"/>
          <a:stretch/>
        </p:blipFill>
        <p:spPr>
          <a:xfrm>
            <a:off x="1176571" y="5319292"/>
            <a:ext cx="3226708" cy="40056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7310" y="3826583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thresh: label 1 if f(</a:t>
            </a:r>
            <a:r>
              <a:rPr lang="en-US" dirty="0" err="1" smtClean="0"/>
              <a:t>i</a:t>
            </a:r>
            <a:r>
              <a:rPr lang="en-US" dirty="0" smtClean="0"/>
              <a:t>) &gt; 0.5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7107" y="4508937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1NN: </a:t>
            </a:r>
            <a:r>
              <a:rPr lang="en-US" dirty="0" err="1" smtClean="0"/>
              <a:t>kNN</a:t>
            </a:r>
            <a:r>
              <a:rPr lang="en-US" dirty="0" smtClean="0"/>
              <a:t> with k = 1</a:t>
            </a:r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with this model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19" y="3589078"/>
            <a:ext cx="7051533" cy="23309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73619" y="2552995"/>
            <a:ext cx="741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Detect whether a mention is a morph mention</a:t>
            </a:r>
            <a:endParaRPr lang="en-US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5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00" y="2579162"/>
            <a:ext cx="9137152" cy="18039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variance to this model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89200" y="4581267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 of labeled data</a:t>
            </a:r>
            <a:endParaRPr 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302500" y="4581266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Graph energy</a:t>
            </a:r>
            <a:endParaRPr 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955" y="5312746"/>
            <a:ext cx="6809089" cy="8290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90982" y="5527234"/>
            <a:ext cx="2196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iterative solution</a:t>
            </a:r>
            <a:endParaRPr lang="en-US" sz="2000" dirty="0"/>
          </a:p>
        </p:txBody>
      </p:sp>
      <p:sp>
        <p:nvSpPr>
          <p:cNvPr id="8" name="左大括号 7"/>
          <p:cNvSpPr/>
          <p:nvPr/>
        </p:nvSpPr>
        <p:spPr>
          <a:xfrm rot="16200000">
            <a:off x="4218816" y="2808143"/>
            <a:ext cx="302688" cy="2873831"/>
          </a:xfrm>
          <a:prstGeom prst="leftBrace">
            <a:avLst>
              <a:gd name="adj1" fmla="val 53751"/>
              <a:gd name="adj2" fmla="val 50000"/>
            </a:avLst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8119841" y="2609397"/>
            <a:ext cx="352643" cy="3321280"/>
          </a:xfrm>
          <a:prstGeom prst="leftBrace">
            <a:avLst>
              <a:gd name="adj1" fmla="val 53751"/>
              <a:gd name="adj2" fmla="val 50000"/>
            </a:avLst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Yuchao</a:t>
            </a:r>
            <a:r>
              <a:rPr lang="en-US" dirty="0" smtClean="0"/>
              <a:t> Tao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semi-supervised learning?</a:t>
            </a:r>
            <a:endParaRPr lang="en-US" dirty="0"/>
          </a:p>
        </p:txBody>
      </p:sp>
      <p:sp>
        <p:nvSpPr>
          <p:cNvPr id="5" name="椭圆 4"/>
          <p:cNvSpPr/>
          <p:nvPr/>
        </p:nvSpPr>
        <p:spPr>
          <a:xfrm>
            <a:off x="3075708" y="3740728"/>
            <a:ext cx="443346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6276108" y="2376055"/>
            <a:ext cx="3172691" cy="3172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下箭头 6"/>
          <p:cNvSpPr/>
          <p:nvPr/>
        </p:nvSpPr>
        <p:spPr>
          <a:xfrm rot="16200000">
            <a:off x="1332345" y="3131127"/>
            <a:ext cx="729673" cy="166254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doni MT" panose="02070603080606020203" pitchFamily="18" charset="0"/>
              </a:rPr>
              <a:t>Labeled</a:t>
            </a:r>
            <a:endParaRPr lang="en-US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8" name="下箭头 7"/>
          <p:cNvSpPr/>
          <p:nvPr/>
        </p:nvSpPr>
        <p:spPr>
          <a:xfrm rot="5400000">
            <a:off x="10766800" y="2987965"/>
            <a:ext cx="729673" cy="166254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Bodoni MT" panose="02070603080606020203" pitchFamily="18" charset="0"/>
              </a:rPr>
              <a:t>Unlabeled</a:t>
            </a:r>
            <a:endParaRPr lang="en-US" b="1" dirty="0">
              <a:solidFill>
                <a:schemeClr val="accent6"/>
              </a:solidFill>
              <a:latin typeface="Bodoni MT" panose="02070603080606020203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2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 Graph-based Semi-Supervising Model?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37" y="2946400"/>
            <a:ext cx="4071673" cy="3211223"/>
          </a:xfrm>
          <a:prstGeom prst="rect">
            <a:avLst/>
          </a:prstGeom>
        </p:spPr>
      </p:pic>
      <p:pic>
        <p:nvPicPr>
          <p:cNvPr id="1026" name="Picture 2" descr="Image result for weight matr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11" y="3726511"/>
            <a:ext cx="3049807" cy="17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579634" y="2219120"/>
            <a:ext cx="351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data manifold, or a data set interpreted in a graph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41711" y="2865451"/>
            <a:ext cx="305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weight matrix to define the data manifold</a:t>
            </a:r>
            <a:endParaRPr lang="en-US" dirty="0"/>
          </a:p>
        </p:txBody>
      </p:sp>
      <p:sp>
        <p:nvSpPr>
          <p:cNvPr id="5" name="下箭头 4"/>
          <p:cNvSpPr/>
          <p:nvPr/>
        </p:nvSpPr>
        <p:spPr>
          <a:xfrm rot="1867397">
            <a:off x="4807552" y="2228189"/>
            <a:ext cx="572385" cy="1250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 smtClean="0"/>
              <a:t>Labeled</a:t>
            </a:r>
            <a:endParaRPr lang="en-US" sz="1600" b="1" dirty="0"/>
          </a:p>
        </p:txBody>
      </p:sp>
      <p:sp>
        <p:nvSpPr>
          <p:cNvPr id="8" name="下箭头 7"/>
          <p:cNvSpPr/>
          <p:nvPr/>
        </p:nvSpPr>
        <p:spPr>
          <a:xfrm rot="6143455">
            <a:off x="4655412" y="4356794"/>
            <a:ext cx="572385" cy="1732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 smtClean="0"/>
              <a:t>Unlabeled</a:t>
            </a:r>
            <a:endParaRPr lang="en-US" sz="16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0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weight matrix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94" y="4886575"/>
            <a:ext cx="5514287" cy="1153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8" y="2574127"/>
            <a:ext cx="4395038" cy="34662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651" y="2554134"/>
            <a:ext cx="3294296" cy="2750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651" y="2935339"/>
            <a:ext cx="3386659" cy="2405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6632" y="2926429"/>
            <a:ext cx="1520508" cy="2494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8651" y="3308269"/>
            <a:ext cx="976058" cy="2429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6632" y="2554134"/>
            <a:ext cx="913997" cy="2482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8651" y="3954164"/>
            <a:ext cx="1100181" cy="2651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5517" y="3954164"/>
            <a:ext cx="1387921" cy="3046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0123" y="3953847"/>
            <a:ext cx="2127017" cy="2764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8651" y="4408303"/>
            <a:ext cx="3215915" cy="28209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97518" y="4381906"/>
            <a:ext cx="839792" cy="30849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6725517" y="190491"/>
            <a:ext cx="4799387" cy="5133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Question: What is the advantage to use a Gaussian form to define the weight?</a:t>
            </a:r>
            <a:endParaRPr 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354710" y="857962"/>
            <a:ext cx="5174970" cy="8146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Answer</a:t>
            </a:r>
            <a:r>
              <a:rPr lang="en-US" dirty="0" smtClean="0"/>
              <a:t>: Make the distance more sensitive. Adjacent points can be assigned higher weight. </a:t>
            </a:r>
            <a:endParaRPr 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Random Field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61" y="2471516"/>
            <a:ext cx="4101093" cy="610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23" y="2214607"/>
            <a:ext cx="2085975" cy="30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048" y="2230271"/>
            <a:ext cx="1409700" cy="26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61" y="4447672"/>
            <a:ext cx="6027780" cy="81009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6681932" y="5184630"/>
            <a:ext cx="5301674" cy="360006"/>
            <a:chOff x="1380258" y="5469512"/>
            <a:chExt cx="8324850" cy="56529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0258" y="5469512"/>
              <a:ext cx="3219450" cy="56197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99708" y="5469513"/>
              <a:ext cx="5105400" cy="565292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1932" y="4108392"/>
            <a:ext cx="3764395" cy="3392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9232" y="4427604"/>
            <a:ext cx="4625916" cy="53014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5881" y="2209017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Under this condition: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945881" y="2716574"/>
            <a:ext cx="1978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minimize this </a:t>
            </a:r>
            <a:r>
              <a:rPr lang="en-US" dirty="0" smtClean="0">
                <a:latin typeface="Bodoni MT" panose="02070603080606020203" pitchFamily="18" charset="0"/>
              </a:rPr>
              <a:t>Quadratic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Energy function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2972" y="181975"/>
            <a:ext cx="2007610" cy="15833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49588" y="5291958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#: </a:t>
            </a:r>
            <a:r>
              <a:rPr lang="en-US" altLang="zh-CN" sz="1600" i="1" dirty="0" smtClean="0"/>
              <a:t>Concepts from Thermodynamics</a:t>
            </a:r>
            <a:endParaRPr lang="en-US" i="1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3243" y="2678353"/>
            <a:ext cx="5143500" cy="87773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Function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32378" y="2089539"/>
            <a:ext cx="9446627" cy="438150"/>
            <a:chOff x="442046" y="2526434"/>
            <a:chExt cx="9446627" cy="43815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046" y="2526434"/>
              <a:ext cx="4657725" cy="43815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772" y="2526434"/>
              <a:ext cx="4788901" cy="438150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332378" y="3320683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Laplace’s Equation: 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324" y="3166829"/>
            <a:ext cx="2806633" cy="6770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217" y="3148443"/>
            <a:ext cx="1533525" cy="638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581" y="3147647"/>
            <a:ext cx="1632844" cy="6369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761" y="3646895"/>
            <a:ext cx="1631664" cy="26521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62585" y="328144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&lt;=&gt;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11941" y="332068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&lt;=&gt;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25966" y="2739520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harmonic function is a function which satisfies Laplace’s Equation</a:t>
            </a:r>
            <a:endParaRPr 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223" y="4291141"/>
            <a:ext cx="5905500" cy="40957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70224" y="4777787"/>
            <a:ext cx="6808017" cy="390525"/>
            <a:chOff x="372836" y="4917380"/>
            <a:chExt cx="6808017" cy="39052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2836" y="4917380"/>
              <a:ext cx="2545400" cy="39039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99353" y="4917380"/>
              <a:ext cx="4381500" cy="390525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370223" y="5634555"/>
            <a:ext cx="6105525" cy="419100"/>
            <a:chOff x="396620" y="5620268"/>
            <a:chExt cx="6105525" cy="41910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6620" y="5620268"/>
              <a:ext cx="4467225" cy="4191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63845" y="5620268"/>
              <a:ext cx="1638300" cy="419100"/>
            </a:xfrm>
            <a:prstGeom prst="rect">
              <a:avLst/>
            </a:prstGeom>
          </p:spPr>
        </p:pic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29341" y="5605980"/>
            <a:ext cx="1933575" cy="44767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9161461" y="4953873"/>
            <a:ext cx="2156218" cy="428625"/>
            <a:chOff x="8091128" y="4577565"/>
            <a:chExt cx="2156218" cy="428625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91128" y="4577565"/>
              <a:ext cx="847725" cy="428625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934682" y="4577565"/>
              <a:ext cx="1312664" cy="428625"/>
            </a:xfrm>
            <a:prstGeom prst="rect">
              <a:avLst/>
            </a:prstGeom>
          </p:spPr>
        </p:pic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57606" y="5399086"/>
            <a:ext cx="1600603" cy="43652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86257" y="6000197"/>
            <a:ext cx="1771650" cy="495300"/>
          </a:xfrm>
          <a:prstGeom prst="rect">
            <a:avLst/>
          </a:prstGeom>
        </p:spPr>
      </p:pic>
      <p:sp>
        <p:nvSpPr>
          <p:cNvPr id="31" name="左大括号 30"/>
          <p:cNvSpPr/>
          <p:nvPr/>
        </p:nvSpPr>
        <p:spPr>
          <a:xfrm>
            <a:off x="8734581" y="5067300"/>
            <a:ext cx="335553" cy="1333500"/>
          </a:xfrm>
          <a:prstGeom prst="leftBrace">
            <a:avLst>
              <a:gd name="adj1" fmla="val 53751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9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4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solution to function f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5" y="2261660"/>
            <a:ext cx="2094971" cy="679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348" y="2250547"/>
            <a:ext cx="3046747" cy="701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691" y="4777787"/>
            <a:ext cx="1933575" cy="4476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394811" y="4125680"/>
            <a:ext cx="2156218" cy="428625"/>
            <a:chOff x="8091128" y="4577565"/>
            <a:chExt cx="2156218" cy="4286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1128" y="4577565"/>
              <a:ext cx="847725" cy="42862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34682" y="4577565"/>
              <a:ext cx="1312664" cy="428625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0956" y="4570893"/>
            <a:ext cx="1600603" cy="4365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9607" y="5172004"/>
            <a:ext cx="1771650" cy="495300"/>
          </a:xfrm>
          <a:prstGeom prst="rect">
            <a:avLst/>
          </a:prstGeom>
        </p:spPr>
      </p:pic>
      <p:sp>
        <p:nvSpPr>
          <p:cNvPr id="11" name="左大括号 10"/>
          <p:cNvSpPr/>
          <p:nvPr/>
        </p:nvSpPr>
        <p:spPr>
          <a:xfrm>
            <a:off x="8967931" y="4239107"/>
            <a:ext cx="335553" cy="1333500"/>
          </a:xfrm>
          <a:prstGeom prst="leftBrace">
            <a:avLst>
              <a:gd name="adj1" fmla="val 53751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6756400" y="2070100"/>
            <a:ext cx="0" cy="458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5009" y="2116226"/>
            <a:ext cx="4749196" cy="3293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5009" y="2672906"/>
            <a:ext cx="2545400" cy="39039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5009" y="3032625"/>
            <a:ext cx="4381500" cy="3905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52220" y="4905857"/>
            <a:ext cx="6394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Maximum principle of harmonic functions (Doyle &amp; Snell, 1984)</a:t>
            </a:r>
            <a:endParaRPr lang="en-US" sz="16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38227" y="5308983"/>
            <a:ext cx="6011883" cy="1071162"/>
            <a:chOff x="476615" y="3786704"/>
            <a:chExt cx="6011883" cy="107116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6150" y="3786705"/>
              <a:ext cx="647700" cy="35242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00503" y="3786704"/>
              <a:ext cx="953621" cy="35242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8223" y="4116903"/>
              <a:ext cx="6010275" cy="390525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6615" y="4495916"/>
              <a:ext cx="1171575" cy="361950"/>
            </a:xfrm>
            <a:prstGeom prst="rect">
              <a:avLst/>
            </a:prstGeom>
          </p:spPr>
        </p:pic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0162" y="3339985"/>
            <a:ext cx="5982607" cy="92688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71462" y="296377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 = &gt;</a:t>
            </a:r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energy minimization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417760"/>
            <a:ext cx="5029200" cy="1057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87" y="2513009"/>
            <a:ext cx="1476375" cy="866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637" y="5012458"/>
            <a:ext cx="6943725" cy="600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0395" y="2297838"/>
            <a:ext cx="1326888" cy="4303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1737" y="2696480"/>
            <a:ext cx="1713248" cy="394566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9436100" y="2135184"/>
            <a:ext cx="0" cy="458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37" y="4212363"/>
            <a:ext cx="1326888" cy="4303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54800" y="427337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=&gt;</a:t>
            </a:r>
            <a:endParaRPr lang="en-US" b="1" dirty="0"/>
          </a:p>
        </p:txBody>
      </p:sp>
      <p:sp>
        <p:nvSpPr>
          <p:cNvPr id="12" name="左大括号 11"/>
          <p:cNvSpPr/>
          <p:nvPr/>
        </p:nvSpPr>
        <p:spPr>
          <a:xfrm rot="16200000">
            <a:off x="3643275" y="4558258"/>
            <a:ext cx="335553" cy="2512502"/>
          </a:xfrm>
          <a:prstGeom prst="leftBrace">
            <a:avLst>
              <a:gd name="adj1" fmla="val 53751"/>
              <a:gd name="adj2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圆角矩形 12"/>
          <p:cNvSpPr/>
          <p:nvPr/>
        </p:nvSpPr>
        <p:spPr>
          <a:xfrm>
            <a:off x="2554800" y="6146800"/>
            <a:ext cx="2512503" cy="368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Each part is known</a:t>
            </a:r>
            <a:endParaRPr lang="en-US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9705892" y="4273373"/>
            <a:ext cx="1831989" cy="364173"/>
            <a:chOff x="8091128" y="4577565"/>
            <a:chExt cx="2156218" cy="42862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1128" y="4577565"/>
              <a:ext cx="847725" cy="42862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34682" y="4577565"/>
              <a:ext cx="1312664" cy="428625"/>
            </a:xfrm>
            <a:prstGeom prst="rect">
              <a:avLst/>
            </a:prstGeom>
          </p:spPr>
        </p:pic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5975" y="4641571"/>
            <a:ext cx="1359921" cy="37088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30688" y="5329723"/>
            <a:ext cx="1505248" cy="420822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1" y="2234361"/>
            <a:ext cx="7735889" cy="4395039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6433417" y="190491"/>
            <a:ext cx="4799387" cy="5133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Question: Can </a:t>
            </a:r>
            <a:r>
              <a:rPr lang="en-US" dirty="0" err="1" smtClean="0"/>
              <a:t>kNN</a:t>
            </a:r>
            <a:r>
              <a:rPr lang="en-US" dirty="0"/>
              <a:t> </a:t>
            </a:r>
            <a:r>
              <a:rPr lang="en-US" dirty="0" smtClean="0"/>
              <a:t>make the same performance in the right figure?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354710" y="857962"/>
            <a:ext cx="5174970" cy="8146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Answer</a:t>
            </a:r>
            <a:r>
              <a:rPr lang="en-US" dirty="0" smtClean="0"/>
              <a:t>: No, it is hard to follow the structure of the data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2AE2-ACE6-42F8-81F4-56E977EF64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575</TotalTime>
  <Words>313</Words>
  <Application>Microsoft Office PowerPoint</Application>
  <PresentationFormat>宽屏</PresentationFormat>
  <Paragraphs>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等线</vt:lpstr>
      <vt:lpstr>Arial</vt:lpstr>
      <vt:lpstr>Bodoni MT</vt:lpstr>
      <vt:lpstr>Calibri</vt:lpstr>
      <vt:lpstr>Century Gothic</vt:lpstr>
      <vt:lpstr>Wingdings 2</vt:lpstr>
      <vt:lpstr>引用</vt:lpstr>
      <vt:lpstr>Graph-based Semi-Supervised Learning</vt:lpstr>
      <vt:lpstr>Why we need semi-supervised learning?</vt:lpstr>
      <vt:lpstr>What is a Graph-based Semi-Supervising Model?</vt:lpstr>
      <vt:lpstr>Define weight matrix</vt:lpstr>
      <vt:lpstr>Gaussian Random Field</vt:lpstr>
      <vt:lpstr>Harmonic Function</vt:lpstr>
      <vt:lpstr>Analytic solution to function f</vt:lpstr>
      <vt:lpstr>harmonic energy minimization</vt:lpstr>
      <vt:lpstr>Examples</vt:lpstr>
      <vt:lpstr>Interpretation</vt:lpstr>
      <vt:lpstr>Incorporating Class Prior Knowledge</vt:lpstr>
      <vt:lpstr>Incorporating External Classifiers</vt:lpstr>
      <vt:lpstr>Learning the Weight Matrix</vt:lpstr>
      <vt:lpstr>Experiment Results</vt:lpstr>
      <vt:lpstr>Applications with this model</vt:lpstr>
      <vt:lpstr>Some variance to this model</vt:lpstr>
      <vt:lpstr>Thanks!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Graph-based Semi-Supervised Learning</dc:title>
  <dc:creator>YUCHAO / HARRY TAO</dc:creator>
  <cp:lastModifiedBy>YUCHAO / HARRY TAO</cp:lastModifiedBy>
  <cp:revision>22</cp:revision>
  <dcterms:created xsi:type="dcterms:W3CDTF">2017-03-15T04:09:51Z</dcterms:created>
  <dcterms:modified xsi:type="dcterms:W3CDTF">2017-03-15T14:10:42Z</dcterms:modified>
</cp:coreProperties>
</file>