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60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516" autoAdjust="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69262-AEE4-4A82-B7F7-E4D207D7205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AF1A-AC36-4E80-BFD1-F97DC173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2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pharmaceutical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fɑ:mə'sju:tikəl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trials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['e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(ə)l]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9AF1A-AC36-4E80-BFD1-F97DC173FD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6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Their links are attached on the last page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9AF1A-AC36-4E80-BFD1-F97DC173FD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3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9AF1A-AC36-4E80-BFD1-F97DC173FD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5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there are more than one drug or more than one ADR in a sentence, this sentence will generate several sentences which ensure that there is one (drug, </a:t>
            </a:r>
            <a:r>
              <a:rPr lang="en-US" altLang="zh-CN" dirty="0" err="1"/>
              <a:t>adr</a:t>
            </a:r>
            <a:r>
              <a:rPr lang="en-US" altLang="zh-CN" dirty="0"/>
              <a:t>) pair that are tagged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9AF1A-AC36-4E80-BFD1-F97DC173FD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5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to get these keywords:</a:t>
            </a:r>
          </a:p>
          <a:p>
            <a:r>
              <a:rPr lang="en-US" altLang="zh-CN" dirty="0"/>
              <a:t>Translating English keywords to Chinese from the original paper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9AF1A-AC36-4E80-BFD1-F97DC173FD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2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6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9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1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0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0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7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25FC-ABFD-46C8-AF7E-1629BF490C3A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4DDD-97BA-4016-99B6-715DE223A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3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inyin.sogou.com/dict/detail/index/644" TargetMode="External"/><Relationship Id="rId2" Type="http://schemas.openxmlformats.org/officeDocument/2006/relationships/hyperlink" Target="http://www.sda.gov.cn/WS01/CL0844/15894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ddra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716" y="1112936"/>
            <a:ext cx="10680568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Automatic Discovery  of Adverse Drug Reactions (ADR</a:t>
            </a:r>
            <a:r>
              <a:rPr lang="en-US" altLang="zh-CN" sz="4400"/>
              <a:t>) through </a:t>
            </a:r>
            <a:r>
              <a:rPr lang="en-US" altLang="zh-CN" sz="4400" dirty="0"/>
              <a:t>Chinese social Media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Mengxue</a:t>
            </a:r>
            <a:r>
              <a:rPr lang="en-US" altLang="zh-CN" dirty="0"/>
              <a:t> Zhang</a:t>
            </a:r>
          </a:p>
          <a:p>
            <a:r>
              <a:rPr lang="en-US" altLang="zh-CN" dirty="0"/>
              <a:t>2017.3.29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56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 using ICTCLAS</a:t>
            </a:r>
            <a:r>
              <a:rPr lang="en-US" altLang="zh-CN" baseline="30000" dirty="0"/>
              <a:t>[6] </a:t>
            </a:r>
            <a:r>
              <a:rPr lang="en-US" altLang="zh-CN" dirty="0"/>
              <a:t>and the two lexicons, we could get the result of segmentation.</a:t>
            </a:r>
          </a:p>
          <a:p>
            <a:r>
              <a:rPr lang="en-US" altLang="zh-CN" dirty="0"/>
              <a:t>Finally, we get several contexts. Each context contain a (drug, </a:t>
            </a:r>
            <a:r>
              <a:rPr lang="en-US" altLang="zh-CN" dirty="0" err="1"/>
              <a:t>adr</a:t>
            </a:r>
            <a:r>
              <a:rPr lang="en-US" altLang="zh-CN" dirty="0"/>
              <a:t>) pair.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2400" i="1" dirty="0"/>
              <a:t>Example:</a:t>
            </a:r>
            <a:endParaRPr lang="zh-CN" altLang="zh-CN" sz="2400" i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sz="1800" dirty="0"/>
              <a:t>吃</a:t>
            </a:r>
            <a:r>
              <a:rPr lang="en-US" altLang="zh-CN" sz="1800" dirty="0"/>
              <a:t>/v </a:t>
            </a:r>
            <a:r>
              <a:rPr lang="zh-CN" altLang="zh-CN" sz="1800" dirty="0"/>
              <a:t>阿那曲唑</a:t>
            </a:r>
            <a:r>
              <a:rPr lang="en-US" altLang="zh-CN" sz="1800" dirty="0"/>
              <a:t>/drug </a:t>
            </a:r>
            <a:r>
              <a:rPr lang="zh-CN" altLang="zh-CN" sz="1800" dirty="0"/>
              <a:t>一个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mq</a:t>
            </a:r>
            <a:r>
              <a:rPr lang="en-US" altLang="zh-CN" sz="1800" dirty="0"/>
              <a:t> </a:t>
            </a:r>
            <a:r>
              <a:rPr lang="zh-CN" altLang="zh-CN" sz="1800" dirty="0"/>
              <a:t>半</a:t>
            </a:r>
            <a:r>
              <a:rPr lang="en-US" altLang="zh-CN" sz="1800" dirty="0"/>
              <a:t>/m </a:t>
            </a:r>
            <a:r>
              <a:rPr lang="zh-CN" altLang="zh-CN" sz="1800" dirty="0"/>
              <a:t>月</a:t>
            </a:r>
            <a:r>
              <a:rPr lang="en-US" altLang="zh-CN" sz="1800" dirty="0"/>
              <a:t>/n </a:t>
            </a:r>
            <a:r>
              <a:rPr lang="zh-CN" altLang="zh-CN" sz="1800" dirty="0"/>
              <a:t>，</a:t>
            </a:r>
            <a:r>
              <a:rPr lang="en-US" altLang="zh-CN" sz="1800" dirty="0"/>
              <a:t>/</a:t>
            </a:r>
            <a:r>
              <a:rPr lang="en-US" altLang="zh-CN" sz="1800" dirty="0" err="1"/>
              <a:t>wd</a:t>
            </a:r>
            <a:r>
              <a:rPr lang="en-US" altLang="zh-CN" sz="1800" dirty="0"/>
              <a:t> </a:t>
            </a:r>
            <a:r>
              <a:rPr lang="zh-CN" altLang="zh-CN" sz="1800" dirty="0"/>
              <a:t>乏力</a:t>
            </a:r>
            <a:r>
              <a:rPr lang="en-US" altLang="zh-CN" sz="1800" dirty="0"/>
              <a:t>/</a:t>
            </a:r>
            <a:r>
              <a:rPr lang="en-US" altLang="zh-CN" sz="1800" dirty="0" err="1"/>
              <a:t>adr</a:t>
            </a:r>
            <a:r>
              <a:rPr lang="en-US" altLang="zh-CN" sz="1800" dirty="0"/>
              <a:t>   (result of ICTCLAS)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zh-CN" sz="1800" dirty="0"/>
              <a:t>吃阿那曲唑</a:t>
            </a:r>
            <a:r>
              <a:rPr lang="en-US" altLang="zh-CN" sz="1800" dirty="0"/>
              <a:t>(drug)</a:t>
            </a:r>
            <a:r>
              <a:rPr lang="zh-CN" altLang="zh-CN" sz="1800" dirty="0"/>
              <a:t>一个半月，乏力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adr</a:t>
            </a:r>
            <a:r>
              <a:rPr lang="en-US" altLang="zh-CN" sz="1800" dirty="0"/>
              <a:t>) </a:t>
            </a:r>
            <a:endParaRPr lang="zh-CN" altLang="zh-CN" sz="1800" dirty="0"/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zh-CN" sz="1800" dirty="0"/>
              <a:t>恶心</a:t>
            </a:r>
            <a:r>
              <a:rPr lang="en-US" altLang="zh-CN" sz="1800" dirty="0"/>
              <a:t>/</a:t>
            </a:r>
            <a:r>
              <a:rPr lang="en-US" altLang="zh-CN" sz="1800" dirty="0" err="1"/>
              <a:t>adr</a:t>
            </a:r>
            <a:r>
              <a:rPr lang="en-US" altLang="zh-CN" sz="1800" dirty="0"/>
              <a:t> </a:t>
            </a:r>
            <a:r>
              <a:rPr lang="zh-CN" altLang="zh-CN" sz="1800" dirty="0"/>
              <a:t>胃</a:t>
            </a:r>
            <a:r>
              <a:rPr lang="en-US" altLang="zh-CN" sz="1800" dirty="0"/>
              <a:t>/n </a:t>
            </a:r>
            <a:r>
              <a:rPr lang="zh-CN" altLang="zh-CN" sz="1800" dirty="0"/>
              <a:t>痛</a:t>
            </a:r>
            <a:r>
              <a:rPr lang="en-US" altLang="zh-CN" sz="1800" dirty="0"/>
              <a:t>/a </a:t>
            </a:r>
            <a:r>
              <a:rPr lang="zh-CN" altLang="zh-CN" sz="1800" dirty="0"/>
              <a:t>胃</a:t>
            </a:r>
            <a:r>
              <a:rPr lang="en-US" altLang="zh-CN" sz="1800" dirty="0"/>
              <a:t>/n </a:t>
            </a:r>
            <a:r>
              <a:rPr lang="zh-CN" altLang="zh-CN" sz="1800" dirty="0"/>
              <a:t>胀</a:t>
            </a:r>
            <a:r>
              <a:rPr lang="en-US" altLang="zh-CN" sz="1800" dirty="0"/>
              <a:t>/a </a:t>
            </a:r>
            <a:r>
              <a:rPr lang="zh-CN" altLang="zh-CN" sz="1800" dirty="0"/>
              <a:t>，</a:t>
            </a:r>
            <a:r>
              <a:rPr lang="en-US" altLang="zh-CN" sz="1800" dirty="0"/>
              <a:t>/</a:t>
            </a:r>
            <a:r>
              <a:rPr lang="en-US" altLang="zh-CN" sz="1800" dirty="0" err="1"/>
              <a:t>wd</a:t>
            </a:r>
            <a:r>
              <a:rPr lang="en-US" altLang="zh-CN" sz="1800" dirty="0"/>
              <a:t> </a:t>
            </a:r>
            <a:r>
              <a:rPr lang="zh-CN" altLang="zh-CN" sz="1800" dirty="0"/>
              <a:t>挂</a:t>
            </a:r>
            <a:r>
              <a:rPr lang="en-US" altLang="zh-CN" sz="1800" dirty="0"/>
              <a:t>/v </a:t>
            </a:r>
            <a:r>
              <a:rPr lang="zh-CN" altLang="zh-CN" sz="1800" dirty="0"/>
              <a:t>的</a:t>
            </a:r>
            <a:r>
              <a:rPr lang="en-US" altLang="zh-CN" sz="1800" dirty="0"/>
              <a:t>/ude1 </a:t>
            </a:r>
            <a:r>
              <a:rPr lang="zh-CN" altLang="zh-CN" sz="1800" dirty="0"/>
              <a:t>奥美拉唑</a:t>
            </a:r>
            <a:r>
              <a:rPr lang="en-US" altLang="zh-CN" sz="1800" dirty="0"/>
              <a:t>/drug </a:t>
            </a:r>
            <a:r>
              <a:rPr lang="zh-CN" altLang="zh-CN" sz="1800" dirty="0"/>
              <a:t>和</a:t>
            </a:r>
            <a:r>
              <a:rPr lang="en-US" altLang="zh-CN" sz="1800" dirty="0"/>
              <a:t>/cc </a:t>
            </a:r>
            <a:r>
              <a:rPr lang="zh-CN" altLang="zh-CN" sz="1800" dirty="0"/>
              <a:t>磷霉素</a:t>
            </a:r>
            <a:r>
              <a:rPr lang="en-US" altLang="zh-CN" sz="1800" dirty="0"/>
              <a:t>/</a:t>
            </a:r>
            <a:r>
              <a:rPr lang="en-US" altLang="zh-CN" sz="1800" dirty="0" err="1"/>
              <a:t>otherDrug</a:t>
            </a:r>
            <a:r>
              <a:rPr lang="en-US" altLang="zh-CN" sz="1800" dirty="0"/>
              <a:t> </a:t>
            </a:r>
            <a:r>
              <a:rPr lang="zh-CN" altLang="zh-CN" sz="1800" dirty="0"/>
              <a:t>。</a:t>
            </a:r>
            <a:r>
              <a:rPr lang="en-US" altLang="zh-CN" sz="1800" dirty="0"/>
              <a:t>/</a:t>
            </a:r>
            <a:r>
              <a:rPr lang="en-US" altLang="zh-CN" sz="1800" dirty="0" err="1"/>
              <a:t>wj</a:t>
            </a:r>
            <a:r>
              <a:rPr lang="en-US" altLang="zh-CN" sz="1800" dirty="0"/>
              <a:t>  	(result of ICTCLAS)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zh-CN" sz="1800" dirty="0"/>
              <a:t>恶心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adr</a:t>
            </a:r>
            <a:r>
              <a:rPr lang="en-US" altLang="zh-CN" sz="1800" dirty="0"/>
              <a:t>)</a:t>
            </a:r>
            <a:r>
              <a:rPr lang="zh-CN" altLang="zh-CN" sz="1800" dirty="0"/>
              <a:t>胃痛胃胀，挂的奥美拉唑</a:t>
            </a:r>
            <a:r>
              <a:rPr lang="en-US" altLang="zh-CN" sz="1800" dirty="0"/>
              <a:t>(drug)</a:t>
            </a:r>
            <a:r>
              <a:rPr lang="zh-CN" altLang="zh-CN" sz="1800" dirty="0"/>
              <a:t>和磷霉素</a:t>
            </a:r>
            <a:r>
              <a:rPr lang="zh-CN" altLang="en-US" sz="1800" dirty="0"/>
              <a:t>。</a:t>
            </a:r>
            <a:endParaRPr lang="zh-CN" altLang="zh-CN" sz="1800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603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 and testing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6813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positive: candidate ADR</a:t>
            </a:r>
            <a:r>
              <a:rPr lang="zh-CN" altLang="en-US" dirty="0"/>
              <a:t> </a:t>
            </a:r>
            <a:r>
              <a:rPr lang="en-US" altLang="zh-CN" dirty="0"/>
              <a:t>in the context is a real ADR</a:t>
            </a:r>
          </a:p>
          <a:p>
            <a:pPr marL="0" indent="0">
              <a:buNone/>
            </a:pPr>
            <a:r>
              <a:rPr lang="en-US" altLang="zh-CN" dirty="0"/>
              <a:t>negative: candidate ADR in the context is an indication of the drug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Training</a:t>
            </a:r>
            <a:r>
              <a:rPr lang="en-US" altLang="zh-CN" dirty="0"/>
              <a:t>: Manually labeled: 400 positive data + 400 negative data:</a:t>
            </a:r>
          </a:p>
          <a:p>
            <a:r>
              <a:rPr lang="en-US" altLang="zh-CN" b="1" dirty="0"/>
              <a:t>Testing</a:t>
            </a:r>
            <a:r>
              <a:rPr lang="en-US" altLang="zh-CN" dirty="0"/>
              <a:t>: Manually labeled: 200 positive data + 200 negative data: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76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(Use SVM)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337" y="1545996"/>
            <a:ext cx="10835326" cy="46309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7 features:</a:t>
            </a:r>
          </a:p>
          <a:p>
            <a:pPr lvl="0"/>
            <a:r>
              <a:rPr lang="x-none" altLang="zh-CN" sz="2400" dirty="0"/>
              <a:t>Verbs before the drugs, e.g. “</a:t>
            </a:r>
            <a:r>
              <a:rPr lang="en-US" altLang="zh-CN" sz="2400" dirty="0" err="1"/>
              <a:t>服用</a:t>
            </a:r>
            <a:r>
              <a:rPr lang="x-none" altLang="zh-CN" sz="2400" dirty="0"/>
              <a:t>(take)” in “</a:t>
            </a:r>
            <a:r>
              <a:rPr lang="en-US" altLang="zh-CN" sz="2400" dirty="0" err="1"/>
              <a:t>服用倍他乐克</a:t>
            </a:r>
            <a:r>
              <a:rPr lang="x-none" altLang="zh-CN" sz="2400" dirty="0"/>
              <a:t>(take Betaloc)”;</a:t>
            </a:r>
            <a:endParaRPr lang="zh-CN" altLang="zh-CN" sz="2400" dirty="0"/>
          </a:p>
          <a:p>
            <a:pPr lvl="0"/>
            <a:r>
              <a:rPr lang="x-none" altLang="zh-CN" sz="2400" dirty="0"/>
              <a:t>Verbs before the conditions, e.g. “</a:t>
            </a:r>
            <a:r>
              <a:rPr lang="en-US" altLang="zh-CN" sz="2400" dirty="0" err="1"/>
              <a:t>感到</a:t>
            </a:r>
            <a:r>
              <a:rPr lang="x-none" altLang="zh-CN" sz="2400" dirty="0"/>
              <a:t>(feel)” in “</a:t>
            </a:r>
            <a:r>
              <a:rPr lang="en-US" altLang="zh-CN" sz="2400" dirty="0" err="1"/>
              <a:t>感到头</a:t>
            </a:r>
            <a:r>
              <a:rPr lang="zh-CN" altLang="zh-CN" sz="2400" dirty="0"/>
              <a:t>晕</a:t>
            </a:r>
            <a:r>
              <a:rPr lang="x-none" altLang="zh-CN" sz="2400" dirty="0"/>
              <a:t>(feel dizzy)”;</a:t>
            </a:r>
            <a:endParaRPr lang="zh-CN" altLang="zh-CN" sz="2400" dirty="0"/>
          </a:p>
          <a:p>
            <a:pPr lvl="0"/>
            <a:r>
              <a:rPr lang="x-none" altLang="zh-CN" sz="2400" dirty="0"/>
              <a:t>Verbs after the conditions, e.g. “</a:t>
            </a:r>
            <a:r>
              <a:rPr lang="en-US" altLang="zh-CN" sz="2400" dirty="0" err="1"/>
              <a:t>好转</a:t>
            </a:r>
            <a:r>
              <a:rPr lang="x-none" altLang="zh-CN" sz="2400" dirty="0"/>
              <a:t>(improved)” in “</a:t>
            </a:r>
            <a:r>
              <a:rPr lang="en-US" altLang="zh-CN" sz="2400" dirty="0" err="1"/>
              <a:t>头疼好转</a:t>
            </a:r>
            <a:r>
              <a:rPr lang="x-none" altLang="zh-CN" sz="2400" dirty="0"/>
              <a:t>(headache improved)”;</a:t>
            </a:r>
            <a:endParaRPr lang="zh-CN" altLang="zh-CN" sz="2400" dirty="0"/>
          </a:p>
          <a:p>
            <a:pPr lvl="0"/>
            <a:r>
              <a:rPr lang="x-none" altLang="zh-CN" sz="2400" dirty="0"/>
              <a:t>Preposition, conjunction and noun of locality, e.g. “</a:t>
            </a:r>
            <a:r>
              <a:rPr lang="en-US" altLang="zh-CN" sz="2400" dirty="0" err="1"/>
              <a:t>因为</a:t>
            </a:r>
            <a:r>
              <a:rPr lang="x-none" altLang="zh-CN" sz="2400" dirty="0"/>
              <a:t>(because of)” in “</a:t>
            </a:r>
            <a:r>
              <a:rPr lang="en-US" altLang="zh-CN" sz="2400" dirty="0" err="1"/>
              <a:t>因为头疼</a:t>
            </a:r>
            <a:r>
              <a:rPr lang="x-none" altLang="zh-CN" sz="2400" dirty="0"/>
              <a:t>(because of headaches)” and “</a:t>
            </a:r>
            <a:r>
              <a:rPr lang="en-US" altLang="zh-CN" sz="2400" dirty="0"/>
              <a:t>后</a:t>
            </a:r>
            <a:r>
              <a:rPr lang="x-none" altLang="zh-CN" sz="2400" dirty="0"/>
              <a:t>(after)” in “</a:t>
            </a:r>
            <a:r>
              <a:rPr lang="en-US" altLang="zh-CN" sz="2400" dirty="0" err="1"/>
              <a:t>服用倍他乐克后</a:t>
            </a:r>
            <a:r>
              <a:rPr lang="x-none" altLang="zh-CN" sz="2400" dirty="0"/>
              <a:t>(after taking Betaloc)”;</a:t>
            </a:r>
            <a:endParaRPr lang="zh-CN" altLang="zh-CN" sz="2400" dirty="0"/>
          </a:p>
          <a:p>
            <a:pPr lvl="0"/>
            <a:r>
              <a:rPr lang="x-none" altLang="zh-CN" sz="2400" dirty="0"/>
              <a:t>Punctuation</a:t>
            </a:r>
            <a:r>
              <a:rPr lang="en-US" altLang="zh-CN" sz="2400" dirty="0"/>
              <a:t>s</a:t>
            </a:r>
            <a:r>
              <a:rPr lang="x-none" altLang="zh-CN" sz="2400" dirty="0"/>
              <a:t> that surround drugs and conditions;</a:t>
            </a:r>
            <a:endParaRPr lang="zh-CN" altLang="zh-CN" sz="2400" dirty="0"/>
          </a:p>
          <a:p>
            <a:pPr lvl="0"/>
            <a:r>
              <a:rPr lang="x-none" altLang="zh-CN" sz="2400" dirty="0"/>
              <a:t>The number of other drugs and other conditions between the drug and condition of interest;</a:t>
            </a:r>
            <a:endParaRPr lang="zh-CN" altLang="zh-CN" sz="2400" dirty="0"/>
          </a:p>
          <a:p>
            <a:pPr lvl="0"/>
            <a:r>
              <a:rPr lang="x-none" altLang="zh-CN" sz="2400" dirty="0"/>
              <a:t>A Boolean value that indicates whether condition appears in front of the drug or not.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97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a new SVM classifier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One interesting thought:</a:t>
            </a:r>
          </a:p>
          <a:p>
            <a:pPr marL="0" indent="0">
              <a:buNone/>
            </a:pPr>
            <a:r>
              <a:rPr lang="en-US" altLang="zh-CN" dirty="0"/>
              <a:t>	Use the package insert to generate more training data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SVM classifier predicts sentence to be positive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                         +                                                       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    This sentence can be added into the training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Candidate ADR in the sentence                                        data as a positive sentence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is a side-effect in the package insert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SVM classifier predicts sentence to be negative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                         +                                                       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    This sentence can be added into the training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Candidate ADR in the sentence                                        data as a negative sentence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is an indication in the package insert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989814" y="2978870"/>
            <a:ext cx="1003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89814" y="4648985"/>
            <a:ext cx="1003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2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baseline classifier - 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method in the paper of </a:t>
            </a:r>
            <a:r>
              <a:rPr lang="en-US" altLang="zh-CN" dirty="0" err="1"/>
              <a:t>Sampathkumar</a:t>
            </a:r>
            <a:r>
              <a:rPr lang="en-US" altLang="zh-CN" dirty="0"/>
              <a:t>, H. et al. </a:t>
            </a:r>
            <a:r>
              <a:rPr lang="en-US" altLang="zh-CN" baseline="30000" dirty="0"/>
              <a:t>[7]</a:t>
            </a:r>
          </a:p>
          <a:p>
            <a:r>
              <a:rPr lang="en-US" altLang="zh-CN" dirty="0"/>
              <a:t>5 States:</a:t>
            </a:r>
          </a:p>
          <a:p>
            <a:pPr marL="0" indent="0">
              <a:buNone/>
            </a:pPr>
            <a:r>
              <a:rPr lang="en-US" altLang="zh-CN" dirty="0"/>
              <a:t> 	0: drug    1: ADR   2: indication   3: keyword   4: other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x-none" altLang="zh-CN" dirty="0"/>
              <a:t>Keywords are those words which denote the causal relationship of a drug causing a side-effect like “</a:t>
            </a:r>
            <a:r>
              <a:rPr lang="zh-CN" altLang="zh-CN" dirty="0"/>
              <a:t>引起</a:t>
            </a:r>
            <a:r>
              <a:rPr lang="x-none" altLang="zh-CN" dirty="0"/>
              <a:t>”, “</a:t>
            </a:r>
            <a:r>
              <a:rPr lang="zh-CN" altLang="zh-CN" dirty="0"/>
              <a:t>导致</a:t>
            </a:r>
            <a:r>
              <a:rPr lang="x-none" altLang="zh-CN" dirty="0"/>
              <a:t>”, “</a:t>
            </a:r>
            <a:r>
              <a:rPr lang="zh-CN" altLang="zh-CN" dirty="0"/>
              <a:t>感到</a:t>
            </a:r>
            <a:r>
              <a:rPr lang="x-none" altLang="zh-CN" dirty="0"/>
              <a:t>”.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5669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Two baseline classifier - CRF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altLang="zh-CN" dirty="0"/>
              <a:t>Use the method in the paper of </a:t>
            </a:r>
            <a:r>
              <a:rPr lang="en-US" altLang="zh-CN" dirty="0" err="1"/>
              <a:t>Nikfarjam</a:t>
            </a:r>
            <a:r>
              <a:rPr lang="en-US" altLang="zh-CN" dirty="0"/>
              <a:t>, A. et al. </a:t>
            </a:r>
            <a:r>
              <a:rPr lang="en-US" altLang="zh-CN" baseline="30000" dirty="0"/>
              <a:t>[8]</a:t>
            </a:r>
          </a:p>
          <a:p>
            <a:pPr marL="0" indent="0">
              <a:buNone/>
            </a:pPr>
            <a:endParaRPr lang="en-US" altLang="zh-CN" baseline="30000" dirty="0"/>
          </a:p>
          <a:p>
            <a:pPr marL="0" indent="0">
              <a:buNone/>
            </a:pPr>
            <a:r>
              <a:rPr lang="x-none" altLang="zh-CN" dirty="0"/>
              <a:t>According to the original paper, the features are as followed: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sz="2000" dirty="0"/>
              <a:t>    </a:t>
            </a:r>
            <a:r>
              <a:rPr lang="en-US" altLang="zh-CN" sz="2400" dirty="0"/>
              <a:t>- </a:t>
            </a:r>
            <a:r>
              <a:rPr lang="x-none" altLang="zh-CN" sz="2400" b="1" dirty="0"/>
              <a:t>Context features </a:t>
            </a:r>
            <a:r>
              <a:rPr lang="x-none" altLang="zh-CN" sz="2400" dirty="0"/>
              <a:t>(current token, three preceding tokens and three following tokens)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/>
              <a:t>    - </a:t>
            </a:r>
            <a:r>
              <a:rPr lang="x-none" altLang="zh-CN" sz="2400" b="1" dirty="0"/>
              <a:t>ADR lexicon</a:t>
            </a:r>
            <a:r>
              <a:rPr lang="x-none" altLang="zh-CN" sz="2400" dirty="0"/>
              <a:t>: a binary feature that shows whether or not the current token exists in the ADR lexicon.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/>
              <a:t>    - </a:t>
            </a:r>
            <a:r>
              <a:rPr lang="x-none" altLang="zh-CN" sz="2400" b="1" dirty="0"/>
              <a:t>POS</a:t>
            </a:r>
            <a:r>
              <a:rPr lang="x-none" altLang="zh-CN" sz="2400" dirty="0"/>
              <a:t>: part of speech of the token, which was generated using Stanford Parser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/>
              <a:t>    - </a:t>
            </a:r>
            <a:r>
              <a:rPr lang="x-none" altLang="zh-CN" sz="2400" b="1" dirty="0"/>
              <a:t>Negation</a:t>
            </a:r>
            <a:r>
              <a:rPr lang="x-none" altLang="zh-CN" sz="2400" dirty="0"/>
              <a:t>: This feature indicates whether or not the token is negated.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42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each classifier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673444"/>
              </p:ext>
            </p:extLst>
          </p:nvPr>
        </p:nvGraphicFramePr>
        <p:xfrm>
          <a:off x="408939" y="1930400"/>
          <a:ext cx="11374121" cy="3080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8571">
                  <a:extLst>
                    <a:ext uri="{9D8B030D-6E8A-4147-A177-3AD203B41FA5}">
                      <a16:colId xmlns:a16="http://schemas.microsoft.com/office/drawing/2014/main" val="469797940"/>
                    </a:ext>
                  </a:extLst>
                </a:gridCol>
                <a:gridCol w="1501868">
                  <a:extLst>
                    <a:ext uri="{9D8B030D-6E8A-4147-A177-3AD203B41FA5}">
                      <a16:colId xmlns:a16="http://schemas.microsoft.com/office/drawing/2014/main" val="215965428"/>
                    </a:ext>
                  </a:extLst>
                </a:gridCol>
                <a:gridCol w="1637496">
                  <a:extLst>
                    <a:ext uri="{9D8B030D-6E8A-4147-A177-3AD203B41FA5}">
                      <a16:colId xmlns:a16="http://schemas.microsoft.com/office/drawing/2014/main" val="2207001619"/>
                    </a:ext>
                  </a:extLst>
                </a:gridCol>
                <a:gridCol w="1625716">
                  <a:extLst>
                    <a:ext uri="{9D8B030D-6E8A-4147-A177-3AD203B41FA5}">
                      <a16:colId xmlns:a16="http://schemas.microsoft.com/office/drawing/2014/main" val="1353738019"/>
                    </a:ext>
                  </a:extLst>
                </a:gridCol>
                <a:gridCol w="1380137">
                  <a:extLst>
                    <a:ext uri="{9D8B030D-6E8A-4147-A177-3AD203B41FA5}">
                      <a16:colId xmlns:a16="http://schemas.microsoft.com/office/drawing/2014/main" val="1337467204"/>
                    </a:ext>
                  </a:extLst>
                </a:gridCol>
                <a:gridCol w="2030333">
                  <a:extLst>
                    <a:ext uri="{9D8B030D-6E8A-4147-A177-3AD203B41FA5}">
                      <a16:colId xmlns:a16="http://schemas.microsoft.com/office/drawing/2014/main" val="1634595597"/>
                    </a:ext>
                  </a:extLst>
                </a:gridCol>
              </a:tblGrid>
              <a:tr h="4063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Methods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positive pairs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negative pairs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F1-score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995077"/>
                  </a:ext>
                </a:extLst>
              </a:tr>
              <a:tr h="437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Manual labels (SVM)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160/200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148/200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0.755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0.800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0.777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682906"/>
                  </a:ext>
                </a:extLst>
              </a:tr>
              <a:tr h="3795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Auto labels from inserts (SVM)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183/200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90/200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0.622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0.915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0.741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836672"/>
                  </a:ext>
                </a:extLst>
              </a:tr>
              <a:tr h="391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Semi-supervised labels (SVM)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166/200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161/200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0.810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0.830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0.820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757966"/>
                  </a:ext>
                </a:extLst>
              </a:tr>
              <a:tr h="3306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Manual labels (HMM)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117/200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113/200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0.574 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0.585 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0.579 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165156"/>
                  </a:ext>
                </a:extLst>
              </a:tr>
              <a:tr h="36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Semi-supervised labels (HMM)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178/200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40/200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0.526 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0.89 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0.662</a:t>
                      </a: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167607"/>
                  </a:ext>
                </a:extLst>
              </a:tr>
              <a:tr h="3306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Manual labels (CRF)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137/200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154/200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0.749</a:t>
                      </a:r>
                      <a:endParaRPr lang="zh-CN" altLang="en-US" sz="2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</a:t>
                      </a:r>
                      <a:endParaRPr lang="zh-CN" altLang="en-US" sz="2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0.715</a:t>
                      </a:r>
                      <a:endParaRPr lang="zh-CN" altLang="en-US" sz="2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7096562"/>
                  </a:ext>
                </a:extLst>
              </a:tr>
              <a:tr h="342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Semi-supervised labels (CRF)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141/200</a:t>
                      </a:r>
                      <a:endParaRPr lang="zh-CN" altLang="en-US" sz="2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102/200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0.705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0.642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16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17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Influence of each feature for </a:t>
            </a:r>
            <a:r>
              <a:rPr lang="en-US" altLang="zh-CN"/>
              <a:t>SVM classifier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3348"/>
              </p:ext>
            </p:extLst>
          </p:nvPr>
        </p:nvGraphicFramePr>
        <p:xfrm>
          <a:off x="838200" y="1879600"/>
          <a:ext cx="10353037" cy="4170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5493">
                  <a:extLst>
                    <a:ext uri="{9D8B030D-6E8A-4147-A177-3AD203B41FA5}">
                      <a16:colId xmlns:a16="http://schemas.microsoft.com/office/drawing/2014/main" val="4130790391"/>
                    </a:ext>
                  </a:extLst>
                </a:gridCol>
                <a:gridCol w="1102312">
                  <a:extLst>
                    <a:ext uri="{9D8B030D-6E8A-4147-A177-3AD203B41FA5}">
                      <a16:colId xmlns:a16="http://schemas.microsoft.com/office/drawing/2014/main" val="1655991522"/>
                    </a:ext>
                  </a:extLst>
                </a:gridCol>
                <a:gridCol w="1102312">
                  <a:extLst>
                    <a:ext uri="{9D8B030D-6E8A-4147-A177-3AD203B41FA5}">
                      <a16:colId xmlns:a16="http://schemas.microsoft.com/office/drawing/2014/main" val="1764599605"/>
                    </a:ext>
                  </a:extLst>
                </a:gridCol>
                <a:gridCol w="1637518">
                  <a:extLst>
                    <a:ext uri="{9D8B030D-6E8A-4147-A177-3AD203B41FA5}">
                      <a16:colId xmlns:a16="http://schemas.microsoft.com/office/drawing/2014/main" val="369390362"/>
                    </a:ext>
                  </a:extLst>
                </a:gridCol>
                <a:gridCol w="1102312">
                  <a:extLst>
                    <a:ext uri="{9D8B030D-6E8A-4147-A177-3AD203B41FA5}">
                      <a16:colId xmlns:a16="http://schemas.microsoft.com/office/drawing/2014/main" val="2914064996"/>
                    </a:ext>
                  </a:extLst>
                </a:gridCol>
                <a:gridCol w="1913090">
                  <a:extLst>
                    <a:ext uri="{9D8B030D-6E8A-4147-A177-3AD203B41FA5}">
                      <a16:colId xmlns:a16="http://schemas.microsoft.com/office/drawing/2014/main" val="1627380069"/>
                    </a:ext>
                  </a:extLst>
                </a:gridCol>
              </a:tblGrid>
              <a:tr h="60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SVM Features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positive pairs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negative pairs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Precision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Recall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F1-score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1271882875"/>
                  </a:ext>
                </a:extLst>
              </a:tr>
              <a:tr h="313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166/200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161/200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0.830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0.820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3608022441"/>
                  </a:ext>
                </a:extLst>
              </a:tr>
              <a:tr h="360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– verbs before drugs (feature 1)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166/200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163/200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0.818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0.830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0.824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827660712"/>
                  </a:ext>
                </a:extLst>
              </a:tr>
              <a:tr h="363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– verbs before conditions (feature 2)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163/200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169/200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0.840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0.815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0.827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733636848"/>
                  </a:ext>
                </a:extLst>
              </a:tr>
              <a:tr h="360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– verbs after conditions (feature 3)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160/200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158/200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0.792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0.796*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390483954"/>
                  </a:ext>
                </a:extLst>
              </a:tr>
              <a:tr h="60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– preposition, conjunction and noun of locality (feature 4)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174/200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152/200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0.784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0.870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4031707483"/>
                  </a:ext>
                </a:extLst>
              </a:tr>
              <a:tr h="360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– punctuations (feature 5)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165/200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140/200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0.730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0.775*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521865504"/>
                  </a:ext>
                </a:extLst>
              </a:tr>
              <a:tr h="4852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– number of other drugs and other conditions (feature 6)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162/200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162/200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0.787*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779568379"/>
                  </a:ext>
                </a:extLst>
              </a:tr>
              <a:tr h="360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– Boolean value (feature 7)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155/200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149/200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0.752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0.775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0.764*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95604357"/>
                  </a:ext>
                </a:extLst>
              </a:tr>
              <a:tr h="360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feature 3+5+6+7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142/200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156/200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0.763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320581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95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Top 10 discovered ADRs for 4 common drugs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01122"/>
              </p:ext>
            </p:extLst>
          </p:nvPr>
        </p:nvGraphicFramePr>
        <p:xfrm>
          <a:off x="553720" y="1566548"/>
          <a:ext cx="10388600" cy="508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ocument" r:id="rId3" imgW="5273046" imgH="2580269" progId="Word.Document.12">
                  <p:embed/>
                </p:oleObj>
              </mc:Choice>
              <mc:Fallback>
                <p:oleObj name="Document" r:id="rId3" imgW="5273046" imgH="25802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720" y="1566548"/>
                        <a:ext cx="10388600" cy="508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62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[1] </a:t>
            </a:r>
            <a:r>
              <a:rPr lang="en-US" altLang="zh-CN" sz="1800" dirty="0">
                <a:hlinkClick r:id="rId2"/>
              </a:rPr>
              <a:t>http://www.sda.gov.cn/WS01/CL0844/158940.html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[2]</a:t>
            </a:r>
            <a:r>
              <a:rPr lang="fr-FR" altLang="zh-CN" sz="1800" dirty="0"/>
              <a:t> </a:t>
            </a:r>
            <a:r>
              <a:rPr lang="fr-FR" altLang="zh-CN" sz="1800" dirty="0" err="1"/>
              <a:t>Trotti</a:t>
            </a:r>
            <a:r>
              <a:rPr lang="fr-FR" altLang="zh-CN" sz="1800" dirty="0"/>
              <a:t>, A. et al.,  (2003, July). </a:t>
            </a:r>
            <a:r>
              <a:rPr lang="en-US" altLang="zh-CN" sz="1800" dirty="0"/>
              <a:t>CTCAE v3. 0: development of a comprehensive grading system for the adverse effects of cancer treatment. In Seminars in radiation oncology (Vol. 13, No. 3, pp. 176-181). WB Saunders.</a:t>
            </a:r>
          </a:p>
          <a:p>
            <a:pPr marL="0" indent="0">
              <a:buNone/>
            </a:pPr>
            <a:r>
              <a:rPr lang="en-US" altLang="zh-CN" sz="1800" dirty="0"/>
              <a:t>[3] </a:t>
            </a:r>
            <a:r>
              <a:rPr lang="en-US" altLang="zh-CN" sz="1800" dirty="0">
                <a:hlinkClick r:id="rId3"/>
              </a:rPr>
              <a:t>http://pinyin.sogou.com/dict/detail/index/644</a:t>
            </a:r>
            <a:r>
              <a:rPr lang="en-US" altLang="zh-CN" sz="1800" dirty="0"/>
              <a:t> </a:t>
            </a:r>
          </a:p>
          <a:p>
            <a:pPr marL="0" indent="0">
              <a:buNone/>
            </a:pPr>
            <a:r>
              <a:rPr lang="en-US" altLang="zh-CN" sz="1800" dirty="0"/>
              <a:t>[4]</a:t>
            </a:r>
            <a:r>
              <a:rPr lang="en-US" altLang="zh-CN" sz="1800" dirty="0">
                <a:hlinkClick r:id="rId4"/>
              </a:rPr>
              <a:t> http://www.meddra.org/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[5] Ye, H. et al. (2014) Construction of drug network based on side effects and its application for drug repositioning. </a:t>
            </a:r>
            <a:r>
              <a:rPr lang="en-US" altLang="zh-CN" sz="1800" dirty="0" err="1"/>
              <a:t>PloS</a:t>
            </a:r>
            <a:r>
              <a:rPr lang="en-US" altLang="zh-CN" sz="1800" dirty="0"/>
              <a:t> one 9.2, e87864.</a:t>
            </a:r>
          </a:p>
          <a:p>
            <a:pPr marL="0" indent="0">
              <a:buNone/>
            </a:pPr>
            <a:r>
              <a:rPr lang="en-US" altLang="zh-CN" sz="1800" dirty="0"/>
              <a:t>[6]</a:t>
            </a:r>
            <a:r>
              <a:rPr lang="fr-FR" altLang="zh-CN" sz="1800" dirty="0"/>
              <a:t> Zhang, Hua-P. et al. </a:t>
            </a:r>
            <a:r>
              <a:rPr lang="en-US" altLang="zh-CN" sz="1800" dirty="0"/>
              <a:t>(2003) HHMM-based Chinese lexical analyzer ICTCLAS.  In </a:t>
            </a:r>
            <a:r>
              <a:rPr lang="en-US" altLang="zh-CN" sz="1800" dirty="0" err="1"/>
              <a:t>Precedings</a:t>
            </a:r>
            <a:r>
              <a:rPr lang="en-US" altLang="zh-CN" sz="1800" dirty="0"/>
              <a:t> of the second SIGHAN workshop on Chinese language processing-Volume 17 (pp. 184-187). Association for Computational Linguistics.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[7] </a:t>
            </a:r>
            <a:r>
              <a:rPr lang="en-US" altLang="zh-CN" sz="1800" dirty="0" err="1"/>
              <a:t>Sampathkumar</a:t>
            </a:r>
            <a:r>
              <a:rPr lang="en-US" altLang="zh-CN" sz="1800" dirty="0"/>
              <a:t>, H. et al. (2014) Mining Adverse Drug Reactions from online healthcare forums using Hidden Markov Model. BMC Med Inform </a:t>
            </a:r>
            <a:r>
              <a:rPr lang="en-US" altLang="zh-CN" sz="1800" dirty="0" err="1"/>
              <a:t>Decis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Mak</a:t>
            </a:r>
            <a:r>
              <a:rPr lang="en-US" altLang="zh-CN" sz="1800" dirty="0"/>
              <a:t>., 14:91.</a:t>
            </a:r>
          </a:p>
          <a:p>
            <a:pPr marL="0" indent="0">
              <a:buNone/>
            </a:pPr>
            <a:r>
              <a:rPr lang="en-US" altLang="zh-CN" sz="1800" dirty="0"/>
              <a:t>[8] </a:t>
            </a:r>
            <a:r>
              <a:rPr lang="en-US" altLang="zh-CN" sz="1800" dirty="0" err="1"/>
              <a:t>Nikfarjam</a:t>
            </a:r>
            <a:r>
              <a:rPr lang="en-US" altLang="zh-CN" sz="1800" dirty="0"/>
              <a:t>, A. et al. (2015) Pharmacovigilance from social media: mining adverse drug reaction mentions using sequence labeling with word embedding cluster features. J Am Med Inform </a:t>
            </a:r>
            <a:r>
              <a:rPr lang="en-US" altLang="zh-CN" sz="1800" dirty="0" err="1"/>
              <a:t>Assoc</a:t>
            </a:r>
            <a:r>
              <a:rPr lang="en-US" altLang="zh-CN" sz="1800" dirty="0"/>
              <a:t>,  22(3):671-81.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440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6144" y="208014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Motivation</a:t>
            </a:r>
          </a:p>
          <a:p>
            <a:r>
              <a:rPr lang="en-US" altLang="zh-CN" sz="3600" dirty="0"/>
              <a:t>Method</a:t>
            </a:r>
          </a:p>
          <a:p>
            <a:r>
              <a:rPr lang="en-US" altLang="zh-CN" sz="36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25277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3920" y="2712720"/>
            <a:ext cx="8056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Q&amp;A</a:t>
            </a:r>
          </a:p>
          <a:p>
            <a:r>
              <a:rPr lang="en-US" altLang="zh-CN" sz="3600" dirty="0"/>
              <a:t>Thank you for listening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285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/>
              <a:t>Determination of Adverse Drug Reactions (ADR) is important for pharmaceutical research and drug development</a:t>
            </a:r>
          </a:p>
          <a:p>
            <a:pPr>
              <a:buFontTx/>
              <a:buChar char="-"/>
            </a:pPr>
            <a:r>
              <a:rPr lang="en-US" altLang="zh-CN" dirty="0"/>
              <a:t>The research is expensive and cost a lot of time</a:t>
            </a:r>
          </a:p>
          <a:p>
            <a:pPr>
              <a:buFontTx/>
              <a:buChar char="-"/>
            </a:pPr>
            <a:r>
              <a:rPr lang="en-US" altLang="zh-CN" dirty="0"/>
              <a:t>The trials on animals are not ethical</a:t>
            </a:r>
          </a:p>
          <a:p>
            <a:pPr>
              <a:buFontTx/>
              <a:buChar char="-"/>
            </a:pPr>
            <a:r>
              <a:rPr lang="en-US" altLang="zh-CN" dirty="0"/>
              <a:t>Many ADRs are found after the drug coming into the market</a:t>
            </a:r>
          </a:p>
          <a:p>
            <a:pPr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4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341" y="1825625"/>
            <a:ext cx="7013542" cy="4351338"/>
          </a:xfrm>
        </p:spPr>
        <p:txBody>
          <a:bodyPr/>
          <a:lstStyle/>
          <a:p>
            <a:r>
              <a:rPr lang="en-US" altLang="zh-CN" dirty="0"/>
              <a:t>China has already a system to accept the report of ADRs from individual, however there is only 0.4%</a:t>
            </a:r>
            <a:r>
              <a:rPr lang="en-US" altLang="zh-CN" baseline="30000" dirty="0"/>
              <a:t>[1] </a:t>
            </a:r>
            <a:r>
              <a:rPr lang="en-US" altLang="zh-CN" dirty="0"/>
              <a:t>of reports comes from individual because of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-  Complexity of using the system</a:t>
            </a:r>
          </a:p>
          <a:p>
            <a:pPr marL="0" indent="0">
              <a:buNone/>
            </a:pPr>
            <a:r>
              <a:rPr lang="en-US" altLang="zh-CN" dirty="0"/>
              <a:t>   -  Limitation of patients’ medical knowledge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60" y="2021665"/>
            <a:ext cx="4791783" cy="28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1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4357" cy="4351338"/>
          </a:xfrm>
        </p:spPr>
        <p:txBody>
          <a:bodyPr/>
          <a:lstStyle/>
          <a:p>
            <a:r>
              <a:rPr lang="en-US" altLang="zh-CN" dirty="0"/>
              <a:t>Chinese online medical forum contains a lot of useful and timely information, we could try to use these information to extract the ADRs</a:t>
            </a:r>
          </a:p>
        </p:txBody>
      </p:sp>
    </p:spTree>
    <p:extLst>
      <p:ext uri="{BB962C8B-B14F-4D97-AF65-F5344CB8AC3E}">
        <p14:creationId xmlns:p14="http://schemas.microsoft.com/office/powerpoint/2010/main" val="125159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find the drug and ADR in user post, we need these two lexicons. However, how to get the adaptable lexicon that could extract the following underlined data?</a:t>
            </a:r>
          </a:p>
          <a:p>
            <a:pPr marL="0" indent="0">
              <a:buNone/>
            </a:pPr>
            <a:r>
              <a:rPr lang="en-US" altLang="zh-CN" dirty="0"/>
              <a:t>1. The correct drug name is: </a:t>
            </a:r>
            <a:r>
              <a:rPr lang="zh-CN" altLang="en-US" dirty="0"/>
              <a:t>耐信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User post: </a:t>
            </a:r>
            <a:r>
              <a:rPr lang="zh-CN" altLang="en-US" dirty="0"/>
              <a:t>今天吃完</a:t>
            </a:r>
            <a:r>
              <a:rPr lang="zh-CN" altLang="en-US" u="sng" dirty="0"/>
              <a:t>奈信</a:t>
            </a:r>
            <a:r>
              <a:rPr lang="zh-CN" altLang="en-US" dirty="0"/>
              <a:t>后感觉头晕。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The associated ADR is: </a:t>
            </a:r>
            <a:r>
              <a:rPr lang="zh-CN" altLang="en-US" dirty="0"/>
              <a:t>头晕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User post: </a:t>
            </a:r>
            <a:r>
              <a:rPr lang="zh-CN" altLang="en-US" dirty="0"/>
              <a:t>服用耐信后</a:t>
            </a:r>
            <a:r>
              <a:rPr lang="zh-CN" altLang="en-US" u="sng" dirty="0"/>
              <a:t>头有点晕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5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Drug lexicon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 expand each correct character in a drug name to several commonly misspelled characters in Chinese.</a:t>
            </a:r>
          </a:p>
          <a:p>
            <a:pPr marL="0" indent="0">
              <a:buNone/>
            </a:pPr>
            <a:r>
              <a:rPr lang="en-US" altLang="zh-CN" dirty="0"/>
              <a:t>For example, “</a:t>
            </a:r>
            <a:r>
              <a:rPr lang="zh-CN" altLang="zh-CN" dirty="0"/>
              <a:t>耐</a:t>
            </a:r>
            <a:r>
              <a:rPr lang="en-US" altLang="zh-CN" dirty="0"/>
              <a:t>” is extended to “</a:t>
            </a:r>
            <a:r>
              <a:rPr lang="zh-CN" altLang="zh-CN" dirty="0"/>
              <a:t>奈</a:t>
            </a:r>
            <a:r>
              <a:rPr lang="en-US" altLang="zh-CN" dirty="0"/>
              <a:t>” or “</a:t>
            </a:r>
            <a:r>
              <a:rPr lang="zh-CN" altLang="zh-CN" dirty="0"/>
              <a:t>乃</a:t>
            </a:r>
            <a:r>
              <a:rPr lang="en-US" altLang="zh-CN" dirty="0"/>
              <a:t>”, </a:t>
            </a:r>
          </a:p>
          <a:p>
            <a:pPr marL="0" indent="0">
              <a:buNone/>
            </a:pPr>
            <a:r>
              <a:rPr lang="en-US" altLang="zh-CN" dirty="0"/>
              <a:t>while “</a:t>
            </a:r>
            <a:r>
              <a:rPr lang="zh-CN" altLang="zh-CN" dirty="0"/>
              <a:t>信</a:t>
            </a:r>
            <a:r>
              <a:rPr lang="en-US" altLang="zh-CN" dirty="0"/>
              <a:t>” is extended to “</a:t>
            </a:r>
            <a:r>
              <a:rPr lang="zh-CN" altLang="zh-CN" dirty="0"/>
              <a:t>心</a:t>
            </a:r>
            <a:r>
              <a:rPr lang="en-US" altLang="zh-CN" dirty="0"/>
              <a:t>”, “</a:t>
            </a:r>
            <a:r>
              <a:rPr lang="zh-CN" altLang="zh-CN" dirty="0"/>
              <a:t>新</a:t>
            </a:r>
            <a:r>
              <a:rPr lang="en-US" altLang="zh-CN" dirty="0"/>
              <a:t>” and so 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Attention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  <a:r>
              <a:rPr lang="zh-CN" altLang="en-US" dirty="0"/>
              <a:t> </a:t>
            </a:r>
            <a:r>
              <a:rPr lang="en-US" altLang="zh-CN" dirty="0"/>
              <a:t>Following the above method, there is a possibility that “</a:t>
            </a:r>
            <a:r>
              <a:rPr lang="zh-CN" altLang="en-US" dirty="0"/>
              <a:t>耐信</a:t>
            </a:r>
            <a:r>
              <a:rPr lang="en-US" altLang="zh-CN" dirty="0"/>
              <a:t>” be</a:t>
            </a:r>
            <a:r>
              <a:rPr lang="zh-CN" altLang="en-US" dirty="0"/>
              <a:t> </a:t>
            </a:r>
            <a:r>
              <a:rPr lang="en-US" altLang="zh-CN" dirty="0"/>
              <a:t>extended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“耐心”</a:t>
            </a:r>
            <a:r>
              <a:rPr lang="en-US" altLang="zh-CN" dirty="0"/>
              <a:t>which is a commonly used Chinese word, so this kind of data like </a:t>
            </a:r>
            <a:r>
              <a:rPr lang="zh-CN" altLang="en-US" dirty="0"/>
              <a:t>“耐心”</a:t>
            </a:r>
            <a:r>
              <a:rPr lang="en-US" altLang="zh-CN" dirty="0"/>
              <a:t>will be filtered out.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31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ADR lexicon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Basic ADR lexicon comes from 4 following sources:</a:t>
            </a:r>
          </a:p>
          <a:p>
            <a:pPr marL="0" indent="0">
              <a:buNone/>
            </a:pPr>
            <a:r>
              <a:rPr lang="en-US" altLang="zh-CN" dirty="0"/>
              <a:t>	CTCAE</a:t>
            </a:r>
            <a:r>
              <a:rPr lang="en-US" altLang="zh-CN" baseline="30000" dirty="0"/>
              <a:t>[2]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Sogou</a:t>
            </a:r>
            <a:r>
              <a:rPr lang="en-US" altLang="zh-CN" dirty="0"/>
              <a:t> Pinyin ADRs lexicon</a:t>
            </a:r>
            <a:r>
              <a:rPr lang="en-US" altLang="zh-CN" baseline="30000" dirty="0"/>
              <a:t>[3]</a:t>
            </a:r>
          </a:p>
          <a:p>
            <a:pPr marL="0" indent="0">
              <a:buNone/>
            </a:pPr>
            <a:r>
              <a:rPr lang="en-US" altLang="zh-CN" dirty="0"/>
              <a:t>	MedDRA (The Medical Dictionary for Regulatory Activities)</a:t>
            </a:r>
            <a:r>
              <a:rPr lang="en-US" altLang="zh-CN" baseline="30000" dirty="0"/>
              <a:t>[4]</a:t>
            </a:r>
          </a:p>
          <a:p>
            <a:pPr marL="0" indent="0">
              <a:buNone/>
            </a:pPr>
            <a:r>
              <a:rPr lang="en-US" altLang="zh-CN" dirty="0"/>
              <a:t>	ADR database by Ye et al.</a:t>
            </a:r>
            <a:r>
              <a:rPr lang="en-US" altLang="zh-CN" baseline="30000" dirty="0"/>
              <a:t>[5]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9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Extended ADR lexicon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982"/>
            <a:ext cx="894240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Use the regular expression to get the “</a:t>
            </a:r>
            <a:r>
              <a:rPr lang="en-US" altLang="zh-CN" dirty="0" err="1"/>
              <a:t>adv”s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Ex:    ‘</a:t>
            </a:r>
            <a:r>
              <a:rPr lang="zh-CN" altLang="en-US" dirty="0"/>
              <a:t>头</a:t>
            </a:r>
            <a:r>
              <a:rPr lang="en-US" altLang="zh-CN" dirty="0"/>
              <a:t>(.{1,5})</a:t>
            </a:r>
            <a:r>
              <a:rPr lang="zh-CN" altLang="en-US" dirty="0"/>
              <a:t>晕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r>
              <a:rPr lang="en-US" altLang="zh-CN" dirty="0"/>
              <a:t>We could get: </a:t>
            </a:r>
            <a:r>
              <a:rPr lang="zh-CN" altLang="en-US" dirty="0"/>
              <a:t>有点，很，非常</a:t>
            </a:r>
            <a:r>
              <a:rPr lang="en-US" altLang="zh-CN" dirty="0"/>
              <a:t>……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9" y="3835121"/>
            <a:ext cx="9127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Use these “</a:t>
            </a:r>
            <a:r>
              <a:rPr lang="en-US" altLang="zh-CN" sz="2800" dirty="0" err="1"/>
              <a:t>adv”s</a:t>
            </a:r>
            <a:r>
              <a:rPr lang="en-US" altLang="zh-CN" sz="2800" dirty="0"/>
              <a:t> to extend the basic </a:t>
            </a:r>
            <a:r>
              <a:rPr lang="en-US" altLang="zh-CN" sz="2800" dirty="0" err="1"/>
              <a:t>adr</a:t>
            </a:r>
            <a:endParaRPr lang="en-US" altLang="zh-CN" sz="2800" dirty="0"/>
          </a:p>
          <a:p>
            <a:r>
              <a:rPr lang="en-US" altLang="zh-CN" sz="2800" dirty="0"/>
              <a:t>Ex:     </a:t>
            </a:r>
            <a:r>
              <a:rPr lang="zh-CN" altLang="en-US" sz="2800" dirty="0"/>
              <a:t>头晕 </a:t>
            </a:r>
            <a:r>
              <a:rPr lang="en-US" altLang="zh-CN" sz="2800" dirty="0"/>
              <a:t>will generate </a:t>
            </a:r>
            <a:r>
              <a:rPr lang="zh-CN" altLang="en-US" sz="2800" dirty="0"/>
              <a:t>头有点晕，头很晕，头非常晕</a:t>
            </a:r>
            <a:r>
              <a:rPr lang="en-US" altLang="zh-CN" sz="28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88569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1307</Words>
  <Application>Microsoft Office PowerPoint</Application>
  <PresentationFormat>宽屏</PresentationFormat>
  <Paragraphs>229</Paragraphs>
  <Slides>20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Arial</vt:lpstr>
      <vt:lpstr>Calibri</vt:lpstr>
      <vt:lpstr>Times New Roman</vt:lpstr>
      <vt:lpstr>Wingdings</vt:lpstr>
      <vt:lpstr>Office 主题​​</vt:lpstr>
      <vt:lpstr>Document</vt:lpstr>
      <vt:lpstr>Automatic Discovery  of Adverse Drug Reactions (ADR) through Chinese social Media</vt:lpstr>
      <vt:lpstr>Outline</vt:lpstr>
      <vt:lpstr>Motivation</vt:lpstr>
      <vt:lpstr>Motivation</vt:lpstr>
      <vt:lpstr>Motivation</vt:lpstr>
      <vt:lpstr>Question</vt:lpstr>
      <vt:lpstr>Drug lexicon</vt:lpstr>
      <vt:lpstr>Basic ADR lexicon</vt:lpstr>
      <vt:lpstr>Extended ADR lexicon</vt:lpstr>
      <vt:lpstr>Data Annotation</vt:lpstr>
      <vt:lpstr>Training data and testing data</vt:lpstr>
      <vt:lpstr>Training (Use SVM)</vt:lpstr>
      <vt:lpstr>Training a new SVM classifier</vt:lpstr>
      <vt:lpstr>Two baseline classifier - HMM</vt:lpstr>
      <vt:lpstr>Two baseline classifier - CRF</vt:lpstr>
      <vt:lpstr>Evaluation of each classifier</vt:lpstr>
      <vt:lpstr>Influence of each feature for SVM classifier</vt:lpstr>
      <vt:lpstr>Top 10 discovered ADRs for 4 common drugs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Discovery  of adverse Drug Reactions though Chinese social Media</dc:title>
  <dc:creator>mx z</dc:creator>
  <cp:lastModifiedBy>mx z</cp:lastModifiedBy>
  <cp:revision>56</cp:revision>
  <dcterms:created xsi:type="dcterms:W3CDTF">2017-03-28T10:59:05Z</dcterms:created>
  <dcterms:modified xsi:type="dcterms:W3CDTF">2017-03-29T11:42:01Z</dcterms:modified>
</cp:coreProperties>
</file>