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2" r:id="rId4"/>
    <p:sldId id="293" r:id="rId5"/>
    <p:sldId id="292" r:id="rId6"/>
    <p:sldId id="279" r:id="rId7"/>
    <p:sldId id="291" r:id="rId8"/>
    <p:sldId id="281" r:id="rId9"/>
    <p:sldId id="280" r:id="rId10"/>
    <p:sldId id="282" r:id="rId11"/>
    <p:sldId id="283" r:id="rId12"/>
    <p:sldId id="284" r:id="rId13"/>
    <p:sldId id="294" r:id="rId14"/>
    <p:sldId id="288" r:id="rId15"/>
    <p:sldId id="287" r:id="rId16"/>
    <p:sldId id="285" r:id="rId17"/>
    <p:sldId id="29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6" autoAdjust="0"/>
  </p:normalViewPr>
  <p:slideViewPr>
    <p:cSldViewPr snapToGrid="0">
      <p:cViewPr>
        <p:scale>
          <a:sx n="75" d="100"/>
          <a:sy n="75" d="100"/>
        </p:scale>
        <p:origin x="46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1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33908-CA8B-44E6-9BCA-98FC8519677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06534-02B1-4164-AEBB-FD53CEBE18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51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64799-5FDF-46A7-B922-DF3053C07911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B5EA-7606-453A-B065-F2ADC5BAE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9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interpolation</a:t>
            </a:r>
            <a:endParaRPr lang="zh-CN" altLang="en-US" dirty="0" smtClean="0"/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smooth transitions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771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 arithmetic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column, the Z vectors of samples are averaged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center sample on the right hand side is produce by feeding Y as input to the generator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0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10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Generator</a:t>
            </a:r>
            <a:r>
              <a:rPr lang="en-US" altLang="zh-CN" baseline="0" dirty="0" smtClean="0"/>
              <a:t> decorate z to cheat D</a:t>
            </a:r>
          </a:p>
          <a:p>
            <a:r>
              <a:rPr lang="en-US" altLang="zh-CN" baseline="0" dirty="0" smtClean="0"/>
              <a:t>D discriminate the input is </a:t>
            </a:r>
            <a:r>
              <a:rPr lang="en-US" altLang="zh-CN" baseline="0" dirty="0" smtClean="0"/>
              <a:t>whether from x or 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9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Train D:  input (z, x)</a:t>
            </a:r>
          </a:p>
          <a:p>
            <a:r>
              <a:rPr lang="en-US" altLang="zh-CN" dirty="0" smtClean="0"/>
              <a:t>Train</a:t>
            </a:r>
            <a:r>
              <a:rPr lang="en-US" altLang="zh-CN" baseline="0" dirty="0" smtClean="0"/>
              <a:t> G:  input 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7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(a)At the initial state , the D can’t discriminate the input clearly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(b)We first train D to make it can discriminate the input clearly,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(c)Then we train G to make it can cheat the D more successfully 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repeat the serval epochs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 the discriminator can not discriminate the input whether from x or from z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probability produced by D (blue, dashed line)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 distribution of G(z) (green, solid line)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Probability distribution of X(black, dotted line)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7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54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 bedrooms after five epochs of training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B5EA-7606-453A-B065-F2ADC5BAEB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4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5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1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3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194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5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75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527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45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13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0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4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1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4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0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1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8784-C419-454D-8F03-5795213EC692}" type="datetimeFigureOut">
              <a:rPr lang="zh-CN" altLang="en-US" smtClean="0"/>
              <a:t>2017/4/3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30D3-601F-4240-A4F0-3A84564F71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1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>
            <a:noAutofit/>
          </a:bodyPr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微软雅黑 Light" panose="020B0502040204020203" pitchFamily="34" charset="-122"/>
              </a:rPr>
              <a:t>		</a:t>
            </a:r>
            <a:r>
              <a:rPr lang="en-US" altLang="zh-CN" sz="40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  <a:ea typeface="微软雅黑 Light" panose="020B0502040204020203" pitchFamily="34" charset="-122"/>
              </a:rPr>
              <a:t>Generative Adversarial Nets(GAN)</a:t>
            </a:r>
            <a:endParaRPr lang="zh-CN" altLang="en-US" sz="40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32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02"/>
    </mc:Choice>
    <mc:Fallback xmlns="">
      <p:transition spd="slow" advTm="1900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GAN</a:t>
            </a:r>
            <a:r>
              <a:rPr lang="en-US" altLang="zh-CN" dirty="0" smtClean="0"/>
              <a:t> </a:t>
            </a:r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Effect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4" y="2214178"/>
            <a:ext cx="10821182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i="1" dirty="0">
                <a:latin typeface="+mj-lt"/>
              </a:rPr>
              <a:t>Paper</a:t>
            </a:r>
            <a:r>
              <a:rPr lang="en-US" altLang="zh-CN" sz="2400" i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CN" sz="2400" i="1" dirty="0" smtClean="0">
                <a:latin typeface="+mj-lt"/>
              </a:rPr>
              <a:t>    </a:t>
            </a:r>
            <a:r>
              <a:rPr lang="en-US" altLang="zh-CN" sz="2800" dirty="0" smtClean="0"/>
              <a:t>《</a:t>
            </a:r>
            <a:r>
              <a:rPr lang="en-US" altLang="zh-CN" sz="2400" i="1" dirty="0">
                <a:latin typeface="+mj-lt"/>
              </a:rPr>
              <a:t>Unsupervised Representation Learning With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</a:rPr>
              <a:t>Deep </a:t>
            </a:r>
            <a:r>
              <a:rPr lang="en-US" altLang="zh-CN" sz="2400" i="1" dirty="0" smtClean="0">
                <a:solidFill>
                  <a:srgbClr val="FF0000"/>
                </a:solidFill>
                <a:latin typeface="+mj-lt"/>
              </a:rPr>
              <a:t>    Convolutional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</a:rPr>
              <a:t>Generative Adversarial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</a:rPr>
              <a:t>Networks</a:t>
            </a:r>
            <a:r>
              <a:rPr lang="en-US" altLang="zh-CN" sz="2800" dirty="0" smtClean="0"/>
              <a:t>》</a:t>
            </a:r>
            <a:endParaRPr lang="zh-CN" altLang="en-US" sz="2800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DCGAN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DCGAN </a:t>
            </a:r>
            <a:r>
              <a:rPr lang="en-US" altLang="zh-CN" b="1" cap="none" dirty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Structure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207260"/>
            <a:ext cx="10494934" cy="401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DCGAN </a:t>
            </a:r>
            <a:r>
              <a:rPr lang="en-US" altLang="zh-CN" b="1" cap="none" dirty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Structure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6772" y="2704094"/>
            <a:ext cx="7682228" cy="1373193"/>
            <a:chOff x="826772" y="2704094"/>
            <a:chExt cx="7682228" cy="1373193"/>
          </a:xfrm>
        </p:grpSpPr>
        <p:grpSp>
          <p:nvGrpSpPr>
            <p:cNvPr id="7" name="组合 6"/>
            <p:cNvGrpSpPr/>
            <p:nvPr/>
          </p:nvGrpSpPr>
          <p:grpSpPr>
            <a:xfrm>
              <a:off x="826772" y="2704094"/>
              <a:ext cx="6626757" cy="1373193"/>
              <a:chOff x="826772" y="2704094"/>
              <a:chExt cx="6626757" cy="1373193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2785595" y="2704094"/>
                <a:ext cx="3038621" cy="886265"/>
                <a:chOff x="3967089" y="4164037"/>
                <a:chExt cx="3038621" cy="886265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3967089" y="4164037"/>
                  <a:ext cx="3038621" cy="8862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164037" y="4345559"/>
                  <a:ext cx="26447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 smtClean="0"/>
                    <a:t>Generator</a:t>
                  </a:r>
                  <a:endParaRPr lang="zh-CN" altLang="en-US" sz="2800" dirty="0"/>
                </a:p>
              </p:txBody>
            </p:sp>
          </p:grpSp>
          <p:cxnSp>
            <p:nvCxnSpPr>
              <p:cNvPr id="11" name="肘形连接符 10"/>
              <p:cNvCxnSpPr>
                <a:stCxn id="15" idx="3"/>
                <a:endCxn id="25" idx="0"/>
              </p:cNvCxnSpPr>
              <p:nvPr/>
            </p:nvCxnSpPr>
            <p:spPr>
              <a:xfrm>
                <a:off x="5824216" y="3147227"/>
                <a:ext cx="1629313" cy="93006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1559356" y="3165898"/>
                <a:ext cx="1226238" cy="39440"/>
              </a:xfrm>
              <a:prstGeom prst="straightConnector1">
                <a:avLst/>
              </a:prstGeom>
              <a:ln w="130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826772" y="2944680"/>
                <a:ext cx="884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Z</a:t>
                </a:r>
                <a:endParaRPr lang="zh-CN" altLang="en-US" sz="2800" dirty="0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453529" y="3205338"/>
              <a:ext cx="105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G(z)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819365" y="4077287"/>
            <a:ext cx="7913090" cy="1029145"/>
            <a:chOff x="3819365" y="4077287"/>
            <a:chExt cx="7913090" cy="1029145"/>
          </a:xfrm>
        </p:grpSpPr>
        <p:grpSp>
          <p:nvGrpSpPr>
            <p:cNvPr id="18" name="组合 17"/>
            <p:cNvGrpSpPr/>
            <p:nvPr/>
          </p:nvGrpSpPr>
          <p:grpSpPr>
            <a:xfrm>
              <a:off x="3819365" y="4077287"/>
              <a:ext cx="7913090" cy="886265"/>
              <a:chOff x="3819365" y="4077287"/>
              <a:chExt cx="7913090" cy="88626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5934218" y="4077287"/>
                <a:ext cx="3038621" cy="886265"/>
                <a:chOff x="3967089" y="4164037"/>
                <a:chExt cx="3038621" cy="886265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3967089" y="4164037"/>
                  <a:ext cx="3038621" cy="8862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4164037" y="4345559"/>
                  <a:ext cx="26447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 smtClean="0"/>
                    <a:t>Discriminator</a:t>
                  </a:r>
                  <a:endParaRPr lang="zh-CN" altLang="en-US" sz="2800" dirty="0"/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 flipV="1">
                <a:off x="8972839" y="4543865"/>
                <a:ext cx="1226238" cy="39440"/>
              </a:xfrm>
              <a:prstGeom prst="straightConnector1">
                <a:avLst/>
              </a:prstGeom>
              <a:ln w="130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V="1">
                <a:off x="4707980" y="4542614"/>
                <a:ext cx="1226238" cy="39440"/>
              </a:xfrm>
              <a:prstGeom prst="straightConnector1">
                <a:avLst/>
              </a:prstGeom>
              <a:ln w="130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3819365" y="4314792"/>
                <a:ext cx="884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X</a:t>
                </a:r>
                <a:endParaRPr lang="zh-CN" altLang="en-US" sz="28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0396026" y="4281026"/>
                    <a:ext cx="1336429" cy="430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[0,1]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6026" y="4281026"/>
                    <a:ext cx="1336429" cy="4301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636" r="-6818" b="-112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文本框 18"/>
            <p:cNvSpPr txBox="1"/>
            <p:nvPr/>
          </p:nvSpPr>
          <p:spPr>
            <a:xfrm>
              <a:off x="8916571" y="4737100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D(x) or D(G(z))</a:t>
              </a:r>
              <a:endParaRPr lang="zh-CN" altLang="en-US" dirty="0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47" y="2582935"/>
            <a:ext cx="2806353" cy="107265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5996236" y="4133906"/>
            <a:ext cx="2867277" cy="8296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841" y="4106081"/>
            <a:ext cx="819150" cy="8286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00518" y="3467900"/>
            <a:ext cx="1958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(1.2, 4.5, 1.2)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192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DCGAN </a:t>
            </a:r>
            <a:r>
              <a:rPr lang="en-US" altLang="zh-CN" b="1" cap="none" dirty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Effect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928" y="2283461"/>
            <a:ext cx="7020944" cy="3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6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DCGAN </a:t>
            </a:r>
            <a:r>
              <a:rPr lang="en-US" altLang="zh-CN" b="1" cap="none" dirty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Effect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767789"/>
            <a:ext cx="114966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DCGAN </a:t>
            </a:r>
            <a:r>
              <a:rPr lang="en-US" altLang="zh-CN" b="1" cap="none" dirty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Effect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2176714"/>
            <a:ext cx="11347676" cy="404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382" y="2219325"/>
            <a:ext cx="8846318" cy="402431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More GANs on the road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13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1373" y="633744"/>
            <a:ext cx="8610600" cy="1293028"/>
          </a:xfrm>
        </p:spPr>
        <p:txBody>
          <a:bodyPr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000" b="1" cap="all" dirty="0" smtClean="0">
              <a:solidFill>
                <a:srgbClr val="C00000"/>
              </a:solidFill>
              <a:latin typeface="Brush Script MT" panose="03060802040406070304" pitchFamily="66" charset="0"/>
              <a:ea typeface="华文行楷" panose="02010800040101010101" pitchFamily="2" charset="-122"/>
              <a:cs typeface="+mj-cs"/>
            </a:endParaRPr>
          </a:p>
          <a:p>
            <a:pPr marL="0" indent="0" algn="ctr">
              <a:buNone/>
            </a:pPr>
            <a:r>
              <a:rPr lang="en-US" altLang="zh-CN" sz="4000" b="1" cap="all" dirty="0" smtClean="0">
                <a:solidFill>
                  <a:srgbClr val="C00000"/>
                </a:solidFill>
                <a:latin typeface="Lucida Handwriting" panose="03010101010101010101" pitchFamily="66" charset="0"/>
                <a:ea typeface="华文行楷" panose="02010800040101010101" pitchFamily="2" charset="-122"/>
                <a:cs typeface="+mj-cs"/>
              </a:rPr>
              <a:t>Thanks  for  </a:t>
            </a:r>
            <a:r>
              <a:rPr lang="en-US" altLang="zh-CN" sz="4000" b="1" cap="all" dirty="0">
                <a:solidFill>
                  <a:srgbClr val="C00000"/>
                </a:solidFill>
                <a:latin typeface="Lucida Handwriting" panose="03010101010101010101" pitchFamily="66" charset="0"/>
                <a:ea typeface="华文行楷" panose="02010800040101010101" pitchFamily="2" charset="-122"/>
                <a:cs typeface="+mj-cs"/>
              </a:rPr>
              <a:t>your </a:t>
            </a:r>
            <a:r>
              <a:rPr lang="en-US" altLang="zh-CN" sz="4000" b="1" cap="all" dirty="0" smtClean="0">
                <a:solidFill>
                  <a:srgbClr val="C00000"/>
                </a:solidFill>
                <a:latin typeface="Lucida Handwriting" panose="03010101010101010101" pitchFamily="66" charset="0"/>
                <a:ea typeface="华文行楷" panose="02010800040101010101" pitchFamily="2" charset="-122"/>
                <a:cs typeface="+mj-cs"/>
              </a:rPr>
              <a:t> attention!</a:t>
            </a:r>
            <a:endParaRPr lang="en-US" altLang="zh-CN" sz="4000" b="1" cap="all" dirty="0">
              <a:solidFill>
                <a:srgbClr val="C00000"/>
              </a:solidFill>
              <a:latin typeface="Lucida Handwriting" panose="03010101010101010101" pitchFamily="66" charset="0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01373" y="63374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5" name="笑脸 4"/>
          <p:cNvSpPr/>
          <p:nvPr/>
        </p:nvSpPr>
        <p:spPr>
          <a:xfrm>
            <a:off x="10927862" y="2943860"/>
            <a:ext cx="295421" cy="29542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3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"/>
    </mc:Choice>
    <mc:Fallback xmlns="">
      <p:transition spd="slow" advTm="7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64373"/>
            <a:ext cx="110744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Outline</a:t>
            </a:r>
            <a:r>
              <a:rPr lang="en-US" altLang="zh-CN" dirty="0" smtClean="0">
                <a:latin typeface="Segoe Print" panose="02000600000000000000" pitchFamily="2" charset="0"/>
              </a:rPr>
              <a:t>	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i="1" dirty="0" smtClean="0">
                <a:latin typeface="+mj-lt"/>
              </a:rPr>
              <a:t>GAN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i="1" dirty="0" smtClean="0">
                <a:latin typeface="+mj-lt"/>
              </a:rPr>
              <a:t>Effect of GAN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i="1" dirty="0" smtClean="0">
                <a:latin typeface="+mj-lt"/>
              </a:rPr>
              <a:t>DCGAN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i="1" dirty="0">
                <a:latin typeface="+mj-lt"/>
              </a:rPr>
              <a:t>Effect of </a:t>
            </a:r>
            <a:r>
              <a:rPr lang="en-US" altLang="zh-CN" sz="3200" i="1" dirty="0" smtClean="0">
                <a:latin typeface="+mj-lt"/>
              </a:rPr>
              <a:t>DCGAN</a:t>
            </a:r>
            <a:endParaRPr lang="en-US" altLang="zh-CN" sz="3200" i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14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4"/>
    </mc:Choice>
    <mc:Fallback xmlns="">
      <p:transition spd="slow" advTm="88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2700" y="1222325"/>
            <a:ext cx="6858000" cy="56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GAN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i="1" dirty="0">
                <a:latin typeface="+mj-lt"/>
              </a:rPr>
              <a:t>Paper</a:t>
            </a:r>
            <a:r>
              <a:rPr lang="en-US" altLang="zh-CN" sz="2400" i="1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	《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</a:rPr>
              <a:t>Generative Adversarial Nets</a:t>
            </a:r>
            <a:r>
              <a:rPr lang="en-US" altLang="zh-CN" sz="2400" dirty="0"/>
              <a:t>》</a:t>
            </a:r>
            <a:endParaRPr lang="zh-CN" altLang="en-US" sz="2400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958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764373"/>
            <a:ext cx="110744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Characteristics of GAN</a:t>
            </a:r>
            <a:r>
              <a:rPr lang="en-US" altLang="zh-CN" dirty="0" smtClean="0">
                <a:latin typeface="Segoe Print" panose="02000600000000000000" pitchFamily="2" charset="0"/>
              </a:rPr>
              <a:t>	</a:t>
            </a:r>
            <a:endParaRPr lang="zh-CN" altLang="en-US" dirty="0">
              <a:latin typeface="Segoe Print" panose="02000600000000000000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i="1" dirty="0" smtClean="0">
                <a:latin typeface="+mj-lt"/>
              </a:rPr>
              <a:t>Semi-supervised learning</a:t>
            </a:r>
            <a:endParaRPr lang="en-US" altLang="zh-CN" sz="2400" i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i="1" dirty="0">
                <a:latin typeface="+mj-lt"/>
              </a:rPr>
              <a:t>generative </a:t>
            </a:r>
            <a:r>
              <a:rPr lang="en-US" altLang="zh-CN" sz="2400" i="1" dirty="0" smtClean="0">
                <a:latin typeface="+mj-lt"/>
              </a:rPr>
              <a:t>model</a:t>
            </a:r>
            <a:endParaRPr lang="en-US" altLang="zh-CN" sz="2400" i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i="1" dirty="0">
                <a:latin typeface="+mj-lt"/>
              </a:rPr>
              <a:t>can produce better generative </a:t>
            </a:r>
            <a:r>
              <a:rPr lang="en-US" altLang="zh-CN" sz="2400" i="1" dirty="0" smtClean="0">
                <a:latin typeface="+mj-lt"/>
              </a:rPr>
              <a:t>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i="1" dirty="0">
                <a:latin typeface="+mj-lt"/>
              </a:rPr>
              <a:t>Theoretically,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</a:rPr>
              <a:t>as long as the differential function can be used to construct D and </a:t>
            </a:r>
            <a:r>
              <a:rPr lang="en-US" altLang="zh-CN" sz="2400" i="1" dirty="0" smtClean="0">
                <a:solidFill>
                  <a:srgbClr val="FF0000"/>
                </a:solidFill>
                <a:latin typeface="+mj-lt"/>
              </a:rPr>
              <a:t>G(D,G are two models in GAN)</a:t>
            </a:r>
            <a:r>
              <a:rPr lang="en-US" altLang="zh-CN" sz="2400" i="1" dirty="0" smtClean="0">
                <a:latin typeface="+mj-lt"/>
              </a:rPr>
              <a:t>, so </a:t>
            </a:r>
            <a:r>
              <a:rPr lang="en-US" altLang="zh-CN" sz="2400" i="1" dirty="0">
                <a:latin typeface="+mj-lt"/>
              </a:rPr>
              <a:t>it can be combined with the </a:t>
            </a:r>
            <a:r>
              <a:rPr lang="en-US" altLang="zh-CN" sz="2400" i="1" dirty="0" smtClean="0">
                <a:latin typeface="+mj-lt"/>
              </a:rPr>
              <a:t>deep neural </a:t>
            </a:r>
            <a:r>
              <a:rPr lang="en-US" altLang="zh-CN" sz="2400" i="1" dirty="0">
                <a:latin typeface="+mj-lt"/>
              </a:rPr>
              <a:t>network to do </a:t>
            </a:r>
            <a:r>
              <a:rPr lang="en-US" altLang="zh-CN" sz="2400" i="1" dirty="0" smtClean="0">
                <a:latin typeface="+mj-lt"/>
              </a:rPr>
              <a:t>deep generative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i="1" dirty="0" smtClean="0">
                <a:latin typeface="+mj-lt"/>
              </a:rPr>
              <a:t>…</a:t>
            </a:r>
            <a:endParaRPr lang="en-US" altLang="zh-CN" sz="2400" i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i="1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4"/>
    </mc:Choice>
    <mc:Fallback xmlns="">
      <p:transition spd="slow" advTm="882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GAN</a:t>
            </a:r>
            <a:r>
              <a:rPr lang="en-US" altLang="zh-CN" dirty="0" smtClean="0"/>
              <a:t> </a:t>
            </a:r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Structure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58800" y="2260600"/>
            <a:ext cx="10629900" cy="1447800"/>
            <a:chOff x="558800" y="2260600"/>
            <a:chExt cx="10629900" cy="1447800"/>
          </a:xfrm>
        </p:grpSpPr>
        <p:sp>
          <p:nvSpPr>
            <p:cNvPr id="37" name="矩形 36"/>
            <p:cNvSpPr/>
            <p:nvPr/>
          </p:nvSpPr>
          <p:spPr>
            <a:xfrm>
              <a:off x="558800" y="2260600"/>
              <a:ext cx="10629900" cy="1447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385300" y="2924008"/>
              <a:ext cx="132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1" dirty="0" smtClean="0">
                  <a:solidFill>
                    <a:srgbClr val="FF0000"/>
                  </a:solidFill>
                </a:rPr>
                <a:t>G</a:t>
              </a:r>
              <a:endParaRPr lang="zh-CN" altLang="en-US" sz="28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68400" y="4013200"/>
            <a:ext cx="10629900" cy="1447800"/>
            <a:chOff x="1168400" y="4013200"/>
            <a:chExt cx="10629900" cy="1447800"/>
          </a:xfrm>
        </p:grpSpPr>
        <p:sp>
          <p:nvSpPr>
            <p:cNvPr id="38" name="矩形 37"/>
            <p:cNvSpPr/>
            <p:nvPr/>
          </p:nvSpPr>
          <p:spPr>
            <a:xfrm>
              <a:off x="1168400" y="4013200"/>
              <a:ext cx="10629900" cy="1447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12075" y="4364197"/>
              <a:ext cx="1320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1" dirty="0" smtClean="0">
                  <a:solidFill>
                    <a:srgbClr val="FF0000"/>
                  </a:solidFill>
                </a:rPr>
                <a:t>D</a:t>
              </a:r>
              <a:endParaRPr lang="zh-CN" altLang="en-US" sz="28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26772" y="2704094"/>
            <a:ext cx="7682228" cy="1373193"/>
            <a:chOff x="826772" y="2704094"/>
            <a:chExt cx="7682228" cy="1373193"/>
          </a:xfrm>
        </p:grpSpPr>
        <p:grpSp>
          <p:nvGrpSpPr>
            <p:cNvPr id="34" name="组合 33"/>
            <p:cNvGrpSpPr/>
            <p:nvPr/>
          </p:nvGrpSpPr>
          <p:grpSpPr>
            <a:xfrm>
              <a:off x="826772" y="2704094"/>
              <a:ext cx="6626757" cy="1373193"/>
              <a:chOff x="826772" y="2704094"/>
              <a:chExt cx="6626757" cy="1373193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2785595" y="2704094"/>
                <a:ext cx="3038621" cy="886265"/>
                <a:chOff x="3967089" y="4164037"/>
                <a:chExt cx="3038621" cy="886265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3967089" y="4164037"/>
                  <a:ext cx="3038621" cy="8862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4164037" y="4345559"/>
                  <a:ext cx="26447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 smtClean="0"/>
                    <a:t>Generator</a:t>
                  </a:r>
                  <a:endParaRPr lang="zh-CN" altLang="en-US" sz="2800" dirty="0"/>
                </a:p>
              </p:txBody>
            </p:sp>
          </p:grpSp>
          <p:cxnSp>
            <p:nvCxnSpPr>
              <p:cNvPr id="17" name="肘形连接符 16"/>
              <p:cNvCxnSpPr>
                <a:stCxn id="5" idx="3"/>
                <a:endCxn id="12" idx="0"/>
              </p:cNvCxnSpPr>
              <p:nvPr/>
            </p:nvCxnSpPr>
            <p:spPr>
              <a:xfrm>
                <a:off x="5824216" y="3147227"/>
                <a:ext cx="1629313" cy="93006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V="1">
                <a:off x="1559356" y="3165898"/>
                <a:ext cx="1226238" cy="39440"/>
              </a:xfrm>
              <a:prstGeom prst="straightConnector1">
                <a:avLst/>
              </a:prstGeom>
              <a:ln w="130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826772" y="2944680"/>
                <a:ext cx="884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Z</a:t>
                </a:r>
                <a:endParaRPr lang="zh-CN" altLang="en-US" sz="2800" dirty="0"/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7453529" y="3205338"/>
              <a:ext cx="1055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G(z)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19365" y="4077287"/>
            <a:ext cx="7913090" cy="1029145"/>
            <a:chOff x="3819365" y="4077287"/>
            <a:chExt cx="7913090" cy="1029145"/>
          </a:xfrm>
        </p:grpSpPr>
        <p:grpSp>
          <p:nvGrpSpPr>
            <p:cNvPr id="30" name="组合 29"/>
            <p:cNvGrpSpPr/>
            <p:nvPr/>
          </p:nvGrpSpPr>
          <p:grpSpPr>
            <a:xfrm>
              <a:off x="3819365" y="4077287"/>
              <a:ext cx="7913090" cy="886265"/>
              <a:chOff x="3819365" y="4077287"/>
              <a:chExt cx="7913090" cy="88626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34218" y="4077287"/>
                <a:ext cx="3038621" cy="886265"/>
                <a:chOff x="3967089" y="4164037"/>
                <a:chExt cx="3038621" cy="886265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3967089" y="4164037"/>
                  <a:ext cx="3038621" cy="8862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4164037" y="4345559"/>
                  <a:ext cx="26447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 smtClean="0"/>
                    <a:t>Discriminator</a:t>
                  </a:r>
                  <a:endParaRPr lang="zh-CN" altLang="en-US" sz="2800" dirty="0"/>
                </a:p>
              </p:txBody>
            </p:sp>
          </p:grpSp>
          <p:cxnSp>
            <p:nvCxnSpPr>
              <p:cNvPr id="23" name="直接箭头连接符 22"/>
              <p:cNvCxnSpPr/>
              <p:nvPr/>
            </p:nvCxnSpPr>
            <p:spPr>
              <a:xfrm flipV="1">
                <a:off x="8972839" y="4543865"/>
                <a:ext cx="1226238" cy="39440"/>
              </a:xfrm>
              <a:prstGeom prst="straightConnector1">
                <a:avLst/>
              </a:prstGeom>
              <a:ln w="130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4707980" y="4542614"/>
                <a:ext cx="1226238" cy="39440"/>
              </a:xfrm>
              <a:prstGeom prst="straightConnector1">
                <a:avLst/>
              </a:prstGeom>
              <a:ln w="130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3819365" y="4314792"/>
                <a:ext cx="884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 smtClean="0"/>
                  <a:t>X</a:t>
                </a:r>
                <a:endParaRPr lang="zh-CN" altLang="en-US" sz="28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10396026" y="4281026"/>
                    <a:ext cx="1336429" cy="4301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[0,1]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6026" y="4281026"/>
                    <a:ext cx="1336429" cy="4301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636" r="-6818" b="-112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文本框 44"/>
            <p:cNvSpPr txBox="1"/>
            <p:nvPr/>
          </p:nvSpPr>
          <p:spPr>
            <a:xfrm>
              <a:off x="8916571" y="4737100"/>
              <a:ext cx="194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D(x) or D(G(z))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6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GAN</a:t>
            </a:r>
            <a:r>
              <a:rPr lang="en-US" altLang="zh-CN" dirty="0" smtClean="0"/>
              <a:t> </a:t>
            </a:r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Structure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7" y="2082801"/>
            <a:ext cx="9877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20700" y="2607077"/>
                <a:ext cx="10287000" cy="909601"/>
              </a:xfrm>
              <a:noFill/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000" i="1" dirty="0" smtClean="0">
                    <a:latin typeface="+mj-lt"/>
                    <a:ea typeface="宋体" panose="02010600030101010101" pitchFamily="2" charset="-122"/>
                  </a:rPr>
                  <a:t>This objective function can achieve </a:t>
                </a:r>
                <a:r>
                  <a:rPr lang="en-US" altLang="zh-CN" sz="2000" i="1" dirty="0">
                    <a:latin typeface="+mj-lt"/>
                    <a:ea typeface="宋体" panose="02010600030101010101" pitchFamily="2" charset="-122"/>
                  </a:rPr>
                  <a:t>a global optimum for</a:t>
                </a:r>
                <a:r>
                  <a:rPr lang="en-US" altLang="zh-CN" sz="1800" i="1" dirty="0" smtClean="0"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D(x)=D(g(z))=1/2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2607077"/>
                <a:ext cx="10287000" cy="909601"/>
              </a:xfrm>
              <a:blipFill>
                <a:blip r:embed="rId2"/>
                <a:stretch>
                  <a:fillRect l="-473" t="-8609" b="-19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558800" y="1943100"/>
            <a:ext cx="10744200" cy="5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435100" y="789773"/>
            <a:ext cx="8610600" cy="1293028"/>
          </a:xfrm>
        </p:spPr>
        <p:txBody>
          <a:bodyPr/>
          <a:lstStyle/>
          <a:p>
            <a:pPr algn="ctr"/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GAN</a:t>
            </a:r>
            <a:r>
              <a:rPr lang="en-US" altLang="zh-CN" dirty="0" smtClean="0"/>
              <a:t> </a:t>
            </a:r>
            <a:r>
              <a:rPr lang="en-US" altLang="zh-CN" b="1" cap="none" dirty="0" smtClean="0">
                <a:solidFill>
                  <a:srgbClr val="FF0000"/>
                </a:solidFill>
                <a:latin typeface="Segoe Print" panose="02000600000000000000" pitchFamily="2" charset="0"/>
                <a:cs typeface="Times New Roman" panose="02020603050405020304" pitchFamily="18" charset="0"/>
              </a:rPr>
              <a:t>Structure</a:t>
            </a:r>
            <a:endParaRPr lang="zh-CN" altLang="en-US" b="1" cap="none" dirty="0">
              <a:solidFill>
                <a:srgbClr val="FF0000"/>
              </a:solidFill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58801" y="3872478"/>
            <a:ext cx="10617200" cy="2758724"/>
            <a:chOff x="826772" y="2704094"/>
            <a:chExt cx="10905683" cy="2680510"/>
          </a:xfrm>
        </p:grpSpPr>
        <p:grpSp>
          <p:nvGrpSpPr>
            <p:cNvPr id="5" name="组合 4"/>
            <p:cNvGrpSpPr/>
            <p:nvPr/>
          </p:nvGrpSpPr>
          <p:grpSpPr>
            <a:xfrm>
              <a:off x="3819365" y="4077287"/>
              <a:ext cx="7913090" cy="1307317"/>
              <a:chOff x="3819365" y="4077287"/>
              <a:chExt cx="7913090" cy="130731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819365" y="4077287"/>
                <a:ext cx="7913090" cy="886265"/>
                <a:chOff x="3819365" y="4077287"/>
                <a:chExt cx="7913090" cy="886265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5934218" y="4077287"/>
                  <a:ext cx="3038621" cy="886265"/>
                  <a:chOff x="3967089" y="4164037"/>
                  <a:chExt cx="3038621" cy="886265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3967089" y="4164037"/>
                    <a:ext cx="3038621" cy="8862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4164037" y="4345559"/>
                    <a:ext cx="26447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 smtClean="0"/>
                      <a:t>Discriminator</a:t>
                    </a:r>
                    <a:endParaRPr lang="zh-CN" altLang="en-US" sz="2800" dirty="0"/>
                  </a:p>
                </p:txBody>
              </p:sp>
            </p:grp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8972839" y="4543865"/>
                  <a:ext cx="1226238" cy="39440"/>
                </a:xfrm>
                <a:prstGeom prst="straightConnector1">
                  <a:avLst/>
                </a:prstGeom>
                <a:ln w="130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4707980" y="4542614"/>
                  <a:ext cx="1226238" cy="39440"/>
                </a:xfrm>
                <a:prstGeom prst="straightConnector1">
                  <a:avLst/>
                </a:prstGeom>
                <a:ln w="1301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文本框 11"/>
                <p:cNvSpPr txBox="1"/>
                <p:nvPr/>
              </p:nvSpPr>
              <p:spPr>
                <a:xfrm>
                  <a:off x="3819365" y="4314792"/>
                  <a:ext cx="88410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 smtClean="0"/>
                    <a:t>X</a:t>
                  </a:r>
                  <a:endParaRPr lang="zh-CN" altLang="en-US" sz="28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10396026" y="4281026"/>
                      <a:ext cx="1336429" cy="47878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（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zh-CN" altLang="en-US" sz="2000" i="1" dirty="0" smtClean="0">
                                    <a:latin typeface="Cambria Math" panose="02040503050406030204" pitchFamily="18" charset="0"/>
                                  </a:rPr>
                                  <m:t>）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96026" y="4281026"/>
                      <a:ext cx="1336429" cy="47878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4554" r="-9859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文本框 6"/>
              <p:cNvSpPr txBox="1"/>
              <p:nvPr/>
            </p:nvSpPr>
            <p:spPr>
              <a:xfrm>
                <a:off x="7011474" y="4922939"/>
                <a:ext cx="884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/>
                  <a:t>D</a:t>
                </a:r>
                <a:endParaRPr lang="zh-CN" altLang="en-US" sz="2400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26772" y="2704094"/>
              <a:ext cx="6626757" cy="1373193"/>
              <a:chOff x="826772" y="2704094"/>
              <a:chExt cx="6626757" cy="1373193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785595" y="2704094"/>
                <a:ext cx="3038621" cy="886265"/>
                <a:chOff x="3967089" y="4164037"/>
                <a:chExt cx="3038621" cy="886265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967089" y="4164037"/>
                  <a:ext cx="3038621" cy="8862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4164037" y="4345559"/>
                  <a:ext cx="26447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 smtClean="0"/>
                    <a:t>Generator</a:t>
                  </a:r>
                  <a:endParaRPr lang="zh-CN" altLang="en-US" sz="2800" dirty="0"/>
                </a:p>
              </p:txBody>
            </p:sp>
          </p:grpSp>
          <p:cxnSp>
            <p:nvCxnSpPr>
              <p:cNvPr id="19" name="肘形连接符 18"/>
              <p:cNvCxnSpPr>
                <a:stCxn id="23" idx="3"/>
                <a:endCxn id="15" idx="0"/>
              </p:cNvCxnSpPr>
              <p:nvPr/>
            </p:nvCxnSpPr>
            <p:spPr>
              <a:xfrm>
                <a:off x="5824216" y="3147227"/>
                <a:ext cx="1629313" cy="930060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1559356" y="3165898"/>
                <a:ext cx="1226238" cy="39440"/>
              </a:xfrm>
              <a:prstGeom prst="straightConnector1">
                <a:avLst/>
              </a:prstGeom>
              <a:ln w="1301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826772" y="2944680"/>
                <a:ext cx="8841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/>
                  <a:t>Z</a:t>
                </a:r>
                <a:endParaRPr lang="zh-CN" altLang="en-US" sz="2800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819364" y="3569228"/>
                <a:ext cx="884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/>
                  <a:t>G</a:t>
                </a:r>
                <a:endParaRPr lang="zh-CN" altLang="en-US" sz="2000" dirty="0"/>
              </a:p>
            </p:txBody>
          </p:sp>
        </p:grpSp>
      </p:grpSp>
      <p:sp>
        <p:nvSpPr>
          <p:cNvPr id="4" name="椭圆 3"/>
          <p:cNvSpPr/>
          <p:nvPr/>
        </p:nvSpPr>
        <p:spPr>
          <a:xfrm>
            <a:off x="647701" y="3624662"/>
            <a:ext cx="5675170" cy="1446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g(z)</a:t>
            </a:r>
            <a:endParaRPr lang="zh-CN" altLang="en-US" sz="2800" dirty="0"/>
          </a:p>
        </p:txBody>
      </p:sp>
      <p:sp>
        <p:nvSpPr>
          <p:cNvPr id="25" name="椭圆 24"/>
          <p:cNvSpPr/>
          <p:nvPr/>
        </p:nvSpPr>
        <p:spPr>
          <a:xfrm>
            <a:off x="2951801" y="5339711"/>
            <a:ext cx="1982440" cy="10689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x</a:t>
            </a:r>
            <a:endParaRPr lang="zh-CN" altLang="en-US" sz="28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365800" y="2073784"/>
            <a:ext cx="7690206" cy="456407"/>
            <a:chOff x="1435100" y="3303998"/>
            <a:chExt cx="7690206" cy="4564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1435100" y="3303998"/>
                  <a:ext cx="2108485" cy="4564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100" y="3303998"/>
                  <a:ext cx="2108485" cy="4564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543585" y="3380364"/>
                  <a:ext cx="5581721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a14:m>
                  <a:r>
                    <a:rPr lang="zh-CN" alt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585" y="3380364"/>
                  <a:ext cx="5581721" cy="303673"/>
                </a:xfrm>
                <a:prstGeom prst="rect">
                  <a:avLst/>
                </a:prstGeom>
                <a:blipFill>
                  <a:blip r:embed="rId5"/>
                  <a:stretch>
                    <a:fillRect l="-873" t="-2000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文本框 35"/>
          <p:cNvSpPr txBox="1"/>
          <p:nvPr/>
        </p:nvSpPr>
        <p:spPr>
          <a:xfrm>
            <a:off x="520700" y="2136140"/>
            <a:ext cx="2946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+mj-lt"/>
              </a:rPr>
              <a:t>Objective Function:</a:t>
            </a:r>
            <a:endParaRPr lang="zh-CN" altLang="en-US" sz="2000" i="1" dirty="0">
              <a:latin typeface="+mj-lt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649945" y="3495708"/>
            <a:ext cx="1774104" cy="221496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934241" y="3403600"/>
            <a:ext cx="1974559" cy="177104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360963" y="3354399"/>
            <a:ext cx="591347" cy="217577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6947176" y="3411021"/>
            <a:ext cx="63086" cy="165983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5" y="1139044"/>
            <a:ext cx="8158389" cy="52657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4200" y="2298700"/>
            <a:ext cx="508000" cy="55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51600" y="2298700"/>
            <a:ext cx="508000" cy="55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851400" y="2927350"/>
            <a:ext cx="8128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445000" y="4408878"/>
            <a:ext cx="8128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445000" y="647712"/>
            <a:ext cx="7690206" cy="456407"/>
            <a:chOff x="1435100" y="3303998"/>
            <a:chExt cx="7690206" cy="4564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435100" y="3303998"/>
                  <a:ext cx="2108485" cy="4564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100" y="3303998"/>
                  <a:ext cx="2108485" cy="4564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543585" y="3380364"/>
                  <a:ext cx="5581721" cy="303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</m:t>
                      </m:r>
                    </m:oMath>
                  </a14:m>
                  <a:r>
                    <a:rPr lang="zh-CN" alt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a14:m>
                  <a:r>
                    <a:rPr lang="zh-CN" altLang="en-US" dirty="0" smtClean="0"/>
                    <a:t> 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585" y="3380364"/>
                  <a:ext cx="5581721" cy="303673"/>
                </a:xfrm>
                <a:prstGeom prst="rect">
                  <a:avLst/>
                </a:prstGeom>
                <a:blipFill>
                  <a:blip r:embed="rId5"/>
                  <a:stretch>
                    <a:fillRect l="-873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4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11"/>
    </mc:Choice>
    <mc:Fallback xmlns="">
      <p:transition spd="slow" advTm="115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6043</TotalTime>
  <Words>335</Words>
  <Application>Microsoft Office PowerPoint</Application>
  <PresentationFormat>宽屏</PresentationFormat>
  <Paragraphs>103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等线</vt:lpstr>
      <vt:lpstr>华文行楷</vt:lpstr>
      <vt:lpstr>华文楷体</vt:lpstr>
      <vt:lpstr>宋体</vt:lpstr>
      <vt:lpstr>微软雅黑</vt:lpstr>
      <vt:lpstr>微软雅黑 Light</vt:lpstr>
      <vt:lpstr>Arial</vt:lpstr>
      <vt:lpstr>Brush Script MT</vt:lpstr>
      <vt:lpstr>Cambria Math</vt:lpstr>
      <vt:lpstr>Consolas</vt:lpstr>
      <vt:lpstr>Lucida Handwriting</vt:lpstr>
      <vt:lpstr>Segoe Print</vt:lpstr>
      <vt:lpstr>Times New Roman</vt:lpstr>
      <vt:lpstr>Verdana</vt:lpstr>
      <vt:lpstr>水汽尾迹</vt:lpstr>
      <vt:lpstr>  Generative Adversarial Nets(GAN)</vt:lpstr>
      <vt:lpstr>Outline </vt:lpstr>
      <vt:lpstr>PowerPoint 演示文稿</vt:lpstr>
      <vt:lpstr>GAN</vt:lpstr>
      <vt:lpstr>Characteristics of GAN </vt:lpstr>
      <vt:lpstr>GAN Structure</vt:lpstr>
      <vt:lpstr>GAN Structure</vt:lpstr>
      <vt:lpstr>GAN Structure</vt:lpstr>
      <vt:lpstr>PowerPoint 演示文稿</vt:lpstr>
      <vt:lpstr>GAN Effect</vt:lpstr>
      <vt:lpstr>DCGAN</vt:lpstr>
      <vt:lpstr>DCGAN Structure</vt:lpstr>
      <vt:lpstr>DCGAN Structure</vt:lpstr>
      <vt:lpstr>DCGAN Effect</vt:lpstr>
      <vt:lpstr>DCGAN Effect</vt:lpstr>
      <vt:lpstr>DCGAN Effect</vt:lpstr>
      <vt:lpstr>More GANs on the road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Data using t-SNE</dc:title>
  <dc:creator>hj zhang</dc:creator>
  <cp:lastModifiedBy>hj zhang</cp:lastModifiedBy>
  <cp:revision>154</cp:revision>
  <dcterms:created xsi:type="dcterms:W3CDTF">2017-03-05T13:01:54Z</dcterms:created>
  <dcterms:modified xsi:type="dcterms:W3CDTF">2017-04-05T08:20:36Z</dcterms:modified>
</cp:coreProperties>
</file>