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315" r:id="rId4"/>
    <p:sldId id="282" r:id="rId5"/>
    <p:sldId id="310" r:id="rId6"/>
    <p:sldId id="296" r:id="rId7"/>
    <p:sldId id="312" r:id="rId8"/>
    <p:sldId id="295" r:id="rId9"/>
    <p:sldId id="304" r:id="rId10"/>
    <p:sldId id="306" r:id="rId11"/>
    <p:sldId id="303" r:id="rId12"/>
    <p:sldId id="307" r:id="rId13"/>
    <p:sldId id="308" r:id="rId14"/>
    <p:sldId id="311" r:id="rId15"/>
    <p:sldId id="298" r:id="rId16"/>
    <p:sldId id="299" r:id="rId17"/>
    <p:sldId id="300" r:id="rId18"/>
    <p:sldId id="316" r:id="rId19"/>
    <p:sldId id="309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02" autoAdjust="0"/>
  </p:normalViewPr>
  <p:slideViewPr>
    <p:cSldViewPr snapToGrid="0">
      <p:cViewPr varScale="1">
        <p:scale>
          <a:sx n="61" d="100"/>
          <a:sy n="61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52BD4-5A0D-41CC-B880-6D7C3FBADAE3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E1CF-D144-4E08-B1B8-1A1943A42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Learning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reuse of a pre-trained model on a new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2E1CF-D144-4E08-B1B8-1A1943A422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3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97E3-6480-4083-A362-5184DC042A79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78F1-F8D5-44D3-93E5-051D230FCBCA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32AD-3BEC-4DAF-A1F1-11DD89F7C4C7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567D-7818-4FCA-8208-1A48DACB682F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76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66E8-AAD1-41A5-BC01-FD202428E128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1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F75B-AD0B-4BD7-9AED-26C8957200C1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8C67-455E-4751-ABC5-B1DBF26DF55A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3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2D7-4300-41E2-B92C-49A3D20A52BD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3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093E-A966-4A5C-87C9-550342CF658D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9FCD-29E0-4216-93B6-7C338D055C1B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26C-7C9A-4462-AC5C-DD389A2608EF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3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92B5D64-AAC2-4D71-A9C7-5A0659149078}" type="datetime1">
              <a:rPr lang="zh-CN" altLang="en-US" smtClean="0"/>
              <a:pPr/>
              <a:t>2018/10/8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E662FDA1-FE1F-47C7-9815-F9F4153675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jun@s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Zero-Shot </a:t>
            </a:r>
            <a:r>
              <a:rPr lang="en-US" altLang="zh-CN" dirty="0"/>
              <a:t>Transfer Learning for Event Extraction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38940"/>
            <a:ext cx="9144000" cy="1655762"/>
          </a:xfrm>
        </p:spPr>
        <p:txBody>
          <a:bodyPr>
            <a:normAutofit/>
          </a:bodyPr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err="1" smtClean="0"/>
              <a:t>Haijun</a:t>
            </a:r>
            <a:r>
              <a:rPr lang="en-US" altLang="zh-CN" dirty="0" smtClean="0"/>
              <a:t> </a:t>
            </a:r>
            <a:r>
              <a:rPr lang="en-US" altLang="zh-CN" dirty="0" smtClean="0"/>
              <a:t>Zhang</a:t>
            </a:r>
          </a:p>
          <a:p>
            <a:r>
              <a:rPr lang="en-US" altLang="zh-CN" dirty="0" smtClean="0"/>
              <a:t>2018/10/10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 and Type Structure 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2" y="1825625"/>
            <a:ext cx="8477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34" y="1027906"/>
            <a:ext cx="4163904" cy="35951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Trigger and Argument </a:t>
            </a:r>
            <a:r>
              <a:rPr lang="en-US" altLang="zh-CN" sz="4000" dirty="0" smtClean="0"/>
              <a:t>Classification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Trigger Classification for Seen </a:t>
            </a:r>
            <a:r>
              <a:rPr lang="en-US" altLang="zh-CN" dirty="0" smtClean="0"/>
              <a:t>Types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Argument Classification for Seen </a:t>
            </a:r>
            <a:r>
              <a:rPr lang="en-US" altLang="zh-CN" dirty="0" smtClean="0"/>
              <a:t>Types</a:t>
            </a:r>
            <a:endParaRPr lang="en-US" altLang="zh-CN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200" dirty="0" smtClean="0"/>
              <a:t>Decompose path into tuple sequence: </a:t>
            </a:r>
          </a:p>
          <a:p>
            <a:pPr marL="914400" lvl="2" indent="0">
              <a:buNone/>
            </a:pPr>
            <a:r>
              <a:rPr lang="en-US" altLang="zh-CN" dirty="0"/>
              <a:t>Argument </a:t>
            </a:r>
            <a:r>
              <a:rPr lang="en-US" altLang="zh-CN" dirty="0" smtClean="0"/>
              <a:t>Path(</a:t>
            </a:r>
            <a:r>
              <a:rPr lang="en-US" altLang="zh-CN" sz="1800" dirty="0" smtClean="0"/>
              <a:t>between </a:t>
            </a:r>
            <a:r>
              <a:rPr lang="en-US" altLang="zh-CN" sz="1800" dirty="0"/>
              <a:t>trigger t and a candidate argument </a:t>
            </a:r>
            <a:r>
              <a:rPr lang="en-US" altLang="zh-CN" sz="1800" dirty="0" smtClean="0"/>
              <a:t>a):</a:t>
            </a:r>
          </a:p>
          <a:p>
            <a:pPr marL="914400" lvl="2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e.g. dispatch-01-&gt;:ARG0-&gt; China</a:t>
            </a:r>
          </a:p>
          <a:p>
            <a:pPr marL="914400" lvl="2" indent="0">
              <a:buNone/>
            </a:pPr>
            <a:r>
              <a:rPr lang="en-US" altLang="zh-CN" dirty="0"/>
              <a:t>Argument Role </a:t>
            </a:r>
            <a:r>
              <a:rPr lang="en-US" altLang="zh-CN" dirty="0" smtClean="0"/>
              <a:t>Path(</a:t>
            </a:r>
            <a:r>
              <a:rPr lang="en-US" altLang="zh-CN" sz="1800" dirty="0" smtClean="0"/>
              <a:t>between type of event t and role of argument): </a:t>
            </a:r>
          </a:p>
          <a:p>
            <a:pPr marL="914400" lvl="2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e.g. Transport-Person-&gt;Agent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Do </a:t>
            </a:r>
            <a:r>
              <a:rPr lang="en-US" altLang="zh-CN" sz="2200" dirty="0" smtClean="0"/>
              <a:t>the same as </a:t>
            </a:r>
            <a:r>
              <a:rPr lang="en-US" altLang="zh-CN" sz="2200" dirty="0"/>
              <a:t>trigger Classification</a:t>
            </a:r>
          </a:p>
          <a:p>
            <a:pPr marL="914400" lvl="2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10022"/>
          <a:stretch/>
        </p:blipFill>
        <p:spPr>
          <a:xfrm>
            <a:off x="1984420" y="2431425"/>
            <a:ext cx="3810000" cy="8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881"/>
            <a:ext cx="8477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Zero-Shot Classification for Unseen </a:t>
            </a:r>
            <a:r>
              <a:rPr lang="en-US" altLang="zh-CN" sz="3600" dirty="0" smtClean="0"/>
              <a:t>Types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825623"/>
            <a:ext cx="8477250" cy="431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6570"/>
          <a:stretch/>
        </p:blipFill>
        <p:spPr>
          <a:xfrm>
            <a:off x="838200" y="1825624"/>
            <a:ext cx="3914104" cy="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altLang="zh-CN" dirty="0" smtClean="0"/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b="1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7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Effectiveness of Structural Representation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ACE </a:t>
            </a:r>
            <a:r>
              <a:rPr lang="en-US" altLang="zh-CN" sz="2000" dirty="0" smtClean="0"/>
              <a:t>data: </a:t>
            </a:r>
            <a:r>
              <a:rPr lang="en-US" altLang="zh-CN" sz="2000" dirty="0" smtClean="0"/>
              <a:t>8 general </a:t>
            </a:r>
            <a:r>
              <a:rPr lang="en-US" altLang="zh-CN" sz="2000" dirty="0" smtClean="0"/>
              <a:t>types, </a:t>
            </a:r>
            <a:r>
              <a:rPr lang="en-US" altLang="zh-CN" sz="2000" dirty="0" smtClean="0"/>
              <a:t>33 fine-grained </a:t>
            </a:r>
            <a:r>
              <a:rPr lang="en-US" altLang="zh-CN" sz="2000" dirty="0" smtClean="0"/>
              <a:t>subtypes</a:t>
            </a:r>
            <a:endParaRPr lang="en-US" altLang="zh-CN" sz="2000" dirty="0"/>
          </a:p>
          <a:p>
            <a:r>
              <a:rPr lang="en-US" altLang="zh-CN" sz="2000" dirty="0" smtClean="0"/>
              <a:t>Training data: A,B,C,D respectively</a:t>
            </a:r>
          </a:p>
          <a:p>
            <a:r>
              <a:rPr lang="en-US" altLang="zh-CN" sz="2000" dirty="0" smtClean="0"/>
              <a:t>Testing data: remaining 23 unseen types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Comparison </a:t>
            </a:r>
            <a:r>
              <a:rPr lang="en-US" altLang="zh-CN" sz="2000" dirty="0"/>
              <a:t>between Structural Representation (Our Approach) and Word Sense </a:t>
            </a:r>
            <a:r>
              <a:rPr lang="en-US" altLang="zh-CN" sz="2000" dirty="0" smtClean="0"/>
              <a:t>Embedding based </a:t>
            </a:r>
            <a:r>
              <a:rPr lang="en-US" altLang="zh-CN" sz="2000" dirty="0"/>
              <a:t>Approaches on </a:t>
            </a:r>
            <a:r>
              <a:rPr lang="en-US" altLang="zh-CN" sz="2000" dirty="0" err="1"/>
              <a:t>Hit@K</a:t>
            </a:r>
            <a:r>
              <a:rPr lang="en-US" altLang="zh-CN" sz="2000" dirty="0"/>
              <a:t> Accuracy (%) for Trigger and Argument Classification.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82" y="1646238"/>
            <a:ext cx="4105275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31" y="4568825"/>
            <a:ext cx="9591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For training our transfer </a:t>
            </a:r>
            <a:r>
              <a:rPr lang="en-US" altLang="zh-CN" sz="2400" dirty="0" smtClean="0"/>
              <a:t>model, we </a:t>
            </a:r>
            <a:r>
              <a:rPr lang="en-US" altLang="zh-CN" sz="2400" dirty="0"/>
              <a:t>selected 4 subtypes of Justice: </a:t>
            </a:r>
            <a:r>
              <a:rPr lang="en-US" altLang="zh-CN" sz="2400" b="1" dirty="0" smtClean="0"/>
              <a:t>Arrest-Jail, Convict</a:t>
            </a:r>
            <a:r>
              <a:rPr lang="en-US" altLang="zh-CN" sz="2400" b="1" dirty="0"/>
              <a:t>, Charge-Indict, Execute</a:t>
            </a:r>
            <a:r>
              <a:rPr lang="en-US" altLang="zh-CN" sz="2400" b="1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Then Predict other unseen subtypes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56" y="2987675"/>
            <a:ext cx="6905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Compared </a:t>
            </a:r>
            <a:r>
              <a:rPr lang="en-US" altLang="zh-CN" dirty="0"/>
              <a:t>our approach with the </a:t>
            </a:r>
            <a:r>
              <a:rPr lang="en-US" altLang="zh-CN" dirty="0" smtClean="0"/>
              <a:t>following state-of-the-art </a:t>
            </a:r>
            <a:r>
              <a:rPr lang="en-US" altLang="zh-CN" i="1" dirty="0" smtClean="0"/>
              <a:t>supervised</a:t>
            </a:r>
            <a:r>
              <a:rPr lang="en-US" altLang="zh-CN" dirty="0" smtClean="0"/>
              <a:t> methods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r>
              <a:rPr lang="en-US" altLang="zh-CN" sz="2000" dirty="0" smtClean="0"/>
              <a:t>     Event </a:t>
            </a:r>
            <a:r>
              <a:rPr lang="en-US" altLang="zh-CN" sz="2000" dirty="0"/>
              <a:t>Trigger and Argument Extraction Performance (%) on Unseen ACE Types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 smtClean="0"/>
              <a:t>	Train data: supervised(entire 33 subtypes), transfer(10 subtypes)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Test data: held-out 150 evaluation sentences in remaining 23 subtypes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36163"/>
            <a:ext cx="102108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dirty="0"/>
              <a:t>Comparison between Our Approach </a:t>
            </a:r>
            <a:r>
              <a:rPr lang="en-US" altLang="zh-CN" sz="3600" dirty="0" smtClean="0"/>
              <a:t>and Supervised </a:t>
            </a:r>
            <a:r>
              <a:rPr lang="en-US" altLang="zh-CN" sz="3600" dirty="0"/>
              <a:t>LSTM model on 23 Unseen </a:t>
            </a:r>
            <a:r>
              <a:rPr lang="en-US" altLang="zh-CN" sz="3600" dirty="0" smtClean="0"/>
              <a:t>Event Types.</a:t>
            </a:r>
          </a:p>
          <a:p>
            <a:endParaRPr lang="en-US" altLang="zh-CN" dirty="0" smtClean="0"/>
          </a:p>
          <a:p>
            <a:r>
              <a:rPr lang="en-US" altLang="zh-CN" sz="2900" dirty="0" smtClean="0"/>
              <a:t>Train data:</a:t>
            </a:r>
          </a:p>
          <a:p>
            <a:pPr lvl="1"/>
            <a:r>
              <a:rPr lang="en-US" altLang="zh-CN" sz="2300" dirty="0" smtClean="0"/>
              <a:t>LSTM (23 subtypes)</a:t>
            </a:r>
          </a:p>
          <a:p>
            <a:pPr lvl="1"/>
            <a:r>
              <a:rPr lang="en-US" altLang="zh-CN" sz="2300" dirty="0" smtClean="0"/>
              <a:t>Transfer(10 subtypes)</a:t>
            </a:r>
          </a:p>
          <a:p>
            <a:r>
              <a:rPr lang="en-US" altLang="zh-CN" sz="2900" dirty="0" smtClean="0"/>
              <a:t>Test data:</a:t>
            </a:r>
          </a:p>
          <a:p>
            <a:pPr lvl="1"/>
            <a:r>
              <a:rPr lang="en-US" altLang="zh-CN" sz="2300" dirty="0"/>
              <a:t>H</a:t>
            </a:r>
            <a:r>
              <a:rPr lang="en-US" altLang="zh-CN" sz="2300" dirty="0" smtClean="0"/>
              <a:t>eld-out data in remaining 23 subtypes</a:t>
            </a:r>
            <a:endParaRPr lang="en-US" altLang="zh-CN" sz="23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Transfer learning approach</a:t>
            </a:r>
          </a:p>
          <a:p>
            <a:pPr marL="0" indent="0">
              <a:buNone/>
            </a:pPr>
            <a:r>
              <a:rPr lang="en-US" altLang="zh-CN" dirty="0" smtClean="0"/>
              <a:t>= LSTM  trained on 3000 </a:t>
            </a:r>
          </a:p>
          <a:p>
            <a:pPr marL="0" indent="0">
              <a:buNone/>
            </a:pPr>
            <a:r>
              <a:rPr lang="en-US" altLang="zh-CN" dirty="0" smtClean="0"/>
              <a:t>sentences with 500 annotated </a:t>
            </a:r>
          </a:p>
          <a:p>
            <a:pPr marL="0" indent="0">
              <a:buNone/>
            </a:pPr>
            <a:r>
              <a:rPr lang="en-US" altLang="zh-CN" dirty="0" smtClean="0"/>
              <a:t>event mentions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87" y="2501900"/>
            <a:ext cx="5686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This </a:t>
            </a:r>
            <a:r>
              <a:rPr lang="en-US" altLang="zh-CN" dirty="0"/>
              <a:t>transferable </a:t>
            </a:r>
            <a:r>
              <a:rPr lang="en-US" altLang="zh-CN" dirty="0" smtClean="0"/>
              <a:t>neural architecture:</a:t>
            </a:r>
          </a:p>
          <a:p>
            <a:pPr marL="0" indent="0">
              <a:buNone/>
            </a:pPr>
            <a:r>
              <a:rPr lang="en-US" altLang="zh-CN" sz="2400" i="1" u="sng" dirty="0" smtClean="0"/>
              <a:t>leverages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existing </a:t>
            </a:r>
            <a:r>
              <a:rPr lang="en-US" altLang="zh-CN" sz="2400" dirty="0" smtClean="0"/>
              <a:t>human constructed event </a:t>
            </a:r>
            <a:r>
              <a:rPr lang="en-US" altLang="zh-CN" sz="2400" dirty="0"/>
              <a:t>schemas and manual </a:t>
            </a:r>
            <a:r>
              <a:rPr lang="en-US" altLang="zh-CN" sz="2400" dirty="0" smtClean="0"/>
              <a:t>annotations for </a:t>
            </a:r>
            <a:r>
              <a:rPr lang="en-US" altLang="zh-CN" sz="2400" dirty="0"/>
              <a:t>a small set of seen types,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and </a:t>
            </a:r>
            <a:r>
              <a:rPr lang="en-US" altLang="zh-CN" sz="2400" i="1" u="sng" dirty="0" smtClean="0"/>
              <a:t>transfers</a:t>
            </a:r>
            <a:r>
              <a:rPr lang="en-US" altLang="zh-CN" sz="2400" dirty="0" smtClean="0"/>
              <a:t> the </a:t>
            </a:r>
            <a:r>
              <a:rPr lang="en-US" altLang="zh-CN" sz="2400" dirty="0"/>
              <a:t>knowledge from the existing types to </a:t>
            </a:r>
            <a:r>
              <a:rPr lang="en-US" altLang="zh-CN" sz="2400" dirty="0" smtClean="0"/>
              <a:t>the extraction of </a:t>
            </a:r>
            <a:r>
              <a:rPr lang="en-US" altLang="zh-CN" sz="2400" dirty="0"/>
              <a:t>unseen types,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hence </a:t>
            </a:r>
            <a:r>
              <a:rPr lang="en-US" altLang="zh-CN" sz="2400" i="1" u="sng" dirty="0" smtClean="0"/>
              <a:t>improves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scalability of </a:t>
            </a:r>
            <a:r>
              <a:rPr lang="en-US" altLang="zh-CN" sz="2400" dirty="0"/>
              <a:t>event extraction as well as to save human </a:t>
            </a:r>
            <a:r>
              <a:rPr lang="en-US" altLang="zh-CN" sz="2400" dirty="0" smtClean="0"/>
              <a:t>effort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en-US" altLang="zh-CN" b="1" dirty="0" smtClean="0"/>
          </a:p>
          <a:p>
            <a:r>
              <a:rPr lang="en-US" altLang="zh-CN" dirty="0" smtClean="0"/>
              <a:t>Approach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38940"/>
            <a:ext cx="9144000" cy="1655762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Preliminary: Zero-Shot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Zero-Shot leaning : </a:t>
            </a:r>
          </a:p>
          <a:p>
            <a:pPr lvl="1"/>
            <a:r>
              <a:rPr lang="en-US" altLang="zh-CN" dirty="0" smtClean="0"/>
              <a:t>A type of Transfer learning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redicting unseen classes with no(zero) additional training examples.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1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Preliminary: Event </a:t>
            </a:r>
            <a:r>
              <a:rPr lang="en-US" altLang="zh-CN" dirty="0" smtClean="0"/>
              <a:t>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</a:t>
            </a:r>
            <a:r>
              <a:rPr lang="en-US" altLang="zh-CN" dirty="0" smtClean="0"/>
              <a:t>is </a:t>
            </a:r>
            <a:r>
              <a:rPr lang="en-US" altLang="zh-CN" dirty="0"/>
              <a:t>event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Key elements: event trigger and event </a:t>
            </a:r>
            <a:r>
              <a:rPr lang="en-US" altLang="zh-CN" dirty="0" smtClean="0"/>
              <a:t>argument</a:t>
            </a:r>
          </a:p>
          <a:p>
            <a:pPr lvl="1"/>
            <a:r>
              <a:rPr lang="en-US" altLang="zh-CN" dirty="0"/>
              <a:t>An Event is a specific occurrence involving participants.</a:t>
            </a:r>
            <a:endParaRPr lang="en-US" altLang="zh-CN" dirty="0" smtClean="0"/>
          </a:p>
          <a:p>
            <a:r>
              <a:rPr lang="en-US" altLang="zh-CN" dirty="0" smtClean="0"/>
              <a:t>What’s </a:t>
            </a:r>
            <a:r>
              <a:rPr lang="en-US" altLang="zh-CN" dirty="0" smtClean="0"/>
              <a:t>event extraction?</a:t>
            </a:r>
          </a:p>
          <a:p>
            <a:pPr lvl="1"/>
            <a:r>
              <a:rPr lang="en-US" altLang="zh-CN" u="sng" dirty="0" smtClean="0"/>
              <a:t>Identify</a:t>
            </a:r>
            <a:r>
              <a:rPr lang="en-US" altLang="zh-CN" dirty="0" smtClean="0"/>
              <a:t> </a:t>
            </a:r>
            <a:r>
              <a:rPr lang="en-US" altLang="zh-CN" dirty="0"/>
              <a:t>event triggers and arguments in unstructured </a:t>
            </a:r>
            <a:r>
              <a:rPr lang="en-US" altLang="zh-CN" dirty="0" smtClean="0"/>
              <a:t>text</a:t>
            </a:r>
            <a:r>
              <a:rPr lang="en-US" altLang="zh-CN" dirty="0"/>
              <a:t>, and then </a:t>
            </a:r>
            <a:r>
              <a:rPr lang="en-US" altLang="zh-CN" u="sng" dirty="0"/>
              <a:t>assign an event type</a:t>
            </a:r>
            <a:r>
              <a:rPr lang="en-US" altLang="zh-CN" dirty="0"/>
              <a:t> to each trigger and a semantic role to each </a:t>
            </a:r>
            <a:r>
              <a:rPr lang="en-US" altLang="zh-CN" dirty="0" smtClean="0"/>
              <a:t>argument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/>
              <a:t>What’s event schema?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ypes </a:t>
            </a:r>
            <a:r>
              <a:rPr lang="en-US" altLang="zh-CN" dirty="0"/>
              <a:t>of triggers and types of the arguments and the relations among these types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9" y="1052009"/>
            <a:ext cx="10229850" cy="31623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0" y="4088473"/>
            <a:ext cx="10029825" cy="2076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19" y="4135594"/>
            <a:ext cx="10439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altLang="zh-CN" dirty="0" smtClean="0"/>
              <a:t>to Tackle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Cannot </a:t>
            </a:r>
            <a:r>
              <a:rPr lang="en-US" altLang="zh-CN" sz="2400" dirty="0" smtClean="0"/>
              <a:t>be </a:t>
            </a:r>
            <a:r>
              <a:rPr lang="en-US" altLang="zh-CN" sz="2400" dirty="0"/>
              <a:t>applied to </a:t>
            </a:r>
            <a:r>
              <a:rPr lang="en-US" altLang="zh-CN" sz="2400" b="1" i="1" dirty="0"/>
              <a:t>new</a:t>
            </a:r>
            <a:r>
              <a:rPr lang="en-US" altLang="zh-CN" sz="2400" dirty="0"/>
              <a:t> event </a:t>
            </a:r>
            <a:r>
              <a:rPr lang="en-US" altLang="zh-CN" sz="2400" dirty="0" smtClean="0"/>
              <a:t>types </a:t>
            </a:r>
            <a:r>
              <a:rPr lang="en-US" altLang="zh-CN" sz="2400" dirty="0" smtClean="0"/>
              <a:t>without extra </a:t>
            </a:r>
            <a:r>
              <a:rPr lang="en-US" altLang="zh-CN" sz="2400" dirty="0"/>
              <a:t>annotation effort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en-US" altLang="zh-CN" sz="2400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7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altLang="zh-CN" dirty="0" smtClean="0"/>
          </a:p>
          <a:p>
            <a:r>
              <a:rPr lang="en-US" altLang="zh-CN" b="1" dirty="0" smtClean="0"/>
              <a:t>Approach</a:t>
            </a:r>
            <a:endParaRPr lang="en-US" altLang="zh-CN" b="1" dirty="0" smtClean="0"/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13" y="1870075"/>
            <a:ext cx="8477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 and Argument Identification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E1. The Government of </a:t>
            </a:r>
            <a:r>
              <a:rPr lang="en-US" altLang="zh-CN" sz="2400" i="1" u="sng" dirty="0"/>
              <a:t>China</a:t>
            </a:r>
            <a:r>
              <a:rPr lang="en-US" altLang="zh-CN" sz="2400" dirty="0"/>
              <a:t> has ruled </a:t>
            </a:r>
            <a:r>
              <a:rPr lang="en-US" altLang="zh-CN" sz="2400" dirty="0" smtClean="0"/>
              <a:t>Tibet since </a:t>
            </a:r>
            <a:r>
              <a:rPr lang="en-US" altLang="zh-CN" sz="2400" dirty="0"/>
              <a:t>1951 after </a:t>
            </a:r>
            <a:r>
              <a:rPr lang="en-US" altLang="zh-CN" sz="2400" b="1" dirty="0"/>
              <a:t>dispatching</a:t>
            </a:r>
            <a:r>
              <a:rPr lang="en-US" altLang="zh-CN" sz="2400" dirty="0"/>
              <a:t> </a:t>
            </a:r>
            <a:r>
              <a:rPr lang="en-US" altLang="zh-CN" sz="2400" i="1" u="sng" dirty="0"/>
              <a:t>troops</a:t>
            </a:r>
            <a:r>
              <a:rPr lang="en-US" altLang="zh-CN" sz="2400" dirty="0"/>
              <a:t> to </a:t>
            </a:r>
            <a:r>
              <a:rPr lang="en-US" altLang="zh-CN" sz="2400" dirty="0" smtClean="0"/>
              <a:t>the </a:t>
            </a:r>
            <a:r>
              <a:rPr lang="en-US" altLang="zh-CN" sz="2400" i="1" u="sng" dirty="0" smtClean="0"/>
              <a:t>Himalayan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region in </a:t>
            </a:r>
            <a:r>
              <a:rPr lang="en-US" altLang="zh-CN" sz="2400" i="1" u="sng" dirty="0"/>
              <a:t>1950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E2. Iranian state television stated that the </a:t>
            </a:r>
            <a:r>
              <a:rPr lang="en-US" altLang="zh-CN" sz="2400" b="1" dirty="0" smtClean="0"/>
              <a:t>conflict</a:t>
            </a:r>
            <a:r>
              <a:rPr lang="en-US" altLang="zh-CN" sz="2400" dirty="0" smtClean="0"/>
              <a:t> between </a:t>
            </a:r>
            <a:r>
              <a:rPr lang="en-US" altLang="zh-CN" sz="2400" dirty="0"/>
              <a:t>the </a:t>
            </a:r>
            <a:r>
              <a:rPr lang="en-US" altLang="zh-CN" sz="2400" i="1" u="sng" dirty="0"/>
              <a:t>Iranian police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the drug </a:t>
            </a:r>
            <a:r>
              <a:rPr lang="en-US" altLang="zh-CN" sz="2400" i="1" u="sng" dirty="0"/>
              <a:t>smugglers</a:t>
            </a:r>
            <a:r>
              <a:rPr lang="en-US" altLang="zh-CN" sz="2400" dirty="0"/>
              <a:t> took place near the town </a:t>
            </a:r>
            <a:r>
              <a:rPr lang="en-US" altLang="zh-CN" sz="2400" dirty="0" smtClean="0"/>
              <a:t>of </a:t>
            </a:r>
            <a:r>
              <a:rPr lang="en-US" altLang="zh-CN" sz="2400" i="1" u="sng" dirty="0" err="1" smtClean="0"/>
              <a:t>mirjaveh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FDA1-FE1F-47C7-9815-F9F4153675B5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06" y="3306220"/>
            <a:ext cx="7776602" cy="32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12124</TotalTime>
  <Words>427</Words>
  <Application>Microsoft Office PowerPoint</Application>
  <PresentationFormat>宽屏</PresentationFormat>
  <Paragraphs>112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黑体</vt:lpstr>
      <vt:lpstr>Arial</vt:lpstr>
      <vt:lpstr>Cambria</vt:lpstr>
      <vt:lpstr>Office 主题​​</vt:lpstr>
      <vt:lpstr>Zero-Shot Transfer Learning for Event Extraction</vt:lpstr>
      <vt:lpstr>Outline</vt:lpstr>
      <vt:lpstr>Preliminary: Zero-Shot learning</vt:lpstr>
      <vt:lpstr>Preliminary: Event Extraction</vt:lpstr>
      <vt:lpstr>Example</vt:lpstr>
      <vt:lpstr>Problem to Tackle</vt:lpstr>
      <vt:lpstr>Outline</vt:lpstr>
      <vt:lpstr>Architecture Overview</vt:lpstr>
      <vt:lpstr>Trigger and Argument Identification</vt:lpstr>
      <vt:lpstr>Trigger and Type Structure Composition</vt:lpstr>
      <vt:lpstr>Trigger and Argument Classification</vt:lpstr>
      <vt:lpstr>PowerPoint 演示文稿</vt:lpstr>
      <vt:lpstr>Zero-Shot Classification for Unseen Types</vt:lpstr>
      <vt:lpstr>Outline</vt:lpstr>
      <vt:lpstr>Effectiveness of Structural Representation</vt:lpstr>
      <vt:lpstr>PowerPoint 演示文稿</vt:lpstr>
      <vt:lpstr>PowerPoint 演示文稿</vt:lpstr>
      <vt:lpstr>PowerPoint 演示文稿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Liberal Event Extraction and Event Schema Induction</dc:title>
  <dc:creator>zhang hj</dc:creator>
  <cp:lastModifiedBy>zhang hj</cp:lastModifiedBy>
  <cp:revision>317</cp:revision>
  <dcterms:created xsi:type="dcterms:W3CDTF">2018-04-30T06:18:16Z</dcterms:created>
  <dcterms:modified xsi:type="dcterms:W3CDTF">2018-10-10T08:48:37Z</dcterms:modified>
</cp:coreProperties>
</file>